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2" r:id="rId4"/>
    <p:sldId id="284" r:id="rId5"/>
    <p:sldId id="285" r:id="rId6"/>
    <p:sldId id="295" r:id="rId7"/>
    <p:sldId id="297" r:id="rId8"/>
    <p:sldId id="283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8" r:id="rId17"/>
    <p:sldId id="299" r:id="rId18"/>
    <p:sldId id="300" r:id="rId19"/>
    <p:sldId id="272" r:id="rId20"/>
    <p:sldId id="273" r:id="rId21"/>
    <p:sldId id="274" r:id="rId22"/>
    <p:sldId id="275" r:id="rId23"/>
    <p:sldId id="276" r:id="rId24"/>
    <p:sldId id="277" r:id="rId25"/>
    <p:sldId id="294" r:id="rId26"/>
    <p:sldId id="301" r:id="rId27"/>
    <p:sldId id="27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763487"/>
            <a:ext cx="9144000" cy="2065564"/>
          </a:xfrm>
        </p:spPr>
        <p:txBody>
          <a:bodyPr anchor="b"/>
          <a:lstStyle>
            <a:lvl1pPr algn="ctr">
              <a:defRPr sz="6000">
                <a:latin typeface="Quicksand" panose="02070303000000060000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888471"/>
            <a:ext cx="9144000" cy="1428746"/>
          </a:xfrm>
        </p:spPr>
        <p:txBody>
          <a:bodyPr/>
          <a:lstStyle>
            <a:lvl1pPr marL="0" indent="0" algn="ctr">
              <a:buNone/>
              <a:defRPr sz="2400">
                <a:latin typeface="Quicksand" panose="02070303000000060000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1019303"/>
            <a:ext cx="190526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0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C6B4A9-1611-4792-9094-5F34BCA07E0B}" type="datetimeFigureOut">
              <a:rPr lang="en-US" smtClean="0"/>
              <a:t>4/22/2015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1586593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622721" y="6356349"/>
            <a:ext cx="30316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0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049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622721" y="6356349"/>
            <a:ext cx="30316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5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712588-04B1-427B-82EE-E8DB90309F08}" type="datetimeFigureOut">
              <a:rPr lang="en-US" smtClean="0"/>
              <a:t>4/22/2015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7429500" y="6356350"/>
            <a:ext cx="293642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523764" y="6356350"/>
            <a:ext cx="830036" cy="365125"/>
          </a:xfrm>
          <a:prstGeom prst="rect">
            <a:avLst/>
          </a:prstGeom>
        </p:spPr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6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1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7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54C80-263E-416B-A8E0-580EDEADCBDC}" type="datetimeFigureOut">
              <a:rPr lang="en-US" smtClean="0"/>
              <a:t>4/22/2015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6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7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0495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4/22/2015</a:t>
            </a:fld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519307" y="6356349"/>
            <a:ext cx="313508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60528" y="6356350"/>
            <a:ext cx="593271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6245158"/>
            <a:ext cx="190526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2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 </a:t>
            </a:r>
            <a:r>
              <a:rPr lang="de-DE" dirty="0" err="1" smtClean="0"/>
              <a:t>Edible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9086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75" y="1282890"/>
            <a:ext cx="10557453" cy="5006627"/>
          </a:xfrm>
        </p:spPr>
      </p:pic>
    </p:spTree>
    <p:extLst>
      <p:ext uri="{BB962C8B-B14F-4D97-AF65-F5344CB8AC3E}">
        <p14:creationId xmlns:p14="http://schemas.microsoft.com/office/powerpoint/2010/main" val="40016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70" y="1285766"/>
            <a:ext cx="10508768" cy="5008632"/>
          </a:xfrm>
        </p:spPr>
      </p:pic>
    </p:spTree>
    <p:extLst>
      <p:ext uri="{BB962C8B-B14F-4D97-AF65-F5344CB8AC3E}">
        <p14:creationId xmlns:p14="http://schemas.microsoft.com/office/powerpoint/2010/main" val="26117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02" y="1282890"/>
            <a:ext cx="10532732" cy="5028228"/>
          </a:xfrm>
        </p:spPr>
      </p:pic>
    </p:spTree>
    <p:extLst>
      <p:ext uri="{BB962C8B-B14F-4D97-AF65-F5344CB8AC3E}">
        <p14:creationId xmlns:p14="http://schemas.microsoft.com/office/powerpoint/2010/main" val="15549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42" y="1289119"/>
            <a:ext cx="10167582" cy="5030992"/>
          </a:xfrm>
        </p:spPr>
      </p:pic>
    </p:spTree>
    <p:extLst>
      <p:ext uri="{BB962C8B-B14F-4D97-AF65-F5344CB8AC3E}">
        <p14:creationId xmlns:p14="http://schemas.microsoft.com/office/powerpoint/2010/main" val="183119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8" y="1282890"/>
            <a:ext cx="10241932" cy="5048840"/>
          </a:xfrm>
        </p:spPr>
      </p:pic>
    </p:spTree>
    <p:extLst>
      <p:ext uri="{BB962C8B-B14F-4D97-AF65-F5344CB8AC3E}">
        <p14:creationId xmlns:p14="http://schemas.microsoft.com/office/powerpoint/2010/main" val="11583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1026" name="Picture 2" descr="C:\Users\admin\Google Drive\Studium\Studium\4 Semester\Software Engineering 1\Allergeek\Application\Images\Welc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76" y="1253817"/>
            <a:ext cx="8952931" cy="505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0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2050" name="Picture 2" descr="C:\Users\admin\Google Drive\Studium\Studium\4 Semester\Software Engineering 1\Allergeek\Application\Images\sc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751" y="1250661"/>
            <a:ext cx="8950263" cy="505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68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3074" name="Picture 2" descr="C:\Users\admin\Google Drive\Studium\Studium\4 Semester\Software Engineering 1\Allergeek\Application\Images\Her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84" y="1249748"/>
            <a:ext cx="8952931" cy="505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1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098" name="Picture 2" descr="C:\Users\admin\Google Drive\Studium\Studium\4 Semester\Software Engineering 1\Allergeek\Application\Images\gebrochenes Her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211" y="1253793"/>
            <a:ext cx="8949804" cy="505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91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2-3 Punkte zum 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6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Anforderungen</a:t>
            </a:r>
          </a:p>
          <a:p>
            <a:pPr lvl="1"/>
            <a:r>
              <a:rPr lang="de-DE" dirty="0" smtClean="0"/>
              <a:t>Live-Demo</a:t>
            </a:r>
            <a:endParaRPr lang="de-DE" dirty="0" smtClean="0"/>
          </a:p>
          <a:p>
            <a:pPr lvl="1"/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Datenbank</a:t>
            </a:r>
          </a:p>
          <a:p>
            <a:pPr lvl="1"/>
            <a:r>
              <a:rPr lang="de-DE" dirty="0" smtClean="0"/>
              <a:t>API / Backend</a:t>
            </a:r>
          </a:p>
          <a:p>
            <a:pPr lvl="1"/>
            <a:r>
              <a:rPr lang="de-DE" dirty="0" smtClean="0"/>
              <a:t>Frontend</a:t>
            </a:r>
          </a:p>
          <a:p>
            <a:pPr lvl="1"/>
            <a:r>
              <a:rPr lang="de-DE" dirty="0" err="1" smtClean="0"/>
              <a:t>Vuzix</a:t>
            </a:r>
            <a:r>
              <a:rPr lang="de-DE" dirty="0" smtClean="0"/>
              <a:t>-App</a:t>
            </a:r>
          </a:p>
          <a:p>
            <a:pPr lvl="1"/>
            <a:r>
              <a:rPr lang="de-DE" dirty="0" err="1" smtClean="0"/>
              <a:t>Lesson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pPr lvl="1"/>
            <a:r>
              <a:rPr lang="de-DE" smtClean="0"/>
              <a:t>Future Vision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2556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1-2 Punkte zur 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814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API / Backend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2-3 Punkte zu API / Backend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676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1-2 Punkte zu Frontend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11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Vuzix</a:t>
            </a:r>
            <a:r>
              <a:rPr lang="de-DE" dirty="0" smtClean="0"/>
              <a:t>-App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2-3 Punkte zur </a:t>
            </a:r>
            <a:r>
              <a:rPr lang="de-DE" dirty="0" err="1" smtClean="0"/>
              <a:t>Vuzix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32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Lesson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Ablauf eines </a:t>
            </a:r>
            <a:r>
              <a:rPr lang="de-DE" dirty="0" smtClean="0"/>
              <a:t>kompletten </a:t>
            </a:r>
            <a:r>
              <a:rPr lang="de-DE" dirty="0" err="1" smtClean="0"/>
              <a:t>Scrum</a:t>
            </a:r>
            <a:r>
              <a:rPr lang="de-DE" dirty="0" smtClean="0"/>
              <a:t> Projekts</a:t>
            </a:r>
          </a:p>
          <a:p>
            <a:pPr lvl="1"/>
            <a:r>
              <a:rPr lang="de-DE" dirty="0" smtClean="0"/>
              <a:t>6 Sprintwechsel</a:t>
            </a:r>
          </a:p>
          <a:p>
            <a:pPr lvl="2"/>
            <a:r>
              <a:rPr lang="de-DE" dirty="0" smtClean="0"/>
              <a:t>Abnahme von </a:t>
            </a:r>
            <a:r>
              <a:rPr lang="de-DE" dirty="0" err="1" smtClean="0"/>
              <a:t>Issues</a:t>
            </a:r>
            <a:endParaRPr lang="de-DE" dirty="0" smtClean="0"/>
          </a:p>
          <a:p>
            <a:pPr lvl="2"/>
            <a:r>
              <a:rPr lang="de-DE" dirty="0" smtClean="0"/>
              <a:t>Retrospektive</a:t>
            </a:r>
          </a:p>
          <a:p>
            <a:pPr lvl="2"/>
            <a:r>
              <a:rPr lang="de-DE" dirty="0" smtClean="0"/>
              <a:t>Verteilung von </a:t>
            </a:r>
            <a:r>
              <a:rPr lang="de-DE" dirty="0" err="1" smtClean="0"/>
              <a:t>Issues</a:t>
            </a:r>
            <a:endParaRPr lang="de-DE" dirty="0" smtClean="0"/>
          </a:p>
          <a:p>
            <a:r>
              <a:rPr lang="de-DE" dirty="0" smtClean="0"/>
              <a:t>Übersicht aller Entwicklungsebenen</a:t>
            </a:r>
          </a:p>
          <a:p>
            <a:pPr lvl="1"/>
            <a:r>
              <a:rPr lang="de-DE" dirty="0" smtClean="0"/>
              <a:t>Jeder hatte Aufgabenbereiche in jeder Entwicklungsebene</a:t>
            </a:r>
          </a:p>
          <a:p>
            <a:r>
              <a:rPr lang="de-DE" dirty="0"/>
              <a:t>Projekt Retrospektive</a:t>
            </a:r>
          </a:p>
          <a:p>
            <a:pPr lvl="1"/>
            <a:r>
              <a:rPr lang="de-DE" dirty="0"/>
              <a:t>Abwägung ob </a:t>
            </a:r>
            <a:r>
              <a:rPr lang="de-DE" dirty="0" err="1"/>
              <a:t>Scrum</a:t>
            </a:r>
            <a:r>
              <a:rPr lang="de-DE" dirty="0"/>
              <a:t> </a:t>
            </a:r>
            <a:r>
              <a:rPr lang="de-DE"/>
              <a:t>für </a:t>
            </a:r>
            <a:r>
              <a:rPr lang="de-DE" smtClean="0"/>
              <a:t>kleine/studentische </a:t>
            </a:r>
            <a:r>
              <a:rPr lang="de-DE" dirty="0"/>
              <a:t>Projekte </a:t>
            </a:r>
            <a:r>
              <a:rPr lang="de-DE" dirty="0" smtClean="0"/>
              <a:t>geeignet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3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Lesson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err="1" smtClean="0"/>
              <a:t>ZenHub</a:t>
            </a:r>
            <a:endParaRPr lang="de-DE" dirty="0" smtClean="0"/>
          </a:p>
          <a:p>
            <a:r>
              <a:rPr lang="de-DE" dirty="0" err="1" smtClean="0"/>
              <a:t>StarUML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4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Future Vision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Android App</a:t>
            </a:r>
          </a:p>
          <a:p>
            <a:r>
              <a:rPr lang="de-DE" dirty="0" smtClean="0"/>
              <a:t>Erweiterung um die Information der genauen Inhaltsstoffe mit Mengen angaben</a:t>
            </a:r>
          </a:p>
          <a:p>
            <a:r>
              <a:rPr lang="de-DE" dirty="0" err="1" smtClean="0"/>
              <a:t>Blacklist</a:t>
            </a:r>
            <a:r>
              <a:rPr lang="de-DE" dirty="0" smtClean="0"/>
              <a:t> erweitern um Zutaten meiden ab einer gewissen Menge </a:t>
            </a:r>
            <a:r>
              <a:rPr lang="de-DE" dirty="0" err="1" smtClean="0"/>
              <a:t>bsp.</a:t>
            </a:r>
            <a:r>
              <a:rPr lang="de-DE" dirty="0" smtClean="0"/>
              <a:t> Zucker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33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pPr marL="0" indent="0" algn="ctr">
              <a:buNone/>
            </a:pPr>
            <a:r>
              <a:rPr lang="de-DE" sz="3600" b="1" dirty="0" smtClean="0"/>
              <a:t>Ende</a:t>
            </a:r>
          </a:p>
          <a:p>
            <a:pPr algn="ctr"/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Vielen Dank für Ihre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45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Funktionale Anforderungen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56610"/>
              </p:ext>
            </p:extLst>
          </p:nvPr>
        </p:nvGraphicFramePr>
        <p:xfrm>
          <a:off x="341196" y="1241945"/>
          <a:ext cx="11518708" cy="50416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3880"/>
                <a:gridCol w="9258166"/>
                <a:gridCol w="1446662"/>
              </a:tblGrid>
              <a:tr h="327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Priorität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9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  <a:effectLst/>
                        </a:rPr>
                        <a:t>HMD App</a:t>
                      </a:r>
                      <a:endParaRPr lang="de-DE" sz="17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 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5597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F10.1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Das Zielsystem der HMD App ist die </a:t>
                      </a:r>
                      <a:r>
                        <a:rPr lang="de-DE" sz="1700" dirty="0" err="1">
                          <a:effectLst/>
                        </a:rPr>
                        <a:t>Vuzix</a:t>
                      </a:r>
                      <a:r>
                        <a:rPr lang="de-DE" sz="1700" dirty="0">
                          <a:effectLst/>
                        </a:rPr>
                        <a:t> M100. Die App muss ohne Einschränkungen auf der </a:t>
                      </a:r>
                      <a:r>
                        <a:rPr lang="de-DE" sz="1700" dirty="0" err="1">
                          <a:effectLst/>
                        </a:rPr>
                        <a:t>Vuzix</a:t>
                      </a:r>
                      <a:r>
                        <a:rPr lang="de-DE" sz="1700" dirty="0">
                          <a:effectLst/>
                        </a:rPr>
                        <a:t> M100 lauffähig sein.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>
                          <a:effectLst/>
                        </a:rPr>
                        <a:t>1</a:t>
                      </a:r>
                      <a:endParaRPr lang="de-DE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F10.2 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Um sein mobiles Endgerät mit einem Account zu verbinden, scannt der User einen Barcode, der ihm im Webbrowser angezeigt wird. Der User muss sich dafür bereits auf der Website registriert haben.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>
                          <a:effectLst/>
                        </a:rPr>
                        <a:t>2</a:t>
                      </a:r>
                      <a:endParaRPr lang="de-DE" sz="1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F10.3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Die App verfügt sowohl über den Standard-Sprachbefehl "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go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 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home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" als auch den spezifischen Sprachbefehl "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scan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" zum Starten des Produktscanners.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1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82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F10.4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Nach dem Start der App wird der </a:t>
                      </a:r>
                      <a:r>
                        <a:rPr lang="de-DE" sz="1700" dirty="0" err="1">
                          <a:effectLst/>
                        </a:rPr>
                        <a:t>Homescreen</a:t>
                      </a:r>
                      <a:r>
                        <a:rPr lang="de-DE" sz="1700" dirty="0">
                          <a:effectLst/>
                        </a:rPr>
                        <a:t> angezeigt. Hier wird auf den Sprachbefehl zum Scannen gewartet.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1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F10.5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Mit dem Sprachbefehl "</a:t>
                      </a:r>
                      <a:r>
                        <a:rPr lang="de-DE" sz="1700" dirty="0" err="1">
                          <a:effectLst/>
                        </a:rPr>
                        <a:t>scan</a:t>
                      </a:r>
                      <a:r>
                        <a:rPr lang="de-DE" sz="1700" dirty="0">
                          <a:effectLst/>
                        </a:rPr>
                        <a:t>" aktiviert der User im </a:t>
                      </a:r>
                      <a:r>
                        <a:rPr lang="de-DE" sz="1700" dirty="0" err="1">
                          <a:effectLst/>
                        </a:rPr>
                        <a:t>Homescreen</a:t>
                      </a:r>
                      <a:r>
                        <a:rPr lang="de-DE" sz="1700" dirty="0">
                          <a:effectLst/>
                        </a:rPr>
                        <a:t> den Scanner. Danach kann er über die Kamera den Barcode eines Produkts scannen.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1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effectLst/>
                        </a:rPr>
                        <a:t>F10.6</a:t>
                      </a:r>
                      <a:endParaRPr lang="de-DE" sz="1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Wurde ein Produkt eingescannt, wird dem User auf dem Infoscreen das Ergebnis angezeigt. Nach 10 Sekunden im Infoscreen kehrt die App automatisch in den </a:t>
                      </a:r>
                      <a:r>
                        <a:rPr lang="de-DE" sz="1700" dirty="0" err="1">
                          <a:solidFill>
                            <a:srgbClr val="FF9900"/>
                          </a:solidFill>
                          <a:effectLst/>
                        </a:rPr>
                        <a:t>Homescreen</a:t>
                      </a: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 zurück.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700" dirty="0">
                          <a:solidFill>
                            <a:srgbClr val="FF9900"/>
                          </a:solidFill>
                          <a:effectLst/>
                        </a:rPr>
                        <a:t>1</a:t>
                      </a:r>
                      <a:endParaRPr lang="de-DE" sz="17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02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684005"/>
              </p:ext>
            </p:extLst>
          </p:nvPr>
        </p:nvGraphicFramePr>
        <p:xfrm>
          <a:off x="341195" y="1241946"/>
          <a:ext cx="11495513" cy="4867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9209"/>
                <a:gridCol w="9269642"/>
                <a:gridCol w="1446662"/>
              </a:tblGrid>
              <a:tr h="3275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Priorität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9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F20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Accountsystem</a:t>
                      </a:r>
                      <a:endParaRPr lang="de-DE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 smtClean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F20.1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einen Account erstellen, der persistent im System gespeichert wird. (siehe F30.1)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F20.2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beliebig viele mobile Endgeräte mit seinem Account verbinden.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2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33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chemeClr val="bg1"/>
                          </a:solidFill>
                          <a:effectLst/>
                        </a:rPr>
                        <a:t>Webapplikation</a:t>
                      </a:r>
                      <a:endParaRPr lang="de-DE" sz="16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F30.1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einen neuen Account über ein Registrierungsformular erstellen. (siehe F20.1)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F30.2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sich mit seiner Email-Adresse und seinem Passwort in einem Login Formular anmelden. 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F30.3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Einträge aus der Inhaltsstoffdatenbank zu seiner </a:t>
                      </a:r>
                      <a:r>
                        <a:rPr lang="de-DE" sz="1600" dirty="0" err="1">
                          <a:effectLst/>
                        </a:rPr>
                        <a:t>Blacklist</a:t>
                      </a:r>
                      <a:r>
                        <a:rPr lang="de-DE" sz="1600" dirty="0">
                          <a:effectLst/>
                        </a:rPr>
                        <a:t> sowohl hinzufügen als auch wieder entfernen.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F30.4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HMDs koppeln und entkoppeln.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F30.5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Für die Verbindung mit der HMD-App wird ein Barcode im Web-Browser angezeigt.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74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F30.6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Der User kann seine Email-Adresse und sein Passwort ändern.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549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F30.7</a:t>
                      </a:r>
                      <a:endParaRPr lang="de-DE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FF0000"/>
                          </a:solidFill>
                          <a:effectLst/>
                        </a:rPr>
                        <a:t>Registriert sich ein User oder ändert er seine Emailadresse, muss er diese bestätigen. Zum Bestätigen wird </a:t>
                      </a:r>
                      <a:r>
                        <a:rPr lang="de-DE" sz="1600" dirty="0" smtClean="0">
                          <a:solidFill>
                            <a:srgbClr val="FF0000"/>
                          </a:solidFill>
                          <a:effectLst/>
                        </a:rPr>
                        <a:t>ein </a:t>
                      </a:r>
                      <a:r>
                        <a:rPr lang="de-DE" sz="1600" dirty="0">
                          <a:solidFill>
                            <a:srgbClr val="FF0000"/>
                          </a:solidFill>
                          <a:effectLst/>
                        </a:rPr>
                        <a:t>Bestätigungslink an die Emailadresse versandt, die durch den User bestätigt werden muss.</a:t>
                      </a:r>
                      <a:endParaRPr lang="de-DE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de-DE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11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12029"/>
              </p:ext>
            </p:extLst>
          </p:nvPr>
        </p:nvGraphicFramePr>
        <p:xfrm>
          <a:off x="341195" y="1241949"/>
          <a:ext cx="11518709" cy="4751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405"/>
                <a:gridCol w="9117642"/>
                <a:gridCol w="1446662"/>
              </a:tblGrid>
              <a:tr h="3275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Priorität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48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9900"/>
                          </a:solidFill>
                          <a:effectLst/>
                        </a:rPr>
                        <a:t>Android-</a:t>
                      </a:r>
                      <a:r>
                        <a:rPr lang="de-DE" sz="2000" dirty="0" err="1">
                          <a:solidFill>
                            <a:srgbClr val="FF9900"/>
                          </a:solidFill>
                          <a:effectLst/>
                        </a:rPr>
                        <a:t>Smartph</a:t>
                      </a:r>
                      <a:r>
                        <a:rPr lang="en-US" sz="2000" dirty="0">
                          <a:solidFill>
                            <a:srgbClr val="FF9900"/>
                          </a:solidFill>
                          <a:effectLst/>
                        </a:rPr>
                        <a:t>one App</a:t>
                      </a:r>
                      <a:endParaRPr lang="de-DE" sz="2000" dirty="0">
                        <a:solidFill>
                          <a:srgbClr val="FF99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 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255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F40.1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kann HMDs koppeln und entkoppeln.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3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F40.2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kann sich für die Nutzung des Dienstes in der Android-Anwendung registrieren.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F40.3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muss sich zur Nutzung des Dienstes in der Android-Anwendung anmelden.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F40.4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muss seine Email-Adresse und sein Passwort ändern können.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F40.5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Der User kann Einträge aus der Inhaltsstoffdatenbank zu seiner </a:t>
                      </a:r>
                      <a:r>
                        <a:rPr lang="de-DE" sz="2000" dirty="0" err="1">
                          <a:effectLst/>
                        </a:rPr>
                        <a:t>Blacklist</a:t>
                      </a:r>
                      <a:r>
                        <a:rPr lang="de-DE" sz="2000" dirty="0">
                          <a:effectLst/>
                        </a:rPr>
                        <a:t> hinzufügen und wieder entfernen.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F40.6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Der User scannt einen Produktbarcode und erhält eine Information über die Verträglichkeit.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05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F40.7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Der User kann sich alle Inhaltsstoffe des Produktes anzeigen lassen, sowie eine Websuche nach dem Produkt starten.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de-DE" sz="20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31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Nicht-Funktionale </a:t>
            </a:r>
            <a:r>
              <a:rPr lang="de-DE" dirty="0"/>
              <a:t>Anforderungen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304580"/>
              </p:ext>
            </p:extLst>
          </p:nvPr>
        </p:nvGraphicFramePr>
        <p:xfrm>
          <a:off x="341194" y="1241945"/>
          <a:ext cx="11481528" cy="44104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1685"/>
                <a:gridCol w="10699843"/>
              </a:tblGrid>
              <a:tr h="4968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2674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N10 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Fachliche Mengen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N10.1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Bei der Anzahl der Nutzer wird zu Beginn von einer Nutzeranzahl von unter 1000 Nutzern ausgegangen. Die Anwendung sollte später auch für größere Nutzeranzahlen auslegbar sein.</a:t>
                      </a:r>
                    </a:p>
                  </a:txBody>
                  <a:tcPr marL="68580" marR="68580" marT="0" marB="0"/>
                </a:tc>
              </a:tr>
              <a:tr h="2609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N10.2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Jeder Nutzer hat durchschnittlich 10 Inhaltsstoffe in seiner </a:t>
                      </a:r>
                      <a:r>
                        <a:rPr lang="de-DE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Blacklist</a:t>
                      </a: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/>
                </a:tc>
              </a:tr>
              <a:tr h="2690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N20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Usability</a:t>
                      </a:r>
                      <a:endParaRPr lang="de-DE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N20.1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Die Oberfläche muss selbsterklärend und einfach sein, damit es auch von Einsteigern ohne Einweisung verwendet werden kann.</a:t>
                      </a:r>
                    </a:p>
                  </a:txBody>
                  <a:tcPr marL="68580" marR="68580" marT="0" marB="0"/>
                </a:tc>
              </a:tr>
              <a:tr h="2674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N20.2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Die Funktionen der Oberfläche werden in einem Handbuch dokumentiert.</a:t>
                      </a:r>
                    </a:p>
                  </a:txBody>
                  <a:tcPr marL="68580" marR="68580" marT="0" marB="0"/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N20.3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Insbesondere auf dem niedrig auflösendem Bildschirm der </a:t>
                      </a:r>
                      <a:r>
                        <a:rPr lang="de-DE" sz="20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Vuzix</a:t>
                      </a: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M100 muss auf eine gute Lesbarkeit der Inhalte geachtet werden. Auch auf allen anderen Plattformen muss eine Lesbarkeit gegeben sein.</a:t>
                      </a:r>
                    </a:p>
                  </a:txBody>
                  <a:tcPr marL="68580" marR="68580" marT="0" marB="0"/>
                </a:tc>
              </a:tr>
              <a:tr h="3019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N30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Erscheinungsbild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N30.1</a:t>
                      </a:r>
                      <a:endParaRPr lang="de-DE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Die Erscheinung der Oberfläche soll in Design und Bedienungskonzept einheitlich sein.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5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Nicht-Funktionale </a:t>
            </a:r>
            <a:r>
              <a:rPr lang="de-DE" dirty="0"/>
              <a:t>Anforderungen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544634"/>
              </p:ext>
            </p:extLst>
          </p:nvPr>
        </p:nvGraphicFramePr>
        <p:xfrm>
          <a:off x="341194" y="1232700"/>
          <a:ext cx="11518710" cy="4321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9046"/>
                <a:gridCol w="10819664"/>
              </a:tblGrid>
              <a:tr h="4968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ID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Funktionalität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2947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N40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Performanz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2866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N40.1</a:t>
                      </a:r>
                      <a:endParaRPr lang="de-D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Der Server soll für die Bearbeitung einer Anfrage maximal 100ms brauchen.</a:t>
                      </a:r>
                    </a:p>
                  </a:txBody>
                  <a:tcPr marL="68580" marR="68580" marT="0" marB="0"/>
                </a:tc>
              </a:tr>
              <a:tr h="2866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N40.2</a:t>
                      </a:r>
                      <a:endParaRPr lang="de-D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Es wird von maximal 60 Anfragen pro Minute unter Volllast ausgegangen.</a:t>
                      </a:r>
                    </a:p>
                  </a:txBody>
                  <a:tcPr marL="68580" marR="68580" marT="0" marB="0"/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N40.3</a:t>
                      </a:r>
                      <a:endParaRPr lang="de-D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Da die App vorerst nicht kommerziell betrieben wird, ist eine hohe Verfügbarkeit nicht wichtig. Eine Verfügbarkeit des Webservices von 98% im Jahreszeitraum ist damit ausreichend.</a:t>
                      </a:r>
                    </a:p>
                  </a:txBody>
                  <a:tcPr marL="68580" marR="68580" marT="0" marB="0"/>
                </a:tc>
              </a:tr>
              <a:tr h="3019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N50</a:t>
                      </a:r>
                      <a:endParaRPr lang="de-D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Wartbarkeit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1637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N50.1</a:t>
                      </a:r>
                      <a:endParaRPr lang="de-D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Für die Qualität und Einheitlichkeit des Codes wird ein Styleguide definiert, dem der produzierte Code entsprechen muss.</a:t>
                      </a:r>
                    </a:p>
                  </a:txBody>
                  <a:tcPr marL="68580" marR="68580" marT="0" marB="0"/>
                </a:tc>
              </a:tr>
              <a:tr h="5442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N50.2</a:t>
                      </a:r>
                      <a:endParaRPr lang="de-D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Der Code muss mit ausreichend Kommentaren ausgestattet sein. Für eine Automatische Dokumentationserstellung werden spezielle Kommentare erstellt, die automatisch verarbeitet werden. Diese Kommentare werden im </a:t>
                      </a:r>
                      <a:r>
                        <a:rPr lang="de-DE" sz="1800" dirty="0" err="1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Styleguide</a:t>
                      </a:r>
                      <a:r>
                        <a:rPr lang="de-DE" sz="1800" dirty="0">
                          <a:solidFill>
                            <a:srgbClr val="FF99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festgehalten.</a:t>
                      </a:r>
                    </a:p>
                  </a:txBody>
                  <a:tcPr marL="68580" marR="68580" marT="0" marB="0"/>
                </a:tc>
              </a:tr>
              <a:tr h="202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N60</a:t>
                      </a:r>
                      <a:endParaRPr lang="de-D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Tests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2400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N60.1</a:t>
                      </a:r>
                      <a:endParaRPr lang="de-DE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Anforderungen an die Testbarkeit werden in einem separaten Testkonzept festgelegt.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1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 smtClean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0" b="-1"/>
          <a:stretch/>
        </p:blipFill>
        <p:spPr>
          <a:xfrm>
            <a:off x="846165" y="1274584"/>
            <a:ext cx="10485911" cy="5017034"/>
          </a:xfrm>
        </p:spPr>
      </p:pic>
    </p:spTree>
    <p:extLst>
      <p:ext uri="{BB962C8B-B14F-4D97-AF65-F5344CB8AC3E}">
        <p14:creationId xmlns:p14="http://schemas.microsoft.com/office/powerpoint/2010/main" val="31053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de-DE" dirty="0"/>
              <a:t>Live-Demo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51" y="1296538"/>
            <a:ext cx="10524570" cy="5008728"/>
          </a:xfrm>
        </p:spPr>
      </p:pic>
    </p:spTree>
    <p:extLst>
      <p:ext uri="{BB962C8B-B14F-4D97-AF65-F5344CB8AC3E}">
        <p14:creationId xmlns:p14="http://schemas.microsoft.com/office/powerpoint/2010/main" val="384522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ü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843</Words>
  <Application>Microsoft Office PowerPoint</Application>
  <PresentationFormat>Benutzerdefiniert</PresentationFormat>
  <Paragraphs>187</Paragraphs>
  <Slides>27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Office Theme</vt:lpstr>
      <vt:lpstr>Projekt Edible</vt:lpstr>
      <vt:lpstr>Gliederung</vt:lpstr>
      <vt:lpstr>Funktionale Anforderungen</vt:lpstr>
      <vt:lpstr>Funktionale Anforderungen</vt:lpstr>
      <vt:lpstr>Funktionale Anforderungen</vt:lpstr>
      <vt:lpstr>Nicht-Funktionale Anforderungen</vt:lpstr>
      <vt:lpstr>Nicht-Funktionale Anforderungen</vt:lpstr>
      <vt:lpstr>Live-Demo</vt:lpstr>
      <vt:lpstr>Live-Demo</vt:lpstr>
      <vt:lpstr>Live-Demo</vt:lpstr>
      <vt:lpstr>Live-Demo</vt:lpstr>
      <vt:lpstr>Live-Demo</vt:lpstr>
      <vt:lpstr>Live-Demo</vt:lpstr>
      <vt:lpstr>Live-Demo</vt:lpstr>
      <vt:lpstr>Live-Demo</vt:lpstr>
      <vt:lpstr>Live-Demo</vt:lpstr>
      <vt:lpstr>Live-Demo</vt:lpstr>
      <vt:lpstr>Live-Demo</vt:lpstr>
      <vt:lpstr>Server</vt:lpstr>
      <vt:lpstr>Datenbank</vt:lpstr>
      <vt:lpstr>API / Backend</vt:lpstr>
      <vt:lpstr>Frontend</vt:lpstr>
      <vt:lpstr>Vuzix-App</vt:lpstr>
      <vt:lpstr>Lesson learned</vt:lpstr>
      <vt:lpstr>Lesson learned</vt:lpstr>
      <vt:lpstr>Future Vision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Projektvorstellung</dc:title>
  <dc:creator>Hendrik Niemann</dc:creator>
  <cp:lastModifiedBy>Edwin Neubauer/ergosoft GmbH</cp:lastModifiedBy>
  <cp:revision>53</cp:revision>
  <dcterms:created xsi:type="dcterms:W3CDTF">2015-02-23T11:36:11Z</dcterms:created>
  <dcterms:modified xsi:type="dcterms:W3CDTF">2015-04-22T20:50:57Z</dcterms:modified>
</cp:coreProperties>
</file>