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1.jpeg" ContentType="image/jpeg"/>
  <Override PartName="/ppt/media/image22.png" ContentType="image/png"/>
  <Override PartName="/ppt/media/image8.jpeg" ContentType="image/jpeg"/>
  <Override PartName="/ppt/media/image6.png" ContentType="image/png"/>
  <Override PartName="/ppt/media/image10.jpeg" ContentType="image/jpe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13.jpeg" ContentType="image/jpeg"/>
  <Override PartName="/ppt/media/image12.jpeg" ContentType="image/jpeg"/>
  <Override PartName="/ppt/media/image3.png" ContentType="image/png"/>
  <Override PartName="/ppt/media/image9.jpeg" ContentType="image/jpeg"/>
  <Override PartName="/ppt/media/image2.png" ContentType="image/png"/>
  <Override PartName="/ppt/media/image14.jpeg" ContentType="image/jpe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ae1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3" descr=""/>
          <p:cNvPicPr/>
          <p:nvPr/>
        </p:nvPicPr>
        <p:blipFill>
          <a:blip r:embed="rId2"/>
          <a:stretch/>
        </p:blipFill>
        <p:spPr>
          <a:xfrm>
            <a:off x="5143320" y="6245280"/>
            <a:ext cx="1904400" cy="475560"/>
          </a:xfrm>
          <a:prstGeom prst="rect">
            <a:avLst/>
          </a:prstGeom>
          <a:ln>
            <a:noFill/>
          </a:ln>
        </p:spPr>
      </p:pic>
      <p:pic>
        <p:nvPicPr>
          <p:cNvPr id="1" name="Grafik 7" descr=""/>
          <p:cNvPicPr/>
          <p:nvPr/>
        </p:nvPicPr>
        <p:blipFill>
          <a:blip r:embed="rId3"/>
          <a:stretch/>
        </p:blipFill>
        <p:spPr>
          <a:xfrm>
            <a:off x="5143320" y="1019160"/>
            <a:ext cx="1904400" cy="4755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ae1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fik 3" descr=""/>
          <p:cNvPicPr/>
          <p:nvPr/>
        </p:nvPicPr>
        <p:blipFill>
          <a:blip r:embed="rId2"/>
          <a:stretch/>
        </p:blipFill>
        <p:spPr>
          <a:xfrm>
            <a:off x="5143320" y="6245280"/>
            <a:ext cx="1904400" cy="475560"/>
          </a:xfrm>
          <a:prstGeom prst="rect">
            <a:avLst/>
          </a:prstGeom>
          <a:ln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523880" y="1763640"/>
            <a:ext cx="9143280" cy="206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6000" strike="noStrike">
                <a:solidFill>
                  <a:srgbClr val="000000"/>
                </a:solidFill>
                <a:latin typeface="Quicksand"/>
              </a:rPr>
              <a:t>Projekt Edible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1523880" y="3888360"/>
            <a:ext cx="9143280" cy="14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0"/>
            <a:ext cx="1219140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solidFill>
                  <a:srgbClr val="000000"/>
                </a:solidFill>
                <a:latin typeface="Quicksand"/>
              </a:rPr>
              <a:t>Live-Demo</a:t>
            </a:r>
            <a:endParaRPr/>
          </a:p>
        </p:txBody>
      </p:sp>
      <p:pic>
        <p:nvPicPr>
          <p:cNvPr id="94" name="Inhaltsplatzhalter 3" descr=""/>
          <p:cNvPicPr/>
          <p:nvPr/>
        </p:nvPicPr>
        <p:blipFill>
          <a:blip r:embed="rId1"/>
          <a:stretch/>
        </p:blipFill>
        <p:spPr>
          <a:xfrm>
            <a:off x="852120" y="1283040"/>
            <a:ext cx="10556640" cy="500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0"/>
            <a:ext cx="1219140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solidFill>
                  <a:srgbClr val="000000"/>
                </a:solidFill>
                <a:latin typeface="Quicksand"/>
              </a:rPr>
              <a:t>Live-Demo</a:t>
            </a:r>
            <a:endParaRPr/>
          </a:p>
        </p:txBody>
      </p:sp>
      <p:pic>
        <p:nvPicPr>
          <p:cNvPr id="96" name="Inhaltsplatzhalter 3" descr=""/>
          <p:cNvPicPr/>
          <p:nvPr/>
        </p:nvPicPr>
        <p:blipFill>
          <a:blip r:embed="rId1"/>
          <a:stretch/>
        </p:blipFill>
        <p:spPr>
          <a:xfrm>
            <a:off x="846000" y="1285920"/>
            <a:ext cx="10508040" cy="500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0"/>
            <a:ext cx="1219140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solidFill>
                  <a:srgbClr val="000000"/>
                </a:solidFill>
                <a:latin typeface="Quicksand"/>
              </a:rPr>
              <a:t>Live-Demo</a:t>
            </a:r>
            <a:endParaRPr/>
          </a:p>
        </p:txBody>
      </p:sp>
      <p:pic>
        <p:nvPicPr>
          <p:cNvPr id="98" name="Inhaltsplatzhalter 3" descr=""/>
          <p:cNvPicPr/>
          <p:nvPr/>
        </p:nvPicPr>
        <p:blipFill>
          <a:blip r:embed="rId1"/>
          <a:stretch/>
        </p:blipFill>
        <p:spPr>
          <a:xfrm>
            <a:off x="849600" y="1283040"/>
            <a:ext cx="10532160" cy="502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9140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solidFill>
                  <a:srgbClr val="000000"/>
                </a:solidFill>
                <a:latin typeface="Quicksand"/>
              </a:rPr>
              <a:t>Live-Demo</a:t>
            </a:r>
            <a:endParaRPr/>
          </a:p>
        </p:txBody>
      </p:sp>
      <p:pic>
        <p:nvPicPr>
          <p:cNvPr id="100" name="Inhaltsplatzhalter 3" descr=""/>
          <p:cNvPicPr/>
          <p:nvPr/>
        </p:nvPicPr>
        <p:blipFill>
          <a:blip r:embed="rId1"/>
          <a:stretch/>
        </p:blipFill>
        <p:spPr>
          <a:xfrm>
            <a:off x="1009800" y="1289160"/>
            <a:ext cx="10166760" cy="503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0"/>
            <a:ext cx="1219140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solidFill>
                  <a:srgbClr val="000000"/>
                </a:solidFill>
                <a:latin typeface="Quicksand"/>
              </a:rPr>
              <a:t>Live-Demo</a:t>
            </a:r>
            <a:endParaRPr/>
          </a:p>
        </p:txBody>
      </p:sp>
      <p:pic>
        <p:nvPicPr>
          <p:cNvPr id="102" name="Inhaltsplatzhalter 3" descr=""/>
          <p:cNvPicPr/>
          <p:nvPr/>
        </p:nvPicPr>
        <p:blipFill>
          <a:blip r:embed="rId1"/>
          <a:stretch/>
        </p:blipFill>
        <p:spPr>
          <a:xfrm>
            <a:off x="963000" y="1283040"/>
            <a:ext cx="10241280" cy="504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9140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solidFill>
                  <a:srgbClr val="000000"/>
                </a:solidFill>
                <a:latin typeface="Quicksand"/>
              </a:rPr>
              <a:t>Live-Demo</a:t>
            </a:r>
            <a:endParaRPr/>
          </a:p>
        </p:txBody>
      </p:sp>
      <p:pic>
        <p:nvPicPr>
          <p:cNvPr id="104" name="Picture 2" descr=""/>
          <p:cNvPicPr/>
          <p:nvPr/>
        </p:nvPicPr>
        <p:blipFill>
          <a:blip r:embed="rId1"/>
          <a:stretch/>
        </p:blipFill>
        <p:spPr>
          <a:xfrm>
            <a:off x="1623960" y="1253880"/>
            <a:ext cx="8952120" cy="505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0"/>
            <a:ext cx="1219140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solidFill>
                  <a:srgbClr val="000000"/>
                </a:solidFill>
                <a:latin typeface="Quicksand"/>
              </a:rPr>
              <a:t>Live-Demo</a:t>
            </a:r>
            <a:endParaRPr/>
          </a:p>
        </p:txBody>
      </p:sp>
      <p:pic>
        <p:nvPicPr>
          <p:cNvPr id="106" name="Picture 2" descr=""/>
          <p:cNvPicPr/>
          <p:nvPr/>
        </p:nvPicPr>
        <p:blipFill>
          <a:blip r:embed="rId1"/>
          <a:stretch/>
        </p:blipFill>
        <p:spPr>
          <a:xfrm>
            <a:off x="1626840" y="1250640"/>
            <a:ext cx="8949600" cy="505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0" y="0"/>
            <a:ext cx="1219140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solidFill>
                  <a:srgbClr val="000000"/>
                </a:solidFill>
                <a:latin typeface="Quicksand"/>
              </a:rPr>
              <a:t>Live-Demo</a:t>
            </a:r>
            <a:endParaRPr/>
          </a:p>
        </p:txBody>
      </p:sp>
      <p:pic>
        <p:nvPicPr>
          <p:cNvPr id="108" name="Picture 2" descr=""/>
          <p:cNvPicPr/>
          <p:nvPr/>
        </p:nvPicPr>
        <p:blipFill>
          <a:blip r:embed="rId1"/>
          <a:stretch/>
        </p:blipFill>
        <p:spPr>
          <a:xfrm>
            <a:off x="1623960" y="1249920"/>
            <a:ext cx="8952120" cy="505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0"/>
            <a:ext cx="1219140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solidFill>
                  <a:srgbClr val="000000"/>
                </a:solidFill>
                <a:latin typeface="Quicksand"/>
              </a:rPr>
              <a:t>Live-Demo</a:t>
            </a:r>
            <a:endParaRPr/>
          </a:p>
        </p:txBody>
      </p:sp>
      <p:pic>
        <p:nvPicPr>
          <p:cNvPr id="110" name="Picture 2" descr=""/>
          <p:cNvPicPr/>
          <p:nvPr/>
        </p:nvPicPr>
        <p:blipFill>
          <a:blip r:embed="rId1"/>
          <a:stretch/>
        </p:blipFill>
        <p:spPr>
          <a:xfrm>
            <a:off x="1627200" y="1253880"/>
            <a:ext cx="8949240" cy="505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solidFill>
                  <a:srgbClr val="000000"/>
                </a:solidFill>
                <a:latin typeface="Quicksand"/>
              </a:rPr>
              <a:t>Server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Quicksand"/>
              </a:rPr>
              <a:t>Debian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Quicksand"/>
              </a:rPr>
              <a:t>Apache HTTP-Server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Quicksand"/>
              </a:rPr>
              <a:t>MySQL-Server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Quicksand"/>
              </a:rPr>
              <a:t>phpMyAdmin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8713440" y="2802240"/>
            <a:ext cx="1005120" cy="1005840"/>
          </a:xfrm>
          <a:prstGeom prst="ellipse">
            <a:avLst/>
          </a:prstGeom>
          <a:solidFill>
            <a:srgbClr val="e6e6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8951760" y="3040560"/>
            <a:ext cx="456840" cy="545400"/>
          </a:xfrm>
          <a:prstGeom prst="rect">
            <a:avLst/>
          </a:prstGeom>
          <a:ln>
            <a:noFill/>
          </a:ln>
        </p:spPr>
      </p:pic>
      <p:sp>
        <p:nvSpPr>
          <p:cNvPr id="115" name="CustomShape 4"/>
          <p:cNvSpPr/>
          <p:nvPr/>
        </p:nvSpPr>
        <p:spPr>
          <a:xfrm>
            <a:off x="7498080" y="3527280"/>
            <a:ext cx="1005120" cy="1005840"/>
          </a:xfrm>
          <a:prstGeom prst="ellipse">
            <a:avLst/>
          </a:prstGeom>
          <a:solidFill>
            <a:srgbClr val="e6e6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7644240" y="3618000"/>
            <a:ext cx="808560" cy="900360"/>
          </a:xfrm>
          <a:prstGeom prst="rect">
            <a:avLst/>
          </a:prstGeom>
          <a:ln>
            <a:noFill/>
          </a:ln>
        </p:spPr>
      </p:pic>
      <p:sp>
        <p:nvSpPr>
          <p:cNvPr id="117" name="CustomShape 5"/>
          <p:cNvSpPr/>
          <p:nvPr/>
        </p:nvSpPr>
        <p:spPr>
          <a:xfrm>
            <a:off x="7495920" y="1897920"/>
            <a:ext cx="1005120" cy="1005840"/>
          </a:xfrm>
          <a:prstGeom prst="ellipse">
            <a:avLst/>
          </a:prstGeom>
          <a:solidFill>
            <a:srgbClr val="e6e6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6"/>
          <p:cNvSpPr/>
          <p:nvPr/>
        </p:nvSpPr>
        <p:spPr>
          <a:xfrm>
            <a:off x="8677440" y="4386600"/>
            <a:ext cx="1005120" cy="1005840"/>
          </a:xfrm>
          <a:prstGeom prst="ellipse">
            <a:avLst/>
          </a:prstGeom>
          <a:solidFill>
            <a:srgbClr val="e6e6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8710560" y="4441680"/>
            <a:ext cx="804960" cy="91476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4"/>
          <a:stretch/>
        </p:blipFill>
        <p:spPr>
          <a:xfrm>
            <a:off x="7738920" y="2116800"/>
            <a:ext cx="543960" cy="60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0"/>
            <a:ext cx="1219140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solidFill>
                  <a:srgbClr val="000000"/>
                </a:solidFill>
                <a:latin typeface="Quicksand"/>
              </a:rPr>
              <a:t>Gliederung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Quicksand"/>
              </a:rPr>
              <a:t>Anforderungen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Quicksand"/>
              </a:rPr>
              <a:t>Live-Demo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Quicksand"/>
              </a:rPr>
              <a:t>Server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Quicksand"/>
              </a:rPr>
              <a:t>Datenbank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Quicksand"/>
              </a:rPr>
              <a:t>API / Backend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Quicksand"/>
              </a:rPr>
              <a:t>Frontend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Quicksand"/>
              </a:rPr>
              <a:t>Vuzix-App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Quicksand"/>
              </a:rPr>
              <a:t>Lesson learned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Quicksand"/>
              </a:rPr>
              <a:t>Future Vision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solidFill>
                  <a:srgbClr val="000000"/>
                </a:solidFill>
                <a:latin typeface="Quicksand"/>
              </a:rPr>
              <a:t>Datenbank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Quicksand"/>
              </a:rPr>
              <a:t>Ablegen von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Quicksand"/>
              </a:rPr>
              <a:t>Produktionformationen</a:t>
            </a:r>
            <a:endParaRPr/>
          </a:p>
          <a:p>
            <a:pPr lvl="1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Quicksand"/>
              </a:rPr>
              <a:t>Produkte</a:t>
            </a:r>
            <a:endParaRPr/>
          </a:p>
          <a:p>
            <a:pPr lvl="1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Quicksand"/>
              </a:rPr>
              <a:t>Inhaltsstoffe (inkl. Allergiegruppe)</a:t>
            </a:r>
            <a:endParaRPr/>
          </a:p>
          <a:p>
            <a:pPr lvl="1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Quicksand"/>
              </a:rPr>
              <a:t>Barcode</a:t>
            </a:r>
            <a:endParaRPr/>
          </a:p>
          <a:p>
            <a:pPr lvl="1">
              <a:lnSpc>
                <a:spcPct val="9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Quicksand"/>
              </a:rPr>
              <a:t>Userinformationen</a:t>
            </a:r>
            <a:endParaRPr/>
          </a:p>
          <a:p>
            <a:pPr lvl="1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Quicksand"/>
              </a:rPr>
              <a:t>Authentifizierungsdaten</a:t>
            </a:r>
            <a:endParaRPr/>
          </a:p>
          <a:p>
            <a:pPr lvl="1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Quicksand"/>
              </a:rPr>
              <a:t>Gekoppelte Geräte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solidFill>
                  <a:srgbClr val="000000"/>
                </a:solidFill>
                <a:latin typeface="Quicksand"/>
              </a:rPr>
              <a:t>API / Backend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Quicksand"/>
              </a:rPr>
              <a:t>Schnittstelle RESTful-API</a:t>
            </a:r>
            <a:endParaRPr/>
          </a:p>
          <a:p>
            <a:pPr lvl="1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Quicksand"/>
              </a:rPr>
              <a:t>Routen in php implementiert</a:t>
            </a:r>
            <a:endParaRPr/>
          </a:p>
          <a:p>
            <a:pPr lvl="1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Quicksand"/>
              </a:rPr>
              <a:t>Web-Applikation</a:t>
            </a:r>
            <a:endParaRPr/>
          </a:p>
          <a:p>
            <a:pPr lvl="1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Quicksand"/>
              </a:rPr>
              <a:t>HMD-Applikation</a:t>
            </a:r>
            <a:endParaRPr/>
          </a:p>
          <a:p>
            <a:pPr lvl="1">
              <a:lnSpc>
                <a:spcPct val="9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Quicksand"/>
              </a:rPr>
              <a:t>Repräsentation der Daten</a:t>
            </a:r>
            <a:endParaRPr/>
          </a:p>
          <a:p>
            <a:pPr lvl="1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Quicksand"/>
              </a:rPr>
              <a:t>JSON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solidFill>
                  <a:srgbClr val="000000"/>
                </a:solidFill>
                <a:latin typeface="Quicksand"/>
              </a:rPr>
              <a:t>Frontend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Quicksand"/>
              </a:rPr>
              <a:t>1-2 Punkte zu Frontend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solidFill>
                  <a:srgbClr val="000000"/>
                </a:solidFill>
                <a:latin typeface="Quicksand"/>
              </a:rPr>
              <a:t>Vuzix-App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Quicksand"/>
              </a:rPr>
              <a:t>2-3 Punkte zur Vuzix app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solidFill>
                  <a:srgbClr val="000000"/>
                </a:solidFill>
                <a:latin typeface="Quicksand"/>
              </a:rPr>
              <a:t>Lesson learned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Quicksand"/>
              </a:rPr>
              <a:t>Ablauf eines kompletten Scrum Projekts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Quicksand"/>
              </a:rPr>
              <a:t>6 Sprintwechsel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Quicksand"/>
              </a:rPr>
              <a:t>Abnahme von Issues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Quicksand"/>
              </a:rPr>
              <a:t>Retrospektive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Quicksand"/>
              </a:rPr>
              <a:t>Verteilung von Issues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Quicksand"/>
              </a:rPr>
              <a:t>Übersicht aller Entwicklungsebenen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Quicksand"/>
              </a:rPr>
              <a:t>Jeder hatte Aufgabenbereiche in jeder Entwicklungsebene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Quicksand"/>
              </a:rPr>
              <a:t>Projekt Retrospektive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Quicksand"/>
              </a:rPr>
              <a:t>Abwägung ob Scrum für kleine/studentische Projekte geeignet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solidFill>
                  <a:srgbClr val="000000"/>
                </a:solidFill>
                <a:latin typeface="Quicksand"/>
              </a:rPr>
              <a:t>Lesson learned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Quicksand"/>
              </a:rPr>
              <a:t>GitHub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Quicksand"/>
              </a:rPr>
              <a:t>ZenHub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Quicksand"/>
              </a:rPr>
              <a:t>StarUML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solidFill>
                  <a:srgbClr val="000000"/>
                </a:solidFill>
                <a:latin typeface="Quicksand"/>
              </a:rPr>
              <a:t>Future Vision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Quicksand"/>
              </a:rPr>
              <a:t>Android App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Quicksand"/>
              </a:rPr>
              <a:t>Erweiterung um die Information der genauen Inhaltsstoffe mit Mengen angaben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Quicksand"/>
              </a:rPr>
              <a:t>Blacklist erweitern um Zutaten meiden ab einer gewissen Menge bsp. Zucker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US" sz="3600" strike="noStrike">
                <a:solidFill>
                  <a:srgbClr val="000000"/>
                </a:solidFill>
                <a:latin typeface="Quicksand"/>
              </a:rPr>
              <a:t>Ende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Quicksand"/>
              </a:rPr>
              <a:t>Vielen Dank für Ihre Aufmerksamkeit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219140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solidFill>
                  <a:srgbClr val="000000"/>
                </a:solidFill>
                <a:latin typeface="Quicksand"/>
              </a:rPr>
              <a:t>Funktionale Anforderungen</a:t>
            </a:r>
            <a:endParaRPr/>
          </a:p>
        </p:txBody>
      </p:sp>
      <p:graphicFrame>
        <p:nvGraphicFramePr>
          <p:cNvPr id="80" name="Table 2"/>
          <p:cNvGraphicFramePr/>
          <p:nvPr/>
        </p:nvGraphicFramePr>
        <p:xfrm>
          <a:off x="341280" y="1242000"/>
          <a:ext cx="11517840" cy="5041080"/>
        </p:xfrm>
        <a:graphic>
          <a:graphicData uri="http://schemas.openxmlformats.org/drawingml/2006/table">
            <a:tbl>
              <a:tblPr/>
              <a:tblGrid>
                <a:gridCol w="813600"/>
                <a:gridCol w="9258120"/>
                <a:gridCol w="1446480"/>
              </a:tblGrid>
              <a:tr h="32796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2000" strike="noStrike">
                          <a:solidFill>
                            <a:srgbClr val="ffffff"/>
                          </a:solidFill>
                          <a:latin typeface="Quicksand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2000" strike="noStrike">
                          <a:solidFill>
                            <a:srgbClr val="ffffff"/>
                          </a:solidFill>
                          <a:latin typeface="Quicksand"/>
                        </a:rPr>
                        <a:t>Funktionalität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2000" strike="noStrike">
                          <a:solidFill>
                            <a:srgbClr val="ffffff"/>
                          </a:solidFill>
                          <a:latin typeface="Quicksand"/>
                        </a:rPr>
                        <a:t>Priorität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1700" strike="noStrike">
                          <a:solidFill>
                            <a:srgbClr val="ffffff"/>
                          </a:solidFill>
                          <a:latin typeface="Quicksand"/>
                        </a:rPr>
                        <a:t>F10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700" strike="noStrike">
                          <a:solidFill>
                            <a:srgbClr val="ffffff"/>
                          </a:solidFill>
                          <a:latin typeface="Quicksand"/>
                        </a:rPr>
                        <a:t>HMD App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700" strike="noStrike">
                          <a:solidFill>
                            <a:srgbClr val="000000"/>
                          </a:solidFill>
                          <a:latin typeface="Quicksand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55548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1700" strike="noStrike">
                          <a:solidFill>
                            <a:srgbClr val="ffffff"/>
                          </a:solidFill>
                          <a:latin typeface="Quicksand"/>
                        </a:rPr>
                        <a:t>F10.1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700" strike="noStrike">
                          <a:solidFill>
                            <a:srgbClr val="000000"/>
                          </a:solidFill>
                          <a:latin typeface="Quicksand"/>
                        </a:rPr>
                        <a:t>Das Zielsystem der HMD App ist die Vuzix M100. Die App muss ohne Einschränkungen auf der Vuzix M100 lauffähig sein.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700" strike="noStrike">
                          <a:solidFill>
                            <a:srgbClr val="000000"/>
                          </a:solidFill>
                          <a:latin typeface="Quicksand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82404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1700" strike="noStrike">
                          <a:solidFill>
                            <a:srgbClr val="ffffff"/>
                          </a:solidFill>
                          <a:latin typeface="Quicksand"/>
                        </a:rPr>
                        <a:t>F10.2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700" strike="noStrike">
                          <a:solidFill>
                            <a:srgbClr val="000000"/>
                          </a:solidFill>
                          <a:latin typeface="Quicksand"/>
                        </a:rPr>
                        <a:t>Um sein mobiles Endgerät mit einem Account zu verbinden, scannt der User einen Barcode, der ihm im Webbrowser angezeigt wird. Der User muss sich dafür bereits auf der Website registriert haben.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700" strike="noStrike">
                          <a:solidFill>
                            <a:srgbClr val="000000"/>
                          </a:solidFill>
                          <a:latin typeface="Quicksand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82404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1700" strike="noStrike">
                          <a:solidFill>
                            <a:srgbClr val="ffffff"/>
                          </a:solidFill>
                          <a:latin typeface="Quicksand"/>
                        </a:rPr>
                        <a:t>F10.3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700" strike="noStrike">
                          <a:solidFill>
                            <a:srgbClr val="ff9900"/>
                          </a:solidFill>
                          <a:latin typeface="Quicksand"/>
                        </a:rPr>
                        <a:t>Die App verfügt sowohl über den Standard-Sprachbefehl "go home" als auch den spezifischen Sprachbefehl "scan" zum Starten des Produktscanners.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700" strike="noStrike">
                          <a:solidFill>
                            <a:srgbClr val="ff9900"/>
                          </a:solidFill>
                          <a:latin typeface="Quicksand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54396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1700" strike="noStrike">
                          <a:solidFill>
                            <a:srgbClr val="ffffff"/>
                          </a:solidFill>
                          <a:latin typeface="Quicksand"/>
                        </a:rPr>
                        <a:t>F10.4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700" strike="noStrike">
                          <a:solidFill>
                            <a:srgbClr val="000000"/>
                          </a:solidFill>
                          <a:latin typeface="Quicksand"/>
                        </a:rPr>
                        <a:t>Nach dem Start der App wird der Homescreen angezeigt. Hier wird auf den Sprachbefehl zum Scannen gewartet.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700" strike="noStrike">
                          <a:solidFill>
                            <a:srgbClr val="000000"/>
                          </a:solidFill>
                          <a:latin typeface="Quicksand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82404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1700" strike="noStrike">
                          <a:solidFill>
                            <a:srgbClr val="ffffff"/>
                          </a:solidFill>
                          <a:latin typeface="Quicksand"/>
                        </a:rPr>
                        <a:t>F10.5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700" strike="noStrike">
                          <a:solidFill>
                            <a:srgbClr val="000000"/>
                          </a:solidFill>
                          <a:latin typeface="Quicksand"/>
                        </a:rPr>
                        <a:t>Mit dem Sprachbefehl "scan" aktiviert der User im Homescreen den Scanner. Danach kann er über die Kamera den Barcode eines Produkts scannen.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700" strike="noStrike">
                          <a:solidFill>
                            <a:srgbClr val="000000"/>
                          </a:solidFill>
                          <a:latin typeface="Quicksand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82296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1700" strike="noStrike">
                          <a:solidFill>
                            <a:srgbClr val="ffffff"/>
                          </a:solidFill>
                          <a:latin typeface="Quicksand"/>
                        </a:rPr>
                        <a:t>F10.6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700" strike="noStrike">
                          <a:solidFill>
                            <a:srgbClr val="ff9900"/>
                          </a:solidFill>
                          <a:latin typeface="Quicksand"/>
                        </a:rPr>
                        <a:t>Wurde ein Produkt eingescannt, wird dem User auf dem Infoscreen das Ergebnis angezeigt. Nach 10 Sekunden im Infoscreen kehrt die App automatisch in den Homescreen zurück.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700" strike="noStrike">
                          <a:solidFill>
                            <a:srgbClr val="ff9900"/>
                          </a:solidFill>
                          <a:latin typeface="Quicksand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0"/>
            <a:ext cx="1219140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solidFill>
                  <a:srgbClr val="000000"/>
                </a:solidFill>
                <a:latin typeface="Quicksand"/>
              </a:rPr>
              <a:t>Funktionale Anforderungen</a:t>
            </a:r>
            <a:endParaRPr/>
          </a:p>
        </p:txBody>
      </p:sp>
      <p:graphicFrame>
        <p:nvGraphicFramePr>
          <p:cNvPr id="82" name="Table 2"/>
          <p:cNvGraphicFramePr/>
          <p:nvPr/>
        </p:nvGraphicFramePr>
        <p:xfrm>
          <a:off x="341280" y="1242000"/>
          <a:ext cx="11494800" cy="4866120"/>
        </p:xfrm>
        <a:graphic>
          <a:graphicData uri="http://schemas.openxmlformats.org/drawingml/2006/table">
            <a:tbl>
              <a:tblPr/>
              <a:tblGrid>
                <a:gridCol w="779040"/>
                <a:gridCol w="9269640"/>
                <a:gridCol w="1446480"/>
              </a:tblGrid>
              <a:tr h="34128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2000" strike="noStrike">
                          <a:solidFill>
                            <a:srgbClr val="ffffff"/>
                          </a:solidFill>
                          <a:latin typeface="Quicksand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2000" strike="noStrike">
                          <a:solidFill>
                            <a:srgbClr val="ffffff"/>
                          </a:solidFill>
                          <a:latin typeface="Quicksand"/>
                        </a:rPr>
                        <a:t>Funktionalität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2000" strike="noStrike">
                          <a:solidFill>
                            <a:srgbClr val="ffffff"/>
                          </a:solidFill>
                          <a:latin typeface="Quicksand"/>
                        </a:rPr>
                        <a:t>Priorität</a:t>
                      </a:r>
                      <a:endParaRPr/>
                    </a:p>
                  </a:txBody>
                  <a:tcPr/>
                </a:tc>
              </a:tr>
              <a:tr h="30528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1600" strike="noStrike">
                          <a:solidFill>
                            <a:srgbClr val="ffffff"/>
                          </a:solidFill>
                          <a:latin typeface="Quicksand"/>
                        </a:rPr>
                        <a:t>F20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strike="noStrike">
                          <a:solidFill>
                            <a:srgbClr val="ffffff"/>
                          </a:solidFill>
                          <a:latin typeface="Quicksand"/>
                        </a:rPr>
                        <a:t>Accountsystem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Quicksand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47304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1600" strike="noStrike">
                          <a:solidFill>
                            <a:srgbClr val="ffffff"/>
                          </a:solidFill>
                          <a:latin typeface="Quicksand"/>
                        </a:rPr>
                        <a:t>F20.1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Quicksand"/>
                        </a:rPr>
                        <a:t>Der User kann einen Account erstellen, der persistent im System gespeichert wird. (siehe F30.1)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Quicksand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4128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1600" strike="noStrike">
                          <a:solidFill>
                            <a:srgbClr val="ffffff"/>
                          </a:solidFill>
                          <a:latin typeface="Quicksand"/>
                        </a:rPr>
                        <a:t>F20.2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Quicksand"/>
                        </a:rPr>
                        <a:t>Der User kann beliebig viele mobile Endgeräte mit seinem Account verbinden.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Quicksand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27936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1600" strike="noStrike">
                          <a:solidFill>
                            <a:srgbClr val="ffffff"/>
                          </a:solidFill>
                          <a:latin typeface="Quicksand"/>
                        </a:rPr>
                        <a:t>F30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strike="noStrike">
                          <a:solidFill>
                            <a:srgbClr val="ffffff"/>
                          </a:solidFill>
                          <a:latin typeface="Quicksand"/>
                        </a:rPr>
                        <a:t>Webapplikation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Quicksand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47304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1600" strike="noStrike">
                          <a:solidFill>
                            <a:srgbClr val="ffffff"/>
                          </a:solidFill>
                          <a:latin typeface="Quicksand"/>
                        </a:rPr>
                        <a:t>F30.1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Quicksand"/>
                        </a:rPr>
                        <a:t>Der User kann einen neuen Account über ein Registrierungsformular erstellen. (siehe F20.1)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Quicksand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47304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1600" strike="noStrike">
                          <a:solidFill>
                            <a:srgbClr val="ffffff"/>
                          </a:solidFill>
                          <a:latin typeface="Quicksand"/>
                        </a:rPr>
                        <a:t>F30.2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Quicksand"/>
                        </a:rPr>
                        <a:t>Der User kann sich mit seiner Email-Adresse und seinem Passwort in einem Login Formular anmelden.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Quicksand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47304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1600" strike="noStrike">
                          <a:solidFill>
                            <a:srgbClr val="ffffff"/>
                          </a:solidFill>
                          <a:latin typeface="Quicksand"/>
                        </a:rPr>
                        <a:t>F30.3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Quicksand"/>
                        </a:rPr>
                        <a:t>Der User kann Einträge aus der Inhaltsstoffdatenbank zu seiner Blacklist sowohl hinzufügen als auch wieder entfernen.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Quicksand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4128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1600" strike="noStrike">
                          <a:solidFill>
                            <a:srgbClr val="ffffff"/>
                          </a:solidFill>
                          <a:latin typeface="Quicksand"/>
                        </a:rPr>
                        <a:t>F30.4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Quicksand"/>
                        </a:rPr>
                        <a:t>Der User kann HMDs koppeln und entkoppeln.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Quicksand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4128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1600" strike="noStrike">
                          <a:solidFill>
                            <a:srgbClr val="ffffff"/>
                          </a:solidFill>
                          <a:latin typeface="Quicksand"/>
                        </a:rPr>
                        <a:t>F30.5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Quicksand"/>
                        </a:rPr>
                        <a:t>Für die Verbindung mit der HMD-App wird ein Barcode im Web-Browser angezeigt.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Quicksand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4128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1600" strike="noStrike">
                          <a:solidFill>
                            <a:srgbClr val="ffffff"/>
                          </a:solidFill>
                          <a:latin typeface="Quicksand"/>
                        </a:rPr>
                        <a:t>F30.6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Quicksand"/>
                        </a:rPr>
                        <a:t>Der User kann seine Email-Adresse und sein Passwort ändern.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Quicksand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68292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1600" strike="noStrike">
                          <a:solidFill>
                            <a:srgbClr val="ffffff"/>
                          </a:solidFill>
                          <a:latin typeface="Quicksand"/>
                        </a:rPr>
                        <a:t>F30.7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strike="noStrike">
                          <a:solidFill>
                            <a:srgbClr val="ff0000"/>
                          </a:solidFill>
                          <a:latin typeface="Quicksand"/>
                        </a:rPr>
                        <a:t>Registriert sich ein User oder ändert er seine Emailadresse, muss er diese bestätigen. Zum Bestätigen wird ein Bestätigungslink an die Emailadresse versandt, die durch den User bestätigt werden muss.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strike="noStrike">
                          <a:solidFill>
                            <a:srgbClr val="ff0000"/>
                          </a:solidFill>
                          <a:latin typeface="Quicksand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0"/>
            <a:ext cx="1219140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solidFill>
                  <a:srgbClr val="000000"/>
                </a:solidFill>
                <a:latin typeface="Quicksand"/>
              </a:rPr>
              <a:t>Funktionale Anforderungen</a:t>
            </a:r>
            <a:endParaRPr/>
          </a:p>
        </p:txBody>
      </p:sp>
      <p:graphicFrame>
        <p:nvGraphicFramePr>
          <p:cNvPr id="84" name="Table 2"/>
          <p:cNvGraphicFramePr/>
          <p:nvPr/>
        </p:nvGraphicFramePr>
        <p:xfrm>
          <a:off x="341280" y="1242000"/>
          <a:ext cx="11517840" cy="4750920"/>
        </p:xfrm>
        <a:graphic>
          <a:graphicData uri="http://schemas.openxmlformats.org/drawingml/2006/table">
            <a:tbl>
              <a:tblPr/>
              <a:tblGrid>
                <a:gridCol w="954360"/>
                <a:gridCol w="9117360"/>
                <a:gridCol w="1446480"/>
              </a:tblGrid>
              <a:tr h="38952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2000" strike="noStrike">
                          <a:solidFill>
                            <a:srgbClr val="ffffff"/>
                          </a:solidFill>
                          <a:latin typeface="Quicksand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2000" strike="noStrike">
                          <a:solidFill>
                            <a:srgbClr val="ffffff"/>
                          </a:solidFill>
                          <a:latin typeface="Quicksand"/>
                        </a:rPr>
                        <a:t>Funktionalität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2000" strike="noStrike">
                          <a:solidFill>
                            <a:srgbClr val="ffffff"/>
                          </a:solidFill>
                          <a:latin typeface="Quicksand"/>
                        </a:rPr>
                        <a:t>Priorität</a:t>
                      </a:r>
                      <a:endParaRPr/>
                    </a:p>
                  </a:txBody>
                  <a:tcPr/>
                </a:tc>
              </a:tr>
              <a:tr h="38664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2000" strike="noStrike">
                          <a:solidFill>
                            <a:srgbClr val="ffffff"/>
                          </a:solidFill>
                          <a:latin typeface="Quicksand"/>
                        </a:rPr>
                        <a:t>F40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000" strike="noStrike">
                          <a:solidFill>
                            <a:srgbClr val="ff9900"/>
                          </a:solidFill>
                          <a:latin typeface="Quicksand"/>
                        </a:rPr>
                        <a:t>Android-Smartphone App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000" strike="noStrike">
                          <a:solidFill>
                            <a:srgbClr val="000000"/>
                          </a:solidFill>
                          <a:latin typeface="Quicksand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32796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2000" strike="noStrike">
                          <a:solidFill>
                            <a:srgbClr val="ffffff"/>
                          </a:solidFill>
                          <a:latin typeface="Quicksand"/>
                        </a:rPr>
                        <a:t>F40.1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000" strike="noStrike">
                          <a:solidFill>
                            <a:srgbClr val="000000"/>
                          </a:solidFill>
                          <a:latin typeface="Quicksand"/>
                        </a:rPr>
                        <a:t>Der User kann HMDs koppeln und entkoppeln.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000" strike="noStrike">
                          <a:solidFill>
                            <a:srgbClr val="000000"/>
                          </a:solidFill>
                          <a:latin typeface="Quicksand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60804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2000" strike="noStrike">
                          <a:solidFill>
                            <a:srgbClr val="ffffff"/>
                          </a:solidFill>
                          <a:latin typeface="Quicksand"/>
                        </a:rPr>
                        <a:t>F40.2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000" strike="noStrike">
                          <a:solidFill>
                            <a:srgbClr val="000000"/>
                          </a:solidFill>
                          <a:latin typeface="Quicksand"/>
                        </a:rPr>
                        <a:t>Der User kann sich für die Nutzung des Dienstes in der Android-Anwendung registrieren.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000" strike="noStrike">
                          <a:solidFill>
                            <a:srgbClr val="000000"/>
                          </a:solidFill>
                          <a:latin typeface="Quicksand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60804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2000" strike="noStrike">
                          <a:solidFill>
                            <a:srgbClr val="ffffff"/>
                          </a:solidFill>
                          <a:latin typeface="Quicksand"/>
                        </a:rPr>
                        <a:t>F40.3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000" strike="noStrike">
                          <a:solidFill>
                            <a:srgbClr val="000000"/>
                          </a:solidFill>
                          <a:latin typeface="Quicksand"/>
                        </a:rPr>
                        <a:t>Der User muss sich zur Nutzung des Dienstes in der Android-Anwendung anmelden.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000" strike="noStrike">
                          <a:solidFill>
                            <a:srgbClr val="000000"/>
                          </a:solidFill>
                          <a:latin typeface="Quicksand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60804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2000" strike="noStrike">
                          <a:solidFill>
                            <a:srgbClr val="ffffff"/>
                          </a:solidFill>
                          <a:latin typeface="Quicksand"/>
                        </a:rPr>
                        <a:t>F40.4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000" strike="noStrike">
                          <a:solidFill>
                            <a:srgbClr val="000000"/>
                          </a:solidFill>
                          <a:latin typeface="Quicksand"/>
                        </a:rPr>
                        <a:t>Der User muss seine Email-Adresse und sein Passwort ändern können.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000" strike="noStrike">
                          <a:solidFill>
                            <a:srgbClr val="000000"/>
                          </a:solidFill>
                          <a:latin typeface="Quicksand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60804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2000" strike="noStrike">
                          <a:solidFill>
                            <a:srgbClr val="ffffff"/>
                          </a:solidFill>
                          <a:latin typeface="Quicksand"/>
                        </a:rPr>
                        <a:t>F40.5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000" strike="noStrike">
                          <a:solidFill>
                            <a:srgbClr val="000000"/>
                          </a:solidFill>
                          <a:latin typeface="Quicksand"/>
                        </a:rPr>
                        <a:t>Der User kann Einträge aus der Inhaltsstoffdatenbank zu seiner Blacklist hinzufügen und wieder entfernen.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000" strike="noStrike">
                          <a:solidFill>
                            <a:srgbClr val="000000"/>
                          </a:solidFill>
                          <a:latin typeface="Quicksand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60804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2000" strike="noStrike">
                          <a:solidFill>
                            <a:srgbClr val="ffffff"/>
                          </a:solidFill>
                          <a:latin typeface="Quicksand"/>
                        </a:rPr>
                        <a:t>F40.6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000" strike="noStrike">
                          <a:solidFill>
                            <a:srgbClr val="ff0000"/>
                          </a:solidFill>
                          <a:latin typeface="Quicksand"/>
                        </a:rPr>
                        <a:t>Der User scannt einen Produktbarcode und erhält eine Information über die Verträglichkeit.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000" strike="noStrike">
                          <a:solidFill>
                            <a:srgbClr val="ff0000"/>
                          </a:solidFill>
                          <a:latin typeface="Quicksand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60660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2000" strike="noStrike">
                          <a:solidFill>
                            <a:srgbClr val="ffffff"/>
                          </a:solidFill>
                          <a:latin typeface="Quicksand"/>
                        </a:rPr>
                        <a:t>F40.7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000" strike="noStrike">
                          <a:solidFill>
                            <a:srgbClr val="ff0000"/>
                          </a:solidFill>
                          <a:latin typeface="Quicksand"/>
                        </a:rPr>
                        <a:t>Der User kann sich alle Inhaltsstoffe des Produktes anzeigen lassen, sowie eine Websuche nach dem Produkt starten.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000" strike="noStrike">
                          <a:solidFill>
                            <a:srgbClr val="ff0000"/>
                          </a:solidFill>
                          <a:latin typeface="Quicksand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0"/>
            <a:ext cx="1219140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solidFill>
                  <a:srgbClr val="000000"/>
                </a:solidFill>
                <a:latin typeface="Quicksand"/>
              </a:rPr>
              <a:t>Nicht-Funktionale Anforderungen</a:t>
            </a:r>
            <a:endParaRPr/>
          </a:p>
        </p:txBody>
      </p:sp>
      <p:graphicFrame>
        <p:nvGraphicFramePr>
          <p:cNvPr id="86" name="Table 2"/>
          <p:cNvGraphicFramePr/>
          <p:nvPr/>
        </p:nvGraphicFramePr>
        <p:xfrm>
          <a:off x="341280" y="1242000"/>
          <a:ext cx="11480760" cy="4409640"/>
        </p:xfrm>
        <a:graphic>
          <a:graphicData uri="http://schemas.openxmlformats.org/drawingml/2006/table">
            <a:tbl>
              <a:tblPr/>
              <a:tblGrid>
                <a:gridCol w="781560"/>
                <a:gridCol w="10699560"/>
              </a:tblGrid>
              <a:tr h="32796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2000" strike="noStrike">
                          <a:solidFill>
                            <a:srgbClr val="ffffff"/>
                          </a:solidFill>
                          <a:latin typeface="Quicksand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2000" strike="noStrike">
                          <a:solidFill>
                            <a:srgbClr val="ffffff"/>
                          </a:solidFill>
                          <a:latin typeface="Quicksand"/>
                        </a:rPr>
                        <a:t>Funktionalität</a:t>
                      </a:r>
                      <a:endParaRPr/>
                    </a:p>
                  </a:txBody>
                  <a:tcPr/>
                </a:tc>
              </a:tr>
              <a:tr h="38736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20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N10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20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Fachliche Mengen</a:t>
                      </a:r>
                      <a:endParaRPr/>
                    </a:p>
                  </a:txBody>
                  <a:tcPr/>
                </a:tc>
              </a:tr>
              <a:tr h="101952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20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N10.1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0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Bei der Anzahl der Nutzer wird zu Beginn von einer Nutzeranzahl von unter 1000 Nutzern ausgegangen. Die Anwendung sollte später auch für größere Nutzeranzahlen auslegbar sein.</a:t>
                      </a:r>
                      <a:endParaRPr/>
                    </a:p>
                  </a:txBody>
                  <a:tcPr/>
                </a:tc>
              </a:tr>
              <a:tr h="70344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20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N10.2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0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Jeder Nutzer hat durchschnittlich 10 Inhaltsstoffe in seiner Blacklist.</a:t>
                      </a:r>
                      <a:endParaRPr/>
                    </a:p>
                  </a:txBody>
                  <a:tcPr/>
                </a:tc>
              </a:tr>
              <a:tr h="38736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20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N20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0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Usability</a:t>
                      </a:r>
                      <a:endParaRPr/>
                    </a:p>
                  </a:txBody>
                  <a:tcPr/>
                </a:tc>
              </a:tr>
              <a:tr h="70344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20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N20.1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0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Die Oberfläche muss selbsterklärend und einfach sein, damit es auch von Einsteigern ohne Einweisung verwendet werden kann.</a:t>
                      </a:r>
                      <a:endParaRPr/>
                    </a:p>
                  </a:txBody>
                  <a:tcPr/>
                </a:tc>
              </a:tr>
              <a:tr h="70344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20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N20.2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000" strike="noStrike">
                          <a:solidFill>
                            <a:srgbClr val="ff9900"/>
                          </a:solidFill>
                          <a:latin typeface="Calibri"/>
                          <a:ea typeface="Calibri"/>
                        </a:rPr>
                        <a:t>Die Funktionen der Oberfläche werden in einem Handbuch dokumentiert.</a:t>
                      </a:r>
                      <a:endParaRPr/>
                    </a:p>
                  </a:txBody>
                  <a:tcPr/>
                </a:tc>
              </a:tr>
              <a:tr h="101952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20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N20.3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0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Insbesondere auf dem niedrig auflösendem Bildschirm der Vuzix M100 muss auf eine gute Lesbarkeit der Inhalte geachtet werden. Auch auf allen anderen Plattformen muss eine Lesbarkeit gegeben sein.</a:t>
                      </a:r>
                      <a:endParaRPr/>
                    </a:p>
                  </a:txBody>
                  <a:tcPr/>
                </a:tc>
              </a:tr>
              <a:tr h="38736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20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N30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0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Erscheinungsbild</a:t>
                      </a:r>
                      <a:endParaRPr/>
                    </a:p>
                  </a:txBody>
                  <a:tcPr/>
                </a:tc>
              </a:tr>
              <a:tr h="70344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20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N30.1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0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Die Erscheinung der Oberfläche soll in Design und Bedienungskonzept einheitlich sein.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0"/>
            <a:ext cx="1219140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solidFill>
                  <a:srgbClr val="000000"/>
                </a:solidFill>
                <a:latin typeface="Quicksand"/>
              </a:rPr>
              <a:t>Nicht-Funktionale Anforderungen</a:t>
            </a:r>
            <a:endParaRPr/>
          </a:p>
        </p:txBody>
      </p:sp>
      <p:graphicFrame>
        <p:nvGraphicFramePr>
          <p:cNvPr id="88" name="Table 2"/>
          <p:cNvGraphicFramePr/>
          <p:nvPr/>
        </p:nvGraphicFramePr>
        <p:xfrm>
          <a:off x="341280" y="1232640"/>
          <a:ext cx="11517840" cy="4321080"/>
        </p:xfrm>
        <a:graphic>
          <a:graphicData uri="http://schemas.openxmlformats.org/drawingml/2006/table">
            <a:tbl>
              <a:tblPr/>
              <a:tblGrid>
                <a:gridCol w="698760"/>
                <a:gridCol w="10819440"/>
              </a:tblGrid>
              <a:tr h="32796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2000" strike="noStrike">
                          <a:solidFill>
                            <a:srgbClr val="ffffff"/>
                          </a:solidFill>
                          <a:latin typeface="Quicksand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z="2000" strike="noStrike">
                          <a:solidFill>
                            <a:srgbClr val="ffffff"/>
                          </a:solidFill>
                          <a:latin typeface="Quicksand"/>
                        </a:rPr>
                        <a:t>Funktionalität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N40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Performanz</a:t>
                      </a:r>
                      <a:endParaRPr/>
                    </a:p>
                  </a:txBody>
                  <a:tcPr/>
                </a:tc>
              </a:tr>
              <a:tr h="64080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N40.1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Der Server soll für die Bearbeitung einer Anfrage maximal 100ms brauchen.</a:t>
                      </a:r>
                      <a:endParaRPr/>
                    </a:p>
                  </a:txBody>
                  <a:tcPr/>
                </a:tc>
              </a:tr>
              <a:tr h="64080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N40.2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Es wird von maximal 60 Anfragen pro Minute unter Volllast ausgegangen.</a:t>
                      </a:r>
                      <a:endParaRPr/>
                    </a:p>
                  </a:txBody>
                  <a:tcPr/>
                </a:tc>
              </a:tr>
              <a:tr h="92448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N40.3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Da die App vorerst nicht kommerziell betrieben wird, ist eine hohe Verfügbarkeit nicht wichtig. Eine Verfügbarkeit des Webservices von 98% im Jahreszeitraum ist damit ausreichend.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N50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Wartbarkeit</a:t>
                      </a:r>
                      <a:endParaRPr/>
                    </a:p>
                  </a:txBody>
                  <a:tcPr/>
                </a:tc>
              </a:tr>
              <a:tr h="64080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N50.1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Für die Qualität und Einheitlichkeit des Codes wird ein Styleguide definiert, dem der produzierte Code entsprechen muss.</a:t>
                      </a:r>
                      <a:endParaRPr/>
                    </a:p>
                  </a:txBody>
                  <a:tcPr/>
                </a:tc>
              </a:tr>
              <a:tr h="92448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N50.2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trike="noStrike">
                          <a:solidFill>
                            <a:srgbClr val="ff9900"/>
                          </a:solidFill>
                          <a:latin typeface="Calibri"/>
                          <a:ea typeface="Calibri"/>
                        </a:rPr>
                        <a:t>Der Code muss mit ausreichend Kommentaren ausgestattet sein. Für eine Automatische Dokumentationserstellung werden spezielle Kommentare erstellt, die automatisch verarbeitet werden. Diese Kommentare werden im Styleguide festgehalten.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N60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Tests</a:t>
                      </a:r>
                      <a:endParaRPr/>
                    </a:p>
                  </a:txBody>
                  <a:tcPr/>
                </a:tc>
              </a:tr>
              <a:tr h="64080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N60.1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Anforderungen an die Testbarkeit werden in einem separaten Testkonzept festgelegt.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0"/>
            <a:ext cx="1219140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solidFill>
                  <a:srgbClr val="000000"/>
                </a:solidFill>
                <a:latin typeface="Quicksand"/>
              </a:rPr>
              <a:t>Live-Demo</a:t>
            </a:r>
            <a:endParaRPr/>
          </a:p>
        </p:txBody>
      </p:sp>
      <p:pic>
        <p:nvPicPr>
          <p:cNvPr id="90" name="Inhaltsplatzhalter 3" descr=""/>
          <p:cNvPicPr/>
          <p:nvPr/>
        </p:nvPicPr>
        <p:blipFill>
          <a:blip r:embed="rId1"/>
          <a:srcRect l="0" t="-363" r="0" b="0"/>
          <a:stretch/>
        </p:blipFill>
        <p:spPr>
          <a:xfrm>
            <a:off x="846000" y="1274760"/>
            <a:ext cx="10485360" cy="501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0"/>
            <a:ext cx="1219140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solidFill>
                  <a:srgbClr val="000000"/>
                </a:solidFill>
                <a:latin typeface="Quicksand"/>
              </a:rPr>
              <a:t>Live-Demo</a:t>
            </a:r>
            <a:endParaRPr/>
          </a:p>
        </p:txBody>
      </p:sp>
      <p:pic>
        <p:nvPicPr>
          <p:cNvPr id="92" name="Inhaltsplatzhalter 3" descr=""/>
          <p:cNvPicPr/>
          <p:nvPr/>
        </p:nvPicPr>
        <p:blipFill>
          <a:blip r:embed="rId1"/>
          <a:stretch/>
        </p:blipFill>
        <p:spPr>
          <a:xfrm>
            <a:off x="843840" y="1296360"/>
            <a:ext cx="10523880" cy="500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