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84" r:id="rId5"/>
    <p:sldId id="285" r:id="rId6"/>
    <p:sldId id="295" r:id="rId7"/>
    <p:sldId id="297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2" r:id="rId17"/>
    <p:sldId id="273" r:id="rId18"/>
    <p:sldId id="274" r:id="rId19"/>
    <p:sldId id="275" r:id="rId20"/>
    <p:sldId id="276" r:id="rId21"/>
    <p:sldId id="277" r:id="rId22"/>
    <p:sldId id="294" r:id="rId23"/>
    <p:sldId id="293" r:id="rId24"/>
    <p:sldId id="279" r:id="rId25"/>
    <p:sldId id="280" r:id="rId26"/>
    <p:sldId id="281" r:id="rId27"/>
    <p:sldId id="282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5" y="1282890"/>
            <a:ext cx="10557453" cy="5006627"/>
          </a:xfrm>
        </p:spPr>
      </p:pic>
    </p:spTree>
    <p:extLst>
      <p:ext uri="{BB962C8B-B14F-4D97-AF65-F5344CB8AC3E}">
        <p14:creationId xmlns:p14="http://schemas.microsoft.com/office/powerpoint/2010/main" val="40016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0" y="1285766"/>
            <a:ext cx="10508768" cy="5008632"/>
          </a:xfrm>
        </p:spPr>
      </p:pic>
    </p:spTree>
    <p:extLst>
      <p:ext uri="{BB962C8B-B14F-4D97-AF65-F5344CB8AC3E}">
        <p14:creationId xmlns:p14="http://schemas.microsoft.com/office/powerpoint/2010/main" val="26117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2" y="1282890"/>
            <a:ext cx="10532732" cy="5028228"/>
          </a:xfrm>
        </p:spPr>
      </p:pic>
    </p:spTree>
    <p:extLst>
      <p:ext uri="{BB962C8B-B14F-4D97-AF65-F5344CB8AC3E}">
        <p14:creationId xmlns:p14="http://schemas.microsoft.com/office/powerpoint/2010/main" val="15549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2" y="1289119"/>
            <a:ext cx="10167582" cy="5030992"/>
          </a:xfrm>
        </p:spPr>
      </p:pic>
    </p:spTree>
    <p:extLst>
      <p:ext uri="{BB962C8B-B14F-4D97-AF65-F5344CB8AC3E}">
        <p14:creationId xmlns:p14="http://schemas.microsoft.com/office/powerpoint/2010/main" val="1831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282890"/>
            <a:ext cx="10241932" cy="5048840"/>
          </a:xfrm>
        </p:spPr>
      </p:pic>
    </p:spTree>
    <p:extLst>
      <p:ext uri="{BB962C8B-B14F-4D97-AF65-F5344CB8AC3E}">
        <p14:creationId xmlns:p14="http://schemas.microsoft.com/office/powerpoint/2010/main" val="11583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Life-Demo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2-3 Punkte zum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1-2 Punkte zur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2-3 Punkte zu API / Backend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1-2 Punkte zu Frontend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Life-Demo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err="1" smtClean="0"/>
              <a:t>Lession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2-3 Punkte zur </a:t>
            </a:r>
            <a:r>
              <a:rPr lang="de-DE" dirty="0" err="1" smtClean="0"/>
              <a:t>Vuzix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Lession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eines </a:t>
            </a:r>
            <a:r>
              <a:rPr lang="de-DE" dirty="0" smtClean="0"/>
              <a:t>kompletten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pPr lvl="1"/>
            <a:r>
              <a:rPr lang="de-DE" dirty="0" smtClean="0"/>
              <a:t>6 Sprintwechsel</a:t>
            </a:r>
          </a:p>
          <a:p>
            <a:pPr lvl="2"/>
            <a:r>
              <a:rPr lang="de-DE" dirty="0" smtClean="0"/>
              <a:t>Abnahme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r>
              <a:rPr lang="de-DE" dirty="0" smtClean="0"/>
              <a:t>Übersicht aller Entwicklungsebenen</a:t>
            </a:r>
          </a:p>
          <a:p>
            <a:pPr lvl="1"/>
            <a:r>
              <a:rPr lang="de-DE" dirty="0" smtClean="0"/>
              <a:t>Jeder hatte Aufgabenbereiche in jeder Entwicklungsebene</a:t>
            </a:r>
          </a:p>
          <a:p>
            <a:r>
              <a:rPr lang="de-DE" dirty="0"/>
              <a:t>Projekt 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/>
              <a:t>für </a:t>
            </a:r>
            <a:r>
              <a:rPr lang="de-DE" smtClean="0"/>
              <a:t>kleine/studentische </a:t>
            </a:r>
            <a:r>
              <a:rPr lang="de-DE" dirty="0"/>
              <a:t>Projekte </a:t>
            </a:r>
            <a:r>
              <a:rPr lang="de-DE" dirty="0" smtClean="0"/>
              <a:t>geeignet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Lession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ZenHub</a:t>
            </a:r>
            <a:endParaRPr lang="de-DE" dirty="0" smtClean="0"/>
          </a:p>
          <a:p>
            <a:r>
              <a:rPr lang="de-DE" dirty="0" err="1" smtClean="0"/>
              <a:t>StarUML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Lession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Erster Sprintwechsel 10.03.</a:t>
            </a:r>
          </a:p>
          <a:p>
            <a:pPr lvl="1"/>
            <a:r>
              <a:rPr lang="de-DE" dirty="0" smtClean="0"/>
              <a:t>Verteilung der ersten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Hauptsächlich Architekturen</a:t>
            </a:r>
          </a:p>
          <a:p>
            <a:pPr lvl="1"/>
            <a:r>
              <a:rPr lang="de-DE" dirty="0" smtClean="0"/>
              <a:t>Vorbereiten des </a:t>
            </a:r>
            <a:r>
              <a:rPr lang="de-DE" dirty="0" err="1" smtClean="0"/>
              <a:t>Backlogs</a:t>
            </a:r>
            <a:r>
              <a:rPr lang="de-DE" dirty="0" smtClean="0"/>
              <a:t> für künftige Sprints</a:t>
            </a:r>
          </a:p>
          <a:p>
            <a:r>
              <a:rPr lang="de-DE" dirty="0" smtClean="0"/>
              <a:t>Zweiter Sprintwechsel 17.03.</a:t>
            </a:r>
          </a:p>
          <a:p>
            <a:pPr lvl="1"/>
            <a:r>
              <a:rPr lang="de-DE" dirty="0" smtClean="0"/>
              <a:t>Abnahme der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Zusammenarbeit fördern (räumlich)</a:t>
            </a:r>
          </a:p>
          <a:p>
            <a:pPr lvl="2"/>
            <a:r>
              <a:rPr lang="de-DE" dirty="0" smtClean="0"/>
              <a:t>Stimmung des Teams: Gut</a:t>
            </a:r>
          </a:p>
          <a:p>
            <a:pPr lvl="1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Hauptsächlich 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3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Lession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Dritter </a:t>
            </a:r>
            <a:r>
              <a:rPr lang="de-DE" dirty="0"/>
              <a:t>Sprintwechsel 23+24.03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Abnahme der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Größe der Arbeitsgruppen klein(er) gestalten</a:t>
            </a:r>
          </a:p>
          <a:p>
            <a:pPr lvl="2"/>
            <a:r>
              <a:rPr lang="de-DE" dirty="0" smtClean="0"/>
              <a:t>Stimmung des Teams: Zufrieden mit Fortschritt</a:t>
            </a:r>
            <a:endParaRPr lang="de-DE" dirty="0"/>
          </a:p>
          <a:p>
            <a:pPr lvl="1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Hardwarearchitektur realisieren</a:t>
            </a:r>
          </a:p>
          <a:p>
            <a:pPr lvl="2"/>
            <a:r>
              <a:rPr lang="de-DE" dirty="0" smtClean="0"/>
              <a:t>Frontend: </a:t>
            </a:r>
            <a:r>
              <a:rPr lang="de-DE" dirty="0" err="1" smtClean="0"/>
              <a:t>Mockup</a:t>
            </a:r>
            <a:r>
              <a:rPr lang="de-DE" dirty="0" smtClean="0"/>
              <a:t> und Login</a:t>
            </a:r>
          </a:p>
          <a:p>
            <a:pPr lvl="2"/>
            <a:r>
              <a:rPr lang="de-DE" dirty="0" err="1" smtClean="0"/>
              <a:t>Vuzix</a:t>
            </a:r>
            <a:r>
              <a:rPr lang="de-DE" dirty="0" smtClean="0"/>
              <a:t>: Barcode-Scanner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0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Lession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Vierter Sprintwechsel 31.03.</a:t>
            </a:r>
          </a:p>
          <a:p>
            <a:pPr lvl="1"/>
            <a:r>
              <a:rPr lang="de-DE" dirty="0"/>
              <a:t>Abnahme der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Kritik: Umsetzung von Programmier-</a:t>
            </a:r>
            <a:r>
              <a:rPr lang="de-DE" dirty="0" err="1" smtClean="0"/>
              <a:t>Issues</a:t>
            </a:r>
            <a:r>
              <a:rPr lang="de-DE" dirty="0" smtClean="0"/>
              <a:t> und Dokumentation von Quellcode</a:t>
            </a:r>
          </a:p>
          <a:p>
            <a:pPr lvl="2"/>
            <a:r>
              <a:rPr lang="de-DE" dirty="0" smtClean="0"/>
              <a:t>Stimmung des Teams: Gemischt</a:t>
            </a:r>
            <a:endParaRPr lang="de-DE" dirty="0"/>
          </a:p>
          <a:p>
            <a:pPr lvl="1"/>
            <a:r>
              <a:rPr lang="de-DE" dirty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Hauptsächlich API / Backend</a:t>
            </a:r>
          </a:p>
        </p:txBody>
      </p:sp>
    </p:spTree>
    <p:extLst>
      <p:ext uri="{BB962C8B-B14F-4D97-AF65-F5344CB8AC3E}">
        <p14:creationId xmlns:p14="http://schemas.microsoft.com/office/powerpoint/2010/main" val="2560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Lession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Fünfter Sprintwechsel 07.04.</a:t>
            </a:r>
          </a:p>
          <a:p>
            <a:pPr lvl="1"/>
            <a:r>
              <a:rPr lang="de-DE" dirty="0"/>
              <a:t>Abnahme der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Allgemein ist das Team für mehr Qualität als Quantität</a:t>
            </a:r>
          </a:p>
          <a:p>
            <a:pPr lvl="2"/>
            <a:r>
              <a:rPr lang="de-DE" dirty="0" smtClean="0"/>
              <a:t>Stimmung des Teams: Sehr gut</a:t>
            </a:r>
            <a:endParaRPr lang="de-DE" dirty="0"/>
          </a:p>
          <a:p>
            <a:pPr lvl="1"/>
            <a:r>
              <a:rPr lang="de-DE" dirty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Hauptsächlich Frontend</a:t>
            </a:r>
          </a:p>
        </p:txBody>
      </p:sp>
    </p:spTree>
    <p:extLst>
      <p:ext uri="{BB962C8B-B14F-4D97-AF65-F5344CB8AC3E}">
        <p14:creationId xmlns:p14="http://schemas.microsoft.com/office/powerpoint/2010/main" val="25706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Lession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Sechster Sprintwechsel 13.04.</a:t>
            </a:r>
          </a:p>
          <a:p>
            <a:pPr lvl="1"/>
            <a:r>
              <a:rPr lang="de-DE" dirty="0"/>
              <a:t>Abnahme der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Team hat Sprint als unstrukturiert empfunden da sehr viel parallel am Frontend gemacht wurde</a:t>
            </a:r>
          </a:p>
          <a:p>
            <a:pPr lvl="2"/>
            <a:r>
              <a:rPr lang="de-DE" dirty="0" smtClean="0"/>
              <a:t>Stimmung des Teams: Gemischt</a:t>
            </a:r>
            <a:endParaRPr lang="de-DE" dirty="0"/>
          </a:p>
          <a:p>
            <a:pPr lvl="1"/>
            <a:r>
              <a:rPr lang="de-DE" dirty="0" smtClean="0"/>
              <a:t>Planung zum Projektabschluss</a:t>
            </a:r>
          </a:p>
          <a:p>
            <a:pPr lvl="2"/>
            <a:r>
              <a:rPr lang="de-DE" dirty="0" smtClean="0"/>
              <a:t>Hauptsächlich Bugfixing, Tests und Füllen des Frontend/der Datenbank mit Content</a:t>
            </a:r>
          </a:p>
        </p:txBody>
      </p:sp>
    </p:spTree>
    <p:extLst>
      <p:ext uri="{BB962C8B-B14F-4D97-AF65-F5344CB8AC3E}">
        <p14:creationId xmlns:p14="http://schemas.microsoft.com/office/powerpoint/2010/main" val="9748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3600" b="1" dirty="0" smtClean="0"/>
              <a:t>Ende</a:t>
            </a:r>
          </a:p>
          <a:p>
            <a:pPr algn="ctr"/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6610"/>
              </p:ext>
            </p:extLst>
          </p:nvPr>
        </p:nvGraphicFramePr>
        <p:xfrm>
          <a:off x="341196" y="1241945"/>
          <a:ext cx="11518708" cy="504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80"/>
                <a:gridCol w="9258166"/>
                <a:gridCol w="1446662"/>
              </a:tblGrid>
              <a:tr h="327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HMD App</a:t>
                      </a:r>
                      <a:endParaRPr lang="de-DE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559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Das Zielsystem der HMD App ist die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M100. Die App muss ohne Einschränkungen auf der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 lauffähig sein.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1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F10.2 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2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F10.3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Die App verfügt sowohl über den Standard-Sprachbefehl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go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als auch den spezifischen 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scan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zum Starten des Produktscanners.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F10.4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Nach dem Start der App wird der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angezeigt. Hier wird auf den Sprachbefehl zum Scannen gewartet.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F10.5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Mit dem Sprachbefehl "</a:t>
                      </a:r>
                      <a:r>
                        <a:rPr lang="de-DE" sz="1700" dirty="0" err="1">
                          <a:effectLst/>
                        </a:rPr>
                        <a:t>scan</a:t>
                      </a:r>
                      <a:r>
                        <a:rPr lang="de-DE" sz="1700" dirty="0">
                          <a:effectLst/>
                        </a:rPr>
                        <a:t>" aktiviert der User im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den Scanner. Danach kann er über die Kamera den Barcode eines Produkts scannen.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F10.6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Wurde ein Produkt eingescannt, wird dem User auf dem Infoscreen das Ergebnis angezeigt. Nach 10 Sekunden im Infoscreen kehrt die App automatisch in den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Homescreen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zurück.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84005"/>
              </p:ext>
            </p:extLst>
          </p:nvPr>
        </p:nvGraphicFramePr>
        <p:xfrm>
          <a:off x="341195" y="1241946"/>
          <a:ext cx="11495513" cy="486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09"/>
                <a:gridCol w="9269642"/>
                <a:gridCol w="1446662"/>
              </a:tblGrid>
              <a:tr h="327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F20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Accountsystem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Account erstellen, der persistent im System gespeichert wird. (siehe F30.1)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F20.2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beliebig viele mobile Endgeräte mit seinem Account verbinden.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</a:rPr>
                        <a:t>Webapplikation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neuen Account über ein Registrierungsformular erstellen. (siehe F20.1)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sich mit seiner Email-Adresse und seinem Passwort in einem Login Formular anmelden. 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F30.3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1600" dirty="0" err="1">
                          <a:effectLst/>
                        </a:rPr>
                        <a:t>Blacklist</a:t>
                      </a:r>
                      <a:r>
                        <a:rPr lang="de-DE" sz="1600" dirty="0">
                          <a:effectLst/>
                        </a:rPr>
                        <a:t> sowohl hinzufügen als auch wieder entfernen.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F30.4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HMDs koppeln und entkoppeln.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F30.5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Für die Verbindung mit der HMD-App wird ein Barcode im Web-Browser angezeigt.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F30.6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seine Email-Adresse und sein Passwort ändern.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4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F30.7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Registriert sich ein User oder ändert er seine Emailadresse, muss er diese bestätigen. Zum Bestätigen wird 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  <a:effectLst/>
                        </a:rPr>
                        <a:t>ein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Bestätigungslink an die Emailadresse versandt, die durch den User bestätigt werden muss.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12029"/>
              </p:ext>
            </p:extLst>
          </p:nvPr>
        </p:nvGraphicFramePr>
        <p:xfrm>
          <a:off x="341195" y="1241949"/>
          <a:ext cx="11518709" cy="475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/>
                <a:gridCol w="9117642"/>
                <a:gridCol w="1446662"/>
              </a:tblGrid>
              <a:tr h="32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</a:rPr>
                        <a:t>Android-</a:t>
                      </a:r>
                      <a:r>
                        <a:rPr lang="de-DE" sz="2000" dirty="0" err="1">
                          <a:solidFill>
                            <a:srgbClr val="FF9900"/>
                          </a:solidFill>
                          <a:effectLst/>
                        </a:rPr>
                        <a:t>Smartph</a:t>
                      </a:r>
                      <a:r>
                        <a:rPr lang="en-US" sz="2000" dirty="0">
                          <a:solidFill>
                            <a:srgbClr val="FF9900"/>
                          </a:solidFill>
                          <a:effectLst/>
                        </a:rPr>
                        <a:t>one App</a:t>
                      </a:r>
                      <a:endParaRPr lang="de-DE" sz="20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5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HMDs koppeln und entkoppeln.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F40.2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sich für die Nutzung des Dienstes in der Android-Anwendung registrieren.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sich zur Nutzung des Dienstes in der Android-Anwendung anmelden.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F40.4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seine Email-Adresse und sein Passwort ändern können.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F40.5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2000" dirty="0" err="1">
                          <a:effectLst/>
                        </a:rPr>
                        <a:t>Blacklist</a:t>
                      </a:r>
                      <a:r>
                        <a:rPr lang="de-DE" sz="2000" dirty="0">
                          <a:effectLst/>
                        </a:rPr>
                        <a:t> hinzufügen und wieder entfernen.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F40.6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scannt einen Produktbarcode und erhält eine Information über die Verträglichkeit.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F40.7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kann sich alle Inhaltsstoffe des Produktes anzeigen lassen, sowie eine Websuche nach dem Produkt starten.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304580"/>
              </p:ext>
            </p:extLst>
          </p:nvPr>
        </p:nvGraphicFramePr>
        <p:xfrm>
          <a:off x="341194" y="1241945"/>
          <a:ext cx="11481528" cy="4280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85"/>
                <a:gridCol w="10699843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N10 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Fachliche Mengen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N10.1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</a:p>
                  </a:txBody>
                  <a:tcPr marL="68580" marR="68580" marT="0" marB="0"/>
                </a:tc>
              </a:tr>
              <a:tr h="260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N10.2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Jeder Nutzer hat durchschnittlich 10 Inhaltsstoffe in seiner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Blacklist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269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N20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Usability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N20.1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Oberfläche muss selbsterklärend und einfach sein, damit es auch von Einsteigern ohne Einweisung verwendet werden kann.</a:t>
                      </a:r>
                    </a:p>
                  </a:txBody>
                  <a:tcPr marL="68580" marR="68580" marT="0" marB="0"/>
                </a:tc>
              </a:tr>
              <a:tr h="26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N20.2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 Funktionen der Oberfläche werden in einem Handbuch dokumentiert.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Insbesondere auf dem niedrig auflösendem Bildschirm der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Vuzix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M100 muss auf eine gute Lesbarkeit der Inhalte geachtet werden. Auch auf allen anderen Plattformen muss eine Lesbarkeit gegeben sein.</a:t>
                      </a:r>
                    </a:p>
                  </a:txBody>
                  <a:tcPr marL="68580" marR="68580" marT="0" marB="0"/>
                </a:tc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N30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Erscheinungsbild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N30.1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Erscheinung der Oberfläche soll in Design und Bedienungskonzept einheitlich sein.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44634"/>
              </p:ext>
            </p:extLst>
          </p:nvPr>
        </p:nvGraphicFramePr>
        <p:xfrm>
          <a:off x="341194" y="1232700"/>
          <a:ext cx="11518710" cy="424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46"/>
                <a:gridCol w="10819664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94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N40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Performanz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N40.1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 Server soll für die Bearbeitung einer Anfrage maximal 100ms brauchen.</a:t>
                      </a:r>
                    </a:p>
                  </a:txBody>
                  <a:tcPr marL="68580" marR="68580" marT="0" marB="0"/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N40.2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 wird von maximal 60 Anfragen pro Minute unter Volllast ausgegangen.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N40.3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</a:p>
                  </a:txBody>
                  <a:tcPr marL="68580" marR="68580" marT="0" marB="0"/>
                </a:tc>
              </a:tr>
              <a:tr h="301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Wartbarkeit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N50.1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Für die Qualität und Einheitlichkeit des Codes wird ein Styleguide definiert, dem der produzierte Code entsprechen muss.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N50.2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 Code muss mit ausreichend Kommentaren ausgestattet sein. Für eine Automatische Dokumentationserstellung werden spezielle Kommentare erstellt, die automatisch verarbeitet werden. Diese Kommentare werden im </a:t>
                      </a:r>
                      <a:r>
                        <a:rPr lang="de-DE" sz="1800" dirty="0" err="1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Styleguide</a:t>
                      </a: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festgehalten.</a:t>
                      </a:r>
                    </a:p>
                  </a:txBody>
                  <a:tcPr marL="68580" marR="68580" marT="0" marB="0"/>
                </a:tc>
              </a:tr>
              <a:tr h="202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N60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40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N60.1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an die Testbarkeit werden in einem separaten Testkonzept festgelegt.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Life-Demo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" b="-1"/>
          <a:stretch/>
        </p:blipFill>
        <p:spPr>
          <a:xfrm>
            <a:off x="846165" y="1274584"/>
            <a:ext cx="10485911" cy="5017034"/>
          </a:xfrm>
        </p:spPr>
      </p:pic>
    </p:spTree>
    <p:extLst>
      <p:ext uri="{BB962C8B-B14F-4D97-AF65-F5344CB8AC3E}">
        <p14:creationId xmlns:p14="http://schemas.microsoft.com/office/powerpoint/2010/main" val="31053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1" y="1296538"/>
            <a:ext cx="10524570" cy="5008728"/>
          </a:xfrm>
        </p:spPr>
      </p:pic>
    </p:spTree>
    <p:extLst>
      <p:ext uri="{BB962C8B-B14F-4D97-AF65-F5344CB8AC3E}">
        <p14:creationId xmlns:p14="http://schemas.microsoft.com/office/powerpoint/2010/main" val="38452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998</Words>
  <Application>Microsoft Office PowerPoint</Application>
  <PresentationFormat>Benutzerdefiniert</PresentationFormat>
  <Paragraphs>225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 Theme</vt:lpstr>
      <vt:lpstr>Projekt Edible</vt:lpstr>
      <vt:lpstr>Gliederung</vt:lpstr>
      <vt:lpstr>Funktionale Anforderungen</vt:lpstr>
      <vt:lpstr>Funktionale Anforderungen</vt:lpstr>
      <vt:lpstr>Funktionale Anforderungen</vt:lpstr>
      <vt:lpstr>Nicht-Funktionale Anforderungen</vt:lpstr>
      <vt:lpstr>Nicht-Funktionale Anforderungen</vt:lpstr>
      <vt:lpstr>Life-Demo</vt:lpstr>
      <vt:lpstr>Life-Demo</vt:lpstr>
      <vt:lpstr>Life-Demo</vt:lpstr>
      <vt:lpstr>Life-Demo</vt:lpstr>
      <vt:lpstr>Life-Demo</vt:lpstr>
      <vt:lpstr>Life-Demo</vt:lpstr>
      <vt:lpstr>Life-Demo</vt:lpstr>
      <vt:lpstr>Life-Demo</vt:lpstr>
      <vt:lpstr>Server</vt:lpstr>
      <vt:lpstr>Datenbank</vt:lpstr>
      <vt:lpstr>API / Backend</vt:lpstr>
      <vt:lpstr>Frontend</vt:lpstr>
      <vt:lpstr>Vuzix-App</vt:lpstr>
      <vt:lpstr>Lession learned</vt:lpstr>
      <vt:lpstr>Lession learned</vt:lpstr>
      <vt:lpstr>Lession learned?</vt:lpstr>
      <vt:lpstr>Lession learned?</vt:lpstr>
      <vt:lpstr>Lession learned?</vt:lpstr>
      <vt:lpstr>Lession learned?</vt:lpstr>
      <vt:lpstr>Lession learned?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49</cp:revision>
  <dcterms:created xsi:type="dcterms:W3CDTF">2015-02-23T11:36:11Z</dcterms:created>
  <dcterms:modified xsi:type="dcterms:W3CDTF">2015-04-21T23:41:04Z</dcterms:modified>
</cp:coreProperties>
</file>