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84" r:id="rId5"/>
    <p:sldId id="285" r:id="rId6"/>
    <p:sldId id="295" r:id="rId7"/>
    <p:sldId id="297" r:id="rId8"/>
    <p:sldId id="302" r:id="rId9"/>
    <p:sldId id="272" r:id="rId10"/>
    <p:sldId id="273" r:id="rId11"/>
    <p:sldId id="274" r:id="rId12"/>
    <p:sldId id="275" r:id="rId13"/>
    <p:sldId id="276" r:id="rId14"/>
    <p:sldId id="277" r:id="rId15"/>
    <p:sldId id="294" r:id="rId16"/>
    <p:sldId id="30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96" y="-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63487"/>
            <a:ext cx="9144000" cy="2065564"/>
          </a:xfrm>
        </p:spPr>
        <p:txBody>
          <a:bodyPr anchor="b"/>
          <a:lstStyle>
            <a:lvl1pPr algn="ctr">
              <a:defRPr sz="6000">
                <a:latin typeface="Quicksand" panose="02070303000000060000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88471"/>
            <a:ext cx="9144000" cy="1428746"/>
          </a:xfrm>
        </p:spPr>
        <p:txBody>
          <a:bodyPr/>
          <a:lstStyle>
            <a:lvl1pPr marL="0" indent="0" algn="ctr">
              <a:buNone/>
              <a:defRPr sz="2400">
                <a:latin typeface="Quicksand" panose="02070303000000060000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1019303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586593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049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12588-04B1-427B-82EE-E8DB90309F08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7429500" y="6356350"/>
            <a:ext cx="293642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523764" y="6356350"/>
            <a:ext cx="830036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049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519307" y="6356349"/>
            <a:ext cx="313508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6245158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Edible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908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de-DE" dirty="0">
                <a:solidFill>
                  <a:srgbClr val="000000"/>
                </a:solidFill>
              </a:rPr>
              <a:t>Ablegen von</a:t>
            </a:r>
            <a:endParaRPr lang="de-DE" dirty="0"/>
          </a:p>
          <a:p>
            <a:pPr>
              <a:buFont typeface="Arial"/>
              <a:buChar char="•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err="1" smtClean="0">
                <a:solidFill>
                  <a:srgbClr val="000000"/>
                </a:solidFill>
              </a:rPr>
              <a:t>Produktionformationen</a:t>
            </a:r>
            <a:endParaRPr lang="de-DE" dirty="0"/>
          </a:p>
          <a:p>
            <a:pPr lvl="1">
              <a:buFont typeface="Arial"/>
              <a:buChar char="•"/>
            </a:pPr>
            <a:r>
              <a:rPr lang="de-DE" sz="2400" dirty="0" smtClean="0">
                <a:solidFill>
                  <a:srgbClr val="000000"/>
                </a:solidFill>
              </a:rPr>
              <a:t>Produkte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Inhaltsstoffe </a:t>
            </a:r>
            <a:r>
              <a:rPr lang="de-DE" dirty="0">
                <a:solidFill>
                  <a:srgbClr val="000000"/>
                </a:solidFill>
              </a:rPr>
              <a:t>(inkl. </a:t>
            </a:r>
            <a:r>
              <a:rPr lang="de-DE" dirty="0" smtClean="0">
                <a:solidFill>
                  <a:srgbClr val="000000"/>
                </a:solidFill>
              </a:rPr>
              <a:t>Kategorien)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Barcode</a:t>
            </a:r>
            <a:endParaRPr lang="de-DE" dirty="0"/>
          </a:p>
          <a:p>
            <a:pPr lvl="1">
              <a:buSzPct val="45000"/>
              <a:buFont typeface="StarSymbol"/>
              <a:buChar char="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Userinformationen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Authentifizierungsdaten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Gekoppelte </a:t>
            </a:r>
            <a:r>
              <a:rPr lang="de-DE" dirty="0">
                <a:solidFill>
                  <a:srgbClr val="000000"/>
                </a:solidFill>
              </a:rPr>
              <a:t>Geräte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1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/ 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Schnittstelle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RESTful-API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Routen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in </a:t>
            </a:r>
            <a:r>
              <a:rPr lang="en-US" smtClean="0">
                <a:solidFill>
                  <a:srgbClr val="000000"/>
                </a:solidFill>
              </a:rPr>
              <a:t>PHP implementiert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Web-</a:t>
            </a:r>
            <a:r>
              <a:rPr lang="en-US" dirty="0" err="1" smtClean="0">
                <a:solidFill>
                  <a:srgbClr val="000000"/>
                </a:solidFill>
              </a:rPr>
              <a:t>Applikation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HMD-</a:t>
            </a:r>
            <a:r>
              <a:rPr lang="en-US" dirty="0" err="1" smtClean="0">
                <a:solidFill>
                  <a:srgbClr val="000000"/>
                </a:solidFill>
              </a:rPr>
              <a:t>Applikation</a:t>
            </a:r>
            <a:endParaRPr lang="en-US" dirty="0"/>
          </a:p>
          <a:p>
            <a:pPr lvl="1">
              <a:buSzPct val="45000"/>
              <a:buFont typeface="StarSymbol"/>
              <a:buChar char="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Repräsentation</a:t>
            </a:r>
            <a:r>
              <a:rPr lang="en-US" dirty="0">
                <a:solidFill>
                  <a:srgbClr val="000000"/>
                </a:solidFill>
              </a:rPr>
              <a:t> der </a:t>
            </a:r>
            <a:r>
              <a:rPr lang="en-US" dirty="0" err="1" smtClean="0">
                <a:solidFill>
                  <a:srgbClr val="000000"/>
                </a:solidFill>
              </a:rPr>
              <a:t>Daten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Konfiguration</a:t>
            </a:r>
            <a:r>
              <a:rPr lang="en-US" dirty="0">
                <a:solidFill>
                  <a:srgbClr val="000000"/>
                </a:solidFill>
              </a:rPr>
              <a:t> der HMD-App </a:t>
            </a:r>
            <a:r>
              <a:rPr lang="en-US" dirty="0" smtClean="0">
                <a:solidFill>
                  <a:srgbClr val="000000"/>
                </a:solidFill>
              </a:rPr>
              <a:t>via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Desktop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Tablet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Smartphone</a:t>
            </a:r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Keine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komplizierten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Eingabemethoden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Vuzix</a:t>
            </a:r>
            <a:r>
              <a:rPr lang="de-DE" dirty="0" smtClean="0"/>
              <a:t>-App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Produkt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beim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Einkauf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überprüfen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Barcodescan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durch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Sprachbefehl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initiiert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Optische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Rückmeldung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ob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verzehrbar</a:t>
            </a:r>
            <a:endParaRPr lang="en-US" dirty="0"/>
          </a:p>
          <a:p>
            <a:pPr lvl="2">
              <a:buSzPct val="45000"/>
              <a:buFont typeface="StarSymbol"/>
              <a:buChar char="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Kommunikation</a:t>
            </a:r>
            <a:r>
              <a:rPr lang="en-US" dirty="0">
                <a:solidFill>
                  <a:srgbClr val="000000"/>
                </a:solidFill>
              </a:rPr>
              <a:t> via RESTful-API </a:t>
            </a:r>
            <a:r>
              <a:rPr lang="en-US" dirty="0" err="1">
                <a:solidFill>
                  <a:srgbClr val="000000"/>
                </a:solidFill>
              </a:rPr>
              <a:t>mit</a:t>
            </a:r>
            <a:r>
              <a:rPr lang="en-US" dirty="0">
                <a:solidFill>
                  <a:srgbClr val="000000"/>
                </a:solidFill>
              </a:rPr>
              <a:t> Server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Geräte</a:t>
            </a:r>
            <a:r>
              <a:rPr lang="en-US" dirty="0">
                <a:solidFill>
                  <a:srgbClr val="000000"/>
                </a:solidFill>
              </a:rPr>
              <a:t>-Account-</a:t>
            </a:r>
            <a:r>
              <a:rPr lang="en-US" dirty="0" err="1">
                <a:solidFill>
                  <a:srgbClr val="000000"/>
                </a:solidFill>
              </a:rPr>
              <a:t>Kopplung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mittels</a:t>
            </a:r>
            <a:r>
              <a:rPr lang="en-US" dirty="0">
                <a:solidFill>
                  <a:srgbClr val="000000"/>
                </a:solidFill>
              </a:rPr>
              <a:t> 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Ablauf eines </a:t>
            </a:r>
            <a:r>
              <a:rPr lang="de-DE" dirty="0" smtClean="0"/>
              <a:t>kompletten </a:t>
            </a:r>
            <a:r>
              <a:rPr lang="de-DE" dirty="0" err="1" smtClean="0"/>
              <a:t>Scrum</a:t>
            </a:r>
            <a:r>
              <a:rPr lang="de-DE" dirty="0" smtClean="0"/>
              <a:t> Projekts</a:t>
            </a:r>
          </a:p>
          <a:p>
            <a:pPr lvl="1"/>
            <a:r>
              <a:rPr lang="de-DE" dirty="0" smtClean="0"/>
              <a:t>6 Sprintwechsel</a:t>
            </a:r>
          </a:p>
          <a:p>
            <a:pPr lvl="2"/>
            <a:r>
              <a:rPr lang="de-DE" dirty="0" smtClean="0"/>
              <a:t>Abnahme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endParaRPr lang="de-DE" dirty="0" smtClean="0"/>
          </a:p>
          <a:p>
            <a:r>
              <a:rPr lang="de-DE" dirty="0" smtClean="0"/>
              <a:t>Projekt </a:t>
            </a:r>
            <a:r>
              <a:rPr lang="de-DE" dirty="0"/>
              <a:t>Retrospektive</a:t>
            </a:r>
          </a:p>
          <a:p>
            <a:pPr lvl="1"/>
            <a:r>
              <a:rPr lang="de-DE" dirty="0"/>
              <a:t>Abwägung ob </a:t>
            </a:r>
            <a:r>
              <a:rPr lang="de-DE" dirty="0" err="1"/>
              <a:t>Scrum</a:t>
            </a:r>
            <a:r>
              <a:rPr lang="de-DE" dirty="0"/>
              <a:t> für </a:t>
            </a:r>
            <a:r>
              <a:rPr lang="de-DE" dirty="0" smtClean="0"/>
              <a:t>kleine/studentische </a:t>
            </a:r>
            <a:r>
              <a:rPr lang="de-DE" dirty="0"/>
              <a:t>Projekte </a:t>
            </a:r>
            <a:r>
              <a:rPr lang="de-DE" dirty="0" smtClean="0"/>
              <a:t>geeignet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Übersicht aller Entwicklungsebenen</a:t>
            </a:r>
          </a:p>
          <a:p>
            <a:pPr lvl="1"/>
            <a:r>
              <a:rPr lang="de-DE" dirty="0"/>
              <a:t>Jeder hatte Aufgabenbereiche in jeder </a:t>
            </a:r>
            <a:r>
              <a:rPr lang="de-DE" dirty="0" smtClean="0"/>
              <a:t>Entwicklungsebene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ZenHub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StarUML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4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Future 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Android App</a:t>
            </a:r>
          </a:p>
          <a:p>
            <a:endParaRPr lang="de-DE" dirty="0" smtClean="0"/>
          </a:p>
          <a:p>
            <a:r>
              <a:rPr lang="de-DE" dirty="0" smtClean="0"/>
              <a:t>Erweiterung um die Information der genauen Inhaltsstoffe mit Mengen angaben</a:t>
            </a:r>
          </a:p>
          <a:p>
            <a:endParaRPr lang="de-DE" dirty="0"/>
          </a:p>
          <a:p>
            <a:r>
              <a:rPr lang="de-DE" dirty="0" err="1" smtClean="0"/>
              <a:t>Blacklist</a:t>
            </a:r>
            <a:r>
              <a:rPr lang="de-DE" dirty="0" smtClean="0"/>
              <a:t> erweitern um Zutaten meiden ab einer gewissen Menge </a:t>
            </a:r>
            <a:r>
              <a:rPr lang="de-DE" dirty="0" err="1" smtClean="0"/>
              <a:t>bsp.</a:t>
            </a:r>
            <a:r>
              <a:rPr lang="de-DE" dirty="0" smtClean="0"/>
              <a:t> Zucker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3600" b="1" dirty="0" smtClean="0"/>
              <a:t>Ende</a:t>
            </a:r>
          </a:p>
          <a:p>
            <a:pPr algn="ctr"/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Anforderungen</a:t>
            </a:r>
          </a:p>
          <a:p>
            <a:pPr lvl="1"/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Datenbank</a:t>
            </a:r>
          </a:p>
          <a:p>
            <a:pPr lvl="1"/>
            <a:r>
              <a:rPr lang="de-DE" dirty="0" smtClean="0"/>
              <a:t>API / Backend</a:t>
            </a:r>
          </a:p>
          <a:p>
            <a:pPr lvl="1"/>
            <a:r>
              <a:rPr lang="de-DE" dirty="0" smtClean="0"/>
              <a:t>Frontend</a:t>
            </a:r>
          </a:p>
          <a:p>
            <a:pPr lvl="1"/>
            <a:r>
              <a:rPr lang="de-DE" dirty="0" err="1" smtClean="0"/>
              <a:t>Vuzix</a:t>
            </a:r>
            <a:r>
              <a:rPr lang="de-DE" dirty="0" smtClean="0"/>
              <a:t>-App</a:t>
            </a:r>
          </a:p>
          <a:p>
            <a:pPr lvl="1"/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smtClean="0"/>
              <a:t>Future Vision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55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Funktionale Anforderungen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111866"/>
              </p:ext>
            </p:extLst>
          </p:nvPr>
        </p:nvGraphicFramePr>
        <p:xfrm>
          <a:off x="341196" y="1241945"/>
          <a:ext cx="11518708" cy="5041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880"/>
                <a:gridCol w="9258166"/>
                <a:gridCol w="1446662"/>
              </a:tblGrid>
              <a:tr h="327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6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HMD App</a:t>
                      </a:r>
                      <a:endParaRPr lang="de-DE" sz="17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 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59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Das Zielsystem der HMD App ist die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M100. Die App muss ohne Einschränkungen auf der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 lauffähig sein.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1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F10.2 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Um sein mobiles Endgerät mit einem Account zu verbinden, scannt der User einen Barcode, der ihm im Webbrowser angezeigt wird. Der User muss sich dafür bereits auf der Website registriert haben.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2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F10.3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Die App verfügt sowohl über den Standard-Sprachbefehl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go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als auch den spezifischen 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scan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zum Starten des Produktscanners.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F10.4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Nach dem Start der App wird der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angezeigt. Hier wird auf den Sprachbefehl zum Scannen gewartet.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F10.5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Mit dem Sprachbefehl "</a:t>
                      </a:r>
                      <a:r>
                        <a:rPr lang="de-DE" sz="1700" dirty="0" err="1">
                          <a:effectLst/>
                        </a:rPr>
                        <a:t>scan</a:t>
                      </a:r>
                      <a:r>
                        <a:rPr lang="de-DE" sz="1700" dirty="0">
                          <a:effectLst/>
                        </a:rPr>
                        <a:t>" aktiviert der User im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den Scanner. Danach kann er über die Kamera den Barcode eines Produkts scannen.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F10.6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Wurde ein Produkt eingescannt, wird dem User auf dem Infoscreen das Ergebnis angezeigt. Nach 10 Sekunden im Infoscreen kehrt die App automatisch in den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Homescreen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zurück.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732508"/>
              </p:ext>
            </p:extLst>
          </p:nvPr>
        </p:nvGraphicFramePr>
        <p:xfrm>
          <a:off x="341195" y="1241946"/>
          <a:ext cx="11495513" cy="486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209"/>
                <a:gridCol w="9269642"/>
                <a:gridCol w="1446662"/>
              </a:tblGrid>
              <a:tr h="327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F20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Accountsystem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F20.1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Account erstellen, der persistent im System gespeichert wird. (siehe F30.1)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F20.2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beliebig viele mobile Endgeräte mit seinem Account verbinden.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3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  <a:effectLst/>
                        </a:rPr>
                        <a:t>Webapplikation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neuen Account über ein Registrierungsformular erstellen. (siehe F20.1)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sich mit seiner Email-Adresse und seinem Passwort in einem Login Formular anmelden. 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F30.3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1600" dirty="0" err="1">
                          <a:effectLst/>
                        </a:rPr>
                        <a:t>Blacklist</a:t>
                      </a:r>
                      <a:r>
                        <a:rPr lang="de-DE" sz="1600" dirty="0">
                          <a:effectLst/>
                        </a:rPr>
                        <a:t> sowohl hinzufügen als auch wieder entfernen.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F30.4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HMDs koppeln und entkoppeln.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F30.5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Für die Verbindung mit der HMD-App wird ein Barcode im Web-Browser angezeigt.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F30.6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seine Email-Adresse und sein Passwort ändern.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49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F30.7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Registriert sich ein User oder ändert er seine Emailadresse, muss er diese bestätigen. Zum Bestätigen wird </a:t>
                      </a:r>
                      <a:r>
                        <a:rPr lang="de-DE" sz="1600" dirty="0" smtClean="0">
                          <a:solidFill>
                            <a:srgbClr val="FF0000"/>
                          </a:solidFill>
                          <a:effectLst/>
                        </a:rPr>
                        <a:t>ein </a:t>
                      </a: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Bestätigungslink an die Emailadresse versandt, die durch den User bestätigt werden muss.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1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574899"/>
              </p:ext>
            </p:extLst>
          </p:nvPr>
        </p:nvGraphicFramePr>
        <p:xfrm>
          <a:off x="341195" y="1241949"/>
          <a:ext cx="11518709" cy="4751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405"/>
                <a:gridCol w="9117642"/>
                <a:gridCol w="1446662"/>
              </a:tblGrid>
              <a:tr h="327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48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</a:rPr>
                        <a:t>Android-</a:t>
                      </a:r>
                      <a:r>
                        <a:rPr lang="de-DE" sz="2000" dirty="0" err="1">
                          <a:solidFill>
                            <a:srgbClr val="FF9900"/>
                          </a:solidFill>
                          <a:effectLst/>
                        </a:rPr>
                        <a:t>Smartph</a:t>
                      </a:r>
                      <a:r>
                        <a:rPr lang="en-US" sz="2000" dirty="0">
                          <a:solidFill>
                            <a:srgbClr val="FF9900"/>
                          </a:solidFill>
                          <a:effectLst/>
                        </a:rPr>
                        <a:t>one App</a:t>
                      </a:r>
                      <a:endParaRPr lang="de-DE" sz="20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 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55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HMDs koppeln und entkoppeln.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sich für die Nutzung des Dienstes in der Android-Anwendung registrieren.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sich zur Nutzung des Dienstes in der Android-Anwendung anmelden.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F40.4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seine Email-Adresse und sein Passwort ändern können.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F40.5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2000" dirty="0" err="1">
                          <a:effectLst/>
                        </a:rPr>
                        <a:t>Blacklist</a:t>
                      </a:r>
                      <a:r>
                        <a:rPr lang="de-DE" sz="2000" dirty="0">
                          <a:effectLst/>
                        </a:rPr>
                        <a:t> hinzufügen und wieder entfernen.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F40.6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scannt einen Produktbarcode und erhält eine Information über die Verträglichkeit.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F40.7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kann sich alle Inhaltsstoffe des Produktes anzeigen lassen, sowie eine Websuche nach dem Produkt starten.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007481"/>
              </p:ext>
            </p:extLst>
          </p:nvPr>
        </p:nvGraphicFramePr>
        <p:xfrm>
          <a:off x="341194" y="1241945"/>
          <a:ext cx="11481528" cy="4410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685"/>
                <a:gridCol w="10699843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</a:rPr>
                        <a:t>Funktionalität</a:t>
                      </a:r>
                      <a:endParaRPr lang="de-DE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74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N10 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Fachliche Mengen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Bei der Anzahl der Nutzer wird zu Beginn von einer Nutzeranzahl von unter 1000 Nutzern ausgegangen. Die Anwendung sollte später auch für größere Nutzeranzahlen auslegbar sein.</a:t>
                      </a:r>
                    </a:p>
                  </a:txBody>
                  <a:tcPr marL="68580" marR="68580" marT="0" marB="0"/>
                </a:tc>
              </a:tr>
              <a:tr h="2609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Jeder Nutzer hat durchschnittlich 10 Inhaltsstoffe in seiner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Blacklist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2690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Usability</a:t>
                      </a:r>
                      <a:endParaRPr lang="de-DE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Oberfläche muss selbsterklärend und einfach sein, damit es auch von Einsteigern ohne Einweisung verwendet werden kann.</a:t>
                      </a:r>
                    </a:p>
                  </a:txBody>
                  <a:tcPr marL="68580" marR="68580" marT="0" marB="0"/>
                </a:tc>
              </a:tr>
              <a:tr h="267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Die Funktionen der Oberfläche werden in einem Handbuch dokumentiert.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Insbesondere auf dem niedrig auflösendem Bildschirm der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Vuzix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M100 muss auf eine gute Lesbarkeit der Inhalte geachtet werden. Auch auf allen anderen Plattformen muss eine Lesbarkeit gegeben sein.</a:t>
                      </a:r>
                    </a:p>
                  </a:txBody>
                  <a:tcPr marL="68580" marR="68580" marT="0" marB="0"/>
                </a:tc>
              </a:tr>
              <a:tr h="3019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N30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Erscheinungsbild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N30.1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Erscheinung der Oberfläche soll in Design und Bedienungskonzept einheitlich sein.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60744"/>
              </p:ext>
            </p:extLst>
          </p:nvPr>
        </p:nvGraphicFramePr>
        <p:xfrm>
          <a:off x="341194" y="1232700"/>
          <a:ext cx="11518710" cy="4321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046"/>
                <a:gridCol w="10819664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4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N40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Performanz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Der Server soll für die Bearbeitung einer Anfrage maximal 100ms brauchen.</a:t>
                      </a:r>
                    </a:p>
                  </a:txBody>
                  <a:tcPr marL="68580" marR="68580" marT="0" marB="0"/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N40.2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Es wird von maximal 60 Anfragen pro Minute unter Volllast ausgegangen.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N40.3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 die App vorerst nicht kommerziell betrieben wird, ist eine hohe Verfügbarkeit nicht wichtig. Eine Verfügbarkeit des Webservices von 98% im Jahreszeitraum ist damit ausreichend.</a:t>
                      </a:r>
                    </a:p>
                  </a:txBody>
                  <a:tcPr marL="68580" marR="68580" marT="0" marB="0"/>
                </a:tc>
              </a:tr>
              <a:tr h="301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N50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Wartbarkeit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Für die Qualität und Einheitlichkeit des Codes wird ein Styleguide definiert, dem der produzierte Code entsprechen muss.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N50.2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Der Code muss mit ausreichend Kommentaren ausgestattet sein. Für eine Automatische Dokumentationserstellung werden spezielle Kommentare erstellt, die automatisch verarbeitet werden. Diese Kommentare werden im </a:t>
                      </a:r>
                      <a:r>
                        <a:rPr lang="de-DE" sz="1800" dirty="0" err="1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Styleguide</a:t>
                      </a: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festgehalten.</a:t>
                      </a:r>
                    </a:p>
                  </a:txBody>
                  <a:tcPr marL="68580" marR="68580" marT="0" marB="0"/>
                </a:tc>
              </a:tr>
              <a:tr h="202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N60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Tests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400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N60.1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Anforderungen an die Testbarkeit werden in einem separaten Testkonzept festgelegt.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Live-Demo</a:t>
            </a:r>
            <a:endParaRPr lang="de-DE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" b="-1"/>
          <a:stretch/>
        </p:blipFill>
        <p:spPr>
          <a:xfrm>
            <a:off x="846165" y="1274584"/>
            <a:ext cx="10485911" cy="50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Debian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Apache HTTP-Server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MySQL-Server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phpMyAdmin</a:t>
            </a:r>
            <a:endParaRPr lang="en-US" dirty="0"/>
          </a:p>
        </p:txBody>
      </p:sp>
      <p:sp>
        <p:nvSpPr>
          <p:cNvPr id="6" name="CustomShape 3"/>
          <p:cNvSpPr/>
          <p:nvPr/>
        </p:nvSpPr>
        <p:spPr>
          <a:xfrm>
            <a:off x="8713440" y="280224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Grafik 6"/>
          <p:cNvPicPr/>
          <p:nvPr/>
        </p:nvPicPr>
        <p:blipFill>
          <a:blip r:embed="rId2"/>
          <a:stretch/>
        </p:blipFill>
        <p:spPr>
          <a:xfrm>
            <a:off x="8951760" y="3040560"/>
            <a:ext cx="456840" cy="545400"/>
          </a:xfrm>
          <a:prstGeom prst="rect">
            <a:avLst/>
          </a:prstGeom>
          <a:ln>
            <a:noFill/>
          </a:ln>
        </p:spPr>
      </p:pic>
      <p:sp>
        <p:nvSpPr>
          <p:cNvPr id="8" name="CustomShape 4"/>
          <p:cNvSpPr/>
          <p:nvPr/>
        </p:nvSpPr>
        <p:spPr>
          <a:xfrm>
            <a:off x="7498080" y="352728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rafik 8"/>
          <p:cNvPicPr/>
          <p:nvPr/>
        </p:nvPicPr>
        <p:blipFill>
          <a:blip r:embed="rId3"/>
          <a:stretch/>
        </p:blipFill>
        <p:spPr>
          <a:xfrm>
            <a:off x="7644240" y="3618000"/>
            <a:ext cx="808560" cy="900360"/>
          </a:xfrm>
          <a:prstGeom prst="rect">
            <a:avLst/>
          </a:prstGeom>
          <a:ln>
            <a:noFill/>
          </a:ln>
        </p:spPr>
      </p:pic>
      <p:sp>
        <p:nvSpPr>
          <p:cNvPr id="10" name="CustomShape 5"/>
          <p:cNvSpPr/>
          <p:nvPr/>
        </p:nvSpPr>
        <p:spPr>
          <a:xfrm>
            <a:off x="7495920" y="189792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/>
          <p:cNvSpPr/>
          <p:nvPr/>
        </p:nvSpPr>
        <p:spPr>
          <a:xfrm>
            <a:off x="8677440" y="438660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Grafik 11"/>
          <p:cNvPicPr/>
          <p:nvPr/>
        </p:nvPicPr>
        <p:blipFill>
          <a:blip r:embed="rId4"/>
          <a:stretch/>
        </p:blipFill>
        <p:spPr>
          <a:xfrm>
            <a:off x="8710560" y="4441680"/>
            <a:ext cx="804960" cy="914760"/>
          </a:xfrm>
          <a:prstGeom prst="rect">
            <a:avLst/>
          </a:prstGeom>
          <a:ln>
            <a:noFill/>
          </a:ln>
        </p:spPr>
      </p:pic>
      <p:pic>
        <p:nvPicPr>
          <p:cNvPr id="13" name="Grafik 12"/>
          <p:cNvPicPr/>
          <p:nvPr/>
        </p:nvPicPr>
        <p:blipFill>
          <a:blip r:embed="rId5"/>
          <a:stretch/>
        </p:blipFill>
        <p:spPr>
          <a:xfrm>
            <a:off x="7738920" y="2116800"/>
            <a:ext cx="543960" cy="60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6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872</Words>
  <Application>Microsoft Office PowerPoint</Application>
  <PresentationFormat>Benutzerdefiniert</PresentationFormat>
  <Paragraphs>214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 Theme</vt:lpstr>
      <vt:lpstr>Projekt Edible</vt:lpstr>
      <vt:lpstr>Gliederung</vt:lpstr>
      <vt:lpstr>Funktionale Anforderungen</vt:lpstr>
      <vt:lpstr>Funktionale Anforderungen</vt:lpstr>
      <vt:lpstr>Funktionale Anforderungen</vt:lpstr>
      <vt:lpstr>Nicht-Funktionale Anforderungen</vt:lpstr>
      <vt:lpstr>Nicht-Funktionale Anforderungen</vt:lpstr>
      <vt:lpstr>PowerPoint-Präsentation</vt:lpstr>
      <vt:lpstr>Server</vt:lpstr>
      <vt:lpstr>Datenbank</vt:lpstr>
      <vt:lpstr>API / Backend</vt:lpstr>
      <vt:lpstr>Frontend</vt:lpstr>
      <vt:lpstr>Vuzix-App</vt:lpstr>
      <vt:lpstr>Lesson learned</vt:lpstr>
      <vt:lpstr>Lesson learned</vt:lpstr>
      <vt:lpstr>Future Vision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creator>Hendrik Niemann</dc:creator>
  <cp:lastModifiedBy>Edwin Neubauer/ergosoft GmbH</cp:lastModifiedBy>
  <cp:revision>61</cp:revision>
  <dcterms:created xsi:type="dcterms:W3CDTF">2015-02-23T11:36:11Z</dcterms:created>
  <dcterms:modified xsi:type="dcterms:W3CDTF">2015-04-26T20:36:32Z</dcterms:modified>
</cp:coreProperties>
</file>