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70" r:id="rId10"/>
    <p:sldId id="262" r:id="rId11"/>
    <p:sldId id="271" r:id="rId12"/>
    <p:sldId id="272" r:id="rId13"/>
    <p:sldId id="263" r:id="rId14"/>
    <p:sldId id="264" r:id="rId15"/>
    <p:sldId id="265" r:id="rId16"/>
    <p:sldId id="268" r:id="rId17"/>
    <p:sldId id="269" r:id="rId1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5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E783669-333B-4E40-9523-DC808C990B6D}" type="slidenum">
              <a:rPr lang="ru-RU" sz="1400" b="0" strike="noStrike" spc="-1">
                <a:latin typeface="Times New Roman"/>
              </a:rPr>
              <a:pPr algn="r"/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775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E1C431F-2968-4DF4-8EC7-471726F34A46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5E91A6F-BE2F-42BE-B600-240FA9491C24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15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9000"/>
            <a:ext cx="822816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9000"/>
            <a:ext cx="822816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9000"/>
            <a:ext cx="822816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9000"/>
            <a:ext cx="822816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9000"/>
            <a:ext cx="822816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9000"/>
            <a:ext cx="822816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9000"/>
            <a:ext cx="822816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9000"/>
            <a:ext cx="8228160" cy="579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9000"/>
            <a:ext cx="822816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9000"/>
            <a:ext cx="822816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9000"/>
            <a:ext cx="822816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9000"/>
            <a:ext cx="822816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9000"/>
            <a:ext cx="822816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9000"/>
            <a:ext cx="822816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9000"/>
            <a:ext cx="822816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9000"/>
            <a:ext cx="822816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9000"/>
            <a:ext cx="822816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9000"/>
            <a:ext cx="822816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9000"/>
            <a:ext cx="822816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9000"/>
            <a:ext cx="822816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9000"/>
            <a:ext cx="8228160" cy="579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9000"/>
            <a:ext cx="822816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9000"/>
            <a:ext cx="822816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9000"/>
            <a:ext cx="822816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9000"/>
            <a:ext cx="822816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9000"/>
            <a:ext cx="822816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9000"/>
            <a:ext cx="822816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9000"/>
            <a:ext cx="822816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9000"/>
            <a:ext cx="822816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9000"/>
            <a:ext cx="8228160" cy="579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9000"/>
            <a:ext cx="822816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9000"/>
            <a:ext cx="822816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9000"/>
            <a:ext cx="822816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9000"/>
            <a:ext cx="8228160" cy="1249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9000"/>
            <a:ext cx="8228160" cy="1249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3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7.jpeg"/><Relationship Id="rId5" Type="http://schemas.openxmlformats.org/officeDocument/2006/relationships/image" Target="../media/image13.emf"/><Relationship Id="rId10" Type="http://schemas.openxmlformats.org/officeDocument/2006/relationships/image" Target="../media/image1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0.png"/><Relationship Id="rId7" Type="http://schemas.openxmlformats.org/officeDocument/2006/relationships/image" Target="../media/image2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929120" y="627480"/>
            <a:ext cx="4213440" cy="155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>
                <a:solidFill>
                  <a:srgbClr val="960E0E"/>
                </a:solidFill>
                <a:latin typeface="Arial"/>
                <a:ea typeface="DejaVu Sans"/>
              </a:rPr>
              <a:t>Расшифровка цифровых голограмм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857840" y="2714760"/>
            <a:ext cx="4158720" cy="155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960E0E"/>
                </a:solidFill>
                <a:latin typeface="Arial"/>
                <a:ea typeface="DejaVu Sans"/>
              </a:rPr>
              <a:t>Потапов Александр Евгеньевич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262626"/>
                </a:solidFill>
                <a:latin typeface="Arial"/>
                <a:ea typeface="DejaVu Sans"/>
              </a:rPr>
              <a:t>Кафедра: ССОД 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262626"/>
                </a:solidFill>
                <a:latin typeface="Arial"/>
                <a:ea typeface="DejaVu Sans"/>
              </a:rPr>
              <a:t>Группа: АТ-74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960E0E"/>
                </a:solidFill>
                <a:latin typeface="Arial"/>
                <a:ea typeface="DejaVu Sans"/>
              </a:rPr>
              <a:t>Научный руководитель: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960E0E"/>
                </a:solidFill>
                <a:latin typeface="Arial"/>
                <a:ea typeface="DejaVu Sans"/>
              </a:rPr>
              <a:t>Гужов Владимир Иванович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262626"/>
                </a:solidFill>
                <a:latin typeface="Arial"/>
                <a:ea typeface="DejaVu Sans"/>
              </a:rPr>
              <a:t>д.т.н., профессор каф. ССОД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122" name="Рисунок 5"/>
          <p:cNvPicPr/>
          <p:nvPr/>
        </p:nvPicPr>
        <p:blipFill>
          <a:blip r:embed="rId3" cstate="print"/>
          <a:stretch/>
        </p:blipFill>
        <p:spPr>
          <a:xfrm>
            <a:off x="0" y="214200"/>
            <a:ext cx="4829400" cy="4244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11511"/>
            <a:ext cx="3672408" cy="360040"/>
          </a:xfrm>
        </p:spPr>
        <p:txBody>
          <a:bodyPr/>
          <a:lstStyle/>
          <a:p>
            <a:r>
              <a:rPr lang="ru-RU" sz="1400" b="1" dirty="0" smtClean="0">
                <a:solidFill>
                  <a:srgbClr val="C00000"/>
                </a:solidFill>
                <a:latin typeface="+mj-lt"/>
              </a:rPr>
              <a:t>Архитектура графического процессора</a:t>
            </a:r>
            <a:endParaRPr lang="ru-RU" sz="14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CustomShape 1"/>
          <p:cNvSpPr/>
          <p:nvPr/>
        </p:nvSpPr>
        <p:spPr>
          <a:xfrm flipV="1">
            <a:off x="0" y="-1440"/>
            <a:ext cx="9142560" cy="374040"/>
          </a:xfrm>
          <a:prstGeom prst="round1Rect">
            <a:avLst>
              <a:gd name="adj" fmla="val 16667"/>
            </a:avLst>
          </a:prstGeom>
          <a:solidFill>
            <a:srgbClr val="96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643320" y="61920"/>
            <a:ext cx="8499240" cy="27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Расшифровка цифровых голограмм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6" name="Рисунок 5_4"/>
          <p:cNvPicPr/>
          <p:nvPr/>
        </p:nvPicPr>
        <p:blipFill>
          <a:blip r:embed="rId2" cstate="print"/>
          <a:stretch/>
        </p:blipFill>
        <p:spPr>
          <a:xfrm>
            <a:off x="0" y="0"/>
            <a:ext cx="616680" cy="338040"/>
          </a:xfrm>
          <a:prstGeom prst="rect">
            <a:avLst/>
          </a:prstGeom>
          <a:ln w="0"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107504" y="843558"/>
            <a:ext cx="48965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/>
              <a:t>Количество ядер у графического процессора значительно выше чем у центрального процессора, например видеокарта </a:t>
            </a:r>
            <a:r>
              <a:rPr lang="en-US" sz="1600" dirty="0" err="1" smtClean="0"/>
              <a:t>Nvidia</a:t>
            </a:r>
            <a:r>
              <a:rPr lang="en-US" sz="1600" dirty="0" smtClean="0"/>
              <a:t> GeForce GTX 1070 – 1920 </a:t>
            </a:r>
            <a:r>
              <a:rPr lang="ru-RU" sz="1600" dirty="0" smtClean="0"/>
              <a:t>ядер, процессор </a:t>
            </a:r>
            <a:r>
              <a:rPr lang="en-US" sz="1600" dirty="0" smtClean="0"/>
              <a:t>Intel</a:t>
            </a:r>
            <a:r>
              <a:rPr lang="ru-RU" sz="1600" dirty="0" smtClean="0"/>
              <a:t>(</a:t>
            </a:r>
            <a:r>
              <a:rPr lang="en-US" sz="1600" dirty="0" smtClean="0"/>
              <a:t>R) Core i5</a:t>
            </a:r>
            <a:r>
              <a:rPr lang="ru-RU" sz="1600" dirty="0" smtClean="0"/>
              <a:t>-7400</a:t>
            </a:r>
            <a:r>
              <a:rPr lang="en-US" sz="1600" dirty="0" smtClean="0"/>
              <a:t> – </a:t>
            </a:r>
            <a:r>
              <a:rPr lang="ru-RU" sz="1600" dirty="0"/>
              <a:t>4</a:t>
            </a:r>
            <a:r>
              <a:rPr lang="ru-RU" sz="1600" dirty="0" smtClean="0"/>
              <a:t> ядра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/>
              <a:t>4 уровня памяти: </a:t>
            </a:r>
            <a:r>
              <a:rPr lang="en-US" sz="1600" dirty="0" smtClean="0"/>
              <a:t>global</a:t>
            </a:r>
            <a:r>
              <a:rPr lang="en-US" sz="1600" dirty="0"/>
              <a:t>,</a:t>
            </a:r>
            <a:r>
              <a:rPr lang="ru-RU" sz="1600" dirty="0" smtClean="0"/>
              <a:t> </a:t>
            </a:r>
            <a:r>
              <a:rPr lang="en-US" sz="1600" dirty="0" smtClean="0"/>
              <a:t>local</a:t>
            </a:r>
            <a:r>
              <a:rPr lang="ru-RU" sz="1600" dirty="0" smtClean="0"/>
              <a:t>, </a:t>
            </a:r>
            <a:r>
              <a:rPr lang="en-US" sz="1600" dirty="0" smtClean="0"/>
              <a:t>private </a:t>
            </a:r>
            <a:r>
              <a:rPr lang="ru-RU" sz="1600" dirty="0" smtClean="0"/>
              <a:t>и </a:t>
            </a:r>
            <a:r>
              <a:rPr lang="en-US" sz="1600" dirty="0" smtClean="0"/>
              <a:t>constant memory</a:t>
            </a:r>
            <a:endParaRPr lang="ru-RU" sz="1600" dirty="0" smtClean="0"/>
          </a:p>
        </p:txBody>
      </p:sp>
      <p:pic>
        <p:nvPicPr>
          <p:cNvPr id="59400" name="Picture 8" descr="Знакомство с микроархитектурой NVIDIA Maxwell и новыми технологиями для  обработки графики, Страница 1. GECID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11511"/>
            <a:ext cx="4032448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01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 flipV="1">
            <a:off x="0" y="-1440"/>
            <a:ext cx="9142560" cy="374040"/>
          </a:xfrm>
          <a:prstGeom prst="round1Rect">
            <a:avLst>
              <a:gd name="adj" fmla="val 16667"/>
            </a:avLst>
          </a:prstGeom>
          <a:solidFill>
            <a:srgbClr val="96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2"/>
          <p:cNvSpPr/>
          <p:nvPr/>
        </p:nvSpPr>
        <p:spPr>
          <a:xfrm>
            <a:off x="643320" y="61920"/>
            <a:ext cx="8499240" cy="27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Расшифровка цифровых голограмм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173" name="Рисунок 5_6"/>
          <p:cNvPicPr/>
          <p:nvPr/>
        </p:nvPicPr>
        <p:blipFill>
          <a:blip r:embed="rId2" cstate="print"/>
          <a:stretch/>
        </p:blipFill>
        <p:spPr>
          <a:xfrm>
            <a:off x="0" y="0"/>
            <a:ext cx="616680" cy="338040"/>
          </a:xfrm>
          <a:prstGeom prst="rect">
            <a:avLst/>
          </a:prstGeom>
          <a:ln w="0">
            <a:noFill/>
          </a:ln>
        </p:spPr>
      </p:pic>
      <p:sp>
        <p:nvSpPr>
          <p:cNvPr id="174" name="CustomShape 3"/>
          <p:cNvSpPr/>
          <p:nvPr/>
        </p:nvSpPr>
        <p:spPr>
          <a:xfrm>
            <a:off x="285840" y="372960"/>
            <a:ext cx="8228160" cy="35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4000" lnSpcReduction="20000"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>
                <a:solidFill>
                  <a:srgbClr val="960E0E"/>
                </a:solidFill>
                <a:latin typeface="Arial"/>
                <a:ea typeface="DejaVu Sans"/>
              </a:rPr>
              <a:t>Использование библиотеки OpenCL</a:t>
            </a:r>
            <a:endParaRPr lang="ru-RU" sz="2400" b="0" strike="noStrike" spc="-1">
              <a:solidFill>
                <a:srgbClr val="960E0E"/>
              </a:solidFill>
              <a:latin typeface="Arial"/>
            </a:endParaRPr>
          </a:p>
        </p:txBody>
      </p:sp>
      <p:pic>
        <p:nvPicPr>
          <p:cNvPr id="175" name="Рисунок 174"/>
          <p:cNvPicPr/>
          <p:nvPr/>
        </p:nvPicPr>
        <p:blipFill>
          <a:blip r:embed="rId3" cstate="print"/>
          <a:stretch/>
        </p:blipFill>
        <p:spPr>
          <a:xfrm>
            <a:off x="5940000" y="902880"/>
            <a:ext cx="2676240" cy="3057120"/>
          </a:xfrm>
          <a:prstGeom prst="rect">
            <a:avLst/>
          </a:prstGeom>
          <a:ln w="0">
            <a:noFill/>
          </a:ln>
        </p:spPr>
      </p:pic>
      <p:sp>
        <p:nvSpPr>
          <p:cNvPr id="176" name="TextShape 4"/>
          <p:cNvSpPr txBox="1"/>
          <p:nvPr/>
        </p:nvSpPr>
        <p:spPr>
          <a:xfrm>
            <a:off x="360000" y="1107360"/>
            <a:ext cx="4860000" cy="303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latin typeface="Arial"/>
              </a:rPr>
              <a:t>Классы </a:t>
            </a:r>
            <a:r>
              <a:rPr lang="ru-RU" sz="1800" b="0" strike="noStrike" spc="-1" dirty="0" err="1">
                <a:latin typeface="Arial"/>
              </a:rPr>
              <a:t>DHOCLInit</a:t>
            </a:r>
            <a:r>
              <a:rPr lang="ru-RU" sz="1800" b="0" strike="noStrike" spc="-1" dirty="0">
                <a:latin typeface="Arial"/>
              </a:rPr>
              <a:t> и </a:t>
            </a:r>
            <a:r>
              <a:rPr lang="ru-RU" sz="1800" b="0" strike="noStrike" spc="-1" dirty="0" err="1">
                <a:latin typeface="Arial"/>
              </a:rPr>
              <a:t>DHPCLHard</a:t>
            </a:r>
            <a:r>
              <a:rPr lang="ru-RU" sz="1800" b="0" strike="noStrike" spc="-1" dirty="0">
                <a:latin typeface="Arial"/>
              </a:rPr>
              <a:t> осуществляют инициализацию платформ и устройств </a:t>
            </a:r>
            <a:r>
              <a:rPr lang="ru-RU" sz="1800" b="0" strike="noStrike" spc="-1" dirty="0" err="1">
                <a:latin typeface="Arial"/>
              </a:rPr>
              <a:t>OpenCL</a:t>
            </a:r>
            <a:endParaRPr lang="ru-RU" sz="18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latin typeface="Arial"/>
              </a:rPr>
              <a:t>Класс </a:t>
            </a:r>
            <a:r>
              <a:rPr lang="ru-RU" sz="1800" b="0" strike="noStrike" spc="-1" dirty="0" err="1">
                <a:latin typeface="Arial"/>
              </a:rPr>
              <a:t>DHOCLInfo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определеяет</a:t>
            </a:r>
            <a:r>
              <a:rPr lang="ru-RU" sz="1800" b="0" strike="noStrike" spc="-1" dirty="0">
                <a:latin typeface="Arial"/>
              </a:rPr>
              <a:t> необходимую информацию о платформе и устройстве </a:t>
            </a:r>
            <a:r>
              <a:rPr lang="ru-RU" sz="1800" b="0" strike="noStrike" spc="-1" dirty="0" err="1">
                <a:latin typeface="Arial"/>
              </a:rPr>
              <a:t>OpenCL</a:t>
            </a:r>
            <a:r>
              <a:rPr lang="ru-RU" sz="1800" b="0" strike="noStrike" spc="-1" dirty="0">
                <a:latin typeface="Arial"/>
              </a:rPr>
              <a:t> (название, производителя, версию и т. д.)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latin typeface="Arial"/>
              </a:rPr>
              <a:t>Класс </a:t>
            </a:r>
            <a:r>
              <a:rPr lang="ru-RU" sz="1800" b="0" strike="noStrike" spc="-1" dirty="0" err="1">
                <a:latin typeface="Arial"/>
              </a:rPr>
              <a:t>DHOCLHost</a:t>
            </a:r>
            <a:r>
              <a:rPr lang="ru-RU" sz="1800" b="0" strike="noStrike" spc="-1" dirty="0">
                <a:latin typeface="Arial"/>
              </a:rPr>
              <a:t> является структурой данных для передачи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 flipV="1">
            <a:off x="0" y="-1440"/>
            <a:ext cx="9142560" cy="374040"/>
          </a:xfrm>
          <a:prstGeom prst="round1Rect">
            <a:avLst>
              <a:gd name="adj" fmla="val 16667"/>
            </a:avLst>
          </a:prstGeom>
          <a:solidFill>
            <a:srgbClr val="96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2"/>
          <p:cNvSpPr/>
          <p:nvPr/>
        </p:nvSpPr>
        <p:spPr>
          <a:xfrm>
            <a:off x="643320" y="61920"/>
            <a:ext cx="8499240" cy="27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Расшифровка цифровых голограмм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179" name="Рисунок 5_1"/>
          <p:cNvPicPr/>
          <p:nvPr/>
        </p:nvPicPr>
        <p:blipFill>
          <a:blip r:embed="rId2" cstate="print"/>
          <a:stretch/>
        </p:blipFill>
        <p:spPr>
          <a:xfrm>
            <a:off x="0" y="0"/>
            <a:ext cx="616680" cy="338040"/>
          </a:xfrm>
          <a:prstGeom prst="rect">
            <a:avLst/>
          </a:prstGeom>
          <a:ln w="0">
            <a:noFill/>
          </a:ln>
        </p:spPr>
      </p:pic>
      <p:sp>
        <p:nvSpPr>
          <p:cNvPr id="180" name="CustomShape 3"/>
          <p:cNvSpPr/>
          <p:nvPr/>
        </p:nvSpPr>
        <p:spPr>
          <a:xfrm>
            <a:off x="457200" y="376200"/>
            <a:ext cx="8228880" cy="523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750" b="1" strike="noStrike" spc="-1">
                <a:solidFill>
                  <a:srgbClr val="960E0E"/>
                </a:solidFill>
                <a:latin typeface="Arial"/>
              </a:rPr>
              <a:t>Использование библиотеки OpenCL</a:t>
            </a:r>
            <a:endParaRPr lang="ru-RU" sz="1750" b="0" strike="noStrike" spc="-1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457200" y="900000"/>
            <a:ext cx="8228880" cy="328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2" name="Рисунок 181"/>
          <p:cNvPicPr/>
          <p:nvPr/>
        </p:nvPicPr>
        <p:blipFill>
          <a:blip r:embed="rId3" cstate="print"/>
          <a:stretch/>
        </p:blipFill>
        <p:spPr>
          <a:xfrm>
            <a:off x="3600000" y="1260000"/>
            <a:ext cx="5410080" cy="2566080"/>
          </a:xfrm>
          <a:prstGeom prst="rect">
            <a:avLst/>
          </a:prstGeom>
          <a:ln w="0">
            <a:noFill/>
          </a:ln>
        </p:spPr>
      </p:pic>
      <p:sp>
        <p:nvSpPr>
          <p:cNvPr id="183" name="TextShape 5"/>
          <p:cNvSpPr txBox="1"/>
          <p:nvPr/>
        </p:nvSpPr>
        <p:spPr>
          <a:xfrm>
            <a:off x="180000" y="900000"/>
            <a:ext cx="3600000" cy="316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В базовом классе содержится контектс, программа, очередь команд, ядро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Дочерние классы содержат данные, осуществляют загрузку данных в видеопамять и выполняют программу на графическом процессоре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Каждый дочерний класс реализует определенный функционал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 flipV="1">
            <a:off x="0" y="-1440"/>
            <a:ext cx="9142560" cy="374040"/>
          </a:xfrm>
          <a:prstGeom prst="round1Rect">
            <a:avLst>
              <a:gd name="adj" fmla="val 16667"/>
            </a:avLst>
          </a:prstGeom>
          <a:solidFill>
            <a:srgbClr val="96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2"/>
          <p:cNvSpPr/>
          <p:nvPr/>
        </p:nvSpPr>
        <p:spPr>
          <a:xfrm>
            <a:off x="643320" y="61920"/>
            <a:ext cx="8499240" cy="27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Расшифровка цифровых голограмм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186" name="Рисунок 5_2"/>
          <p:cNvPicPr/>
          <p:nvPr/>
        </p:nvPicPr>
        <p:blipFill>
          <a:blip r:embed="rId2" cstate="print"/>
          <a:stretch/>
        </p:blipFill>
        <p:spPr>
          <a:xfrm>
            <a:off x="0" y="0"/>
            <a:ext cx="616680" cy="338040"/>
          </a:xfrm>
          <a:prstGeom prst="rect">
            <a:avLst/>
          </a:prstGeom>
          <a:ln w="0">
            <a:noFill/>
          </a:ln>
        </p:spPr>
      </p:pic>
      <p:sp>
        <p:nvSpPr>
          <p:cNvPr id="187" name="CustomShape 3"/>
          <p:cNvSpPr/>
          <p:nvPr/>
        </p:nvSpPr>
        <p:spPr>
          <a:xfrm>
            <a:off x="457200" y="376200"/>
            <a:ext cx="8228880" cy="523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750" b="1" strike="noStrike" spc="-1">
                <a:solidFill>
                  <a:srgbClr val="960E0E"/>
                </a:solidFill>
                <a:latin typeface="Arial"/>
              </a:rPr>
              <a:t>Реализация структуры приложения</a:t>
            </a:r>
            <a:endParaRPr lang="ru-RU" sz="1750" b="0" strike="noStrike" spc="-1">
              <a:latin typeface="Arial"/>
            </a:endParaRPr>
          </a:p>
        </p:txBody>
      </p:sp>
      <p:pic>
        <p:nvPicPr>
          <p:cNvPr id="188" name="Рисунок 187"/>
          <p:cNvPicPr/>
          <p:nvPr/>
        </p:nvPicPr>
        <p:blipFill>
          <a:blip r:embed="rId3" cstate="print"/>
          <a:stretch/>
        </p:blipFill>
        <p:spPr>
          <a:xfrm>
            <a:off x="4140000" y="1033920"/>
            <a:ext cx="4726080" cy="3286080"/>
          </a:xfrm>
          <a:prstGeom prst="rect">
            <a:avLst/>
          </a:prstGeom>
          <a:ln w="0"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79512" y="899640"/>
            <a:ext cx="38164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300" dirty="0"/>
              <a:t>1</a:t>
            </a:r>
            <a:r>
              <a:rPr lang="ru-RU" sz="1300" dirty="0" smtClean="0"/>
              <a:t> Часть предназначена для инициализации приложения и создания главного и дочерних окно интерфейса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300" dirty="0" smtClean="0"/>
              <a:t>2 часть оповещает об ошибках: </a:t>
            </a:r>
            <a:r>
              <a:rPr lang="en-US" sz="1300" dirty="0" err="1" smtClean="0"/>
              <a:t>DHAppExp</a:t>
            </a:r>
            <a:r>
              <a:rPr lang="en-US" sz="1300" dirty="0" smtClean="0"/>
              <a:t> – </a:t>
            </a:r>
            <a:r>
              <a:rPr lang="ru-RU" sz="1300" dirty="0" smtClean="0"/>
              <a:t>ошибки приложения, </a:t>
            </a:r>
            <a:r>
              <a:rPr lang="en-US" sz="1300" dirty="0" err="1" smtClean="0"/>
              <a:t>DHGPGPUExp</a:t>
            </a:r>
            <a:r>
              <a:rPr lang="en-US" sz="1300" dirty="0" smtClean="0"/>
              <a:t> – </a:t>
            </a:r>
            <a:r>
              <a:rPr lang="ru-RU" sz="1300" dirty="0" smtClean="0"/>
              <a:t>ошибки </a:t>
            </a:r>
            <a:r>
              <a:rPr lang="en-US" sz="1300" dirty="0" smtClean="0"/>
              <a:t>OpenCL</a:t>
            </a:r>
            <a:endParaRPr lang="ru-RU" sz="13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300" dirty="0" smtClean="0"/>
              <a:t>3 часть реализует ленту изображений и загрузку изображения(-</a:t>
            </a:r>
            <a:r>
              <a:rPr lang="ru-RU" sz="1300" dirty="0" err="1" smtClean="0"/>
              <a:t>ий</a:t>
            </a:r>
            <a:r>
              <a:rPr lang="en-US" sz="1300" dirty="0" smtClean="0"/>
              <a:t>) </a:t>
            </a:r>
            <a:r>
              <a:rPr lang="ru-RU" sz="1300" dirty="0" smtClean="0"/>
              <a:t>в видеопамять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300" dirty="0" smtClean="0"/>
              <a:t>4 часть предназначена для диалоговых окно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300" dirty="0" smtClean="0"/>
              <a:t>5 часть реализует вспомогательный функционал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 flipV="1">
            <a:off x="0" y="-1440"/>
            <a:ext cx="9142560" cy="374040"/>
          </a:xfrm>
          <a:prstGeom prst="round1Rect">
            <a:avLst>
              <a:gd name="adj" fmla="val 16667"/>
            </a:avLst>
          </a:prstGeom>
          <a:solidFill>
            <a:srgbClr val="96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"/>
          <p:cNvSpPr/>
          <p:nvPr/>
        </p:nvSpPr>
        <p:spPr>
          <a:xfrm>
            <a:off x="643320" y="0"/>
            <a:ext cx="849924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Расшифровка цифровых голограмм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206" name="Рисунок 5"/>
          <p:cNvPicPr/>
          <p:nvPr/>
        </p:nvPicPr>
        <p:blipFill>
          <a:blip r:embed="rId2" cstate="print"/>
          <a:stretch/>
        </p:blipFill>
        <p:spPr>
          <a:xfrm>
            <a:off x="0" y="0"/>
            <a:ext cx="616680" cy="338040"/>
          </a:xfrm>
          <a:prstGeom prst="rect">
            <a:avLst/>
          </a:prstGeom>
          <a:ln w="0">
            <a:noFill/>
          </a:ln>
        </p:spPr>
      </p:pic>
      <p:sp>
        <p:nvSpPr>
          <p:cNvPr id="207" name="CustomShape 3"/>
          <p:cNvSpPr/>
          <p:nvPr/>
        </p:nvSpPr>
        <p:spPr>
          <a:xfrm>
            <a:off x="285840" y="428760"/>
            <a:ext cx="8228160" cy="35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4000" lnSpcReduction="20000"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>
                <a:solidFill>
                  <a:srgbClr val="960E0E"/>
                </a:solidFill>
                <a:latin typeface="Arial"/>
                <a:ea typeface="DejaVu Sans"/>
              </a:rPr>
              <a:t>Выводы: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395536" y="843558"/>
            <a:ext cx="8228160" cy="34563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344340" indent="-342900" algn="just">
              <a:lnSpc>
                <a:spcPct val="100000"/>
              </a:lnSpc>
              <a:buClr>
                <a:srgbClr val="000000"/>
              </a:buClr>
              <a:buAutoNum type="arabicPeriod"/>
            </a:pPr>
            <a:r>
              <a:rPr lang="ru-RU" sz="17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Разработаны </a:t>
            </a:r>
            <a:r>
              <a:rPr lang="ru-RU" sz="17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алгоритмы </a:t>
            </a:r>
            <a:r>
              <a:rPr lang="ru-RU" sz="17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регистрации </a:t>
            </a:r>
            <a:r>
              <a:rPr lang="ru-RU" sz="17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и </a:t>
            </a:r>
            <a:r>
              <a:rPr lang="ru-RU" sz="17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восстановления </a:t>
            </a:r>
            <a:r>
              <a:rPr lang="ru-RU" sz="17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цифровых голограмм на основе </a:t>
            </a:r>
            <a:r>
              <a:rPr lang="en-US" sz="17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C++, 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OpenCL</a:t>
            </a:r>
            <a:r>
              <a:rPr lang="en-US" sz="17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 </a:t>
            </a:r>
            <a:r>
              <a:rPr lang="ru-RU" sz="17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и </a:t>
            </a:r>
            <a:r>
              <a:rPr lang="en-US" sz="17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OpenGL</a:t>
            </a:r>
            <a:endParaRPr lang="ru-RU" sz="1700" b="0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4340" indent="-342900" algn="just">
              <a:lnSpc>
                <a:spcPct val="100000"/>
              </a:lnSpc>
              <a:buClr>
                <a:srgbClr val="000000"/>
              </a:buClr>
              <a:buAutoNum type="arabicPeriod"/>
            </a:pPr>
            <a:endParaRPr lang="ru-RU" sz="17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4340" indent="-342900" algn="just">
              <a:buClr>
                <a:srgbClr val="000000"/>
              </a:buClr>
              <a:buFontTx/>
              <a:buAutoNum type="arabicPeriod"/>
            </a:pPr>
            <a:r>
              <a:rPr lang="ru-RU" sz="1600" dirty="0" smtClean="0"/>
              <a:t>Реализован метод получения цифровых математических голограмм с использованием метода фазовых сдвигов </a:t>
            </a:r>
            <a:r>
              <a:rPr lang="en-US" sz="1600" dirty="0" smtClean="0"/>
              <a:t>(PSI)</a:t>
            </a:r>
            <a:r>
              <a:rPr lang="ru-RU" sz="1600" dirty="0" smtClean="0"/>
              <a:t> на графическом ускорителе </a:t>
            </a:r>
            <a:r>
              <a:rPr lang="en-US" sz="1600" dirty="0" smtClean="0"/>
              <a:t>NVIDIA GTX</a:t>
            </a:r>
            <a:r>
              <a:rPr lang="ru-RU" sz="1600" dirty="0" smtClean="0"/>
              <a:t> 1070</a:t>
            </a:r>
          </a:p>
          <a:p>
            <a:pPr marL="344340" indent="-342900" algn="just">
              <a:buClr>
                <a:srgbClr val="000000"/>
              </a:buClr>
              <a:buFontTx/>
              <a:buAutoNum type="arabicPeriod"/>
            </a:pPr>
            <a:endParaRPr lang="ru-RU" sz="1600" dirty="0"/>
          </a:p>
          <a:p>
            <a:pPr marL="344340" indent="-342900" algn="just">
              <a:buClr>
                <a:srgbClr val="000000"/>
              </a:buClr>
              <a:buFontTx/>
              <a:buAutoNum type="arabicPeriod"/>
            </a:pPr>
            <a:r>
              <a:rPr lang="ru-RU" sz="1600" dirty="0" smtClean="0"/>
              <a:t>Реализован метод преобразования Френеля на графическом ускорителе </a:t>
            </a:r>
            <a:r>
              <a:rPr lang="en-US" sz="1600" dirty="0" smtClean="0"/>
              <a:t>NVIDIA GTX</a:t>
            </a:r>
            <a:r>
              <a:rPr lang="ru-RU" sz="1600" dirty="0" smtClean="0"/>
              <a:t> 1070</a:t>
            </a:r>
          </a:p>
          <a:p>
            <a:pPr marL="344340" indent="-342900" algn="just">
              <a:buClr>
                <a:srgbClr val="000000"/>
              </a:buClr>
              <a:buFontTx/>
              <a:buAutoNum type="arabicPeriod"/>
            </a:pPr>
            <a:endParaRPr lang="ru-RU" sz="1600" dirty="0"/>
          </a:p>
          <a:p>
            <a:pPr marL="344340" indent="-342900" algn="just">
              <a:buClr>
                <a:srgbClr val="000000"/>
              </a:buClr>
              <a:buFontTx/>
              <a:buAutoNum type="arabicPeriod"/>
            </a:pPr>
            <a:r>
              <a:rPr lang="ru-RU" sz="1700" b="0" strike="noStrike" spc="-1" dirty="0" smtClean="0">
                <a:solidFill>
                  <a:srgbClr val="262626"/>
                </a:solidFill>
                <a:latin typeface="Arial"/>
                <a:ea typeface="DejaVu Sans"/>
              </a:rPr>
              <a:t>Время </a:t>
            </a:r>
            <a:r>
              <a:rPr lang="ru-RU" sz="1700" b="0" strike="noStrike" spc="-1" dirty="0">
                <a:solidFill>
                  <a:srgbClr val="262626"/>
                </a:solidFill>
                <a:latin typeface="Arial"/>
                <a:ea typeface="DejaVu Sans"/>
              </a:rPr>
              <a:t>восстановления изображения из голограмм менее секунды при размере 4-х </a:t>
            </a:r>
            <a:r>
              <a:rPr lang="ru-RU" sz="1700" b="0" strike="noStrike" spc="-1" dirty="0" smtClean="0">
                <a:solidFill>
                  <a:srgbClr val="262626"/>
                </a:solidFill>
                <a:latin typeface="Arial"/>
                <a:ea typeface="DejaVu Sans"/>
              </a:rPr>
              <a:t>голограмм </a:t>
            </a:r>
            <a:r>
              <a:rPr lang="ru-RU" sz="1700" b="0" strike="noStrike" spc="-1" dirty="0">
                <a:solidFill>
                  <a:srgbClr val="262626"/>
                </a:solidFill>
                <a:latin typeface="Arial"/>
                <a:ea typeface="DejaVu Sans"/>
              </a:rPr>
              <a:t>размером 6000</a:t>
            </a:r>
            <a:r>
              <a:rPr lang="en-US" sz="1700" b="0" strike="noStrike" spc="-1" dirty="0">
                <a:solidFill>
                  <a:srgbClr val="262626"/>
                </a:solidFill>
                <a:latin typeface="Arial"/>
                <a:ea typeface="DejaVu Sans"/>
              </a:rPr>
              <a:t>x4000</a:t>
            </a:r>
            <a:r>
              <a:rPr lang="ru-RU" sz="1700" b="0" strike="noStrike" spc="-1" dirty="0">
                <a:solidFill>
                  <a:srgbClr val="262626"/>
                </a:solidFill>
                <a:latin typeface="Arial"/>
                <a:ea typeface="DejaVu Sans"/>
              </a:rPr>
              <a:t> </a:t>
            </a:r>
            <a:r>
              <a:rPr lang="ru-RU" sz="1700" b="0" strike="noStrike" spc="-1" dirty="0" smtClean="0">
                <a:solidFill>
                  <a:srgbClr val="262626"/>
                </a:solidFill>
                <a:latin typeface="Arial"/>
                <a:ea typeface="DejaVu Sans"/>
              </a:rPr>
              <a:t>пикселей п</a:t>
            </a:r>
            <a:r>
              <a:rPr lang="ru-RU" sz="1600" dirty="0" smtClean="0"/>
              <a:t>ри использовании графического ускорителя </a:t>
            </a:r>
            <a:r>
              <a:rPr lang="en-US" sz="1600" dirty="0" smtClean="0"/>
              <a:t>NVIDIA GTX</a:t>
            </a:r>
            <a:r>
              <a:rPr lang="ru-RU" sz="1600" dirty="0" smtClean="0"/>
              <a:t> 1070. </a:t>
            </a:r>
            <a:r>
              <a:rPr lang="ru-RU" sz="1700" b="0" strike="noStrike" spc="-1" dirty="0" smtClean="0">
                <a:solidFill>
                  <a:srgbClr val="262626"/>
                </a:solidFill>
                <a:latin typeface="Arial"/>
                <a:ea typeface="DejaVu Sans"/>
              </a:rPr>
              <a:t>Время расшифровки на компьютере около 5 минут.</a:t>
            </a:r>
            <a:endParaRPr lang="ru-RU" sz="17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929120" y="627480"/>
            <a:ext cx="4213440" cy="155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>
                <a:solidFill>
                  <a:srgbClr val="960E0E"/>
                </a:solidFill>
                <a:latin typeface="Arial"/>
                <a:ea typeface="DejaVu Sans"/>
              </a:rPr>
              <a:t>Расшифровка цифровых голограмм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857840" y="2714760"/>
            <a:ext cx="4158720" cy="155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960E0E"/>
                </a:solidFill>
                <a:latin typeface="Arial"/>
                <a:ea typeface="DejaVu Sans"/>
              </a:rPr>
              <a:t>Потапов Александр Евгеньевич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262626"/>
                </a:solidFill>
                <a:latin typeface="Arial"/>
                <a:ea typeface="DejaVu Sans"/>
              </a:rPr>
              <a:t>Кафедра: ССОД     Группа: АТ-74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960E0E"/>
                </a:solidFill>
                <a:latin typeface="Arial"/>
                <a:ea typeface="DejaVu Sans"/>
              </a:rPr>
              <a:t>Научный руководитель: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960E0E"/>
                </a:solidFill>
                <a:latin typeface="Arial"/>
                <a:ea typeface="DejaVu Sans"/>
              </a:rPr>
              <a:t>Гужов Владимир Иванович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262626"/>
                </a:solidFill>
                <a:latin typeface="Arial"/>
                <a:ea typeface="DejaVu Sans"/>
              </a:rPr>
              <a:t>д.т.н., профессор каф. ССОД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211" name="Рисунок 5"/>
          <p:cNvPicPr/>
          <p:nvPr/>
        </p:nvPicPr>
        <p:blipFill>
          <a:blip r:embed="rId3" cstate="print"/>
          <a:stretch/>
        </p:blipFill>
        <p:spPr>
          <a:xfrm>
            <a:off x="0" y="214200"/>
            <a:ext cx="4829400" cy="4244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 flipV="1">
            <a:off x="0" y="-1440"/>
            <a:ext cx="9142560" cy="374040"/>
          </a:xfrm>
          <a:prstGeom prst="round1Rect">
            <a:avLst>
              <a:gd name="adj" fmla="val 16667"/>
            </a:avLst>
          </a:prstGeom>
          <a:solidFill>
            <a:srgbClr val="96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643320" y="61920"/>
            <a:ext cx="8499240" cy="27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Расшифровка цифровых голограмм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125" name="Рисунок 5"/>
          <p:cNvPicPr/>
          <p:nvPr/>
        </p:nvPicPr>
        <p:blipFill>
          <a:blip r:embed="rId2" cstate="print"/>
          <a:stretch/>
        </p:blipFill>
        <p:spPr>
          <a:xfrm>
            <a:off x="0" y="0"/>
            <a:ext cx="616680" cy="338040"/>
          </a:xfrm>
          <a:prstGeom prst="rect">
            <a:avLst/>
          </a:prstGeom>
          <a:ln w="0"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318240" y="1143000"/>
            <a:ext cx="8228160" cy="121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17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Разработка компьютерной системы для восстановления изображения из </a:t>
            </a:r>
            <a:r>
              <a:rPr lang="ru-RU" sz="17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цифровых </a:t>
            </a:r>
            <a:r>
              <a:rPr lang="ru-RU" sz="17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голограмм на языке программирования </a:t>
            </a:r>
            <a:r>
              <a:rPr lang="en-US" sz="17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lang="en-US" sz="17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++</a:t>
            </a:r>
            <a:r>
              <a:rPr lang="ru-RU" sz="17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с использованием графического процессора для ускорения вычислений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700" b="0" strike="noStrike" spc="-1" dirty="0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285840" y="2274120"/>
            <a:ext cx="8228160" cy="35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4000" lnSpcReduction="20000"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>
                <a:solidFill>
                  <a:srgbClr val="960E0E"/>
                </a:solidFill>
                <a:latin typeface="Arial"/>
                <a:ea typeface="DejaVu Sans"/>
              </a:rPr>
              <a:t>Задачи: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285840" y="2345400"/>
            <a:ext cx="8228160" cy="22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343080" indent="-341640" algn="just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1700" b="0" strike="noStrike" spc="-1">
                <a:solidFill>
                  <a:srgbClr val="000000"/>
                </a:solidFill>
                <a:latin typeface="Arial"/>
                <a:ea typeface="DejaVu Sans"/>
              </a:rPr>
              <a:t>Анализ существующих решений</a:t>
            </a:r>
            <a:endParaRPr lang="ru-RU" sz="1700" b="0" strike="noStrike" spc="-1">
              <a:latin typeface="Arial"/>
            </a:endParaRPr>
          </a:p>
          <a:p>
            <a:pPr marL="343080" indent="-341640" algn="just">
              <a:lnSpc>
                <a:spcPct val="100000"/>
              </a:lnSpc>
              <a:buClr>
                <a:srgbClr val="262626"/>
              </a:buClr>
              <a:buFont typeface="Calibri"/>
              <a:buAutoNum type="arabicPeriod"/>
            </a:pPr>
            <a:r>
              <a:rPr lang="ru-RU" sz="1700" b="0" strike="noStrike" spc="-1">
                <a:solidFill>
                  <a:srgbClr val="262626"/>
                </a:solidFill>
                <a:latin typeface="Arial"/>
                <a:ea typeface="DejaVu Sans"/>
              </a:rPr>
              <a:t>Выбор алгоритма для расшифровки цифровых голограмм</a:t>
            </a:r>
            <a:endParaRPr lang="ru-RU" sz="1700" b="0" strike="noStrike" spc="-1">
              <a:latin typeface="Arial"/>
            </a:endParaRPr>
          </a:p>
          <a:p>
            <a:pPr marL="343080" indent="-341640" algn="just">
              <a:lnSpc>
                <a:spcPct val="100000"/>
              </a:lnSpc>
              <a:buClr>
                <a:srgbClr val="262626"/>
              </a:buClr>
              <a:buFont typeface="Calibri"/>
              <a:buAutoNum type="arabicPeriod"/>
            </a:pPr>
            <a:r>
              <a:rPr lang="ru-RU" sz="1700" b="0" strike="noStrike" spc="-1">
                <a:solidFill>
                  <a:srgbClr val="262626"/>
                </a:solidFill>
                <a:latin typeface="Arial"/>
                <a:ea typeface="DejaVu Sans"/>
              </a:rPr>
              <a:t>Реализация алгоритмов для графического процессора</a:t>
            </a:r>
            <a:endParaRPr lang="ru-RU" sz="1700" b="0" strike="noStrike" spc="-1">
              <a:latin typeface="Arial"/>
            </a:endParaRPr>
          </a:p>
          <a:p>
            <a:pPr marL="343080" indent="-341640" algn="just">
              <a:lnSpc>
                <a:spcPct val="100000"/>
              </a:lnSpc>
              <a:buClr>
                <a:srgbClr val="262626"/>
              </a:buClr>
              <a:buFont typeface="Calibri"/>
              <a:buAutoNum type="arabicPeriod"/>
            </a:pPr>
            <a:r>
              <a:rPr lang="ru-RU" sz="1700" b="0" strike="noStrike" spc="-1">
                <a:solidFill>
                  <a:srgbClr val="262626"/>
                </a:solidFill>
                <a:latin typeface="Arial"/>
                <a:ea typeface="DejaVu Sans"/>
              </a:rPr>
              <a:t>Тестирование</a:t>
            </a:r>
            <a:endParaRPr lang="ru-RU" sz="1700" b="0" strike="noStrike" spc="-1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285840" y="642960"/>
            <a:ext cx="8228160" cy="35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4000" lnSpcReduction="20000"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>
                <a:solidFill>
                  <a:srgbClr val="960E0E"/>
                </a:solidFill>
                <a:latin typeface="Arial"/>
                <a:ea typeface="DejaVu Sans"/>
              </a:rPr>
              <a:t>Цель работы: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 flipV="1">
            <a:off x="0" y="-1440"/>
            <a:ext cx="9142560" cy="374040"/>
          </a:xfrm>
          <a:prstGeom prst="round1Rect">
            <a:avLst>
              <a:gd name="adj" fmla="val 16667"/>
            </a:avLst>
          </a:prstGeom>
          <a:solidFill>
            <a:srgbClr val="96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643320" y="61920"/>
            <a:ext cx="8499240" cy="27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Расшифровка цифровых голограмм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132" name="Рисунок 5"/>
          <p:cNvPicPr/>
          <p:nvPr/>
        </p:nvPicPr>
        <p:blipFill>
          <a:blip r:embed="rId2" cstate="print"/>
          <a:stretch/>
        </p:blipFill>
        <p:spPr>
          <a:xfrm>
            <a:off x="0" y="0"/>
            <a:ext cx="616680" cy="33804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285840" y="642960"/>
            <a:ext cx="8228160" cy="120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 dirty="0">
                <a:solidFill>
                  <a:srgbClr val="960E0E"/>
                </a:solidFill>
                <a:latin typeface="Arial"/>
                <a:ea typeface="DejaVu Sans"/>
              </a:rPr>
              <a:t>Актуальность: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Данное программное обеспечение позволяет производить расшифровку цифровых голограмм в реальном времени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357120" y="2067840"/>
            <a:ext cx="8228160" cy="21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>
                <a:solidFill>
                  <a:srgbClr val="960E0E"/>
                </a:solidFill>
                <a:latin typeface="Arial"/>
                <a:ea typeface="DejaVu Sans"/>
              </a:rPr>
              <a:t>Научная новизна: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700" b="0" strike="noStrike" spc="-1">
                <a:solidFill>
                  <a:srgbClr val="000000"/>
                </a:solidFill>
                <a:latin typeface="Arial"/>
                <a:ea typeface="DejaVu Sans"/>
              </a:rPr>
              <a:t>Исследованы основные алгоритмы расшифровки цифровых голограмм</a:t>
            </a:r>
            <a:endParaRPr lang="ru-RU" sz="17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17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700" b="0" strike="noStrike" spc="-1">
                <a:solidFill>
                  <a:srgbClr val="000000"/>
                </a:solidFill>
                <a:latin typeface="Arial"/>
                <a:ea typeface="DejaVu Sans"/>
              </a:rPr>
              <a:t>Разработан алгоритм преобразования Френеля и </a:t>
            </a:r>
            <a:r>
              <a:rPr lang="en-US" sz="1700" b="0" strike="noStrike" spc="-1">
                <a:solidFill>
                  <a:srgbClr val="000000"/>
                </a:solidFill>
                <a:latin typeface="Arial"/>
                <a:ea typeface="DejaVu Sans"/>
              </a:rPr>
              <a:t>PSI </a:t>
            </a:r>
            <a:r>
              <a:rPr lang="ru-RU" sz="1700" b="0" strike="noStrike" spc="-1">
                <a:solidFill>
                  <a:srgbClr val="000000"/>
                </a:solidFill>
                <a:latin typeface="Arial"/>
                <a:ea typeface="DejaVu Sans"/>
              </a:rPr>
              <a:t>преобразования с использованием технологии </a:t>
            </a:r>
            <a:r>
              <a:rPr lang="en-US" sz="1700" b="0" strike="noStrike" spc="-1">
                <a:solidFill>
                  <a:srgbClr val="000000"/>
                </a:solidFill>
                <a:latin typeface="Arial"/>
                <a:ea typeface="DejaVu Sans"/>
              </a:rPr>
              <a:t>GPGPU </a:t>
            </a:r>
            <a:r>
              <a:rPr lang="ru-RU" sz="1700" b="0" strike="noStrike" spc="-1">
                <a:solidFill>
                  <a:srgbClr val="000000"/>
                </a:solidFill>
                <a:latin typeface="Arial"/>
                <a:ea typeface="DejaVu Sans"/>
              </a:rPr>
              <a:t>для проведения математических преобразований</a:t>
            </a:r>
            <a:endParaRPr lang="ru-RU" sz="17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7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7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 flipV="1">
            <a:off x="0" y="-1440"/>
            <a:ext cx="9142560" cy="374040"/>
          </a:xfrm>
          <a:prstGeom prst="round1Rect">
            <a:avLst>
              <a:gd name="adj" fmla="val 16667"/>
            </a:avLst>
          </a:prstGeom>
          <a:solidFill>
            <a:srgbClr val="96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643320" y="61920"/>
            <a:ext cx="8499240" cy="27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Расшифровка цифровых голограмм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137" name="Рисунок 5"/>
          <p:cNvPicPr/>
          <p:nvPr/>
        </p:nvPicPr>
        <p:blipFill>
          <a:blip r:embed="rId2" cstate="print"/>
          <a:stretch/>
        </p:blipFill>
        <p:spPr>
          <a:xfrm>
            <a:off x="0" y="0"/>
            <a:ext cx="616680" cy="338040"/>
          </a:xfrm>
          <a:prstGeom prst="rect">
            <a:avLst/>
          </a:prstGeom>
          <a:ln w="0"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285840" y="540000"/>
            <a:ext cx="8228160" cy="35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4000" lnSpcReduction="20000"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 dirty="0">
                <a:solidFill>
                  <a:srgbClr val="960E0E"/>
                </a:solidFill>
                <a:latin typeface="Arial"/>
                <a:ea typeface="DejaVu Sans"/>
              </a:rPr>
              <a:t>Регистрация </a:t>
            </a:r>
            <a:r>
              <a:rPr lang="ru-RU" sz="2400" b="1" strike="noStrike" spc="-1" dirty="0" smtClean="0">
                <a:solidFill>
                  <a:srgbClr val="960E0E"/>
                </a:solidFill>
                <a:latin typeface="Arial"/>
                <a:ea typeface="DejaVu Sans"/>
              </a:rPr>
              <a:t>цифровых голограмм</a:t>
            </a:r>
            <a:endParaRPr lang="ru-RU" sz="2400" b="0" strike="noStrike" spc="-1" dirty="0">
              <a:latin typeface="Arial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285840" y="1080000"/>
            <a:ext cx="2918008" cy="127572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17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В </a:t>
            </a:r>
            <a:r>
              <a:rPr lang="ru-RU" sz="17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качестве плоскости регистрации </a:t>
            </a:r>
            <a:r>
              <a:rPr lang="ru-RU" sz="17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голограмм </a:t>
            </a:r>
            <a:r>
              <a:rPr lang="ru-RU" sz="17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используется </a:t>
            </a:r>
            <a:r>
              <a:rPr lang="ru-RU" sz="17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матрица фотоаппарата </a:t>
            </a:r>
            <a:endParaRPr lang="ru-RU" sz="17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1700" b="0" strike="noStrike" spc="-1" dirty="0">
              <a:latin typeface="Arial"/>
            </a:endParaRPr>
          </a:p>
        </p:txBody>
      </p:sp>
      <p:pic>
        <p:nvPicPr>
          <p:cNvPr id="12290" name="Picture 2" descr="Зеркальный фотоаппарат Canon EOS 800D Bod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859782"/>
            <a:ext cx="1920213" cy="1440160"/>
          </a:xfrm>
          <a:prstGeom prst="rect">
            <a:avLst/>
          </a:prstGeom>
          <a:noFill/>
        </p:spPr>
      </p:pic>
      <p:pic>
        <p:nvPicPr>
          <p:cNvPr id="9" name="Рисунок 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059582"/>
            <a:ext cx="2303680" cy="23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1203598"/>
            <a:ext cx="2798103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3131840" y="3651870"/>
            <a:ext cx="5760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Схема записи цифровой голограммы (1 –лазер; 2 - объект, 3 - – расширитель пучка, 4 - светофильтр для выравнивания уровня интенсивности, 5 - опорное зеркало закрепленное на </a:t>
            </a:r>
            <a:r>
              <a:rPr lang="ru-RU" sz="1200" dirty="0" err="1"/>
              <a:t>пьезокерамике</a:t>
            </a:r>
            <a:r>
              <a:rPr lang="ru-RU" sz="1200" dirty="0"/>
              <a:t>, 6 – зеркало для юстировки установки; 7 – делитель светового пучка; 8 – диафрагма; 9 – камера).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 flipV="1">
            <a:off x="0" y="-1440"/>
            <a:ext cx="9142560" cy="374040"/>
          </a:xfrm>
          <a:prstGeom prst="round1Rect">
            <a:avLst>
              <a:gd name="adj" fmla="val 16667"/>
            </a:avLst>
          </a:prstGeom>
          <a:solidFill>
            <a:srgbClr val="96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"/>
          <p:cNvSpPr/>
          <p:nvPr/>
        </p:nvSpPr>
        <p:spPr>
          <a:xfrm>
            <a:off x="643320" y="61920"/>
            <a:ext cx="8499240" cy="27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Расшифровка цифровых голограмм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143" name="Рисунок 5_0"/>
          <p:cNvPicPr/>
          <p:nvPr/>
        </p:nvPicPr>
        <p:blipFill>
          <a:blip r:embed="rId2" cstate="print"/>
          <a:stretch/>
        </p:blipFill>
        <p:spPr>
          <a:xfrm>
            <a:off x="0" y="0"/>
            <a:ext cx="616680" cy="338040"/>
          </a:xfrm>
          <a:prstGeom prst="rect">
            <a:avLst/>
          </a:prstGeom>
          <a:ln w="0"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214200" y="1000080"/>
            <a:ext cx="4927680" cy="169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285840" y="540000"/>
            <a:ext cx="8228160" cy="35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4000" lnSpcReduction="20000"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>
                <a:solidFill>
                  <a:srgbClr val="960E0E"/>
                </a:solidFill>
                <a:latin typeface="Arial"/>
                <a:ea typeface="DejaVu Sans"/>
              </a:rPr>
              <a:t>Используемые библиотеки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285840" y="900000"/>
            <a:ext cx="8459640" cy="162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latin typeface="Arial"/>
              </a:rPr>
              <a:t>Для графического интерфейса пользователя - </a:t>
            </a:r>
            <a:r>
              <a:rPr lang="ru-RU" sz="1800" b="0" strike="noStrike" spc="-1" dirty="0" err="1">
                <a:latin typeface="Arial"/>
              </a:rPr>
              <a:t>Microsoft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Foundation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Classes</a:t>
            </a:r>
            <a:r>
              <a:rPr lang="ru-RU" sz="1800" b="0" strike="noStrike" spc="-1" dirty="0">
                <a:latin typeface="Arial"/>
              </a:rPr>
              <a:t> (MFC)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latin typeface="Arial"/>
              </a:rPr>
              <a:t>Для проведения вычислений на видеокарте - </a:t>
            </a:r>
            <a:r>
              <a:rPr lang="ru-RU" sz="1800" b="0" strike="noStrike" spc="-1" dirty="0" err="1">
                <a:latin typeface="Arial"/>
              </a:rPr>
              <a:t>OpenCL</a:t>
            </a:r>
            <a:endParaRPr lang="ru-RU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latin typeface="Arial"/>
              </a:rPr>
              <a:t>Для лучшего использования памяти используется взаимодействие </a:t>
            </a:r>
            <a:r>
              <a:rPr lang="ru-RU" sz="1800" b="0" strike="noStrike" spc="-1" dirty="0" err="1">
                <a:latin typeface="Arial"/>
              </a:rPr>
              <a:t>OpenGL</a:t>
            </a:r>
            <a:r>
              <a:rPr lang="ru-RU" sz="1800" b="0" strike="noStrike" spc="-1" dirty="0">
                <a:latin typeface="Arial"/>
              </a:rPr>
              <a:t> и </a:t>
            </a:r>
            <a:r>
              <a:rPr lang="ru-RU" sz="1800" b="0" strike="noStrike" spc="-1" dirty="0" err="1">
                <a:latin typeface="Arial"/>
              </a:rPr>
              <a:t>OpenCL</a:t>
            </a:r>
            <a:r>
              <a:rPr lang="ru-RU" sz="1800" b="0" strike="noStrike" spc="-1" dirty="0">
                <a:latin typeface="Arial"/>
              </a:rPr>
              <a:t> </a:t>
            </a:r>
          </a:p>
        </p:txBody>
      </p:sp>
      <p:pic>
        <p:nvPicPr>
          <p:cNvPr id="147" name="Picture 4_0"/>
          <p:cNvPicPr/>
          <p:nvPr/>
        </p:nvPicPr>
        <p:blipFill>
          <a:blip r:embed="rId3" cstate="print"/>
          <a:stretch/>
        </p:blipFill>
        <p:spPr>
          <a:xfrm>
            <a:off x="584280" y="2931840"/>
            <a:ext cx="1313280" cy="108216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8_0" descr="Видеокарта – Бесплатные иконки: компьютер"/>
          <p:cNvPicPr/>
          <p:nvPr/>
        </p:nvPicPr>
        <p:blipFill>
          <a:blip r:embed="rId4" cstate="print"/>
          <a:stretch/>
        </p:blipFill>
        <p:spPr>
          <a:xfrm>
            <a:off x="3492360" y="2612160"/>
            <a:ext cx="1923480" cy="1718640"/>
          </a:xfrm>
          <a:prstGeom prst="rect">
            <a:avLst/>
          </a:prstGeom>
          <a:ln w="0">
            <a:noFill/>
          </a:ln>
        </p:spPr>
      </p:pic>
      <p:pic>
        <p:nvPicPr>
          <p:cNvPr id="149" name="Picture 12_0" descr="ГПУ – Бесплатные иконки: компьютер"/>
          <p:cNvPicPr/>
          <p:nvPr/>
        </p:nvPicPr>
        <p:blipFill>
          <a:blip r:embed="rId5" cstate="print"/>
          <a:stretch/>
        </p:blipFill>
        <p:spPr>
          <a:xfrm>
            <a:off x="7092720" y="2728440"/>
            <a:ext cx="1488600" cy="1488600"/>
          </a:xfrm>
          <a:prstGeom prst="rect">
            <a:avLst/>
          </a:prstGeom>
          <a:ln w="0">
            <a:noFill/>
          </a:ln>
        </p:spPr>
      </p:pic>
      <p:sp>
        <p:nvSpPr>
          <p:cNvPr id="150" name="CustomShape 6"/>
          <p:cNvSpPr/>
          <p:nvPr/>
        </p:nvSpPr>
        <p:spPr>
          <a:xfrm>
            <a:off x="1980000" y="3147840"/>
            <a:ext cx="1438920" cy="7189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1" name="CustomShape 7"/>
          <p:cNvSpPr/>
          <p:nvPr/>
        </p:nvSpPr>
        <p:spPr>
          <a:xfrm>
            <a:off x="5508360" y="3112200"/>
            <a:ext cx="1438920" cy="7189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2" name="CustomShape 8"/>
          <p:cNvSpPr/>
          <p:nvPr/>
        </p:nvSpPr>
        <p:spPr>
          <a:xfrm>
            <a:off x="2124000" y="4014720"/>
            <a:ext cx="1150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OpenGL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53" name="CustomShape 9"/>
          <p:cNvSpPr/>
          <p:nvPr/>
        </p:nvSpPr>
        <p:spPr>
          <a:xfrm>
            <a:off x="5688360" y="4014720"/>
            <a:ext cx="1078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OpenCL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 flipV="1">
            <a:off x="0" y="-1440"/>
            <a:ext cx="9142560" cy="374040"/>
          </a:xfrm>
          <a:prstGeom prst="round1Rect">
            <a:avLst>
              <a:gd name="adj" fmla="val 16667"/>
            </a:avLst>
          </a:prstGeom>
          <a:solidFill>
            <a:srgbClr val="96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"/>
          <p:cNvSpPr/>
          <p:nvPr/>
        </p:nvSpPr>
        <p:spPr>
          <a:xfrm>
            <a:off x="643320" y="61920"/>
            <a:ext cx="8499240" cy="27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Расшифровка цифровых голограмм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156" name="Рисунок 5"/>
          <p:cNvPicPr/>
          <p:nvPr/>
        </p:nvPicPr>
        <p:blipFill>
          <a:blip r:embed="rId2" cstate="print"/>
          <a:stretch/>
        </p:blipFill>
        <p:spPr>
          <a:xfrm>
            <a:off x="0" y="0"/>
            <a:ext cx="616680" cy="338040"/>
          </a:xfrm>
          <a:prstGeom prst="rect">
            <a:avLst/>
          </a:prstGeom>
          <a:ln w="0">
            <a:noFill/>
          </a:ln>
        </p:spPr>
      </p:pic>
      <p:sp>
        <p:nvSpPr>
          <p:cNvPr id="157" name="CustomShape 3"/>
          <p:cNvSpPr/>
          <p:nvPr/>
        </p:nvSpPr>
        <p:spPr>
          <a:xfrm>
            <a:off x="285840" y="372960"/>
            <a:ext cx="8228160" cy="35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4000" lnSpcReduction="20000"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 dirty="0">
                <a:solidFill>
                  <a:srgbClr val="960E0E"/>
                </a:solidFill>
                <a:latin typeface="Arial"/>
                <a:ea typeface="DejaVu Sans"/>
              </a:rPr>
              <a:t>Алгоритм восстановления голограмм</a:t>
            </a:r>
            <a:endParaRPr lang="ru-RU" sz="2400" b="0" strike="noStrike" spc="-1" dirty="0">
              <a:solidFill>
                <a:srgbClr val="960E0E"/>
              </a:solidFill>
              <a:latin typeface="Arial"/>
            </a:endParaRPr>
          </a:p>
        </p:txBody>
      </p:sp>
      <p:sp>
        <p:nvSpPr>
          <p:cNvPr id="158" name="TextShape 4"/>
          <p:cNvSpPr txBox="1"/>
          <p:nvPr/>
        </p:nvSpPr>
        <p:spPr>
          <a:xfrm>
            <a:off x="285840" y="731520"/>
            <a:ext cx="5654160" cy="111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ru-RU" sz="1800" b="1" strike="noStrike" spc="-1" dirty="0">
                <a:solidFill>
                  <a:srgbClr val="960E0E"/>
                </a:solidFill>
                <a:latin typeface="Arial"/>
              </a:rPr>
              <a:t>Этап 1. Метод пошагового фазового сдвига</a:t>
            </a:r>
            <a:endParaRPr lang="ru-RU" sz="1800" b="1" strike="noStrike" spc="-1" dirty="0">
              <a:solidFill>
                <a:srgbClr val="C9211E"/>
              </a:solidFill>
              <a:latin typeface="Arial"/>
            </a:endParaRPr>
          </a:p>
          <a:p>
            <a:endParaRPr lang="ru-RU" sz="1800" b="1" strike="noStrike" spc="-1" dirty="0">
              <a:solidFill>
                <a:srgbClr val="C9211E"/>
              </a:solidFill>
              <a:latin typeface="Arial"/>
            </a:endParaRPr>
          </a:p>
          <a:p>
            <a:pPr algn="just"/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Позволяет получить значение амплитуды и фазы по интенсивности 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Arial"/>
                <a:ea typeface="Microsoft YaHei"/>
              </a:rPr>
              <a:t>волны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159" name="Рисунок 158"/>
          <p:cNvPicPr/>
          <p:nvPr/>
        </p:nvPicPr>
        <p:blipFill>
          <a:blip r:embed="rId3" cstate="print"/>
          <a:stretch/>
        </p:blipFill>
        <p:spPr>
          <a:xfrm>
            <a:off x="7200000" y="490320"/>
            <a:ext cx="1152000" cy="4009680"/>
          </a:xfrm>
          <a:prstGeom prst="rect">
            <a:avLst/>
          </a:prstGeom>
          <a:ln w="0">
            <a:noFill/>
          </a:ln>
        </p:spPr>
      </p:pic>
      <p:sp>
        <p:nvSpPr>
          <p:cNvPr id="161" name="CustomShape 5"/>
          <p:cNvSpPr/>
          <p:nvPr/>
        </p:nvSpPr>
        <p:spPr>
          <a:xfrm>
            <a:off x="4860360" y="3060000"/>
            <a:ext cx="180000" cy="36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" name="Рисунок 1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923678"/>
            <a:ext cx="4731534" cy="1883931"/>
          </a:xfrm>
          <a:prstGeom prst="rect">
            <a:avLst/>
          </a:prstGeom>
          <a:noFill/>
        </p:spPr>
      </p:pic>
      <p:pic>
        <p:nvPicPr>
          <p:cNvPr id="17" name="Рисунок 16"/>
          <p:cNvPicPr/>
          <p:nvPr/>
        </p:nvPicPr>
        <p:blipFill>
          <a:blip r:embed="rId5" cstate="print"/>
          <a:stretch/>
        </p:blipFill>
        <p:spPr>
          <a:xfrm>
            <a:off x="1259632" y="3795886"/>
            <a:ext cx="4238280" cy="761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 flipV="1">
            <a:off x="0" y="-1440"/>
            <a:ext cx="9142560" cy="374040"/>
          </a:xfrm>
          <a:prstGeom prst="round1Rect">
            <a:avLst>
              <a:gd name="adj" fmla="val 16667"/>
            </a:avLst>
          </a:prstGeom>
          <a:solidFill>
            <a:srgbClr val="96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"/>
          <p:cNvSpPr/>
          <p:nvPr/>
        </p:nvSpPr>
        <p:spPr>
          <a:xfrm>
            <a:off x="643320" y="61920"/>
            <a:ext cx="8499240" cy="27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Расшифровка цифровых голограмм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156" name="Рисунок 5"/>
          <p:cNvPicPr/>
          <p:nvPr/>
        </p:nvPicPr>
        <p:blipFill>
          <a:blip r:embed="rId3" cstate="print"/>
          <a:stretch/>
        </p:blipFill>
        <p:spPr>
          <a:xfrm>
            <a:off x="0" y="0"/>
            <a:ext cx="616680" cy="338040"/>
          </a:xfrm>
          <a:prstGeom prst="rect">
            <a:avLst/>
          </a:prstGeom>
          <a:ln w="0">
            <a:noFill/>
          </a:ln>
        </p:spPr>
      </p:pic>
      <p:sp>
        <p:nvSpPr>
          <p:cNvPr id="161" name="CustomShape 5"/>
          <p:cNvSpPr/>
          <p:nvPr/>
        </p:nvSpPr>
        <p:spPr>
          <a:xfrm>
            <a:off x="4860360" y="3060000"/>
            <a:ext cx="180000" cy="36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771800" y="699542"/>
          <a:ext cx="339782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5" name="Equation" r:id="rId4" imgW="1775926" imgH="264278" progId="Equation.DSMT4">
                  <p:embed/>
                </p:oleObj>
              </mc:Choice>
              <mc:Fallback>
                <p:oleObj name="Equation" r:id="rId4" imgW="1775926" imgH="264278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699542"/>
                        <a:ext cx="3397824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5076056" y="3579862"/>
          <a:ext cx="1997504" cy="799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6" name="Equation" r:id="rId6" imgW="1206360" imgH="482400" progId="Equation.DSMT4">
                  <p:embed/>
                </p:oleObj>
              </mc:Choice>
              <mc:Fallback>
                <p:oleObj name="Equation" r:id="rId6" imgW="120636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579862"/>
                        <a:ext cx="1997504" cy="799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827584" y="3651870"/>
          <a:ext cx="37353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7" name="Equation" r:id="rId8" imgW="2425680" imgH="495000" progId="Equation.DSMT4">
                  <p:embed/>
                </p:oleObj>
              </mc:Choice>
              <mc:Fallback>
                <p:oleObj name="Equation" r:id="rId8" imgW="2425680" imgH="495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651870"/>
                        <a:ext cx="373538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Рисунок 12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19672" y="1491630"/>
            <a:ext cx="2016224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Рисунок 13"/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004048" y="1491630"/>
            <a:ext cx="187220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 flipV="1">
            <a:off x="0" y="-1440"/>
            <a:ext cx="9142560" cy="374040"/>
          </a:xfrm>
          <a:prstGeom prst="round1Rect">
            <a:avLst>
              <a:gd name="adj" fmla="val 16667"/>
            </a:avLst>
          </a:prstGeom>
          <a:solidFill>
            <a:srgbClr val="96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"/>
          <p:cNvSpPr/>
          <p:nvPr/>
        </p:nvSpPr>
        <p:spPr>
          <a:xfrm>
            <a:off x="643320" y="61920"/>
            <a:ext cx="8499240" cy="27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Расшифровка цифровых голограмм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164" name="Рисунок 5_5"/>
          <p:cNvPicPr/>
          <p:nvPr/>
        </p:nvPicPr>
        <p:blipFill>
          <a:blip r:embed="rId2" cstate="print"/>
          <a:stretch/>
        </p:blipFill>
        <p:spPr>
          <a:xfrm>
            <a:off x="0" y="0"/>
            <a:ext cx="616680" cy="338040"/>
          </a:xfrm>
          <a:prstGeom prst="rect">
            <a:avLst/>
          </a:prstGeom>
          <a:ln w="0"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285840" y="372960"/>
            <a:ext cx="8228160" cy="35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4000" lnSpcReduction="20000"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>
                <a:solidFill>
                  <a:srgbClr val="960E0E"/>
                </a:solidFill>
                <a:latin typeface="Arial"/>
                <a:ea typeface="DejaVu Sans"/>
              </a:rPr>
              <a:t>Алгоритм восстановления голограмм</a:t>
            </a:r>
            <a:endParaRPr lang="ru-RU" sz="2400" b="0" strike="noStrike" spc="-1">
              <a:solidFill>
                <a:srgbClr val="960E0E"/>
              </a:solidFill>
              <a:latin typeface="Arial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285840" y="731520"/>
            <a:ext cx="5654160" cy="137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ru-RU" sz="1800" b="1" strike="noStrike" spc="-1" dirty="0">
                <a:solidFill>
                  <a:srgbClr val="960E0E"/>
                </a:solidFill>
                <a:latin typeface="Arial"/>
              </a:rPr>
              <a:t>Этап 2. Преобразование Френеля</a:t>
            </a:r>
            <a:endParaRPr lang="ru-RU" sz="1800" b="1" strike="noStrike" spc="-1" dirty="0">
              <a:solidFill>
                <a:srgbClr val="C9211E"/>
              </a:solidFill>
              <a:latin typeface="Arial"/>
            </a:endParaRPr>
          </a:p>
          <a:p>
            <a:pPr algn="just"/>
            <a:endParaRPr lang="ru-RU" sz="1800" b="0" strike="noStrike" spc="-1" dirty="0">
              <a:latin typeface="Arial"/>
            </a:endParaRPr>
          </a:p>
          <a:p>
            <a:pPr algn="just"/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Позволяет 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Arial"/>
                <a:ea typeface="Microsoft YaHei"/>
              </a:rPr>
              <a:t>рассчитать распределение комплексного поля на определенном расстоянии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167" name="Рисунок 166"/>
          <p:cNvPicPr/>
          <p:nvPr/>
        </p:nvPicPr>
        <p:blipFill>
          <a:blip r:embed="rId3" cstate="print"/>
          <a:stretch/>
        </p:blipFill>
        <p:spPr>
          <a:xfrm>
            <a:off x="6948000" y="585720"/>
            <a:ext cx="1152000" cy="3914280"/>
          </a:xfrm>
          <a:prstGeom prst="rect">
            <a:avLst/>
          </a:prstGeom>
          <a:ln w="0">
            <a:noFill/>
          </a:ln>
        </p:spPr>
      </p:pic>
      <p:sp>
        <p:nvSpPr>
          <p:cNvPr id="168" name="CustomShape 5"/>
          <p:cNvSpPr/>
          <p:nvPr/>
        </p:nvSpPr>
        <p:spPr>
          <a:xfrm>
            <a:off x="4860000" y="3060000"/>
            <a:ext cx="180000" cy="36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9" name="Рисунок 168"/>
          <p:cNvPicPr/>
          <p:nvPr/>
        </p:nvPicPr>
        <p:blipFill>
          <a:blip r:embed="rId4" cstate="print"/>
          <a:stretch/>
        </p:blipFill>
        <p:spPr>
          <a:xfrm>
            <a:off x="683568" y="2139702"/>
            <a:ext cx="5408280" cy="2160000"/>
          </a:xfrm>
          <a:prstGeom prst="rect">
            <a:avLst/>
          </a:prstGeom>
          <a:ln w="0">
            <a:noFill/>
          </a:ln>
        </p:spPr>
      </p:pic>
      <p:sp>
        <p:nvSpPr>
          <p:cNvPr id="170" name="CustomShape 6"/>
          <p:cNvSpPr/>
          <p:nvPr/>
        </p:nvSpPr>
        <p:spPr>
          <a:xfrm>
            <a:off x="5472000" y="3420000"/>
            <a:ext cx="720000" cy="72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 flipV="1">
            <a:off x="0" y="-1440"/>
            <a:ext cx="9142560" cy="374040"/>
          </a:xfrm>
          <a:prstGeom prst="round1Rect">
            <a:avLst>
              <a:gd name="adj" fmla="val 16667"/>
            </a:avLst>
          </a:prstGeom>
          <a:solidFill>
            <a:srgbClr val="96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"/>
          <p:cNvSpPr/>
          <p:nvPr/>
        </p:nvSpPr>
        <p:spPr>
          <a:xfrm>
            <a:off x="643320" y="61920"/>
            <a:ext cx="8499240" cy="27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Расшифровка цифровых голограмм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195" name="Рисунок 5_4"/>
          <p:cNvPicPr/>
          <p:nvPr/>
        </p:nvPicPr>
        <p:blipFill>
          <a:blip r:embed="rId2" cstate="print"/>
          <a:stretch/>
        </p:blipFill>
        <p:spPr>
          <a:xfrm>
            <a:off x="0" y="0"/>
            <a:ext cx="616680" cy="338040"/>
          </a:xfrm>
          <a:prstGeom prst="rect">
            <a:avLst/>
          </a:prstGeom>
          <a:ln w="0">
            <a:noFill/>
          </a:ln>
        </p:spPr>
      </p:pic>
      <p:sp>
        <p:nvSpPr>
          <p:cNvPr id="196" name="CustomShape 3"/>
          <p:cNvSpPr/>
          <p:nvPr/>
        </p:nvSpPr>
        <p:spPr>
          <a:xfrm>
            <a:off x="457200" y="376200"/>
            <a:ext cx="8228880" cy="523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750" b="1" strike="noStrike" spc="-1" dirty="0">
                <a:solidFill>
                  <a:srgbClr val="C00000"/>
                </a:solidFill>
                <a:latin typeface="Arial"/>
              </a:rPr>
              <a:t>Тестирование</a:t>
            </a:r>
            <a:endParaRPr lang="ru-RU" sz="1750" b="0" strike="noStrike" spc="-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457200" y="900000"/>
            <a:ext cx="8228880" cy="328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2" name="Рисунок 201"/>
          <p:cNvPicPr/>
          <p:nvPr/>
        </p:nvPicPr>
        <p:blipFill>
          <a:blip r:embed="rId3" cstate="print"/>
          <a:stretch/>
        </p:blipFill>
        <p:spPr>
          <a:xfrm>
            <a:off x="6516216" y="1779662"/>
            <a:ext cx="1944216" cy="1944216"/>
          </a:xfrm>
          <a:prstGeom prst="rect">
            <a:avLst/>
          </a:prstGeom>
          <a:ln w="0">
            <a:noFill/>
          </a:ln>
        </p:spPr>
      </p:pic>
      <p:pic>
        <p:nvPicPr>
          <p:cNvPr id="13" name="Рисунок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1779662"/>
            <a:ext cx="2088232" cy="1944216"/>
          </a:xfrm>
          <a:prstGeom prst="rect">
            <a:avLst/>
          </a:prstGeom>
          <a:noFill/>
        </p:spPr>
      </p:pic>
      <p:pic>
        <p:nvPicPr>
          <p:cNvPr id="9" name="Рисунок 8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1779662"/>
            <a:ext cx="216024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7904" y="483518"/>
            <a:ext cx="1656184" cy="864096"/>
          </a:xfrm>
          <a:prstGeom prst="rect">
            <a:avLst/>
          </a:prstGeom>
          <a:noFill/>
        </p:spPr>
      </p:pic>
      <p:pic>
        <p:nvPicPr>
          <p:cNvPr id="11" name="Рисунок 10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44208" y="771550"/>
            <a:ext cx="50405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92280" y="771550"/>
            <a:ext cx="43204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Стрелка вправо 13"/>
          <p:cNvSpPr/>
          <p:nvPr/>
        </p:nvSpPr>
        <p:spPr>
          <a:xfrm>
            <a:off x="5580112" y="915566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7884368" y="915566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2411760" y="3939902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Расстояние 15 см</a:t>
            </a:r>
            <a:endParaRPr lang="ru-RU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3275856" y="2571750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3412</TotalTime>
  <Words>554</Words>
  <Application>Microsoft Office PowerPoint</Application>
  <PresentationFormat>Экран (16:9)</PresentationFormat>
  <Paragraphs>95</Paragraphs>
  <Slides>15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Office Theme</vt:lpstr>
      <vt:lpstr>Office Theme</vt:lpstr>
      <vt:lpstr>Office Theme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Архитектура графического процессора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IS</dc:creator>
  <cp:lastModifiedBy>Григорий</cp:lastModifiedBy>
  <cp:revision>181</cp:revision>
  <dcterms:created xsi:type="dcterms:W3CDTF">2018-03-04T18:38:01Z</dcterms:created>
  <dcterms:modified xsi:type="dcterms:W3CDTF">2021-06-05T08:38:09Z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