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63" r:id="rId2"/>
    <p:sldId id="264" r:id="rId3"/>
    <p:sldId id="256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70" r:id="rId12"/>
    <p:sldId id="271" r:id="rId13"/>
    <p:sldId id="265" r:id="rId14"/>
  </p:sldIdLst>
  <p:sldSz cx="9144000" cy="5143500" type="screen16x9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339C7AA-7C20-4699-B6A4-78EB372240CA}">
          <p14:sldIdLst>
            <p14:sldId id="263"/>
            <p14:sldId id="264"/>
            <p14:sldId id="256"/>
            <p14:sldId id="272"/>
            <p14:sldId id="273"/>
            <p14:sldId id="274"/>
            <p14:sldId id="275"/>
            <p14:sldId id="277"/>
            <p14:sldId id="276"/>
            <p14:sldId id="278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020565-D747-4F95-AFBA-3E82637BBD2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3071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5867400" cy="5143500"/>
            <a:chOff x="0" y="0"/>
            <a:chExt cx="3696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  <p:sp>
          <p:nvSpPr>
            <p:cNvPr id="5124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cs-CZ" sz="2400">
                <a:latin typeface="Times New Roman" pitchFamily="18" charset="0"/>
              </a:endParaRPr>
            </a:p>
          </p:txBody>
        </p:sp>
      </p:grp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3632200" y="3667125"/>
            <a:ext cx="4876800" cy="239316"/>
            <a:chOff x="2288" y="3080"/>
            <a:chExt cx="3072" cy="201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cs-CZ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195512"/>
            <a:ext cx="4013200" cy="136683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cs-CZ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cs-CZ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1" y="4686300"/>
            <a:ext cx="587375" cy="366713"/>
          </a:xfrm>
        </p:spPr>
        <p:txBody>
          <a:bodyPr anchorCtr="0"/>
          <a:lstStyle>
            <a:lvl1pPr>
              <a:defRPr/>
            </a:lvl1pPr>
          </a:lstStyle>
          <a:p>
            <a:fld id="{5C8A1C45-95EA-4FE5-8F46-773CEF7DC3F6}" type="slidenum">
              <a:rPr lang="cs-CZ"/>
              <a:pPr/>
              <a:t>‹#›</a:t>
            </a:fld>
            <a:endParaRPr lang="cs-CZ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42950"/>
            <a:ext cx="8229600" cy="142875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E2E45-2691-4902-9222-9EF1D25E2D2E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05600" y="571501"/>
            <a:ext cx="1981200" cy="3993356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762000" y="571501"/>
            <a:ext cx="5791200" cy="399335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F8545-8C20-43B5-B71C-6DFE6197C62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Nadpis, text a k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klipart 3"/>
          <p:cNvSpPr>
            <a:spLocks noGrp="1"/>
          </p:cNvSpPr>
          <p:nvPr>
            <p:ph type="clipArt"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F6CDBD55-E14A-42AE-8FA0-CC87DDDC545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924800" cy="85725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2438401" y="4686301"/>
            <a:ext cx="2130425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791200" y="4686301"/>
            <a:ext cx="2897188" cy="355997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4139" y="4681537"/>
            <a:ext cx="587375" cy="366713"/>
          </a:xfrm>
        </p:spPr>
        <p:txBody>
          <a:bodyPr/>
          <a:lstStyle>
            <a:lvl1pPr>
              <a:defRPr/>
            </a:lvl1pPr>
          </a:lstStyle>
          <a:p>
            <a:fld id="{30684343-729D-456F-9224-9F20CC9E6596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B8CE2-000D-4308-87BD-D5C13D9E9A9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C20E4-A78D-4047-859D-ED3BDD6CF4EC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1" y="1771651"/>
            <a:ext cx="3770313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760913" y="1771651"/>
            <a:ext cx="3770312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2EA7B-9628-44F3-B3F8-92E17AB033A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2458F-EE03-40FD-9492-19E525522D65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8302C-8FBE-40F2-87D1-31823E9724A0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A2697-BE49-4887-9788-75F3EE9E6D21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EFB1D-FEBF-4330-9413-1C58E0EB7A74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FAE4-26CF-492B-8F9D-0989A4F67FF9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71500"/>
            <a:ext cx="7924800" cy="85725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771651"/>
            <a:ext cx="7693025" cy="279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4686301"/>
            <a:ext cx="2130425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cs-CZ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686301"/>
            <a:ext cx="2897188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4681537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79EC9CC6-2483-453C-8539-3075B74024B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93710"/>
              </p:ext>
            </p:extLst>
          </p:nvPr>
        </p:nvGraphicFramePr>
        <p:xfrm>
          <a:off x="614836" y="1923678"/>
          <a:ext cx="8136904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40"/>
                <a:gridCol w="6195964"/>
              </a:tblGrid>
              <a:tr h="864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ŠKOLA: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dirty="0" smtClean="0">
                          <a:solidFill>
                            <a:srgbClr val="2C3036"/>
                          </a:solidFill>
                          <a:latin typeface="Calibri" pitchFamily="34" charset="0"/>
                        </a:rPr>
                        <a:t>Gymnázium, Chomutov, Mostecká 3000, příspěvková organizace</a:t>
                      </a:r>
                      <a:endParaRPr lang="cs-CZ" sz="1800" dirty="0"/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AUTOR: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Mgr. Martin Jiřiště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NÁZEV: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VY_32_INOVACE_08C_05_grafika_zakladni_pojmy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TEMA: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Multimédia a grafika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87798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ČÍSLO PROJEKTU: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CZ.1.07/1.5.00/34.0816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4456"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DATUM TVORBY: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1800" b="1" kern="1200" dirty="0" smtClean="0">
                          <a:solidFill>
                            <a:srgbClr val="2C3036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5.8.2013</a:t>
                      </a:r>
                      <a:endParaRPr lang="cs-CZ" sz="1800" b="1" kern="1200" dirty="0">
                        <a:solidFill>
                          <a:srgbClr val="2C3036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11510"/>
            <a:ext cx="5407152" cy="104546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686"/>
            <a:ext cx="648072" cy="64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719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95486"/>
            <a:ext cx="7924800" cy="792088"/>
          </a:xfrm>
        </p:spPr>
        <p:txBody>
          <a:bodyPr/>
          <a:lstStyle/>
          <a:p>
            <a:r>
              <a:rPr lang="cs-CZ" dirty="0" smtClean="0"/>
              <a:t>Přepočet </a:t>
            </a:r>
            <a:r>
              <a:rPr lang="cs-CZ" dirty="0" err="1"/>
              <a:t>p</a:t>
            </a:r>
            <a:r>
              <a:rPr lang="cs-CZ" dirty="0" err="1" smtClean="0"/>
              <a:t>x</a:t>
            </a:r>
            <a:r>
              <a:rPr lang="cs-CZ" dirty="0" smtClean="0"/>
              <a:t> na cm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11560" y="1059582"/>
            <a:ext cx="8136903" cy="3600400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Obrázek 600 </a:t>
            </a:r>
            <a:r>
              <a:rPr lang="cs-CZ" dirty="0" err="1" smtClean="0"/>
              <a:t>px</a:t>
            </a:r>
            <a:r>
              <a:rPr lang="cs-CZ" dirty="0" smtClean="0"/>
              <a:t> x 300 </a:t>
            </a:r>
            <a:r>
              <a:rPr lang="cs-CZ" dirty="0" err="1" smtClean="0"/>
              <a:t>px</a:t>
            </a:r>
            <a:r>
              <a:rPr lang="cs-CZ" dirty="0" smtClean="0"/>
              <a:t> se tiskne s rozlišením 300 dpi. Jaký bude rozměr vytištěného obrázku?</a:t>
            </a:r>
          </a:p>
          <a:p>
            <a:pPr marL="0" indent="0">
              <a:buNone/>
            </a:pPr>
            <a:r>
              <a:rPr lang="cs-CZ" b="1" dirty="0" smtClean="0"/>
              <a:t>přepočet na rozměr v palcích</a:t>
            </a:r>
          </a:p>
          <a:p>
            <a:pPr marL="0" indent="0">
              <a:buNone/>
            </a:pPr>
            <a:r>
              <a:rPr lang="cs-CZ" dirty="0"/>
              <a:t>6</a:t>
            </a:r>
            <a:r>
              <a:rPr lang="cs-CZ" dirty="0" smtClean="0"/>
              <a:t>00 </a:t>
            </a:r>
            <a:r>
              <a:rPr lang="en-US" dirty="0" smtClean="0"/>
              <a:t>: </a:t>
            </a:r>
            <a:r>
              <a:rPr lang="cs-CZ" dirty="0" smtClean="0"/>
              <a:t>300 = 2 palce; 300 </a:t>
            </a:r>
            <a:r>
              <a:rPr lang="en-US" dirty="0" smtClean="0"/>
              <a:t>: </a:t>
            </a:r>
            <a:r>
              <a:rPr lang="cs-CZ" dirty="0" smtClean="0"/>
              <a:t>300 = 1 palec</a:t>
            </a:r>
          </a:p>
          <a:p>
            <a:pPr marL="0" indent="0">
              <a:buNone/>
            </a:pPr>
            <a:r>
              <a:rPr lang="cs-CZ" b="1" dirty="0" smtClean="0"/>
              <a:t>převedeme palce na cm</a:t>
            </a:r>
          </a:p>
          <a:p>
            <a:pPr marL="0" indent="0">
              <a:buNone/>
            </a:pPr>
            <a:r>
              <a:rPr lang="cs-CZ" dirty="0" smtClean="0"/>
              <a:t>2“ x 2,54 cm = 5,08 cm; 1“ x 2,54 cm = 2,54 cm</a:t>
            </a:r>
          </a:p>
          <a:p>
            <a:pPr marL="0" indent="0">
              <a:buNone/>
            </a:pPr>
            <a:r>
              <a:rPr lang="cs-CZ" b="1" dirty="0" smtClean="0"/>
              <a:t>Rozměr vytištěného obrázku je 5 cm x 2,54 cm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133071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23478"/>
            <a:ext cx="7924800" cy="857250"/>
          </a:xfrm>
        </p:spPr>
        <p:txBody>
          <a:bodyPr/>
          <a:lstStyle/>
          <a:p>
            <a:r>
              <a:rPr lang="cs-CZ" dirty="0" smtClean="0"/>
              <a:t>Otázky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980729"/>
            <a:ext cx="7920879" cy="21670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Co označujeme pojmem barevná hloubka?</a:t>
            </a:r>
            <a:endParaRPr lang="cs-CZ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Jaká jednotka se používá v grafice pro rozlišení?</a:t>
            </a:r>
            <a:endParaRPr lang="cs-CZ" dirty="0" smtClean="0"/>
          </a:p>
        </p:txBody>
      </p:sp>
      <p:sp>
        <p:nvSpPr>
          <p:cNvPr id="4" name="TextovéPole 3"/>
          <p:cNvSpPr txBox="1"/>
          <p:nvPr/>
        </p:nvSpPr>
        <p:spPr>
          <a:xfrm>
            <a:off x="971600" y="3363838"/>
            <a:ext cx="755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počet barev pro jeden pixel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DPI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87424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Určete jak velký musí být obrázek, aby jej bylo možné vytisknou s rozlišením 300 dpi při velikosti 15 cm x 10 cm</a:t>
            </a:r>
            <a:endParaRPr lang="cs-CZ" dirty="0" smtClean="0"/>
          </a:p>
          <a:p>
            <a:r>
              <a:rPr lang="cs-CZ" dirty="0" smtClean="0"/>
              <a:t>Vytvořte obrázek požadovaných rozměrů a odevzdejte jej </a:t>
            </a:r>
            <a:r>
              <a:rPr lang="cs-CZ" dirty="0" smtClean="0"/>
              <a:t>pomocí online prostředí </a:t>
            </a:r>
            <a:r>
              <a:rPr lang="cs-CZ" dirty="0" err="1" smtClean="0"/>
              <a:t>iTřída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2824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683568" y="555526"/>
            <a:ext cx="7693025" cy="2016224"/>
          </a:xfrm>
        </p:spPr>
        <p:txBody>
          <a:bodyPr/>
          <a:lstStyle/>
          <a:p>
            <a:pPr marL="0" indent="0">
              <a:buNone/>
            </a:pPr>
            <a:r>
              <a:rPr lang="cs-CZ" sz="2000" b="1" dirty="0" smtClean="0"/>
              <a:t>Zdroj: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/>
              <a:t>ROUBAL, Pavel. </a:t>
            </a:r>
            <a:r>
              <a:rPr lang="cs-CZ" sz="2000" i="1" dirty="0"/>
              <a:t>Informatika a výpočetní technika pro SŠ</a:t>
            </a:r>
            <a:r>
              <a:rPr lang="cs-CZ" sz="2000" dirty="0"/>
              <a:t>. Brno: </a:t>
            </a:r>
            <a:r>
              <a:rPr lang="cs-CZ" sz="2000" dirty="0" err="1"/>
              <a:t>Computer</a:t>
            </a:r>
            <a:r>
              <a:rPr lang="cs-CZ" sz="2000" dirty="0"/>
              <a:t> </a:t>
            </a:r>
            <a:r>
              <a:rPr lang="cs-CZ" sz="2000" dirty="0" err="1"/>
              <a:t>Press</a:t>
            </a:r>
            <a:r>
              <a:rPr lang="cs-CZ" sz="2000" dirty="0"/>
              <a:t>, a.s., 2010, ISBN 978-80-251-3227-2.</a:t>
            </a:r>
            <a:endParaRPr lang="cs-CZ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Galerie klipartů MS Office.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000" dirty="0" smtClean="0"/>
              <a:t>Vlastní tvorba autora.</a:t>
            </a:r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94253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51470"/>
            <a:ext cx="7924800" cy="857250"/>
          </a:xfrm>
        </p:spPr>
        <p:txBody>
          <a:bodyPr/>
          <a:lstStyle/>
          <a:p>
            <a:r>
              <a:rPr lang="cs-CZ" dirty="0" smtClean="0"/>
              <a:t>Anotace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915566"/>
            <a:ext cx="7693025" cy="3888432"/>
          </a:xfrm>
        </p:spPr>
        <p:txBody>
          <a:bodyPr/>
          <a:lstStyle/>
          <a:p>
            <a:pPr marL="0" indent="0">
              <a:buNone/>
            </a:pPr>
            <a:r>
              <a:rPr lang="cs-CZ" sz="2400" dirty="0" smtClean="0"/>
              <a:t>Tento materiál </a:t>
            </a:r>
            <a:r>
              <a:rPr lang="cs-CZ" sz="2400" dirty="0"/>
              <a:t>je připraven pro výuku </a:t>
            </a:r>
            <a:r>
              <a:rPr lang="cs-CZ" sz="2400" dirty="0" smtClean="0"/>
              <a:t>IKT a slouží </a:t>
            </a:r>
            <a:br>
              <a:rPr lang="cs-CZ" sz="2400" dirty="0" smtClean="0"/>
            </a:br>
            <a:r>
              <a:rPr lang="cs-CZ" sz="2400" dirty="0" smtClean="0"/>
              <a:t>k vysvětlení pojmu Grafika – základní pojmy. </a:t>
            </a:r>
          </a:p>
          <a:p>
            <a:pPr marL="0" indent="0">
              <a:buNone/>
            </a:pPr>
            <a:r>
              <a:rPr lang="cs-CZ" sz="2400" dirty="0" smtClean="0"/>
              <a:t>Je určen pro </a:t>
            </a:r>
            <a:r>
              <a:rPr lang="cs-CZ" sz="2400" dirty="0"/>
              <a:t>2</a:t>
            </a:r>
            <a:r>
              <a:rPr lang="cs-CZ" sz="2400" dirty="0" smtClean="0"/>
              <a:t>. ročník čtyřletého studia a 4. ročník šestiletého studia. </a:t>
            </a:r>
          </a:p>
          <a:p>
            <a:pPr marL="0" indent="0">
              <a:buNone/>
            </a:pPr>
            <a:r>
              <a:rPr lang="cs-CZ" sz="2400" dirty="0" smtClean="0"/>
              <a:t>V první části obsahuje teorii, která bude doplňována ústním výkladem učitele.</a:t>
            </a:r>
          </a:p>
          <a:p>
            <a:pPr marL="0" indent="0">
              <a:buNone/>
            </a:pPr>
            <a:r>
              <a:rPr lang="cs-CZ" sz="2400" dirty="0" smtClean="0"/>
              <a:t>Závěrečná část obsahuje otázky k procvičení</a:t>
            </a:r>
          </a:p>
          <a:p>
            <a:pPr marL="0" indent="0">
              <a:buNone/>
            </a:pPr>
            <a:r>
              <a:rPr lang="cs-CZ" sz="2400" dirty="0" smtClean="0"/>
              <a:t>Materiál je určen pro interaktivní výuku.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84775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Grafika – </a:t>
            </a:r>
            <a:r>
              <a:rPr lang="cs-CZ" smtClean="0"/>
              <a:t>základní pojmy</a:t>
            </a:r>
            <a:endParaRPr lang="cs-CZ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sz="2400"/>
              <a:t>GYMNÁZIUM CHOMUTOV</a:t>
            </a:r>
          </a:p>
          <a:p>
            <a:r>
              <a:rPr lang="cs-CZ" sz="2400"/>
              <a:t>MARTIN JIŘIŠTĚ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123478"/>
            <a:ext cx="7924800" cy="857250"/>
          </a:xfrm>
        </p:spPr>
        <p:txBody>
          <a:bodyPr/>
          <a:lstStyle/>
          <a:p>
            <a:r>
              <a:rPr lang="cs-CZ" dirty="0" smtClean="0"/>
              <a:t>Pixel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059582"/>
            <a:ext cx="4093839" cy="3505275"/>
          </a:xfrm>
        </p:spPr>
        <p:txBody>
          <a:bodyPr/>
          <a:lstStyle/>
          <a:p>
            <a:r>
              <a:rPr lang="cs-CZ" dirty="0" smtClean="0"/>
              <a:t>Pixel = bod obrázku</a:t>
            </a:r>
          </a:p>
          <a:p>
            <a:r>
              <a:rPr lang="cs-CZ" dirty="0" smtClean="0"/>
              <a:t>nejmenší díl rastrové grafiky</a:t>
            </a:r>
          </a:p>
          <a:p>
            <a:r>
              <a:rPr lang="cs-CZ" dirty="0" smtClean="0"/>
              <a:t>jednobarevná ploška</a:t>
            </a:r>
          </a:p>
          <a:p>
            <a:r>
              <a:rPr lang="cs-CZ" dirty="0" smtClean="0"/>
              <a:t>nemá konstantní rozměr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r="58390" b="51961"/>
          <a:stretch/>
        </p:blipFill>
        <p:spPr>
          <a:xfrm>
            <a:off x="5328084" y="1065668"/>
            <a:ext cx="3453116" cy="2880320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 flipV="1">
            <a:off x="4644008" y="2499742"/>
            <a:ext cx="1368152" cy="31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628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Rozměr rastrového obrázku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491631"/>
            <a:ext cx="7693025" cy="648072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je určen počtem pixelů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355726"/>
            <a:ext cx="3810000" cy="2143125"/>
          </a:xfrm>
          <a:prstGeom prst="rect">
            <a:avLst/>
          </a:prstGeom>
        </p:spPr>
      </p:pic>
      <p:cxnSp>
        <p:nvCxnSpPr>
          <p:cNvPr id="6" name="Přímá spojnice se šipkou 5"/>
          <p:cNvCxnSpPr/>
          <p:nvPr/>
        </p:nvCxnSpPr>
        <p:spPr>
          <a:xfrm>
            <a:off x="2555776" y="4803998"/>
            <a:ext cx="381642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4176082" y="44754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400 </a:t>
            </a:r>
            <a:r>
              <a:rPr lang="cs-CZ" dirty="0" err="1" smtClean="0"/>
              <a:t>px</a:t>
            </a:r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>
            <a:off x="6876256" y="2355726"/>
            <a:ext cx="0" cy="2143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 rot="16200000">
            <a:off x="6201819" y="3242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225 </a:t>
            </a:r>
            <a:r>
              <a:rPr lang="cs-CZ" dirty="0" err="1" smtClean="0"/>
              <a:t>px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20060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Rozlišení - DPI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563638"/>
            <a:ext cx="7693025" cy="3001219"/>
          </a:xfrm>
        </p:spPr>
        <p:txBody>
          <a:bodyPr/>
          <a:lstStyle/>
          <a:p>
            <a:r>
              <a:rPr lang="cs-CZ" dirty="0" smtClean="0"/>
              <a:t>počet obrazových bodů na jednotku délky</a:t>
            </a:r>
          </a:p>
          <a:p>
            <a:r>
              <a:rPr lang="cs-CZ" dirty="0" smtClean="0"/>
              <a:t>DPI – </a:t>
            </a:r>
            <a:r>
              <a:rPr lang="cs-CZ" b="1" dirty="0" err="1" smtClean="0"/>
              <a:t>D</a:t>
            </a:r>
            <a:r>
              <a:rPr lang="cs-CZ" dirty="0" err="1" smtClean="0"/>
              <a:t>ots</a:t>
            </a:r>
            <a:r>
              <a:rPr lang="cs-CZ" dirty="0" smtClean="0"/>
              <a:t> </a:t>
            </a:r>
            <a:r>
              <a:rPr lang="cs-CZ" b="1" dirty="0" smtClean="0"/>
              <a:t>P</a:t>
            </a:r>
            <a:r>
              <a:rPr lang="cs-CZ" dirty="0" smtClean="0"/>
              <a:t>er </a:t>
            </a:r>
            <a:r>
              <a:rPr lang="cs-CZ" b="1" dirty="0" err="1" smtClean="0"/>
              <a:t>I</a:t>
            </a:r>
            <a:r>
              <a:rPr lang="cs-CZ" dirty="0" err="1" smtClean="0"/>
              <a:t>nch</a:t>
            </a:r>
            <a:r>
              <a:rPr lang="cs-CZ" dirty="0" smtClean="0"/>
              <a:t> = počet bodů na palec</a:t>
            </a:r>
          </a:p>
          <a:p>
            <a:r>
              <a:rPr lang="cs-CZ" dirty="0" smtClean="0"/>
              <a:t>jeden palec = 2,54 cm</a:t>
            </a:r>
          </a:p>
          <a:p>
            <a:r>
              <a:rPr lang="cs-CZ" dirty="0" smtClean="0"/>
              <a:t>300 DPI znamená, že obrázek má 300 pixelů na vzdálenosti 1“ = 2,54 cm</a:t>
            </a:r>
          </a:p>
          <a:p>
            <a:r>
              <a:rPr lang="cs-CZ" dirty="0" smtClean="0"/>
              <a:t>čím větší počet DPI, tím větší rozlišení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15974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</a:t>
            </a:r>
            <a:r>
              <a:rPr lang="cs-CZ" dirty="0" smtClean="0"/>
              <a:t>arevná hloubka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1" y="1491630"/>
            <a:ext cx="7693025" cy="3073227"/>
          </a:xfrm>
        </p:spPr>
        <p:txBody>
          <a:bodyPr/>
          <a:lstStyle/>
          <a:p>
            <a:r>
              <a:rPr lang="cs-CZ" dirty="0" smtClean="0"/>
              <a:t>počet barev, které můžeme přiřadit jednomu obrazovému bodu</a:t>
            </a:r>
          </a:p>
          <a:p>
            <a:r>
              <a:rPr lang="cs-CZ" dirty="0" smtClean="0"/>
              <a:t>udává se v bitech (b) na jeden bod</a:t>
            </a:r>
          </a:p>
          <a:p>
            <a:r>
              <a:rPr lang="cs-CZ" dirty="0" smtClean="0"/>
              <a:t>1b barevná hloubka – 2 barvy (černá, bílá)</a:t>
            </a:r>
          </a:p>
          <a:p>
            <a:r>
              <a:rPr lang="cs-CZ" dirty="0" smtClean="0"/>
              <a:t>8b – 256 barev nebo 256 odstínů šedi</a:t>
            </a:r>
          </a:p>
          <a:p>
            <a:r>
              <a:rPr lang="cs-CZ" dirty="0" smtClean="0"/>
              <a:t>24b – 16,8 miliónu barev – </a:t>
            </a:r>
            <a:r>
              <a:rPr lang="cs-CZ" dirty="0" err="1" smtClean="0"/>
              <a:t>true</a:t>
            </a:r>
            <a:r>
              <a:rPr lang="cs-CZ" dirty="0" smtClean="0"/>
              <a:t> </a:t>
            </a:r>
            <a:r>
              <a:rPr lang="cs-CZ" dirty="0" err="1" smtClean="0"/>
              <a:t>color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8390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Barevná hloubka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4</a:t>
            </a:r>
            <a:r>
              <a:rPr lang="cs-CZ" dirty="0" smtClean="0"/>
              <a:t> bitová – 16 barev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24 bitová – 16,8 milionu</a:t>
            </a:r>
            <a:endParaRPr lang="cs-CZ" dirty="0"/>
          </a:p>
        </p:txBody>
      </p:sp>
      <p:pic>
        <p:nvPicPr>
          <p:cNvPr id="9" name="Zástupný symbol pro obsah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60912" y="1683544"/>
            <a:ext cx="3810000" cy="2857500"/>
          </a:xfrm>
          <a:prstGeom prst="rect">
            <a:avLst/>
          </a:prstGeom>
        </p:spPr>
      </p:pic>
      <p:pic>
        <p:nvPicPr>
          <p:cNvPr id="10" name="Zástupný symbol pro obsah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2294" y="1683544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96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Grafické výpočty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 smtClean="0"/>
              <a:t>Velikost obrázku v paměti</a:t>
            </a:r>
            <a:r>
              <a:rPr lang="cs-CZ" dirty="0" smtClean="0"/>
              <a:t>:</a:t>
            </a:r>
          </a:p>
          <a:p>
            <a:pPr marL="0" indent="0">
              <a:buNone/>
            </a:pPr>
            <a:r>
              <a:rPr lang="cs-CZ" dirty="0" smtClean="0"/>
              <a:t>Obrázek o rozměru 400 </a:t>
            </a:r>
            <a:r>
              <a:rPr lang="cs-CZ" dirty="0" err="1" smtClean="0"/>
              <a:t>px</a:t>
            </a:r>
            <a:r>
              <a:rPr lang="cs-CZ" dirty="0" smtClean="0"/>
              <a:t> x 200 </a:t>
            </a:r>
            <a:r>
              <a:rPr lang="cs-CZ" dirty="0" err="1" smtClean="0"/>
              <a:t>px</a:t>
            </a:r>
            <a:r>
              <a:rPr lang="cs-CZ" dirty="0" smtClean="0"/>
              <a:t>, barevná hloubka 16b</a:t>
            </a:r>
          </a:p>
          <a:p>
            <a:pPr marL="0" indent="0">
              <a:buNone/>
            </a:pPr>
            <a:r>
              <a:rPr lang="cs-CZ" dirty="0" smtClean="0"/>
              <a:t>400 x 200 x 16 = 1 280 000 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90260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psle">
  <a:themeElements>
    <a:clrScheme name="Kapsl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Kaps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psl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l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l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71B8C795FACF42A64C8B2B87D15C4C" ma:contentTypeVersion="2" ma:contentTypeDescription="Vytvoří nový dokument" ma:contentTypeScope="" ma:versionID="8eab884af9a23beb4c75fe6c83a660da">
  <xsd:schema xmlns:xsd="http://www.w3.org/2001/XMLSchema" xmlns:xs="http://www.w3.org/2001/XMLSchema" xmlns:p="http://schemas.microsoft.com/office/2006/metadata/properties" xmlns:ns2="e25fcefe-24a2-4720-ab02-7110b2fd1148" targetNamespace="http://schemas.microsoft.com/office/2006/metadata/properties" ma:root="true" ma:fieldsID="7a4c20127c6a666ce1395eb07d87098c" ns2:_="">
    <xsd:import namespace="e25fcefe-24a2-4720-ab02-7110b2fd1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fcefe-24a2-4720-ab02-7110b2fd11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A03D2A-E04E-42D4-B171-D6B61180B40E}"/>
</file>

<file path=customXml/itemProps2.xml><?xml version="1.0" encoding="utf-8"?>
<ds:datastoreItem xmlns:ds="http://schemas.openxmlformats.org/officeDocument/2006/customXml" ds:itemID="{3BBDAF02-8276-4A84-BB8E-C1FA6EFD3B99}"/>
</file>

<file path=customXml/itemProps3.xml><?xml version="1.0" encoding="utf-8"?>
<ds:datastoreItem xmlns:ds="http://schemas.openxmlformats.org/officeDocument/2006/customXml" ds:itemID="{521390F9-86AD-4B96-A7CF-E5651E7BEFD8}"/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5681</TotalTime>
  <Words>348</Words>
  <Application>Microsoft Office PowerPoint</Application>
  <PresentationFormat>Předvádění na obrazovce (16:9)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Kapsle</vt:lpstr>
      <vt:lpstr>Prezentace aplikace PowerPoint</vt:lpstr>
      <vt:lpstr>Anotace</vt:lpstr>
      <vt:lpstr>Grafika – základní pojmy</vt:lpstr>
      <vt:lpstr>Pixel</vt:lpstr>
      <vt:lpstr>Rozměr rastrového obrázku</vt:lpstr>
      <vt:lpstr>Rozlišení - DPI</vt:lpstr>
      <vt:lpstr>Barevná hloubka</vt:lpstr>
      <vt:lpstr>Barevná hloubka</vt:lpstr>
      <vt:lpstr>Grafické výpočty</vt:lpstr>
      <vt:lpstr>Přepočet px na cm</vt:lpstr>
      <vt:lpstr>Otázky</vt:lpstr>
      <vt:lpstr>Úkol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Martin Jiřiště</dc:creator>
  <cp:lastModifiedBy>Martin Jiřiště</cp:lastModifiedBy>
  <cp:revision>193</cp:revision>
  <dcterms:created xsi:type="dcterms:W3CDTF">2007-01-18T21:09:35Z</dcterms:created>
  <dcterms:modified xsi:type="dcterms:W3CDTF">2013-12-02T18:30:31Z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0x010100FF71B8C795FACF42A64C8B2B87D15C4C</vt:lpwstr>
  </property>
</Properties>
</file>