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sldIdLst>
    <p:sldId id="263" r:id="rId2"/>
    <p:sldId id="264" r:id="rId3"/>
    <p:sldId id="256" r:id="rId4"/>
    <p:sldId id="272" r:id="rId5"/>
    <p:sldId id="273" r:id="rId6"/>
    <p:sldId id="274" r:id="rId7"/>
    <p:sldId id="278" r:id="rId8"/>
    <p:sldId id="279" r:id="rId9"/>
    <p:sldId id="270" r:id="rId10"/>
    <p:sldId id="265" r:id="rId11"/>
  </p:sldIdLst>
  <p:sldSz cx="9144000" cy="5143500" type="screen16x9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7339C7AA-7C20-4699-B6A4-78EB372240CA}">
          <p14:sldIdLst>
            <p14:sldId id="263"/>
            <p14:sldId id="264"/>
            <p14:sldId id="256"/>
            <p14:sldId id="272"/>
            <p14:sldId id="273"/>
            <p14:sldId id="274"/>
            <p14:sldId id="278"/>
            <p14:sldId id="279"/>
            <p14:sldId id="270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9900"/>
    <a:srgbClr val="00FF00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682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cs-CZ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7020565-D747-4F95-AFBA-3E82637BBD22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3071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5867400" cy="5143500"/>
            <a:chOff x="0" y="0"/>
            <a:chExt cx="3696" cy="4320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cs-CZ" sz="2400">
                <a:latin typeface="Times New Roman" pitchFamily="18" charset="0"/>
              </a:endParaRPr>
            </a:p>
          </p:txBody>
        </p:sp>
        <p:sp>
          <p:nvSpPr>
            <p:cNvPr id="5124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cs-CZ" sz="2400">
                <a:latin typeface="Times New Roman" pitchFamily="18" charset="0"/>
              </a:endParaRPr>
            </a:p>
          </p:txBody>
        </p:sp>
      </p:grpSp>
      <p:grpSp>
        <p:nvGrpSpPr>
          <p:cNvPr id="5125" name="Group 5"/>
          <p:cNvGrpSpPr>
            <a:grpSpLocks/>
          </p:cNvGrpSpPr>
          <p:nvPr/>
        </p:nvGrpSpPr>
        <p:grpSpPr bwMode="auto">
          <a:xfrm>
            <a:off x="3632200" y="3667125"/>
            <a:ext cx="4876800" cy="239316"/>
            <a:chOff x="2288" y="3080"/>
            <a:chExt cx="3072" cy="201"/>
          </a:xfrm>
        </p:grpSpPr>
        <p:sp>
          <p:nvSpPr>
            <p:cNvPr id="5126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5127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</p:grp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195512"/>
            <a:ext cx="4013200" cy="1366838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cs-CZ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cs-CZ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1" y="4686300"/>
            <a:ext cx="587375" cy="366713"/>
          </a:xfrm>
        </p:spPr>
        <p:txBody>
          <a:bodyPr anchorCtr="0"/>
          <a:lstStyle>
            <a:lvl1pPr>
              <a:defRPr/>
            </a:lvl1pPr>
          </a:lstStyle>
          <a:p>
            <a:fld id="{5C8A1C45-95EA-4FE5-8F46-773CEF7DC3F6}" type="slidenum">
              <a:rPr lang="cs-CZ"/>
              <a:pPr/>
              <a:t>‹#›</a:t>
            </a:fld>
            <a:endParaRPr lang="cs-CZ"/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742950"/>
            <a:ext cx="8229600" cy="142875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cs-CZ"/>
              <a:t>Klepnutím lze upravit styl předlohy nadpisů.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0E2E45-2691-4902-9222-9EF1D25E2D2E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705600" y="571501"/>
            <a:ext cx="1981200" cy="3993356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762000" y="571501"/>
            <a:ext cx="5791200" cy="3993356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FF8545-8C20-43B5-B71C-6DFE6197C629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Nadpis, text a k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571500"/>
            <a:ext cx="7924800" cy="857250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838201" y="1771651"/>
            <a:ext cx="3770313" cy="2793206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klipart 3"/>
          <p:cNvSpPr>
            <a:spLocks noGrp="1"/>
          </p:cNvSpPr>
          <p:nvPr>
            <p:ph type="clipArt" sz="half" idx="2"/>
          </p:nvPr>
        </p:nvSpPr>
        <p:spPr>
          <a:xfrm>
            <a:off x="4760913" y="1771651"/>
            <a:ext cx="3770312" cy="2793206"/>
          </a:xfrm>
        </p:spPr>
        <p:txBody>
          <a:bodyPr/>
          <a:lstStyle/>
          <a:p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2438401" y="4686301"/>
            <a:ext cx="2130425" cy="355997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5791200" y="4686301"/>
            <a:ext cx="2897188" cy="355997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4139" y="4681537"/>
            <a:ext cx="587375" cy="366713"/>
          </a:xfrm>
        </p:spPr>
        <p:txBody>
          <a:bodyPr/>
          <a:lstStyle>
            <a:lvl1pPr>
              <a:defRPr/>
            </a:lvl1pPr>
          </a:lstStyle>
          <a:p>
            <a:fld id="{F6CDBD55-E14A-42AE-8FA0-CC87DDDC5450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571500"/>
            <a:ext cx="7924800" cy="857250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838201" y="1771651"/>
            <a:ext cx="3770313" cy="2793206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760913" y="1771651"/>
            <a:ext cx="3770312" cy="2793206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2438401" y="4686301"/>
            <a:ext cx="2130425" cy="355997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5791200" y="4686301"/>
            <a:ext cx="2897188" cy="355997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4139" y="4681537"/>
            <a:ext cx="587375" cy="366713"/>
          </a:xfrm>
        </p:spPr>
        <p:txBody>
          <a:bodyPr/>
          <a:lstStyle>
            <a:lvl1pPr>
              <a:defRPr/>
            </a:lvl1pPr>
          </a:lstStyle>
          <a:p>
            <a:fld id="{30684343-729D-456F-9224-9F20CC9E6596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BB8CE2-000D-4308-87BD-D5C13D9E9A91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FC20E4-A78D-4047-859D-ED3BDD6CF4EC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1" y="1771651"/>
            <a:ext cx="3770313" cy="27932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760913" y="1771651"/>
            <a:ext cx="3770312" cy="27932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52EA7B-9628-44F3-B3F8-92E17AB033A5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2458F-EE03-40FD-9492-19E525522D65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58302C-8FBE-40F2-87D1-31823E9724A0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BA2697-BE49-4887-9788-75F3EE9E6D21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4EFB1D-FEBF-4330-9413-1C58E0EB7A74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1FFAE4-26CF-492B-8F9D-0989A4F67FF9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71500"/>
            <a:ext cx="7924800" cy="85725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 předlohy nadpisů.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1" y="1771651"/>
            <a:ext cx="7693025" cy="279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1" y="4686301"/>
            <a:ext cx="2130425" cy="355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endParaRPr lang="cs-CZ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4686301"/>
            <a:ext cx="2897188" cy="355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cs-CZ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9" y="4681537"/>
            <a:ext cx="587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fld id="{79EC9CC6-2483-453C-8539-3075B74024B1}" type="slidenum">
              <a:rPr lang="cs-CZ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797930"/>
              </p:ext>
            </p:extLst>
          </p:nvPr>
        </p:nvGraphicFramePr>
        <p:xfrm>
          <a:off x="614836" y="1923678"/>
          <a:ext cx="8136904" cy="2692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940"/>
                <a:gridCol w="6195964"/>
              </a:tblGrid>
              <a:tr h="864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dirty="0" smtClean="0">
                          <a:solidFill>
                            <a:srgbClr val="2C3036"/>
                          </a:solidFill>
                          <a:latin typeface="Calibri" pitchFamily="34" charset="0"/>
                        </a:rPr>
                        <a:t>ŠKOLA: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dirty="0" smtClean="0">
                          <a:solidFill>
                            <a:srgbClr val="2C3036"/>
                          </a:solidFill>
                          <a:latin typeface="Calibri" pitchFamily="34" charset="0"/>
                        </a:rPr>
                        <a:t>Gymnázium, Chomutov, Mostecká 3000, příspěvková organizace</a:t>
                      </a:r>
                      <a:endParaRPr lang="cs-CZ" sz="1800" dirty="0"/>
                    </a:p>
                  </a:txBody>
                  <a:tcPr anchor="ctr"/>
                </a:tc>
              </a:tr>
              <a:tr h="164456"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AUTOR: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Mgr. Martin Jiřiště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87798"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NÁZEV: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VY_32_INOVACE_08C_08_upravy_fotografie_1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64456"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TEMA: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Multimédia a grafika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87798"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ČÍSLO PROJEKTU: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CZ.1.07/1.5.00/34.0816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64456"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DATUM TVORBY: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8.8.2013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Obráze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11510"/>
            <a:ext cx="5407152" cy="1045464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95686"/>
            <a:ext cx="648072" cy="646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771945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>
          <a:xfrm>
            <a:off x="539552" y="555526"/>
            <a:ext cx="8064896" cy="4104456"/>
          </a:xfrm>
        </p:spPr>
        <p:txBody>
          <a:bodyPr/>
          <a:lstStyle/>
          <a:p>
            <a:pPr marL="0" indent="0">
              <a:buNone/>
            </a:pPr>
            <a:r>
              <a:rPr lang="cs-CZ" sz="1800" b="1" dirty="0" smtClean="0"/>
              <a:t>Zdroj:</a:t>
            </a:r>
          </a:p>
          <a:p>
            <a:pPr marL="457200" indent="-457200">
              <a:buFont typeface="+mj-lt"/>
              <a:buAutoNum type="arabicPeriod"/>
            </a:pPr>
            <a:r>
              <a:rPr lang="cs-CZ" sz="1800" dirty="0"/>
              <a:t>ROUBAL, Pavel. </a:t>
            </a:r>
            <a:r>
              <a:rPr lang="cs-CZ" sz="1800" i="1" dirty="0"/>
              <a:t>Informatika a výpočetní technika pro SŠ</a:t>
            </a:r>
            <a:r>
              <a:rPr lang="cs-CZ" sz="1800" dirty="0"/>
              <a:t>. Brno: </a:t>
            </a:r>
            <a:r>
              <a:rPr lang="cs-CZ" sz="1800" dirty="0" err="1"/>
              <a:t>Computer</a:t>
            </a:r>
            <a:r>
              <a:rPr lang="cs-CZ" sz="1800" dirty="0"/>
              <a:t> </a:t>
            </a:r>
            <a:r>
              <a:rPr lang="cs-CZ" sz="1800" dirty="0" err="1"/>
              <a:t>Press</a:t>
            </a:r>
            <a:r>
              <a:rPr lang="cs-CZ" sz="1800" dirty="0"/>
              <a:t>, a.s., 2010, ISBN 978-80-251-3227-2.</a:t>
            </a:r>
            <a:endParaRPr lang="cs-CZ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cs-CZ" sz="1800" dirty="0" smtClean="0"/>
              <a:t>Vlastní tvorba autora.</a:t>
            </a:r>
          </a:p>
          <a:p>
            <a:pPr marL="0" indent="0">
              <a:buNone/>
            </a:pPr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val="38942533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51470"/>
            <a:ext cx="7924800" cy="857250"/>
          </a:xfrm>
        </p:spPr>
        <p:txBody>
          <a:bodyPr/>
          <a:lstStyle/>
          <a:p>
            <a:r>
              <a:rPr lang="cs-CZ" dirty="0" smtClean="0"/>
              <a:t>Anotace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1" y="915566"/>
            <a:ext cx="7693025" cy="3888432"/>
          </a:xfrm>
        </p:spPr>
        <p:txBody>
          <a:bodyPr/>
          <a:lstStyle/>
          <a:p>
            <a:pPr marL="0" indent="0">
              <a:buNone/>
            </a:pPr>
            <a:r>
              <a:rPr lang="cs-CZ" sz="2400" dirty="0" smtClean="0"/>
              <a:t>Tento materiál </a:t>
            </a:r>
            <a:r>
              <a:rPr lang="cs-CZ" sz="2400" dirty="0"/>
              <a:t>je připraven pro výuku </a:t>
            </a:r>
            <a:r>
              <a:rPr lang="cs-CZ" sz="2400" dirty="0" smtClean="0"/>
              <a:t>IKT a slouží </a:t>
            </a:r>
            <a:br>
              <a:rPr lang="cs-CZ" sz="2400" dirty="0" smtClean="0"/>
            </a:br>
            <a:r>
              <a:rPr lang="cs-CZ" sz="2400" dirty="0" smtClean="0"/>
              <a:t>k vysvětlení </a:t>
            </a:r>
            <a:r>
              <a:rPr lang="cs-CZ" sz="2400" dirty="0"/>
              <a:t>z</a:t>
            </a:r>
            <a:r>
              <a:rPr lang="cs-CZ" sz="2400" dirty="0" smtClean="0"/>
              <a:t>ákladních úprav fotografie. </a:t>
            </a:r>
          </a:p>
          <a:p>
            <a:pPr marL="0" indent="0">
              <a:buNone/>
            </a:pPr>
            <a:r>
              <a:rPr lang="cs-CZ" sz="2400" dirty="0" smtClean="0"/>
              <a:t>Je určen pro </a:t>
            </a:r>
            <a:r>
              <a:rPr lang="cs-CZ" sz="2400" dirty="0"/>
              <a:t>2</a:t>
            </a:r>
            <a:r>
              <a:rPr lang="cs-CZ" sz="2400" dirty="0" smtClean="0"/>
              <a:t>. ročník čtyřletého studia a 4. ročník šestiletého studia. </a:t>
            </a:r>
          </a:p>
          <a:p>
            <a:pPr marL="0" indent="0">
              <a:buNone/>
            </a:pPr>
            <a:r>
              <a:rPr lang="cs-CZ" sz="2400" dirty="0" smtClean="0"/>
              <a:t>V první části obsahuje teorii, která bude doplňována ústním výkladem učitele</a:t>
            </a:r>
            <a:r>
              <a:rPr lang="cs-CZ" sz="2400" dirty="0" smtClean="0"/>
              <a:t>. Studenti vše procvičují přímo na PC.</a:t>
            </a:r>
            <a:endParaRPr lang="cs-CZ" sz="2400" dirty="0" smtClean="0"/>
          </a:p>
          <a:p>
            <a:pPr marL="0" indent="0">
              <a:buNone/>
            </a:pPr>
            <a:r>
              <a:rPr lang="cs-CZ" sz="2400" dirty="0" smtClean="0"/>
              <a:t>Závěrečná část obsahuje otázky k procvičení</a:t>
            </a:r>
          </a:p>
          <a:p>
            <a:pPr marL="0" indent="0">
              <a:buNone/>
            </a:pPr>
            <a:r>
              <a:rPr lang="cs-CZ" sz="2400" dirty="0" smtClean="0"/>
              <a:t>Materiál je určen pro interaktivní výuku.</a:t>
            </a:r>
          </a:p>
          <a:p>
            <a:pPr marL="0" indent="0">
              <a:buNone/>
            </a:pP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18477531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Základní úpravy </a:t>
            </a:r>
            <a:r>
              <a:rPr lang="cs-CZ" dirty="0" smtClean="0"/>
              <a:t>fotografie – 1.díl</a:t>
            </a:r>
            <a:endParaRPr lang="cs-CZ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sz="2400"/>
              <a:t>GYMNÁZIUM CHOMUTOV</a:t>
            </a:r>
          </a:p>
          <a:p>
            <a:r>
              <a:rPr lang="cs-CZ" sz="2400"/>
              <a:t>MARTIN JIŘIŠTĚ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267494"/>
            <a:ext cx="7924800" cy="720080"/>
          </a:xfrm>
        </p:spPr>
        <p:txBody>
          <a:bodyPr/>
          <a:lstStyle/>
          <a:p>
            <a:r>
              <a:rPr lang="cs-CZ" dirty="0" smtClean="0"/>
              <a:t>Lupa a ručka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half" idx="2"/>
          </p:nvPr>
        </p:nvSpPr>
        <p:spPr>
          <a:xfrm>
            <a:off x="4760913" y="915566"/>
            <a:ext cx="3770312" cy="3649291"/>
          </a:xfrm>
        </p:spPr>
        <p:txBody>
          <a:bodyPr/>
          <a:lstStyle/>
          <a:p>
            <a:r>
              <a:rPr lang="cs-CZ" dirty="0" smtClean="0"/>
              <a:t>nemá vliv na fyzické změny obrázku</a:t>
            </a:r>
          </a:p>
          <a:p>
            <a:r>
              <a:rPr lang="cs-CZ" dirty="0" smtClean="0"/>
              <a:t>důležité pomocné nástroje pro práci</a:t>
            </a:r>
            <a:br>
              <a:rPr lang="cs-CZ" dirty="0" smtClean="0"/>
            </a:br>
            <a:r>
              <a:rPr lang="cs-CZ" dirty="0" smtClean="0"/>
              <a:t>s obrazem</a:t>
            </a:r>
            <a:endParaRPr lang="cs-CZ" dirty="0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020126"/>
            <a:ext cx="2266950" cy="1400175"/>
          </a:xfrm>
          <a:prstGeom prst="rect">
            <a:avLst/>
          </a:prstGeom>
        </p:spPr>
      </p:pic>
      <p:pic>
        <p:nvPicPr>
          <p:cNvPr id="6" name="Zástupný symbol pro obsah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3568" y="1724755"/>
            <a:ext cx="3536303" cy="3218036"/>
          </a:xfrm>
          <a:prstGeom prst="rect">
            <a:avLst/>
          </a:prstGeom>
        </p:spPr>
      </p:pic>
      <p:sp>
        <p:nvSpPr>
          <p:cNvPr id="8" name="Zaoblený obdélník 7"/>
          <p:cNvSpPr/>
          <p:nvPr/>
        </p:nvSpPr>
        <p:spPr>
          <a:xfrm>
            <a:off x="395536" y="1347614"/>
            <a:ext cx="1656184" cy="3771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 8"/>
          <p:cNvSpPr/>
          <p:nvPr/>
        </p:nvSpPr>
        <p:spPr>
          <a:xfrm>
            <a:off x="1835696" y="3435846"/>
            <a:ext cx="2016224" cy="1152128"/>
          </a:xfrm>
          <a:prstGeom prst="rect">
            <a:avLst/>
          </a:prstGeom>
          <a:noFill/>
          <a:ln w="9525">
            <a:solidFill>
              <a:srgbClr val="FF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292386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123478"/>
            <a:ext cx="7924800" cy="857250"/>
          </a:xfrm>
        </p:spPr>
        <p:txBody>
          <a:bodyPr/>
          <a:lstStyle/>
          <a:p>
            <a:r>
              <a:rPr lang="cs-CZ" dirty="0" smtClean="0"/>
              <a:t>Otočení obrazu</a:t>
            </a:r>
            <a:endParaRPr lang="cs-CZ" dirty="0"/>
          </a:p>
        </p:txBody>
      </p:sp>
      <p:pic>
        <p:nvPicPr>
          <p:cNvPr id="5" name="Zástupný symbol pro obsah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6497" y="2052282"/>
            <a:ext cx="2095500" cy="2794000"/>
          </a:xfrm>
          <a:prstGeom prst="rect">
            <a:avLst/>
          </a:prstGeom>
        </p:spPr>
      </p:pic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220071" y="843558"/>
            <a:ext cx="3311153" cy="4002724"/>
          </a:xfrm>
        </p:spPr>
        <p:txBody>
          <a:bodyPr/>
          <a:lstStyle/>
          <a:p>
            <a:r>
              <a:rPr lang="cs-CZ" dirty="0" smtClean="0"/>
              <a:t>Před prezentací je nutné foto otočit do správné polohy</a:t>
            </a:r>
          </a:p>
          <a:p>
            <a:r>
              <a:rPr lang="cs-CZ" dirty="0" smtClean="0"/>
              <a:t>některé grafické programy obraz přepočítají – ztráta kvality</a:t>
            </a:r>
            <a:endParaRPr lang="cs-CZ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895167"/>
            <a:ext cx="3924300" cy="895350"/>
          </a:xfrm>
          <a:prstGeom prst="rect">
            <a:avLst/>
          </a:prstGeom>
        </p:spPr>
      </p:pic>
      <p:sp>
        <p:nvSpPr>
          <p:cNvPr id="7" name="Zaoblený obdélník 6"/>
          <p:cNvSpPr/>
          <p:nvPr/>
        </p:nvSpPr>
        <p:spPr>
          <a:xfrm>
            <a:off x="2915816" y="1131590"/>
            <a:ext cx="648072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8" name="Zástupný symbol pro obsah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 rot="5400000">
            <a:off x="2616994" y="2401532"/>
            <a:ext cx="209550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Zahnutá šipka dolů 8"/>
          <p:cNvSpPr/>
          <p:nvPr/>
        </p:nvSpPr>
        <p:spPr>
          <a:xfrm rot="1714031" flipH="1">
            <a:off x="2595852" y="2105649"/>
            <a:ext cx="720080" cy="325214"/>
          </a:xfrm>
          <a:prstGeom prst="curvedDownArrow">
            <a:avLst>
              <a:gd name="adj1" fmla="val 25000"/>
              <a:gd name="adj2" fmla="val 73842"/>
              <a:gd name="adj3" fmla="val 35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50388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123478"/>
            <a:ext cx="7924800" cy="857250"/>
          </a:xfrm>
        </p:spPr>
        <p:txBody>
          <a:bodyPr/>
          <a:lstStyle/>
          <a:p>
            <a:r>
              <a:rPr lang="cs-CZ" dirty="0" smtClean="0"/>
              <a:t>Oříznutí</a:t>
            </a:r>
            <a:endParaRPr lang="cs-CZ" dirty="0"/>
          </a:p>
        </p:txBody>
      </p:sp>
      <p:pic>
        <p:nvPicPr>
          <p:cNvPr id="5" name="Zástupný symbol pro obsah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5536" y="1707654"/>
            <a:ext cx="3725333" cy="2794000"/>
          </a:xfrm>
          <a:prstGeom prst="rect">
            <a:avLst/>
          </a:prstGeom>
        </p:spPr>
      </p:pic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788024" y="1635646"/>
            <a:ext cx="4131567" cy="2866008"/>
          </a:xfrm>
        </p:spPr>
        <p:txBody>
          <a:bodyPr/>
          <a:lstStyle/>
          <a:p>
            <a:r>
              <a:rPr lang="cs-CZ" dirty="0" smtClean="0"/>
              <a:t>vhodné pro změnu kompozice</a:t>
            </a:r>
          </a:p>
          <a:p>
            <a:r>
              <a:rPr lang="cs-CZ" dirty="0" smtClean="0"/>
              <a:t>možná změna poměru stran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7168920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123478"/>
            <a:ext cx="7924800" cy="857250"/>
          </a:xfrm>
        </p:spPr>
        <p:txBody>
          <a:bodyPr/>
          <a:lstStyle/>
          <a:p>
            <a:r>
              <a:rPr lang="cs-CZ" dirty="0" smtClean="0"/>
              <a:t>Oříznutí</a:t>
            </a:r>
            <a:endParaRPr lang="cs-CZ" dirty="0"/>
          </a:p>
        </p:txBody>
      </p:sp>
      <p:sp>
        <p:nvSpPr>
          <p:cNvPr id="11" name="Zaoblený obdélník 10"/>
          <p:cNvSpPr/>
          <p:nvPr/>
        </p:nvSpPr>
        <p:spPr>
          <a:xfrm>
            <a:off x="3353854" y="300075"/>
            <a:ext cx="1944216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 smtClean="0">
                <a:solidFill>
                  <a:schemeClr val="tx1"/>
                </a:solidFill>
              </a:rPr>
              <a:t>Zatemnění pro lepší orientaci</a:t>
            </a:r>
            <a:endParaRPr lang="cs-CZ" sz="1400" dirty="0">
              <a:solidFill>
                <a:schemeClr val="tx1"/>
              </a:solidFill>
            </a:endParaRPr>
          </a:p>
        </p:txBody>
      </p:sp>
      <p:sp>
        <p:nvSpPr>
          <p:cNvPr id="12" name="Zaoblený obdélník 11"/>
          <p:cNvSpPr/>
          <p:nvPr/>
        </p:nvSpPr>
        <p:spPr>
          <a:xfrm>
            <a:off x="5796136" y="277826"/>
            <a:ext cx="1944216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 smtClean="0">
                <a:solidFill>
                  <a:schemeClr val="tx1"/>
                </a:solidFill>
              </a:rPr>
              <a:t>Nástroj Ořez</a:t>
            </a:r>
            <a:endParaRPr lang="cs-CZ" sz="1400" dirty="0">
              <a:solidFill>
                <a:schemeClr val="tx1"/>
              </a:solidFill>
            </a:endParaRPr>
          </a:p>
        </p:txBody>
      </p:sp>
      <p:pic>
        <p:nvPicPr>
          <p:cNvPr id="13" name="Obrázek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61" y="1059582"/>
            <a:ext cx="6177386" cy="3945805"/>
          </a:xfrm>
          <a:prstGeom prst="rect">
            <a:avLst/>
          </a:prstGeom>
        </p:spPr>
      </p:pic>
      <p:pic>
        <p:nvPicPr>
          <p:cNvPr id="14" name="Obrázek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105" y="2211709"/>
            <a:ext cx="2264572" cy="2793677"/>
          </a:xfrm>
          <a:prstGeom prst="rect">
            <a:avLst/>
          </a:prstGeom>
        </p:spPr>
      </p:pic>
      <p:sp>
        <p:nvSpPr>
          <p:cNvPr id="15" name="Zaoblený obdélník 14"/>
          <p:cNvSpPr/>
          <p:nvPr/>
        </p:nvSpPr>
        <p:spPr>
          <a:xfrm>
            <a:off x="6893283" y="1344190"/>
            <a:ext cx="1944216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 smtClean="0">
                <a:solidFill>
                  <a:schemeClr val="tx1"/>
                </a:solidFill>
              </a:rPr>
              <a:t>Poměr rámu k ořezu</a:t>
            </a:r>
            <a:endParaRPr lang="cs-CZ" sz="1400" dirty="0">
              <a:solidFill>
                <a:schemeClr val="tx1"/>
              </a:solidFill>
            </a:endParaRPr>
          </a:p>
        </p:txBody>
      </p:sp>
      <p:cxnSp>
        <p:nvCxnSpPr>
          <p:cNvPr id="17" name="Přímá spojnice se šipkou 16"/>
          <p:cNvCxnSpPr>
            <a:stCxn id="11" idx="2"/>
          </p:cNvCxnSpPr>
          <p:nvPr/>
        </p:nvCxnSpPr>
        <p:spPr>
          <a:xfrm flipH="1">
            <a:off x="3275856" y="804131"/>
            <a:ext cx="1050106" cy="120873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nice se šipkou 17"/>
          <p:cNvCxnSpPr/>
          <p:nvPr/>
        </p:nvCxnSpPr>
        <p:spPr>
          <a:xfrm flipH="1">
            <a:off x="4724400" y="781882"/>
            <a:ext cx="2093145" cy="114179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se šipkou 19"/>
          <p:cNvCxnSpPr/>
          <p:nvPr/>
        </p:nvCxnSpPr>
        <p:spPr>
          <a:xfrm flipH="1">
            <a:off x="7956376" y="1848246"/>
            <a:ext cx="69516" cy="57948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3927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1553776"/>
            <a:ext cx="2569468" cy="3425957"/>
          </a:xfrm>
          <a:prstGeom prst="rect">
            <a:avLst/>
          </a:prstGeom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40" y="1059582"/>
            <a:ext cx="6071031" cy="3920152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123478"/>
            <a:ext cx="7924800" cy="857250"/>
          </a:xfrm>
        </p:spPr>
        <p:txBody>
          <a:bodyPr/>
          <a:lstStyle/>
          <a:p>
            <a:r>
              <a:rPr lang="cs-CZ" dirty="0" smtClean="0"/>
              <a:t>Oříznutí</a:t>
            </a:r>
            <a:endParaRPr lang="cs-CZ" dirty="0"/>
          </a:p>
        </p:txBody>
      </p:sp>
      <p:sp>
        <p:nvSpPr>
          <p:cNvPr id="11" name="Zaoblený obdélník 10"/>
          <p:cNvSpPr/>
          <p:nvPr/>
        </p:nvSpPr>
        <p:spPr>
          <a:xfrm>
            <a:off x="3353854" y="300075"/>
            <a:ext cx="1944216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 smtClean="0">
                <a:solidFill>
                  <a:schemeClr val="tx1"/>
                </a:solidFill>
              </a:rPr>
              <a:t>Zlatý řez</a:t>
            </a:r>
            <a:endParaRPr lang="cs-CZ" sz="1400" dirty="0">
              <a:solidFill>
                <a:schemeClr val="tx1"/>
              </a:solidFill>
            </a:endParaRPr>
          </a:p>
        </p:txBody>
      </p:sp>
      <p:sp>
        <p:nvSpPr>
          <p:cNvPr id="12" name="Zaoblený obdélník 11"/>
          <p:cNvSpPr/>
          <p:nvPr/>
        </p:nvSpPr>
        <p:spPr>
          <a:xfrm>
            <a:off x="6705104" y="310432"/>
            <a:ext cx="1944216" cy="110919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 smtClean="0">
                <a:solidFill>
                  <a:schemeClr val="tx1"/>
                </a:solidFill>
              </a:rPr>
              <a:t>Pomocné linky nastavíme v menu Zobrazit – Ořezové značky – Zlatý řez</a:t>
            </a:r>
            <a:endParaRPr lang="cs-CZ" sz="1400" dirty="0">
              <a:solidFill>
                <a:schemeClr val="tx1"/>
              </a:solidFill>
            </a:endParaRPr>
          </a:p>
        </p:txBody>
      </p:sp>
      <p:cxnSp>
        <p:nvCxnSpPr>
          <p:cNvPr id="17" name="Přímá spojnice se šipkou 16"/>
          <p:cNvCxnSpPr>
            <a:stCxn id="11" idx="2"/>
          </p:cNvCxnSpPr>
          <p:nvPr/>
        </p:nvCxnSpPr>
        <p:spPr>
          <a:xfrm flipH="1">
            <a:off x="2771800" y="804131"/>
            <a:ext cx="1554162" cy="198364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nice se šipkou 17"/>
          <p:cNvCxnSpPr>
            <a:stCxn id="12" idx="2"/>
          </p:cNvCxnSpPr>
          <p:nvPr/>
        </p:nvCxnSpPr>
        <p:spPr>
          <a:xfrm>
            <a:off x="7677212" y="1419622"/>
            <a:ext cx="495188" cy="180020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7486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23478"/>
            <a:ext cx="7924800" cy="857250"/>
          </a:xfrm>
        </p:spPr>
        <p:txBody>
          <a:bodyPr/>
          <a:lstStyle/>
          <a:p>
            <a:r>
              <a:rPr lang="cs-CZ" dirty="0" smtClean="0"/>
              <a:t>Otázky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980729"/>
            <a:ext cx="7920879" cy="216708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cs-CZ" dirty="0" smtClean="0"/>
              <a:t>Jakým způsobem lze změnit formát fotografie bez deformace?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Jaký formát je vhodný pro uložení fotografie?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971600" y="3363838"/>
            <a:ext cx="7559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dirty="0" smtClean="0"/>
              <a:t>Ořezem</a:t>
            </a:r>
            <a:endParaRPr lang="cs-CZ" dirty="0"/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JPEG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0874248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Kapsle">
  <a:themeElements>
    <a:clrScheme name="Kapsle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Kaps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apsle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psle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psle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le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psle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le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le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le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F71B8C795FACF42A64C8B2B87D15C4C" ma:contentTypeVersion="2" ma:contentTypeDescription="Vytvoří nový dokument" ma:contentTypeScope="" ma:versionID="8eab884af9a23beb4c75fe6c83a660da">
  <xsd:schema xmlns:xsd="http://www.w3.org/2001/XMLSchema" xmlns:xs="http://www.w3.org/2001/XMLSchema" xmlns:p="http://schemas.microsoft.com/office/2006/metadata/properties" xmlns:ns2="e25fcefe-24a2-4720-ab02-7110b2fd1148" targetNamespace="http://schemas.microsoft.com/office/2006/metadata/properties" ma:root="true" ma:fieldsID="7a4c20127c6a666ce1395eb07d87098c" ns2:_="">
    <xsd:import namespace="e25fcefe-24a2-4720-ab02-7110b2fd11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fcefe-24a2-4720-ab02-7110b2fd11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7ACD527-E614-49EE-A7C0-54873EE33ED8}"/>
</file>

<file path=customXml/itemProps2.xml><?xml version="1.0" encoding="utf-8"?>
<ds:datastoreItem xmlns:ds="http://schemas.openxmlformats.org/officeDocument/2006/customXml" ds:itemID="{F5796FBA-A537-4169-94D9-DA37495A14A8}"/>
</file>

<file path=customXml/itemProps3.xml><?xml version="1.0" encoding="utf-8"?>
<ds:datastoreItem xmlns:ds="http://schemas.openxmlformats.org/officeDocument/2006/customXml" ds:itemID="{EE997C18-C0C1-45B0-A733-BA5C4C6C17FA}"/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5841</TotalTime>
  <Words>146</Words>
  <Application>Microsoft Office PowerPoint</Application>
  <PresentationFormat>Předvádění na obrazovce (16:9)</PresentationFormat>
  <Paragraphs>45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Kapsle</vt:lpstr>
      <vt:lpstr>Prezentace aplikace PowerPoint</vt:lpstr>
      <vt:lpstr>Anotace</vt:lpstr>
      <vt:lpstr>Základní úpravy fotografie – 1.díl</vt:lpstr>
      <vt:lpstr>Lupa a ručka</vt:lpstr>
      <vt:lpstr>Otočení obrazu</vt:lpstr>
      <vt:lpstr>Oříznutí</vt:lpstr>
      <vt:lpstr>Oříznutí</vt:lpstr>
      <vt:lpstr>Oříznutí</vt:lpstr>
      <vt:lpstr>Otázky</vt:lpstr>
      <vt:lpstr>Prezentace aplikace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Martin Jiřiště</dc:creator>
  <cp:lastModifiedBy>Martin Jiřiště</cp:lastModifiedBy>
  <cp:revision>222</cp:revision>
  <dcterms:created xsi:type="dcterms:W3CDTF">2007-01-18T21:09:35Z</dcterms:created>
  <dcterms:modified xsi:type="dcterms:W3CDTF">2013-12-10T21:41:15Z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0x010100FF71B8C795FACF42A64C8B2B87D15C4C</vt:lpwstr>
  </property>
</Properties>
</file>