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764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017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8179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45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18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80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307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064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545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672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120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368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40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499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888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638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087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718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76423" y="1122363"/>
            <a:ext cx="8791575" cy="2387600"/>
          </a:xfrm>
        </p:spPr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Historie výpočetní techniky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829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Jednoduchá počítadla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2319" y="1798726"/>
            <a:ext cx="9905999" cy="3541714"/>
          </a:xfrm>
        </p:spPr>
        <p:txBody>
          <a:bodyPr/>
          <a:lstStyle/>
          <a:p>
            <a:r>
              <a:rPr lang="cs-CZ" dirty="0" err="1" smtClean="0">
                <a:solidFill>
                  <a:srgbClr val="002060"/>
                </a:solidFill>
              </a:rPr>
              <a:t>Abacus</a:t>
            </a:r>
            <a:endParaRPr lang="cs-CZ" dirty="0" smtClean="0">
              <a:solidFill>
                <a:srgbClr val="002060"/>
              </a:solidFill>
            </a:endParaRPr>
          </a:p>
          <a:p>
            <a:endParaRPr lang="cs-CZ" dirty="0"/>
          </a:p>
        </p:txBody>
      </p:sp>
      <p:pic>
        <p:nvPicPr>
          <p:cNvPr id="1026" name="Picture 2" descr="VÃ½sledek obrÃ¡zku pro abacu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1" t="3004" r="16443" b="7001"/>
          <a:stretch/>
        </p:blipFill>
        <p:spPr bwMode="auto">
          <a:xfrm>
            <a:off x="2215166" y="2665927"/>
            <a:ext cx="5293218" cy="264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48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Mechanické kalkulátory</a:t>
            </a:r>
            <a:br>
              <a:rPr lang="cs-CZ" dirty="0" smtClean="0">
                <a:solidFill>
                  <a:srgbClr val="002060"/>
                </a:solidFill>
              </a:rPr>
            </a:br>
            <a:r>
              <a:rPr lang="cs-CZ" dirty="0" smtClean="0">
                <a:solidFill>
                  <a:srgbClr val="002060"/>
                </a:solidFill>
              </a:rPr>
              <a:t>(17. </a:t>
            </a:r>
            <a:r>
              <a:rPr lang="cs-CZ" cap="none" dirty="0" smtClean="0">
                <a:solidFill>
                  <a:srgbClr val="002060"/>
                </a:solidFill>
              </a:rPr>
              <a:t>stol. – polovina 19. stol.)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Wilhelm </a:t>
            </a:r>
            <a:r>
              <a:rPr lang="cs-CZ" dirty="0" err="1" smtClean="0">
                <a:solidFill>
                  <a:srgbClr val="002060"/>
                </a:solidFill>
              </a:rPr>
              <a:t>Schickard</a:t>
            </a:r>
            <a:r>
              <a:rPr lang="cs-CZ" dirty="0" smtClean="0">
                <a:solidFill>
                  <a:srgbClr val="002060"/>
                </a:solidFill>
              </a:rPr>
              <a:t> – 1623 – „počítací hodiny“</a:t>
            </a:r>
          </a:p>
          <a:p>
            <a:r>
              <a:rPr lang="cs-CZ" dirty="0" err="1" smtClean="0">
                <a:solidFill>
                  <a:srgbClr val="002060"/>
                </a:solidFill>
              </a:rPr>
              <a:t>Blaise</a:t>
            </a:r>
            <a:r>
              <a:rPr lang="cs-CZ" dirty="0" smtClean="0">
                <a:solidFill>
                  <a:srgbClr val="002060"/>
                </a:solidFill>
              </a:rPr>
              <a:t> Pascal – 1645 – PASCALINE</a:t>
            </a:r>
          </a:p>
          <a:p>
            <a:r>
              <a:rPr lang="cs-CZ" dirty="0" smtClean="0">
                <a:solidFill>
                  <a:srgbClr val="002060"/>
                </a:solidFill>
              </a:rPr>
              <a:t>Thomas de </a:t>
            </a:r>
            <a:r>
              <a:rPr lang="cs-CZ" dirty="0" err="1" smtClean="0">
                <a:solidFill>
                  <a:srgbClr val="002060"/>
                </a:solidFill>
              </a:rPr>
              <a:t>Colmar</a:t>
            </a:r>
            <a:r>
              <a:rPr lang="cs-CZ" dirty="0" smtClean="0">
                <a:solidFill>
                  <a:srgbClr val="002060"/>
                </a:solidFill>
              </a:rPr>
              <a:t> – 1862 – ARITHMOMETER</a:t>
            </a:r>
          </a:p>
          <a:p>
            <a:pPr marL="0" indent="0">
              <a:buNone/>
            </a:pPr>
            <a:endParaRPr lang="cs-CZ" dirty="0">
              <a:solidFill>
                <a:srgbClr val="002060"/>
              </a:solidFill>
            </a:endParaRPr>
          </a:p>
        </p:txBody>
      </p:sp>
      <p:pic>
        <p:nvPicPr>
          <p:cNvPr id="5" name="Obrázek 4" descr="Výřez obrazovk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92" y="4160119"/>
            <a:ext cx="2943636" cy="1514686"/>
          </a:xfrm>
          <a:prstGeom prst="rect">
            <a:avLst/>
          </a:prstGeom>
        </p:spPr>
      </p:pic>
      <p:pic>
        <p:nvPicPr>
          <p:cNvPr id="7" name="Obrázek 6" descr="Výřez obrazovk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650" y="4020344"/>
            <a:ext cx="2105319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64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Děrné štítky a mechanické počítače</a:t>
            </a:r>
            <a:br>
              <a:rPr lang="cs-CZ" dirty="0" smtClean="0">
                <a:solidFill>
                  <a:srgbClr val="002060"/>
                </a:solidFill>
              </a:rPr>
            </a:br>
            <a:r>
              <a:rPr lang="cs-CZ" dirty="0" smtClean="0">
                <a:solidFill>
                  <a:srgbClr val="002060"/>
                </a:solidFill>
              </a:rPr>
              <a:t>(1805 – 1890)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Joseph Marie </a:t>
            </a:r>
            <a:r>
              <a:rPr lang="cs-CZ" dirty="0" err="1" smtClean="0">
                <a:solidFill>
                  <a:srgbClr val="002060"/>
                </a:solidFill>
              </a:rPr>
              <a:t>Jacquard</a:t>
            </a:r>
            <a:r>
              <a:rPr lang="cs-CZ" dirty="0" smtClean="0">
                <a:solidFill>
                  <a:srgbClr val="002060"/>
                </a:solidFill>
              </a:rPr>
              <a:t> – 1805 – děrný štítek</a:t>
            </a:r>
          </a:p>
          <a:p>
            <a:r>
              <a:rPr lang="cs-CZ" dirty="0" smtClean="0">
                <a:solidFill>
                  <a:srgbClr val="002060"/>
                </a:solidFill>
              </a:rPr>
              <a:t>Charles </a:t>
            </a:r>
            <a:r>
              <a:rPr lang="cs-CZ" dirty="0" err="1" smtClean="0">
                <a:solidFill>
                  <a:srgbClr val="002060"/>
                </a:solidFill>
              </a:rPr>
              <a:t>Babbage</a:t>
            </a:r>
            <a:r>
              <a:rPr lang="cs-CZ" dirty="0" smtClean="0">
                <a:solidFill>
                  <a:srgbClr val="002060"/>
                </a:solidFill>
              </a:rPr>
              <a:t> – ANALYTICAL ENGINE</a:t>
            </a:r>
            <a:endParaRPr lang="cs-CZ" dirty="0">
              <a:solidFill>
                <a:srgbClr val="002060"/>
              </a:solidFill>
            </a:endParaRPr>
          </a:p>
        </p:txBody>
      </p:sp>
      <p:pic>
        <p:nvPicPr>
          <p:cNvPr id="4" name="Obrázek 3" descr="Výřez obrazovk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26" y="3370120"/>
            <a:ext cx="2428941" cy="22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1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Elektromechanické počítací stroje</a:t>
            </a:r>
            <a:br>
              <a:rPr lang="cs-CZ" dirty="0" smtClean="0">
                <a:solidFill>
                  <a:srgbClr val="002060"/>
                </a:solidFill>
              </a:rPr>
            </a:br>
            <a:r>
              <a:rPr lang="cs-CZ" dirty="0" smtClean="0">
                <a:solidFill>
                  <a:srgbClr val="002060"/>
                </a:solidFill>
              </a:rPr>
              <a:t>(1890 – 1945)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Herman </a:t>
            </a:r>
            <a:r>
              <a:rPr lang="cs-CZ" dirty="0" err="1" smtClean="0">
                <a:solidFill>
                  <a:srgbClr val="002060"/>
                </a:solidFill>
              </a:rPr>
              <a:t>Hollerith</a:t>
            </a:r>
            <a:r>
              <a:rPr lang="cs-CZ" dirty="0" smtClean="0">
                <a:solidFill>
                  <a:srgbClr val="002060"/>
                </a:solidFill>
              </a:rPr>
              <a:t> – sčítací stroj</a:t>
            </a:r>
            <a:endParaRPr lang="cs-CZ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7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Halové počítače – reléové počítače</a:t>
            </a:r>
            <a:br>
              <a:rPr lang="cs-CZ" dirty="0" smtClean="0">
                <a:solidFill>
                  <a:srgbClr val="002060"/>
                </a:solidFill>
              </a:rPr>
            </a:br>
            <a:r>
              <a:rPr lang="cs-CZ" dirty="0" smtClean="0">
                <a:solidFill>
                  <a:srgbClr val="002060"/>
                </a:solidFill>
              </a:rPr>
              <a:t>(</a:t>
            </a:r>
            <a:r>
              <a:rPr lang="cs-CZ" cap="none" dirty="0" smtClean="0">
                <a:solidFill>
                  <a:srgbClr val="002060"/>
                </a:solidFill>
              </a:rPr>
              <a:t>druhá světová válka</a:t>
            </a:r>
            <a:r>
              <a:rPr lang="cs-CZ" dirty="0" smtClean="0">
                <a:solidFill>
                  <a:srgbClr val="002060"/>
                </a:solidFill>
              </a:rPr>
              <a:t>)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Konrad </a:t>
            </a:r>
            <a:r>
              <a:rPr lang="cs-CZ" dirty="0" err="1" smtClean="0">
                <a:solidFill>
                  <a:srgbClr val="002060"/>
                </a:solidFill>
              </a:rPr>
              <a:t>Zuse</a:t>
            </a:r>
            <a:r>
              <a:rPr lang="cs-CZ" dirty="0" smtClean="0">
                <a:solidFill>
                  <a:srgbClr val="002060"/>
                </a:solidFill>
              </a:rPr>
              <a:t> – 1938-1942 – Z1 až Z3</a:t>
            </a:r>
          </a:p>
          <a:p>
            <a:r>
              <a:rPr lang="cs-CZ" dirty="0" err="1" smtClean="0">
                <a:solidFill>
                  <a:srgbClr val="002060"/>
                </a:solidFill>
              </a:rPr>
              <a:t>Howard</a:t>
            </a:r>
            <a:r>
              <a:rPr lang="cs-CZ" dirty="0" smtClean="0">
                <a:solidFill>
                  <a:srgbClr val="002060"/>
                </a:solidFill>
              </a:rPr>
              <a:t> </a:t>
            </a:r>
            <a:r>
              <a:rPr lang="cs-CZ" dirty="0" err="1" smtClean="0">
                <a:solidFill>
                  <a:srgbClr val="002060"/>
                </a:solidFill>
              </a:rPr>
              <a:t>Aiken</a:t>
            </a:r>
            <a:r>
              <a:rPr lang="cs-CZ" dirty="0" smtClean="0">
                <a:solidFill>
                  <a:srgbClr val="002060"/>
                </a:solidFill>
              </a:rPr>
              <a:t> – 1944 – MARK 1</a:t>
            </a:r>
          </a:p>
          <a:p>
            <a:r>
              <a:rPr lang="cs-CZ" dirty="0" smtClean="0">
                <a:solidFill>
                  <a:srgbClr val="002060"/>
                </a:solidFill>
              </a:rPr>
              <a:t>Alan </a:t>
            </a:r>
            <a:r>
              <a:rPr lang="cs-CZ" dirty="0" err="1" smtClean="0">
                <a:solidFill>
                  <a:srgbClr val="002060"/>
                </a:solidFill>
              </a:rPr>
              <a:t>Turing</a:t>
            </a:r>
            <a:endParaRPr lang="cs-CZ" dirty="0">
              <a:solidFill>
                <a:srgbClr val="002060"/>
              </a:solidFill>
            </a:endParaRPr>
          </a:p>
        </p:txBody>
      </p:sp>
      <p:pic>
        <p:nvPicPr>
          <p:cNvPr id="4" name="Obrázek 3" descr="Výřez obrazovk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910" y="2980484"/>
            <a:ext cx="4366779" cy="18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Halové počítače – elektronkové počítače</a:t>
            </a:r>
            <a:br>
              <a:rPr lang="cs-CZ" dirty="0" smtClean="0">
                <a:solidFill>
                  <a:srgbClr val="002060"/>
                </a:solidFill>
              </a:rPr>
            </a:br>
            <a:r>
              <a:rPr lang="cs-CZ" dirty="0" smtClean="0">
                <a:solidFill>
                  <a:srgbClr val="002060"/>
                </a:solidFill>
              </a:rPr>
              <a:t>(</a:t>
            </a:r>
            <a:r>
              <a:rPr lang="cs-CZ" cap="none" dirty="0" smtClean="0">
                <a:solidFill>
                  <a:srgbClr val="002060"/>
                </a:solidFill>
              </a:rPr>
              <a:t>po roce </a:t>
            </a:r>
            <a:r>
              <a:rPr lang="cs-CZ" dirty="0" smtClean="0">
                <a:solidFill>
                  <a:srgbClr val="002060"/>
                </a:solidFill>
              </a:rPr>
              <a:t>1946)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ENIAC – 1946</a:t>
            </a:r>
          </a:p>
          <a:p>
            <a:endParaRPr lang="cs-CZ" dirty="0">
              <a:solidFill>
                <a:srgbClr val="002060"/>
              </a:solidFill>
            </a:endParaRPr>
          </a:p>
          <a:p>
            <a:endParaRPr lang="cs-CZ" dirty="0" smtClean="0">
              <a:solidFill>
                <a:srgbClr val="002060"/>
              </a:solidFill>
            </a:endParaRPr>
          </a:p>
          <a:p>
            <a:r>
              <a:rPr lang="cs-CZ" dirty="0" smtClean="0">
                <a:solidFill>
                  <a:srgbClr val="002060"/>
                </a:solidFill>
              </a:rPr>
              <a:t>John von </a:t>
            </a:r>
            <a:r>
              <a:rPr lang="cs-CZ" dirty="0" err="1" smtClean="0">
                <a:solidFill>
                  <a:srgbClr val="002060"/>
                </a:solidFill>
              </a:rPr>
              <a:t>Nemann</a:t>
            </a:r>
            <a:r>
              <a:rPr lang="cs-CZ" dirty="0" smtClean="0">
                <a:solidFill>
                  <a:srgbClr val="002060"/>
                </a:solidFill>
              </a:rPr>
              <a:t> – 1951 - EDVAC</a:t>
            </a:r>
            <a:endParaRPr lang="cs-CZ" dirty="0">
              <a:solidFill>
                <a:srgbClr val="002060"/>
              </a:solidFill>
            </a:endParaRPr>
          </a:p>
        </p:txBody>
      </p:sp>
      <p:pic>
        <p:nvPicPr>
          <p:cNvPr id="4" name="Obrázek 3" descr="Výřez obrazovk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00" y="2341787"/>
            <a:ext cx="2734057" cy="1476581"/>
          </a:xfrm>
          <a:prstGeom prst="rect">
            <a:avLst/>
          </a:prstGeom>
        </p:spPr>
      </p:pic>
      <p:pic>
        <p:nvPicPr>
          <p:cNvPr id="5" name="Obrázek 4" descr="Výřez obrazovk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057" y="3991166"/>
            <a:ext cx="235300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1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Střediskové počítače</a:t>
            </a:r>
            <a:br>
              <a:rPr lang="cs-CZ" dirty="0" smtClean="0">
                <a:solidFill>
                  <a:srgbClr val="002060"/>
                </a:solidFill>
              </a:rPr>
            </a:br>
            <a:r>
              <a:rPr lang="cs-CZ" dirty="0" smtClean="0">
                <a:solidFill>
                  <a:srgbClr val="002060"/>
                </a:solidFill>
              </a:rPr>
              <a:t>(</a:t>
            </a:r>
            <a:r>
              <a:rPr lang="cs-CZ" cap="none" dirty="0" smtClean="0">
                <a:solidFill>
                  <a:srgbClr val="002060"/>
                </a:solidFill>
              </a:rPr>
              <a:t>druhá polovina 20.stol</a:t>
            </a:r>
            <a:r>
              <a:rPr lang="cs-CZ" dirty="0" smtClean="0">
                <a:solidFill>
                  <a:srgbClr val="002060"/>
                </a:solidFill>
              </a:rPr>
              <a:t>.)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UNIVAC – 1951 – výpočetní středisko</a:t>
            </a:r>
          </a:p>
          <a:p>
            <a:endParaRPr lang="cs-CZ" dirty="0">
              <a:solidFill>
                <a:srgbClr val="002060"/>
              </a:solidFill>
            </a:endParaRPr>
          </a:p>
          <a:p>
            <a:endParaRPr lang="cs-CZ" dirty="0" smtClean="0">
              <a:solidFill>
                <a:srgbClr val="002060"/>
              </a:solidFill>
            </a:endParaRPr>
          </a:p>
          <a:p>
            <a:endParaRPr lang="cs-CZ" dirty="0" smtClean="0">
              <a:solidFill>
                <a:srgbClr val="002060"/>
              </a:solidFill>
            </a:endParaRPr>
          </a:p>
          <a:p>
            <a:r>
              <a:rPr lang="cs-CZ" dirty="0" smtClean="0">
                <a:solidFill>
                  <a:srgbClr val="002060"/>
                </a:solidFill>
              </a:rPr>
              <a:t>Později terminály</a:t>
            </a:r>
            <a:endParaRPr lang="cs-CZ" dirty="0">
              <a:solidFill>
                <a:srgbClr val="002060"/>
              </a:solidFill>
            </a:endParaRPr>
          </a:p>
        </p:txBody>
      </p:sp>
      <p:pic>
        <p:nvPicPr>
          <p:cNvPr id="4" name="Obrázek 3" descr="Výřez obrazovk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13" y="2719289"/>
            <a:ext cx="3392504" cy="207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3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71B8C795FACF42A64C8B2B87D15C4C" ma:contentTypeVersion="2" ma:contentTypeDescription="Vytvoří nový dokument" ma:contentTypeScope="" ma:versionID="8eab884af9a23beb4c75fe6c83a660da">
  <xsd:schema xmlns:xsd="http://www.w3.org/2001/XMLSchema" xmlns:xs="http://www.w3.org/2001/XMLSchema" xmlns:p="http://schemas.microsoft.com/office/2006/metadata/properties" xmlns:ns2="e25fcefe-24a2-4720-ab02-7110b2fd1148" targetNamespace="http://schemas.microsoft.com/office/2006/metadata/properties" ma:root="true" ma:fieldsID="7a4c20127c6a666ce1395eb07d87098c" ns2:_="">
    <xsd:import namespace="e25fcefe-24a2-4720-ab02-7110b2fd11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fcefe-24a2-4720-ab02-7110b2fd11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5BE186-52C6-4810-9EF8-A71941C617DB}"/>
</file>

<file path=customXml/itemProps2.xml><?xml version="1.0" encoding="utf-8"?>
<ds:datastoreItem xmlns:ds="http://schemas.openxmlformats.org/officeDocument/2006/customXml" ds:itemID="{301E826D-0F9E-43E9-B1D1-8274890153E4}"/>
</file>

<file path=customXml/itemProps3.xml><?xml version="1.0" encoding="utf-8"?>
<ds:datastoreItem xmlns:ds="http://schemas.openxmlformats.org/officeDocument/2006/customXml" ds:itemID="{A0C823ED-0E74-482C-BA3C-03034CC656A0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72</TotalTime>
  <Words>103</Words>
  <Application>Microsoft Office PowerPoint</Application>
  <PresentationFormat>Širokoúhlá obrazovka</PresentationFormat>
  <Paragraphs>27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Obvod</vt:lpstr>
      <vt:lpstr>Historie výpočetní techniky</vt:lpstr>
      <vt:lpstr>Jednoduchá počítadla</vt:lpstr>
      <vt:lpstr>Mechanické kalkulátory (17. stol. – polovina 19. stol.)</vt:lpstr>
      <vt:lpstr>Děrné štítky a mechanické počítače (1805 – 1890)</vt:lpstr>
      <vt:lpstr>Elektromechanické počítací stroje (1890 – 1945)</vt:lpstr>
      <vt:lpstr>Halové počítače – reléové počítače (druhá světová válka)</vt:lpstr>
      <vt:lpstr>Halové počítače – elektronkové počítače (po roce 1946)</vt:lpstr>
      <vt:lpstr>Střediskové počítače (druhá polovina 20.stol.)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Historie výpočetní techniky</dc:title>
  <dc:creator>Michaela Sedláčková</dc:creator>
  <cp:lastModifiedBy>Michaela Sedláčková</cp:lastModifiedBy>
  <cp:revision>6</cp:revision>
  <dcterms:created xsi:type="dcterms:W3CDTF">2019-09-10T09:43:49Z</dcterms:created>
  <dcterms:modified xsi:type="dcterms:W3CDTF">2019-09-10T10:56:21Z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0x010100FF71B8C795FACF42A64C8B2B87D15C4C</vt:lpwstr>
  </property>
</Properties>
</file>