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63" r:id="rId2"/>
    <p:sldId id="264" r:id="rId3"/>
    <p:sldId id="256" r:id="rId4"/>
    <p:sldId id="276" r:id="rId5"/>
    <p:sldId id="273" r:id="rId6"/>
    <p:sldId id="274" r:id="rId7"/>
    <p:sldId id="275" r:id="rId8"/>
    <p:sldId id="272" r:id="rId9"/>
    <p:sldId id="270" r:id="rId10"/>
    <p:sldId id="271" r:id="rId11"/>
    <p:sldId id="265" r:id="rId12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339C7AA-7C20-4699-B6A4-78EB372240CA}">
          <p14:sldIdLst>
            <p14:sldId id="263"/>
            <p14:sldId id="264"/>
            <p14:sldId id="256"/>
            <p14:sldId id="276"/>
            <p14:sldId id="273"/>
            <p14:sldId id="274"/>
            <p14:sldId id="275"/>
            <p14:sldId id="272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00FF"/>
    <a:srgbClr val="FFFF66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1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020565-D747-4F95-AFBA-3E82637BBD2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0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  <p:sp>
          <p:nvSpPr>
            <p:cNvPr id="5124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</p:grp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cs-CZ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cs-CZ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1" y="4686300"/>
            <a:ext cx="587375" cy="366713"/>
          </a:xfrm>
        </p:spPr>
        <p:txBody>
          <a:bodyPr anchorCtr="0"/>
          <a:lstStyle>
            <a:lvl1pPr>
              <a:defRPr/>
            </a:lvl1pPr>
          </a:lstStyle>
          <a:p>
            <a:fld id="{5C8A1C45-95EA-4FE5-8F46-773CEF7DC3F6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E2E45-2691-4902-9222-9EF1D25E2D2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05600" y="571501"/>
            <a:ext cx="1981200" cy="3993356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762000" y="571501"/>
            <a:ext cx="5791200" cy="399335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F8545-8C20-43B5-B71C-6DFE6197C6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Nadpis, text a k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klipart 3"/>
          <p:cNvSpPr>
            <a:spLocks noGrp="1"/>
          </p:cNvSpPr>
          <p:nvPr>
            <p:ph type="clipArt"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F6CDBD55-E14A-42AE-8FA0-CC87DDDC545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30684343-729D-456F-9224-9F20CC9E659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B8CE2-000D-4308-87BD-D5C13D9E9A9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C20E4-A78D-4047-859D-ED3BDD6CF4E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2EA7B-9628-44F3-B3F8-92E17AB033A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2458F-EE03-40FD-9492-19E525522D6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8302C-8FBE-40F2-87D1-31823E9724A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A2697-BE49-4887-9788-75F3EE9E6D2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EFB1D-FEBF-4330-9413-1C58E0EB7A7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FFAE4-26CF-492B-8F9D-0989A4F67FF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71500"/>
            <a:ext cx="7924800" cy="85725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771651"/>
            <a:ext cx="7693025" cy="279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4686301"/>
            <a:ext cx="2130425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cs-CZ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4681537"/>
            <a:ext cx="58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79EC9CC6-2483-453C-8539-3075B74024B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.wikipedia.org/wiki/Soubor:SubtractiveColorMixing.png" TargetMode="External"/><Relationship Id="rId2" Type="http://schemas.openxmlformats.org/officeDocument/2006/relationships/hyperlink" Target="http://cs.wikipedia.org/wiki/Soubor:AdditiveColorMixiing.sv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79282"/>
              </p:ext>
            </p:extLst>
          </p:nvPr>
        </p:nvGraphicFramePr>
        <p:xfrm>
          <a:off x="614836" y="1923678"/>
          <a:ext cx="8136904" cy="269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40"/>
                <a:gridCol w="6195964"/>
              </a:tblGrid>
              <a:tr h="864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ŠKOLA: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Gymnázium, Chomutov, Mostecká 3000, příspěvková organizace</a:t>
                      </a:r>
                      <a:endParaRPr lang="cs-CZ" sz="1800" dirty="0"/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AUTOR: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Mgr. Martin Jiřiště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NÁZEV: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VY_32_INOVACE_08C_06_barevne_modely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TEMA: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Multimédia a grafika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ČÍSLO PROJEKTU: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CZ.1.07/1.5.00/34.0816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DATUM TVORBY: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6.8.2013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1510"/>
            <a:ext cx="5407152" cy="104546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686"/>
            <a:ext cx="648072" cy="64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7194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Najděte grafické vyjádření modelu HSL</a:t>
            </a:r>
            <a:endParaRPr lang="cs-CZ" dirty="0" smtClean="0"/>
          </a:p>
          <a:p>
            <a:r>
              <a:rPr lang="cs-CZ" dirty="0" smtClean="0"/>
              <a:t>Odkaz na obrázek odevzdejte pomocí </a:t>
            </a:r>
            <a:r>
              <a:rPr lang="cs-CZ" dirty="0" smtClean="0"/>
              <a:t>online prostředí </a:t>
            </a:r>
            <a:r>
              <a:rPr lang="cs-CZ" dirty="0" err="1" smtClean="0"/>
              <a:t>iTřída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2824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539552" y="555526"/>
            <a:ext cx="8064896" cy="4104456"/>
          </a:xfrm>
        </p:spPr>
        <p:txBody>
          <a:bodyPr/>
          <a:lstStyle/>
          <a:p>
            <a:pPr marL="0" indent="0">
              <a:buNone/>
            </a:pPr>
            <a:r>
              <a:rPr lang="cs-CZ" sz="1800" b="1" dirty="0" smtClean="0"/>
              <a:t>Zdroj: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1800" dirty="0"/>
              <a:t>ROUBAL, Pavel. </a:t>
            </a:r>
            <a:r>
              <a:rPr lang="cs-CZ" sz="1800" i="1" dirty="0"/>
              <a:t>Informatika a výpočetní technika pro SŠ</a:t>
            </a:r>
            <a:r>
              <a:rPr lang="cs-CZ" sz="1800" dirty="0"/>
              <a:t>. Brno: </a:t>
            </a:r>
            <a:r>
              <a:rPr lang="cs-CZ" sz="1800" dirty="0" err="1"/>
              <a:t>Computer</a:t>
            </a:r>
            <a:r>
              <a:rPr lang="cs-CZ" sz="1800" dirty="0"/>
              <a:t> </a:t>
            </a:r>
            <a:r>
              <a:rPr lang="cs-CZ" sz="1800" dirty="0" err="1"/>
              <a:t>Press</a:t>
            </a:r>
            <a:r>
              <a:rPr lang="cs-CZ" sz="1800" dirty="0"/>
              <a:t>, a.s., 2010, ISBN 978-80-251-3227-2.</a:t>
            </a:r>
            <a:endParaRPr lang="cs-CZ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1800" dirty="0" smtClean="0"/>
              <a:t>Galerie klipartů MS Office.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1800" dirty="0" smtClean="0"/>
              <a:t>Vlastní tvorba autora</a:t>
            </a:r>
            <a:r>
              <a:rPr lang="cs-CZ" sz="1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1800" dirty="0"/>
              <a:t>QUARK67. </a:t>
            </a:r>
            <a:r>
              <a:rPr lang="cs-CZ" sz="1800" i="1" dirty="0"/>
              <a:t>Wikipedia.cz</a:t>
            </a:r>
            <a:r>
              <a:rPr lang="cs-CZ" sz="1800" dirty="0"/>
              <a:t> [online]. [cit. </a:t>
            </a:r>
            <a:r>
              <a:rPr lang="cs-CZ" sz="1800" dirty="0" smtClean="0"/>
              <a:t>6.8.2013</a:t>
            </a:r>
            <a:r>
              <a:rPr lang="cs-CZ" sz="1800" dirty="0"/>
              <a:t>]. Dostupný na WWW: </a:t>
            </a:r>
            <a:r>
              <a:rPr lang="cs-CZ" sz="1800" dirty="0" smtClean="0">
                <a:hlinkClick r:id="rId2"/>
              </a:rPr>
              <a:t>http</a:t>
            </a:r>
            <a:r>
              <a:rPr lang="cs-CZ" sz="1800" dirty="0">
                <a:hlinkClick r:id="rId2"/>
              </a:rPr>
              <a:t>://</a:t>
            </a:r>
            <a:r>
              <a:rPr lang="cs-CZ" sz="1800" dirty="0" smtClean="0">
                <a:hlinkClick r:id="rId2"/>
              </a:rPr>
              <a:t>cs.wikipedia.org/wiki/Soubor:AdditiveColorMixiing.svg</a:t>
            </a:r>
            <a:endParaRPr lang="cs-CZ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1800" dirty="0"/>
              <a:t>CANTUS. </a:t>
            </a:r>
            <a:r>
              <a:rPr lang="cs-CZ" sz="1800" i="1" dirty="0"/>
              <a:t>Wikipedia.cz</a:t>
            </a:r>
            <a:r>
              <a:rPr lang="cs-CZ" sz="1800" dirty="0"/>
              <a:t> [online]. [cit. </a:t>
            </a:r>
            <a:r>
              <a:rPr lang="cs-CZ" sz="1800" dirty="0" smtClean="0"/>
              <a:t>6.8.2013</a:t>
            </a:r>
            <a:r>
              <a:rPr lang="cs-CZ" sz="1800" dirty="0"/>
              <a:t>]. Dostupný na WWW: </a:t>
            </a:r>
            <a:r>
              <a:rPr lang="cs-CZ" sz="1800" dirty="0">
                <a:hlinkClick r:id="rId3"/>
              </a:rPr>
              <a:t>http://</a:t>
            </a:r>
            <a:r>
              <a:rPr lang="cs-CZ" sz="1800" dirty="0" smtClean="0">
                <a:hlinkClick r:id="rId3"/>
              </a:rPr>
              <a:t>cs.wikipedia.org/wiki/Soubor:SubtractiveColorMixing.png</a:t>
            </a:r>
            <a:endParaRPr lang="cs-CZ" sz="1800" dirty="0" smtClean="0"/>
          </a:p>
          <a:p>
            <a:pPr marL="457200" indent="-457200">
              <a:buFont typeface="+mj-lt"/>
              <a:buAutoNum type="arabicPeriod"/>
            </a:pPr>
            <a:endParaRPr lang="cs-CZ" sz="1800" dirty="0" smtClean="0"/>
          </a:p>
          <a:p>
            <a:pPr marL="0" indent="0">
              <a:buNone/>
            </a:pP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894253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1470"/>
            <a:ext cx="7924800" cy="857250"/>
          </a:xfrm>
        </p:spPr>
        <p:txBody>
          <a:bodyPr/>
          <a:lstStyle/>
          <a:p>
            <a:r>
              <a:rPr lang="cs-CZ" dirty="0" smtClean="0"/>
              <a:t>Anotace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915566"/>
            <a:ext cx="7693025" cy="3888432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 smtClean="0"/>
              <a:t>Tento materiál </a:t>
            </a:r>
            <a:r>
              <a:rPr lang="cs-CZ" sz="2400" dirty="0"/>
              <a:t>je připraven pro výuku </a:t>
            </a:r>
            <a:r>
              <a:rPr lang="cs-CZ" sz="2400" dirty="0" smtClean="0"/>
              <a:t>IKT a slouží </a:t>
            </a:r>
            <a:br>
              <a:rPr lang="cs-CZ" sz="2400" dirty="0" smtClean="0"/>
            </a:br>
            <a:r>
              <a:rPr lang="cs-CZ" sz="2400" dirty="0" smtClean="0"/>
              <a:t>k vysvětlení pojmu </a:t>
            </a:r>
            <a:r>
              <a:rPr lang="cs-CZ" sz="2400" dirty="0" smtClean="0"/>
              <a:t>Barevné modely. </a:t>
            </a:r>
            <a:endParaRPr lang="cs-CZ" sz="2400" dirty="0" smtClean="0"/>
          </a:p>
          <a:p>
            <a:pPr marL="0" indent="0">
              <a:buNone/>
            </a:pPr>
            <a:r>
              <a:rPr lang="cs-CZ" sz="2400" dirty="0" smtClean="0"/>
              <a:t>Je určen pro </a:t>
            </a:r>
            <a:r>
              <a:rPr lang="cs-CZ" sz="2400" dirty="0"/>
              <a:t>2</a:t>
            </a:r>
            <a:r>
              <a:rPr lang="cs-CZ" sz="2400" dirty="0" smtClean="0"/>
              <a:t>. ročník čtyřletého studia a 4. ročník šestiletého studia. </a:t>
            </a:r>
          </a:p>
          <a:p>
            <a:pPr marL="0" indent="0">
              <a:buNone/>
            </a:pPr>
            <a:r>
              <a:rPr lang="cs-CZ" sz="2400" dirty="0" smtClean="0"/>
              <a:t>V první části obsahuje teorii, která bude doplňována ústním výkladem učitele.</a:t>
            </a:r>
          </a:p>
          <a:p>
            <a:pPr marL="0" indent="0">
              <a:buNone/>
            </a:pPr>
            <a:r>
              <a:rPr lang="cs-CZ" sz="2400" dirty="0" smtClean="0"/>
              <a:t>Závěrečná část obsahuje otázky k procvičení</a:t>
            </a:r>
          </a:p>
          <a:p>
            <a:pPr marL="0" indent="0">
              <a:buNone/>
            </a:pPr>
            <a:r>
              <a:rPr lang="cs-CZ" sz="2400" dirty="0" smtClean="0"/>
              <a:t>Materiál je určen pro interaktivní výuku.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84775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Grafika – </a:t>
            </a:r>
            <a:r>
              <a:rPr lang="cs-CZ" dirty="0" smtClean="0"/>
              <a:t>barevné modely</a:t>
            </a:r>
            <a:endParaRPr lang="cs-CZ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2400"/>
              <a:t>GYMNÁZIUM CHOMUTOV</a:t>
            </a:r>
          </a:p>
          <a:p>
            <a:r>
              <a:rPr lang="cs-CZ" sz="2400"/>
              <a:t>MARTIN JIŘIŠTĚ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95486"/>
            <a:ext cx="7924800" cy="720080"/>
          </a:xfrm>
        </p:spPr>
        <p:txBody>
          <a:bodyPr/>
          <a:lstStyle/>
          <a:p>
            <a:r>
              <a:rPr lang="cs-CZ" dirty="0" smtClean="0"/>
              <a:t>Barevný model RGB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838201" y="1131590"/>
            <a:ext cx="3770313" cy="3433267"/>
          </a:xfrm>
        </p:spPr>
        <p:txBody>
          <a:bodyPr/>
          <a:lstStyle/>
          <a:p>
            <a:r>
              <a:rPr lang="cs-CZ" dirty="0" smtClean="0"/>
              <a:t>využívá tří barev:</a:t>
            </a:r>
          </a:p>
          <a:p>
            <a:r>
              <a:rPr lang="cs-CZ" b="1" dirty="0" err="1" smtClean="0"/>
              <a:t>Red</a:t>
            </a:r>
            <a:r>
              <a:rPr lang="cs-CZ" dirty="0" smtClean="0"/>
              <a:t> – červená</a:t>
            </a:r>
          </a:p>
          <a:p>
            <a:r>
              <a:rPr lang="cs-CZ" b="1" dirty="0" smtClean="0"/>
              <a:t>Green</a:t>
            </a:r>
            <a:r>
              <a:rPr lang="cs-CZ" dirty="0" smtClean="0"/>
              <a:t> – zelená</a:t>
            </a:r>
          </a:p>
          <a:p>
            <a:r>
              <a:rPr lang="cs-CZ" b="1" dirty="0" smtClean="0"/>
              <a:t>Blue</a:t>
            </a:r>
            <a:r>
              <a:rPr lang="cs-CZ" dirty="0" smtClean="0"/>
              <a:t> – modrá</a:t>
            </a:r>
          </a:p>
          <a:p>
            <a:r>
              <a:rPr lang="cs-CZ" dirty="0" smtClean="0"/>
              <a:t>svítí-li všechny tři se stejnou intenzitou, vznikne bílá barva</a:t>
            </a:r>
            <a:endParaRPr lang="cs-CZ" dirty="0"/>
          </a:p>
        </p:txBody>
      </p:sp>
      <p:pic>
        <p:nvPicPr>
          <p:cNvPr id="9" name="Zástupný symbol pro obsah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3344" y="1131888"/>
            <a:ext cx="3605450" cy="3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71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95486"/>
            <a:ext cx="7924800" cy="720080"/>
          </a:xfrm>
        </p:spPr>
        <p:txBody>
          <a:bodyPr/>
          <a:lstStyle/>
          <a:p>
            <a:r>
              <a:rPr lang="cs-CZ" dirty="0" smtClean="0"/>
              <a:t>Barevný model RGB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95536" y="1131590"/>
            <a:ext cx="4896543" cy="3816424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využívají jej LCD panely, digitální fotoaparáty, skenery, projektory</a:t>
            </a:r>
          </a:p>
          <a:p>
            <a:pPr marL="0" indent="0">
              <a:buNone/>
            </a:pPr>
            <a:r>
              <a:rPr lang="cs-CZ" dirty="0" smtClean="0"/>
              <a:t>hodnoty barev 0 – 255</a:t>
            </a:r>
          </a:p>
          <a:p>
            <a:pPr marL="0" indent="0">
              <a:buNone/>
            </a:pPr>
            <a:r>
              <a:rPr lang="cs-CZ" dirty="0" smtClean="0"/>
              <a:t>R,G,B</a:t>
            </a:r>
          </a:p>
          <a:p>
            <a:pPr marL="0" indent="0">
              <a:buNone/>
            </a:pPr>
            <a:r>
              <a:rPr lang="cs-CZ" sz="2400" dirty="0" smtClean="0"/>
              <a:t>0,0,0 – černá</a:t>
            </a:r>
          </a:p>
          <a:p>
            <a:pPr marL="0" indent="0">
              <a:buNone/>
            </a:pPr>
            <a:r>
              <a:rPr lang="cs-CZ" sz="2400" dirty="0" smtClean="0"/>
              <a:t>255,0,0 – červená</a:t>
            </a:r>
          </a:p>
          <a:p>
            <a:pPr marL="0" indent="0">
              <a:buNone/>
            </a:pPr>
            <a:r>
              <a:rPr lang="cs-CZ" sz="2400" dirty="0" smtClean="0"/>
              <a:t>255,255,255 - bílá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6096" y="1023181"/>
            <a:ext cx="2908074" cy="365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701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95486"/>
            <a:ext cx="7924800" cy="720080"/>
          </a:xfrm>
        </p:spPr>
        <p:txBody>
          <a:bodyPr/>
          <a:lstStyle/>
          <a:p>
            <a:r>
              <a:rPr lang="cs-CZ" dirty="0" smtClean="0"/>
              <a:t>Barevný model CMYK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251520" y="915566"/>
            <a:ext cx="4824535" cy="4032448"/>
          </a:xfrm>
        </p:spPr>
        <p:txBody>
          <a:bodyPr/>
          <a:lstStyle/>
          <a:p>
            <a:r>
              <a:rPr lang="cs-CZ" dirty="0" smtClean="0"/>
              <a:t>využívá čtyř barev:</a:t>
            </a:r>
          </a:p>
          <a:p>
            <a:r>
              <a:rPr lang="cs-CZ" b="1" dirty="0" smtClean="0"/>
              <a:t>Cyan</a:t>
            </a:r>
            <a:r>
              <a:rPr lang="cs-CZ" dirty="0" smtClean="0"/>
              <a:t> – azurová</a:t>
            </a:r>
          </a:p>
          <a:p>
            <a:r>
              <a:rPr lang="cs-CZ" b="1" dirty="0" smtClean="0"/>
              <a:t>Magenta</a:t>
            </a:r>
            <a:r>
              <a:rPr lang="cs-CZ" dirty="0" smtClean="0"/>
              <a:t> – purpurová</a:t>
            </a:r>
          </a:p>
          <a:p>
            <a:r>
              <a:rPr lang="cs-CZ" b="1" dirty="0" err="1" smtClean="0"/>
              <a:t>Yellow</a:t>
            </a:r>
            <a:r>
              <a:rPr lang="cs-CZ" dirty="0" smtClean="0"/>
              <a:t> – žlutá</a:t>
            </a:r>
          </a:p>
          <a:p>
            <a:r>
              <a:rPr lang="cs-CZ" b="1" dirty="0" err="1" smtClean="0"/>
              <a:t>blacK</a:t>
            </a:r>
            <a:r>
              <a:rPr lang="cs-CZ" b="1" dirty="0" smtClean="0"/>
              <a:t> – </a:t>
            </a:r>
            <a:r>
              <a:rPr lang="cs-CZ" dirty="0" smtClean="0"/>
              <a:t>černá</a:t>
            </a:r>
            <a:endParaRPr lang="cs-CZ" b="1" dirty="0" smtClean="0"/>
          </a:p>
          <a:p>
            <a:r>
              <a:rPr lang="cs-CZ" dirty="0" smtClean="0"/>
              <a:t>jsou-li použity všechny tři se stejnou sytostí, vznikne černá barva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9069" y="1203598"/>
            <a:ext cx="3362052" cy="3362052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5580112" y="18516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C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804248" y="40839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7956376" y="18516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02008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95486"/>
            <a:ext cx="7924800" cy="720080"/>
          </a:xfrm>
        </p:spPr>
        <p:txBody>
          <a:bodyPr/>
          <a:lstStyle/>
          <a:p>
            <a:r>
              <a:rPr lang="cs-CZ" dirty="0" smtClean="0"/>
              <a:t>Barevný model CMYK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95536" y="1131590"/>
            <a:ext cx="8064896" cy="3816424"/>
          </a:xfrm>
        </p:spPr>
        <p:txBody>
          <a:bodyPr/>
          <a:lstStyle/>
          <a:p>
            <a:r>
              <a:rPr lang="cs-CZ" dirty="0" smtClean="0"/>
              <a:t>využívají jej tiskárny</a:t>
            </a:r>
          </a:p>
          <a:p>
            <a:r>
              <a:rPr lang="cs-CZ" dirty="0" smtClean="0"/>
              <a:t>hodnoty barev 0 – 100</a:t>
            </a:r>
            <a:r>
              <a:rPr lang="en-US" dirty="0" smtClean="0"/>
              <a:t>%</a:t>
            </a:r>
            <a:endParaRPr lang="cs-CZ" dirty="0" smtClean="0"/>
          </a:p>
          <a:p>
            <a:r>
              <a:rPr lang="cs-CZ" dirty="0" smtClean="0"/>
              <a:t>smícháním všech barev CMY vznikne černá (nedokonalé, neekonomické)</a:t>
            </a:r>
          </a:p>
          <a:p>
            <a:r>
              <a:rPr lang="cs-CZ" dirty="0" smtClean="0"/>
              <a:t>přidává se černá pro černý tisk</a:t>
            </a:r>
          </a:p>
          <a:p>
            <a:r>
              <a:rPr lang="cs-CZ" dirty="0" smtClean="0"/>
              <a:t>mnohé </a:t>
            </a:r>
            <a:r>
              <a:rPr lang="cs-CZ" dirty="0" err="1" smtClean="0"/>
              <a:t>fototiskárny</a:t>
            </a:r>
            <a:r>
              <a:rPr lang="cs-CZ" dirty="0" smtClean="0"/>
              <a:t> využívají více barev.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84845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95486"/>
            <a:ext cx="7924800" cy="720080"/>
          </a:xfrm>
        </p:spPr>
        <p:txBody>
          <a:bodyPr/>
          <a:lstStyle/>
          <a:p>
            <a:r>
              <a:rPr lang="cs-CZ" dirty="0" smtClean="0"/>
              <a:t>Barevný model HSL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838201" y="1131590"/>
            <a:ext cx="3770313" cy="3433267"/>
          </a:xfrm>
        </p:spPr>
        <p:txBody>
          <a:bodyPr/>
          <a:lstStyle/>
          <a:p>
            <a:r>
              <a:rPr lang="cs-CZ" dirty="0" smtClean="0"/>
              <a:t>využívá přirozeného míchání barev:</a:t>
            </a:r>
          </a:p>
          <a:p>
            <a:r>
              <a:rPr lang="cs-CZ" dirty="0" err="1" smtClean="0"/>
              <a:t>Hue</a:t>
            </a:r>
            <a:r>
              <a:rPr lang="cs-CZ" dirty="0" smtClean="0"/>
              <a:t> - odstín</a:t>
            </a:r>
          </a:p>
          <a:p>
            <a:r>
              <a:rPr lang="cs-CZ" dirty="0" err="1" smtClean="0"/>
              <a:t>Saturation</a:t>
            </a:r>
            <a:r>
              <a:rPr lang="cs-CZ" dirty="0" smtClean="0"/>
              <a:t> - sytost</a:t>
            </a:r>
            <a:endParaRPr lang="cs-CZ" dirty="0"/>
          </a:p>
          <a:p>
            <a:r>
              <a:rPr lang="cs-CZ" dirty="0" err="1" smtClean="0"/>
              <a:t>Lightness</a:t>
            </a:r>
            <a:r>
              <a:rPr lang="cs-CZ" dirty="0" smtClean="0"/>
              <a:t> - světlost</a:t>
            </a:r>
            <a:endParaRPr lang="cs-CZ" dirty="0"/>
          </a:p>
        </p:txBody>
      </p:sp>
      <p:pic>
        <p:nvPicPr>
          <p:cNvPr id="11" name="Zástupný symbol pro obsah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8104" y="627534"/>
            <a:ext cx="2965444" cy="37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166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23478"/>
            <a:ext cx="7924800" cy="857250"/>
          </a:xfrm>
        </p:spPr>
        <p:txBody>
          <a:bodyPr/>
          <a:lstStyle/>
          <a:p>
            <a:r>
              <a:rPr lang="cs-CZ" dirty="0" smtClean="0"/>
              <a:t>Otázky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980729"/>
            <a:ext cx="7920879" cy="21670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Jaký barevný model využívá displej mobilního telefonu?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Je možné použít barevný model CMY pro černobílý tisk?</a:t>
            </a:r>
            <a:endParaRPr lang="cs-CZ" dirty="0" smtClean="0"/>
          </a:p>
        </p:txBody>
      </p:sp>
      <p:sp>
        <p:nvSpPr>
          <p:cNvPr id="4" name="TextovéPole 3"/>
          <p:cNvSpPr txBox="1"/>
          <p:nvPr/>
        </p:nvSpPr>
        <p:spPr>
          <a:xfrm>
            <a:off x="971600" y="3363838"/>
            <a:ext cx="75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RGB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Ano, smícháním barev CMY se stejnou sytostí. Nehospodárné.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87424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Kapsle">
  <a:themeElements>
    <a:clrScheme name="Kapsl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psl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71B8C795FACF42A64C8B2B87D15C4C" ma:contentTypeVersion="2" ma:contentTypeDescription="Vytvoří nový dokument" ma:contentTypeScope="" ma:versionID="8eab884af9a23beb4c75fe6c83a660da">
  <xsd:schema xmlns:xsd="http://www.w3.org/2001/XMLSchema" xmlns:xs="http://www.w3.org/2001/XMLSchema" xmlns:p="http://schemas.microsoft.com/office/2006/metadata/properties" xmlns:ns2="e25fcefe-24a2-4720-ab02-7110b2fd1148" targetNamespace="http://schemas.microsoft.com/office/2006/metadata/properties" ma:root="true" ma:fieldsID="7a4c20127c6a666ce1395eb07d87098c" ns2:_="">
    <xsd:import namespace="e25fcefe-24a2-4720-ab02-7110b2fd1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fcefe-24a2-4720-ab02-7110b2fd1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E76134-B50A-42CB-991E-1498B5348B9F}"/>
</file>

<file path=customXml/itemProps2.xml><?xml version="1.0" encoding="utf-8"?>
<ds:datastoreItem xmlns:ds="http://schemas.openxmlformats.org/officeDocument/2006/customXml" ds:itemID="{C4F102E6-CFA3-4DAF-B79F-F4ADE6620722}"/>
</file>

<file path=customXml/itemProps3.xml><?xml version="1.0" encoding="utf-8"?>
<ds:datastoreItem xmlns:ds="http://schemas.openxmlformats.org/officeDocument/2006/customXml" ds:itemID="{E503A911-2F38-46D1-BBA3-6ABC24BB17F5}"/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5725</TotalTime>
  <Words>243</Words>
  <Application>Microsoft Office PowerPoint</Application>
  <PresentationFormat>Předvádění na obrazovce (16:9)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Kapsle</vt:lpstr>
      <vt:lpstr>Prezentace aplikace PowerPoint</vt:lpstr>
      <vt:lpstr>Anotace</vt:lpstr>
      <vt:lpstr>Grafika – barevné modely</vt:lpstr>
      <vt:lpstr>Barevný model RGB</vt:lpstr>
      <vt:lpstr>Barevný model RGB</vt:lpstr>
      <vt:lpstr>Barevný model CMYK</vt:lpstr>
      <vt:lpstr>Barevný model CMYK</vt:lpstr>
      <vt:lpstr>Barevný model HSL</vt:lpstr>
      <vt:lpstr>Otázky</vt:lpstr>
      <vt:lpstr>Úkol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Martin Jiřiště</dc:creator>
  <cp:lastModifiedBy>Martin Jiřiště</cp:lastModifiedBy>
  <cp:revision>200</cp:revision>
  <dcterms:created xsi:type="dcterms:W3CDTF">2007-01-18T21:09:35Z</dcterms:created>
  <dcterms:modified xsi:type="dcterms:W3CDTF">2013-12-02T19:15:44Z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0x010100FF71B8C795FACF42A64C8B2B87D15C4C</vt:lpwstr>
  </property>
</Properties>
</file>