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63" r:id="rId2"/>
    <p:sldId id="264" r:id="rId3"/>
    <p:sldId id="25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0" r:id="rId13"/>
    <p:sldId id="271" r:id="rId14"/>
    <p:sldId id="265" r:id="rId15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  <a:srgbClr val="FFFF66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47027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VY_32_INOVACE_08C_07_graficke_formaty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864096"/>
          </a:xfrm>
        </p:spPr>
        <p:txBody>
          <a:bodyPr/>
          <a:lstStyle/>
          <a:p>
            <a:r>
              <a:rPr lang="cs-CZ" dirty="0" smtClean="0"/>
              <a:t>Formát JPEG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131590"/>
            <a:ext cx="7693025" cy="3672408"/>
          </a:xfrm>
        </p:spPr>
        <p:txBody>
          <a:bodyPr/>
          <a:lstStyle/>
          <a:p>
            <a:r>
              <a:rPr lang="cs-CZ" b="1" dirty="0" smtClean="0"/>
              <a:t>tisk fotografie </a:t>
            </a:r>
            <a:r>
              <a:rPr lang="cs-CZ" dirty="0" smtClean="0"/>
              <a:t>– maximální kvalita, minimální komprese</a:t>
            </a:r>
          </a:p>
          <a:p>
            <a:r>
              <a:rPr lang="cs-CZ" b="1" dirty="0" smtClean="0"/>
              <a:t>obrázky na web </a:t>
            </a:r>
            <a:r>
              <a:rPr lang="cs-CZ" dirty="0" smtClean="0"/>
              <a:t>– komprese okolo 70-60</a:t>
            </a:r>
            <a:r>
              <a:rPr lang="en-US" dirty="0" smtClean="0"/>
              <a:t>%</a:t>
            </a:r>
            <a:endParaRPr lang="cs-CZ" dirty="0" smtClean="0"/>
          </a:p>
          <a:p>
            <a:r>
              <a:rPr lang="cs-CZ" dirty="0" smtClean="0"/>
              <a:t>kompresi je nutno ladit podle vzhledu obrázku a použití.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5569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864096"/>
          </a:xfrm>
        </p:spPr>
        <p:txBody>
          <a:bodyPr/>
          <a:lstStyle/>
          <a:p>
            <a:r>
              <a:rPr lang="cs-CZ" dirty="0" smtClean="0"/>
              <a:t>Formát GIF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131590"/>
            <a:ext cx="7693025" cy="3672408"/>
          </a:xfrm>
        </p:spPr>
        <p:txBody>
          <a:bodyPr/>
          <a:lstStyle/>
          <a:p>
            <a:r>
              <a:rPr lang="cs-CZ" dirty="0" smtClean="0"/>
              <a:t>bezztrátová komprese</a:t>
            </a:r>
          </a:p>
          <a:p>
            <a:r>
              <a:rPr lang="cs-CZ" dirty="0" smtClean="0"/>
              <a:t>omezení na 256 barev nebo stupňů šedi</a:t>
            </a:r>
          </a:p>
          <a:p>
            <a:r>
              <a:rPr lang="cs-CZ" dirty="0" smtClean="0"/>
              <a:t>nevhodný pro fotografie</a:t>
            </a:r>
          </a:p>
          <a:p>
            <a:r>
              <a:rPr lang="cs-CZ" dirty="0" smtClean="0"/>
              <a:t>vhodný pro grafické prvky – loga, linky, tlačítka, nadpisy</a:t>
            </a:r>
          </a:p>
          <a:p>
            <a:r>
              <a:rPr lang="cs-CZ" dirty="0" smtClean="0"/>
              <a:t>může mít průhledné pozadí</a:t>
            </a:r>
          </a:p>
          <a:p>
            <a:r>
              <a:rPr lang="cs-CZ" dirty="0" smtClean="0"/>
              <a:t>může být animovaný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48787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23478"/>
            <a:ext cx="7924800" cy="857250"/>
          </a:xfrm>
        </p:spPr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9"/>
            <a:ext cx="7920879" cy="21670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 jakém formátu byste uložili </a:t>
            </a:r>
            <a:r>
              <a:rPr lang="cs-CZ" dirty="0" smtClean="0"/>
              <a:t>obrázek</a:t>
            </a:r>
            <a:br>
              <a:rPr lang="cs-CZ" dirty="0" smtClean="0"/>
            </a:br>
            <a:r>
              <a:rPr lang="cs-CZ" dirty="0" smtClean="0"/>
              <a:t>s </a:t>
            </a:r>
            <a:r>
              <a:rPr lang="cs-CZ" dirty="0" smtClean="0"/>
              <a:t>barevnou hloubkou </a:t>
            </a:r>
            <a:r>
              <a:rPr lang="cs-CZ" dirty="0" err="1" smtClean="0"/>
              <a:t>True</a:t>
            </a:r>
            <a:r>
              <a:rPr lang="cs-CZ" dirty="0" smtClean="0"/>
              <a:t> </a:t>
            </a:r>
            <a:r>
              <a:rPr lang="cs-CZ" dirty="0" err="1" smtClean="0"/>
              <a:t>color</a:t>
            </a:r>
            <a:r>
              <a:rPr lang="cs-CZ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Jaký formát byste použili pro logo na www stránky?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71600" y="3363838"/>
            <a:ext cx="75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JPEG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GIF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8742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jednoduchý animovaný GIF.</a:t>
            </a:r>
          </a:p>
          <a:p>
            <a:r>
              <a:rPr lang="cs-CZ" dirty="0" smtClean="0"/>
              <a:t>Obrázek odevzdejte pomocí online prostředí </a:t>
            </a:r>
            <a:r>
              <a:rPr lang="cs-CZ" dirty="0" err="1" smtClean="0"/>
              <a:t>iTřída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539552" y="555526"/>
            <a:ext cx="8064896" cy="4104456"/>
          </a:xfrm>
        </p:spPr>
        <p:txBody>
          <a:bodyPr/>
          <a:lstStyle/>
          <a:p>
            <a:pPr marL="0" indent="0">
              <a:buNone/>
            </a:pPr>
            <a:r>
              <a:rPr lang="cs-CZ" sz="18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/>
              <a:t>ROUBAL, Pavel. </a:t>
            </a:r>
            <a:r>
              <a:rPr lang="cs-CZ" sz="1800" i="1" dirty="0"/>
              <a:t>Informatika a výpočetní technika pro SŠ</a:t>
            </a:r>
            <a:r>
              <a:rPr lang="cs-CZ" sz="1800" dirty="0"/>
              <a:t>. Brno: </a:t>
            </a:r>
            <a:r>
              <a:rPr lang="cs-CZ" sz="1800" dirty="0" err="1"/>
              <a:t>Computer</a:t>
            </a:r>
            <a:r>
              <a:rPr lang="cs-CZ" sz="1800" dirty="0"/>
              <a:t> </a:t>
            </a:r>
            <a:r>
              <a:rPr lang="cs-CZ" sz="1800" dirty="0" err="1"/>
              <a:t>Press</a:t>
            </a:r>
            <a:r>
              <a:rPr lang="cs-CZ" sz="1800" dirty="0"/>
              <a:t>, a.s., 2010, ISBN 978-80-251-3227-2.</a:t>
            </a:r>
            <a:endParaRPr lang="cs-CZ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1800" dirty="0" smtClean="0"/>
              <a:t>Vlastní tvorba autora.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pojmu Grafické formáty.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učitele.</a:t>
            </a:r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Grafické formáty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Grafické formáty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563638"/>
            <a:ext cx="7693025" cy="3001219"/>
          </a:xfrm>
        </p:spPr>
        <p:txBody>
          <a:bodyPr/>
          <a:lstStyle/>
          <a:p>
            <a:r>
              <a:rPr lang="cs-CZ" b="1" dirty="0" smtClean="0"/>
              <a:t>Komprimované obrázky</a:t>
            </a:r>
            <a:r>
              <a:rPr lang="cs-CZ" dirty="0" smtClean="0"/>
              <a:t> </a:t>
            </a:r>
          </a:p>
          <a:p>
            <a:pPr marL="400050" lvl="1" indent="0">
              <a:buNone/>
            </a:pPr>
            <a:r>
              <a:rPr lang="cs-CZ" dirty="0" smtClean="0"/>
              <a:t>„zhuštění“ obrázku matematickým popisem</a:t>
            </a:r>
          </a:p>
          <a:p>
            <a:pPr marL="400050" lvl="1" indent="0">
              <a:buNone/>
            </a:pPr>
            <a:r>
              <a:rPr lang="cs-CZ" dirty="0" smtClean="0"/>
              <a:t>např. JPEG</a:t>
            </a:r>
          </a:p>
          <a:p>
            <a:r>
              <a:rPr lang="cs-CZ" b="1" dirty="0" smtClean="0"/>
              <a:t>Nekomprimované obrázky</a:t>
            </a:r>
          </a:p>
          <a:p>
            <a:pPr marL="400050" lvl="1" indent="0">
              <a:buNone/>
            </a:pPr>
            <a:r>
              <a:rPr lang="cs-CZ" dirty="0" smtClean="0"/>
              <a:t>méně časté použití bez úpravy souboru</a:t>
            </a:r>
          </a:p>
          <a:p>
            <a:pPr marL="400050" lvl="1" indent="0">
              <a:buNone/>
            </a:pPr>
            <a:r>
              <a:rPr lang="cs-CZ" dirty="0" smtClean="0"/>
              <a:t>např. BMP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2720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857250"/>
          </a:xfrm>
        </p:spPr>
        <p:txBody>
          <a:bodyPr/>
          <a:lstStyle/>
          <a:p>
            <a:r>
              <a:rPr lang="cs-CZ" dirty="0" smtClean="0"/>
              <a:t>Komprimované formáty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203598"/>
            <a:ext cx="7693025" cy="3600400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B</a:t>
            </a:r>
            <a:r>
              <a:rPr lang="cs-CZ" b="1" dirty="0" smtClean="0"/>
              <a:t>ezztrátová komprese</a:t>
            </a:r>
          </a:p>
          <a:p>
            <a:r>
              <a:rPr lang="cs-CZ" dirty="0" smtClean="0"/>
              <a:t>lze obnovit původní kvalitu obrázku bez komprese</a:t>
            </a:r>
          </a:p>
          <a:p>
            <a:pPr marL="0" indent="0">
              <a:buNone/>
            </a:pPr>
            <a:r>
              <a:rPr lang="cs-CZ" b="1" dirty="0" smtClean="0"/>
              <a:t>Ztrátová komprese</a:t>
            </a:r>
          </a:p>
          <a:p>
            <a:r>
              <a:rPr lang="cs-CZ" dirty="0" smtClean="0"/>
              <a:t>nelze obnovit původní kvalitu obrázku před kompresí</a:t>
            </a:r>
          </a:p>
          <a:p>
            <a:r>
              <a:rPr lang="cs-CZ" dirty="0" smtClean="0"/>
              <a:t>využívá nedokonalosti oka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2671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Komprimovaný obrázek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nízká komprese</a:t>
            </a:r>
            <a:endParaRPr lang="cs-CZ" dirty="0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294" y="1683544"/>
            <a:ext cx="3810000" cy="2857500"/>
          </a:xfrm>
          <a:prstGeom prst="rect">
            <a:avLst/>
          </a:prstGeom>
        </p:spPr>
      </p:pic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velmi vysoká komprese</a:t>
            </a:r>
            <a:endParaRPr lang="cs-CZ" dirty="0"/>
          </a:p>
        </p:txBody>
      </p:sp>
      <p:pic>
        <p:nvPicPr>
          <p:cNvPr id="10" name="Zástupný symbol pro obsah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60912" y="168354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90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 BMP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bitová mapa bez komprese</a:t>
            </a:r>
          </a:p>
          <a:p>
            <a:r>
              <a:rPr lang="cs-CZ" dirty="0" smtClean="0"/>
              <a:t>nejstarší formát</a:t>
            </a:r>
          </a:p>
          <a:p>
            <a:r>
              <a:rPr lang="cs-CZ" dirty="0" smtClean="0"/>
              <a:t>zabírá stejné místo na disku jako v paměti</a:t>
            </a:r>
          </a:p>
          <a:p>
            <a:r>
              <a:rPr lang="cs-CZ" dirty="0" smtClean="0"/>
              <a:t>příliš velké soubory</a:t>
            </a:r>
          </a:p>
          <a:p>
            <a:r>
              <a:rPr lang="cs-CZ" dirty="0" smtClean="0"/>
              <a:t>příliš se nepoužívá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1023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720080"/>
          </a:xfrm>
        </p:spPr>
        <p:txBody>
          <a:bodyPr/>
          <a:lstStyle/>
          <a:p>
            <a:r>
              <a:rPr lang="cs-CZ" dirty="0" smtClean="0"/>
              <a:t>Formát TIFF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059582"/>
            <a:ext cx="7693025" cy="3505275"/>
          </a:xfrm>
        </p:spPr>
        <p:txBody>
          <a:bodyPr/>
          <a:lstStyle/>
          <a:p>
            <a:r>
              <a:rPr lang="cs-CZ" dirty="0" err="1"/>
              <a:t>Tagged</a:t>
            </a:r>
            <a:r>
              <a:rPr lang="cs-CZ" dirty="0"/>
              <a:t> Image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 smtClean="0"/>
              <a:t>Format</a:t>
            </a:r>
            <a:endParaRPr lang="cs-CZ" dirty="0" smtClean="0"/>
          </a:p>
          <a:p>
            <a:r>
              <a:rPr lang="cs-CZ" dirty="0" smtClean="0"/>
              <a:t>bezztrátová komprese</a:t>
            </a:r>
          </a:p>
          <a:p>
            <a:r>
              <a:rPr lang="cs-CZ" dirty="0" smtClean="0"/>
              <a:t>pro archivaci fotografií v max. kvalitě</a:t>
            </a:r>
          </a:p>
          <a:p>
            <a:r>
              <a:rPr lang="cs-CZ" dirty="0" smtClean="0"/>
              <a:t>vhodný pro editaci</a:t>
            </a:r>
          </a:p>
          <a:p>
            <a:r>
              <a:rPr lang="cs-CZ" dirty="0" smtClean="0"/>
              <a:t>podle typu obrázku např. poloviční velikost souboru na disku ve srovnání s pamětí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6118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267494"/>
            <a:ext cx="7924800" cy="864096"/>
          </a:xfrm>
        </p:spPr>
        <p:txBody>
          <a:bodyPr/>
          <a:lstStyle/>
          <a:p>
            <a:r>
              <a:rPr lang="cs-CZ" dirty="0" smtClean="0"/>
              <a:t>Formát JPEG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131590"/>
            <a:ext cx="7693025" cy="3672408"/>
          </a:xfrm>
        </p:spPr>
        <p:txBody>
          <a:bodyPr/>
          <a:lstStyle/>
          <a:p>
            <a:r>
              <a:rPr lang="cs-CZ" dirty="0" smtClean="0"/>
              <a:t>Ztrátová komprese až 1:50</a:t>
            </a:r>
          </a:p>
          <a:p>
            <a:r>
              <a:rPr lang="cs-CZ" dirty="0" smtClean="0"/>
              <a:t>Nastavitelný stupeň komprese – kvality</a:t>
            </a:r>
          </a:p>
          <a:p>
            <a:r>
              <a:rPr lang="cs-CZ" dirty="0" smtClean="0"/>
              <a:t>Využívá nedokonalosti oka</a:t>
            </a:r>
          </a:p>
          <a:p>
            <a:r>
              <a:rPr lang="cs-CZ" dirty="0" smtClean="0"/>
              <a:t>10x menší soubor na disku ve </a:t>
            </a:r>
            <a:r>
              <a:rPr lang="cs-CZ" dirty="0" smtClean="0"/>
              <a:t>srovnání</a:t>
            </a:r>
            <a:br>
              <a:rPr lang="cs-CZ" dirty="0" smtClean="0"/>
            </a:br>
            <a:r>
              <a:rPr lang="cs-CZ" dirty="0" smtClean="0"/>
              <a:t>s </a:t>
            </a:r>
            <a:r>
              <a:rPr lang="cs-CZ" dirty="0" smtClean="0"/>
              <a:t>pamětí</a:t>
            </a:r>
          </a:p>
          <a:p>
            <a:r>
              <a:rPr lang="cs-CZ" dirty="0"/>
              <a:t>V</a:t>
            </a:r>
            <a:r>
              <a:rPr lang="cs-CZ" dirty="0" smtClean="0"/>
              <a:t>hodný pro amatérskou fotografii</a:t>
            </a:r>
          </a:p>
          <a:p>
            <a:r>
              <a:rPr lang="cs-CZ" dirty="0" smtClean="0"/>
              <a:t>Nevhodný pro liniové kresby a texty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7904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EE958E-DC41-4CD8-A1FD-59E76828B8A4}"/>
</file>

<file path=customXml/itemProps2.xml><?xml version="1.0" encoding="utf-8"?>
<ds:datastoreItem xmlns:ds="http://schemas.openxmlformats.org/officeDocument/2006/customXml" ds:itemID="{35C6C2C6-7ABE-4B36-A4C0-3822E3F10C30}"/>
</file>

<file path=customXml/itemProps3.xml><?xml version="1.0" encoding="utf-8"?>
<ds:datastoreItem xmlns:ds="http://schemas.openxmlformats.org/officeDocument/2006/customXml" ds:itemID="{624B84C2-62F1-4F32-869A-BDCFA4A291BE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5860</TotalTime>
  <Words>267</Words>
  <Application>Microsoft Office PowerPoint</Application>
  <PresentationFormat>Předvádění na obrazovce (16:9)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Grafické formáty</vt:lpstr>
      <vt:lpstr>Grafické formáty</vt:lpstr>
      <vt:lpstr>Komprimované formáty</vt:lpstr>
      <vt:lpstr>Komprimovaný obrázek</vt:lpstr>
      <vt:lpstr>Formát BMP</vt:lpstr>
      <vt:lpstr>Formát TIFF</vt:lpstr>
      <vt:lpstr>Formát JPEG</vt:lpstr>
      <vt:lpstr>Formát JPEG</vt:lpstr>
      <vt:lpstr>Formát GIF</vt:lpstr>
      <vt:lpstr>Otázky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Jiřiště</dc:creator>
  <cp:lastModifiedBy>Martin Jiřiště</cp:lastModifiedBy>
  <cp:revision>207</cp:revision>
  <dcterms:created xsi:type="dcterms:W3CDTF">2007-01-18T21:09:35Z</dcterms:created>
  <dcterms:modified xsi:type="dcterms:W3CDTF">2013-12-15T20:14:50Z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