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63" r:id="rId2"/>
    <p:sldId id="264" r:id="rId3"/>
    <p:sldId id="256" r:id="rId4"/>
    <p:sldId id="280" r:id="rId5"/>
    <p:sldId id="283" r:id="rId6"/>
    <p:sldId id="284" r:id="rId7"/>
    <p:sldId id="281" r:id="rId8"/>
    <p:sldId id="282" r:id="rId9"/>
    <p:sldId id="285" r:id="rId10"/>
    <p:sldId id="271" r:id="rId11"/>
    <p:sldId id="265" r:id="rId12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339C7AA-7C20-4699-B6A4-78EB372240CA}">
          <p14:sldIdLst>
            <p14:sldId id="263"/>
            <p14:sldId id="264"/>
            <p14:sldId id="256"/>
            <p14:sldId id="280"/>
            <p14:sldId id="283"/>
            <p14:sldId id="284"/>
            <p14:sldId id="281"/>
            <p14:sldId id="282"/>
            <p14:sldId id="285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F66"/>
    <a:srgbClr val="FF99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020565-D747-4F95-AFBA-3E82637BBD2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0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</p:grp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cs-CZ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1" y="4686300"/>
            <a:ext cx="587375" cy="366713"/>
          </a:xfrm>
        </p:spPr>
        <p:txBody>
          <a:bodyPr anchorCtr="0"/>
          <a:lstStyle>
            <a:lvl1pPr>
              <a:defRPr/>
            </a:lvl1pPr>
          </a:lstStyle>
          <a:p>
            <a:fld id="{5C8A1C45-95EA-4FE5-8F46-773CEF7DC3F6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E2E45-2691-4902-9222-9EF1D25E2D2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05600" y="571501"/>
            <a:ext cx="1981200" cy="399335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762000" y="571501"/>
            <a:ext cx="5791200" cy="399335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F8545-8C20-43B5-B71C-6DFE6197C6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Nadpis, text a k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klipart 3"/>
          <p:cNvSpPr>
            <a:spLocks noGrp="1"/>
          </p:cNvSpPr>
          <p:nvPr>
            <p:ph type="clipArt"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F6CDBD55-E14A-42AE-8FA0-CC87DDDC545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30684343-729D-456F-9224-9F20CC9E659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B8CE2-000D-4308-87BD-D5C13D9E9A9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C20E4-A78D-4047-859D-ED3BDD6CF4E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2EA7B-9628-44F3-B3F8-92E17AB033A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2458F-EE03-40FD-9492-19E525522D6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8302C-8FBE-40F2-87D1-31823E9724A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A2697-BE49-4887-9788-75F3EE9E6D2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EFB1D-FEBF-4330-9413-1C58E0EB7A7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FFAE4-26CF-492B-8F9D-0989A4F67F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71500"/>
            <a:ext cx="7924800" cy="85725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771651"/>
            <a:ext cx="7693025" cy="279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4686301"/>
            <a:ext cx="2130425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cs-CZ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4681537"/>
            <a:ext cx="58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79EC9CC6-2483-453C-8539-3075B74024B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94470"/>
              </p:ext>
            </p:extLst>
          </p:nvPr>
        </p:nvGraphicFramePr>
        <p:xfrm>
          <a:off x="614836" y="1923678"/>
          <a:ext cx="8136904" cy="269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40"/>
                <a:gridCol w="6195964"/>
              </a:tblGrid>
              <a:tr h="864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ŠKOLA: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Gymnázium, Chomutov, Mostecká 3000, příspěvková organizace</a:t>
                      </a:r>
                      <a:endParaRPr lang="cs-CZ" sz="1800" dirty="0"/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AUTOR: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Mgr. Martin Jiřiště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NÁZEV: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VY_32_INOVACE_08C_10_organizace_foto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TEMA: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Multimédia a grafika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ČÍSLO PROJEKTU: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CZ.1.07/1.5.00/34.0816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DATUM TVORBY: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10.8.2013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1510"/>
            <a:ext cx="5407152" cy="104546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686"/>
            <a:ext cx="648072" cy="64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719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771650"/>
            <a:ext cx="7693025" cy="2960339"/>
          </a:xfrm>
        </p:spPr>
        <p:txBody>
          <a:bodyPr/>
          <a:lstStyle/>
          <a:p>
            <a:r>
              <a:rPr lang="cs-CZ" dirty="0" smtClean="0"/>
              <a:t>Získejte od </a:t>
            </a:r>
            <a:r>
              <a:rPr lang="cs-CZ" dirty="0" smtClean="0"/>
              <a:t>spolužáků </a:t>
            </a:r>
            <a:r>
              <a:rPr lang="cs-CZ" dirty="0" smtClean="0"/>
              <a:t>po fotografii. </a:t>
            </a:r>
          </a:p>
          <a:p>
            <a:r>
              <a:rPr lang="cs-CZ" dirty="0" smtClean="0"/>
              <a:t>Fotografie zpracujte podle uvedených pravidel.</a:t>
            </a:r>
          </a:p>
          <a:p>
            <a:r>
              <a:rPr lang="cs-CZ" dirty="0" smtClean="0"/>
              <a:t>Připravte je k promítání s popisky událostí a prezentujte ve třídě.</a:t>
            </a:r>
          </a:p>
        </p:txBody>
      </p:sp>
    </p:spTree>
    <p:extLst>
      <p:ext uri="{BB962C8B-B14F-4D97-AF65-F5344CB8AC3E}">
        <p14:creationId xmlns:p14="http://schemas.microsoft.com/office/powerpoint/2010/main" val="1282824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539552" y="555526"/>
            <a:ext cx="8064896" cy="4104456"/>
          </a:xfrm>
        </p:spPr>
        <p:txBody>
          <a:bodyPr/>
          <a:lstStyle/>
          <a:p>
            <a:pPr marL="0" indent="0">
              <a:buNone/>
            </a:pPr>
            <a:r>
              <a:rPr lang="cs-CZ" sz="1800" b="1" dirty="0" smtClean="0"/>
              <a:t>Zdroj: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1800" dirty="0" smtClean="0"/>
              <a:t>Vlastní tvorba autora.</a:t>
            </a:r>
          </a:p>
          <a:p>
            <a:pPr marL="0" indent="0">
              <a:buNone/>
            </a:pP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894253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857250"/>
          </a:xfrm>
        </p:spPr>
        <p:txBody>
          <a:bodyPr/>
          <a:lstStyle/>
          <a:p>
            <a:r>
              <a:rPr lang="cs-CZ" dirty="0" smtClean="0"/>
              <a:t>Anotace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915566"/>
            <a:ext cx="7693025" cy="3888432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 smtClean="0"/>
              <a:t>Tento materiál </a:t>
            </a:r>
            <a:r>
              <a:rPr lang="cs-CZ" sz="2400" dirty="0"/>
              <a:t>je připraven pro výuku </a:t>
            </a:r>
            <a:r>
              <a:rPr lang="cs-CZ" sz="2400" dirty="0" smtClean="0"/>
              <a:t>IKT a slouží </a:t>
            </a:r>
            <a:br>
              <a:rPr lang="cs-CZ" sz="2400" dirty="0" smtClean="0"/>
            </a:br>
            <a:r>
              <a:rPr lang="cs-CZ" sz="2400" dirty="0" smtClean="0"/>
              <a:t>k vysvětlení </a:t>
            </a:r>
            <a:r>
              <a:rPr lang="cs-CZ" sz="2400" dirty="0"/>
              <a:t>z</a:t>
            </a:r>
            <a:r>
              <a:rPr lang="cs-CZ" sz="2400" dirty="0" smtClean="0"/>
              <a:t>ákladních možností organizace fotografií. </a:t>
            </a:r>
          </a:p>
          <a:p>
            <a:pPr marL="0" indent="0">
              <a:buNone/>
            </a:pPr>
            <a:r>
              <a:rPr lang="cs-CZ" sz="2400" dirty="0" smtClean="0"/>
              <a:t>Je určen pro </a:t>
            </a:r>
            <a:r>
              <a:rPr lang="cs-CZ" sz="2400" dirty="0"/>
              <a:t>2</a:t>
            </a:r>
            <a:r>
              <a:rPr lang="cs-CZ" sz="2400" dirty="0" smtClean="0"/>
              <a:t>. ročník čtyřletého studia a 4. ročník šestiletého studia. </a:t>
            </a:r>
          </a:p>
          <a:p>
            <a:pPr marL="0" indent="0">
              <a:buNone/>
            </a:pPr>
            <a:r>
              <a:rPr lang="cs-CZ" sz="2400" dirty="0" smtClean="0"/>
              <a:t>V první části obsahuje teorii, která bude doplňována ústním výkladem učitele. Studenti vše prakticky procvičují na PC.</a:t>
            </a:r>
          </a:p>
          <a:p>
            <a:pPr marL="0" indent="0">
              <a:buNone/>
            </a:pPr>
            <a:r>
              <a:rPr lang="cs-CZ" sz="2400" dirty="0" smtClean="0"/>
              <a:t>Závěrečná část obsahuje otázky k procvičení</a:t>
            </a:r>
          </a:p>
          <a:p>
            <a:pPr marL="0" indent="0">
              <a:buNone/>
            </a:pPr>
            <a:r>
              <a:rPr lang="cs-CZ" sz="2400" dirty="0" smtClean="0"/>
              <a:t>Materiál je určen pro interaktivní výuku.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84775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Základní organizace fotografií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2400"/>
              <a:t>GYMNÁZIUM CHOMUTOV</a:t>
            </a:r>
          </a:p>
          <a:p>
            <a:r>
              <a:rPr lang="cs-CZ" sz="2400"/>
              <a:t>MARTIN JIŘIŠTĚ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63638"/>
            <a:ext cx="3676650" cy="21717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96056"/>
            <a:ext cx="7924800" cy="857250"/>
          </a:xfrm>
        </p:spPr>
        <p:txBody>
          <a:bodyPr/>
          <a:lstStyle/>
          <a:p>
            <a:r>
              <a:rPr lang="cs-CZ" dirty="0" smtClean="0"/>
              <a:t>Ukládání fotografií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4302615" y="1245418"/>
            <a:ext cx="4247257" cy="3054524"/>
          </a:xfrm>
        </p:spPr>
        <p:txBody>
          <a:bodyPr/>
          <a:lstStyle/>
          <a:p>
            <a:pPr marL="0" indent="0">
              <a:buNone/>
            </a:pPr>
            <a:r>
              <a:rPr lang="cs-CZ" sz="2400" b="1" dirty="0" smtClean="0"/>
              <a:t>Jeden z možných způsobů</a:t>
            </a:r>
          </a:p>
          <a:p>
            <a:r>
              <a:rPr lang="cs-CZ" sz="2400" dirty="0" smtClean="0"/>
              <a:t>ukládání ve složkách podle data pořízení fotografie</a:t>
            </a:r>
          </a:p>
          <a:p>
            <a:r>
              <a:rPr lang="cs-CZ" sz="2400" dirty="0" smtClean="0"/>
              <a:t>rok-měsíc-den Název události</a:t>
            </a:r>
          </a:p>
          <a:p>
            <a:r>
              <a:rPr lang="cs-CZ" sz="2400" dirty="0"/>
              <a:t>p</a:t>
            </a:r>
            <a:r>
              <a:rPr lang="cs-CZ" sz="2400" dirty="0" smtClean="0"/>
              <a:t>odsložka s originálními a upravenými foto </a:t>
            </a:r>
            <a:endParaRPr lang="cs-CZ" sz="2400" dirty="0"/>
          </a:p>
        </p:txBody>
      </p:sp>
      <p:sp>
        <p:nvSpPr>
          <p:cNvPr id="5" name="Zaoblený obdélník 4"/>
          <p:cNvSpPr/>
          <p:nvPr/>
        </p:nvSpPr>
        <p:spPr>
          <a:xfrm>
            <a:off x="453139" y="1419623"/>
            <a:ext cx="3686814" cy="2315716"/>
          </a:xfrm>
          <a:prstGeom prst="roundRect">
            <a:avLst>
              <a:gd name="adj" fmla="val 3976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0441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792088"/>
          </a:xfrm>
        </p:spPr>
        <p:txBody>
          <a:bodyPr/>
          <a:lstStyle/>
          <a:p>
            <a:r>
              <a:rPr lang="cs-CZ" dirty="0" smtClean="0"/>
              <a:t>Řazení fotografií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76056" y="987574"/>
            <a:ext cx="3770312" cy="4038390"/>
          </a:xfrm>
        </p:spPr>
        <p:txBody>
          <a:bodyPr/>
          <a:lstStyle/>
          <a:p>
            <a:r>
              <a:rPr lang="cs-CZ" sz="2400" dirty="0"/>
              <a:t>f</a:t>
            </a:r>
            <a:r>
              <a:rPr lang="cs-CZ" sz="2400" dirty="0" smtClean="0"/>
              <a:t>oto od více fotografů seřadíme podle </a:t>
            </a:r>
            <a:br>
              <a:rPr lang="cs-CZ" sz="2400" dirty="0" smtClean="0"/>
            </a:br>
            <a:r>
              <a:rPr lang="cs-CZ" sz="2400" dirty="0" smtClean="0"/>
              <a:t>data vytvoření</a:t>
            </a:r>
          </a:p>
          <a:p>
            <a:r>
              <a:rPr lang="cs-CZ" sz="2400" dirty="0" smtClean="0"/>
              <a:t>získáme tak z akce chronologicky seřazenou fotoreportáž</a:t>
            </a:r>
          </a:p>
          <a:p>
            <a:r>
              <a:rPr lang="cs-CZ" sz="2400" dirty="0" smtClean="0"/>
              <a:t>jednotlivé změny provedeme </a:t>
            </a:r>
            <a:br>
              <a:rPr lang="cs-CZ" sz="2400" dirty="0" smtClean="0"/>
            </a:br>
            <a:r>
              <a:rPr lang="cs-CZ" sz="2400" dirty="0" smtClean="0"/>
              <a:t>v uživatelském </a:t>
            </a:r>
            <a:r>
              <a:rPr lang="cs-CZ" sz="2400" dirty="0"/>
              <a:t>řazení přesunem </a:t>
            </a:r>
            <a:r>
              <a:rPr lang="cs-CZ" sz="2400" dirty="0" smtClean="0"/>
              <a:t>myší</a:t>
            </a:r>
            <a:endParaRPr lang="cs-CZ" sz="24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94" y="987575"/>
            <a:ext cx="4432925" cy="2952328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36" y="2460134"/>
            <a:ext cx="1892300" cy="256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Přímá spojnice se šipkou 7"/>
          <p:cNvCxnSpPr/>
          <p:nvPr/>
        </p:nvCxnSpPr>
        <p:spPr>
          <a:xfrm flipH="1">
            <a:off x="1403648" y="1963286"/>
            <a:ext cx="3960440" cy="1040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aoblený obdélník 8"/>
          <p:cNvSpPr/>
          <p:nvPr/>
        </p:nvSpPr>
        <p:spPr>
          <a:xfrm>
            <a:off x="5436096" y="4083918"/>
            <a:ext cx="309634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nice se šipkou 10"/>
          <p:cNvCxnSpPr>
            <a:stCxn id="9" idx="1"/>
          </p:cNvCxnSpPr>
          <p:nvPr/>
        </p:nvCxnSpPr>
        <p:spPr>
          <a:xfrm flipH="1" flipV="1">
            <a:off x="1115616" y="3579862"/>
            <a:ext cx="4320480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aoblený obdélník 12"/>
          <p:cNvSpPr/>
          <p:nvPr/>
        </p:nvSpPr>
        <p:spPr>
          <a:xfrm>
            <a:off x="5364088" y="1747262"/>
            <a:ext cx="22322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Přímá spojnice 14"/>
          <p:cNvCxnSpPr/>
          <p:nvPr/>
        </p:nvCxnSpPr>
        <p:spPr>
          <a:xfrm flipH="1">
            <a:off x="303436" y="1563638"/>
            <a:ext cx="3044428" cy="8964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H="1">
            <a:off x="2195736" y="1563638"/>
            <a:ext cx="1152128" cy="9301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0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792088"/>
          </a:xfrm>
        </p:spPr>
        <p:txBody>
          <a:bodyPr/>
          <a:lstStyle/>
          <a:p>
            <a:r>
              <a:rPr lang="cs-CZ" dirty="0" smtClean="0"/>
              <a:t>Řazení fotografií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92080" y="728662"/>
            <a:ext cx="3770312" cy="4038390"/>
          </a:xfrm>
        </p:spPr>
        <p:txBody>
          <a:bodyPr/>
          <a:lstStyle/>
          <a:p>
            <a:r>
              <a:rPr lang="cs-CZ" sz="2400" dirty="0" smtClean="0"/>
              <a:t>uživatelsky seřazené fotografie jsou seřazené pouze </a:t>
            </a:r>
            <a:br>
              <a:rPr lang="cs-CZ" sz="2400" dirty="0" smtClean="0"/>
            </a:br>
            <a:r>
              <a:rPr lang="cs-CZ" sz="2400" dirty="0" smtClean="0"/>
              <a:t>v grafickém programu </a:t>
            </a:r>
          </a:p>
          <a:p>
            <a:r>
              <a:rPr lang="cs-CZ" sz="2400" dirty="0" smtClean="0"/>
              <a:t>pro trvalé seřazení je potřeba soubory přejmenovat a očíslovat</a:t>
            </a:r>
          </a:p>
          <a:p>
            <a:r>
              <a:rPr lang="cs-CZ" sz="2400" dirty="0" smtClean="0"/>
              <a:t>pak lze fotografie seřadit kdekoliv podle názvu</a:t>
            </a:r>
            <a:endParaRPr lang="cs-CZ" sz="2400" dirty="0"/>
          </a:p>
        </p:txBody>
      </p:sp>
      <p:sp>
        <p:nvSpPr>
          <p:cNvPr id="9" name="Zaoblený obdélník 8"/>
          <p:cNvSpPr/>
          <p:nvPr/>
        </p:nvSpPr>
        <p:spPr>
          <a:xfrm>
            <a:off x="5629064" y="3003798"/>
            <a:ext cx="343332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5566"/>
            <a:ext cx="4762500" cy="2695575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>
          <a:xfrm>
            <a:off x="1403648" y="1327249"/>
            <a:ext cx="2232248" cy="30777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sz="1400" dirty="0" smtClean="0"/>
              <a:t>hromadné přejmenování</a:t>
            </a:r>
            <a:endParaRPr lang="cs-CZ" sz="1400" dirty="0"/>
          </a:p>
        </p:txBody>
      </p:sp>
      <p:sp>
        <p:nvSpPr>
          <p:cNvPr id="13" name="Zaoblený obdélník 12"/>
          <p:cNvSpPr/>
          <p:nvPr/>
        </p:nvSpPr>
        <p:spPr>
          <a:xfrm>
            <a:off x="1403648" y="1327249"/>
            <a:ext cx="2160240" cy="30777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" name="Obráze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51670"/>
            <a:ext cx="2381250" cy="3124200"/>
          </a:xfrm>
          <a:prstGeom prst="rect">
            <a:avLst/>
          </a:prstGeom>
        </p:spPr>
      </p:pic>
      <p:cxnSp>
        <p:nvCxnSpPr>
          <p:cNvPr id="11" name="Přímá spojnice se šipkou 10"/>
          <p:cNvCxnSpPr/>
          <p:nvPr/>
        </p:nvCxnSpPr>
        <p:spPr>
          <a:xfrm flipH="1">
            <a:off x="2411760" y="3375427"/>
            <a:ext cx="3217304" cy="1324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aoblený obdélník 17"/>
          <p:cNvSpPr/>
          <p:nvPr/>
        </p:nvSpPr>
        <p:spPr>
          <a:xfrm>
            <a:off x="3334284" y="3895289"/>
            <a:ext cx="129614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počítadlo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9" name="Ovál 18"/>
          <p:cNvSpPr/>
          <p:nvPr/>
        </p:nvSpPr>
        <p:spPr>
          <a:xfrm>
            <a:off x="1115616" y="3375427"/>
            <a:ext cx="216024" cy="235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1" name="Přímá spojnice 20"/>
          <p:cNvCxnSpPr>
            <a:stCxn id="18" idx="1"/>
            <a:endCxn id="19" idx="6"/>
          </p:cNvCxnSpPr>
          <p:nvPr/>
        </p:nvCxnSpPr>
        <p:spPr>
          <a:xfrm flipH="1" flipV="1">
            <a:off x="1331640" y="3493284"/>
            <a:ext cx="2002644" cy="54602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>
            <a:stCxn id="18" idx="1"/>
            <a:endCxn id="26" idx="3"/>
          </p:cNvCxnSpPr>
          <p:nvPr/>
        </p:nvCxnSpPr>
        <p:spPr>
          <a:xfrm flipH="1">
            <a:off x="2488754" y="4039305"/>
            <a:ext cx="845530" cy="59860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aoblený obdélník 25"/>
          <p:cNvSpPr/>
          <p:nvPr/>
        </p:nvSpPr>
        <p:spPr>
          <a:xfrm>
            <a:off x="107504" y="4299942"/>
            <a:ext cx="2381250" cy="67592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2341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23478"/>
            <a:ext cx="7924800" cy="720080"/>
          </a:xfrm>
        </p:spPr>
        <p:txBody>
          <a:bodyPr/>
          <a:lstStyle/>
          <a:p>
            <a:r>
              <a:rPr lang="cs-CZ" dirty="0" smtClean="0"/>
              <a:t>Informace o fotografii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9552" y="1017576"/>
            <a:ext cx="2889842" cy="3547281"/>
          </a:xfrm>
          <a:prstGeom prst="rect">
            <a:avLst/>
          </a:prstGeom>
        </p:spPr>
      </p:pic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4067944" y="1059582"/>
            <a:ext cx="4463281" cy="3505275"/>
          </a:xfrm>
        </p:spPr>
        <p:txBody>
          <a:bodyPr/>
          <a:lstStyle/>
          <a:p>
            <a:r>
              <a:rPr lang="cs-CZ" dirty="0" smtClean="0"/>
              <a:t>informace o fotografii se ukládají v EXIF souboru</a:t>
            </a:r>
          </a:p>
          <a:p>
            <a:r>
              <a:rPr lang="cs-CZ" dirty="0" smtClean="0"/>
              <a:t>další informace lze doplnit dodatečně</a:t>
            </a:r>
          </a:p>
        </p:txBody>
      </p:sp>
    </p:spTree>
    <p:extLst>
      <p:ext uri="{BB962C8B-B14F-4D97-AF65-F5344CB8AC3E}">
        <p14:creationId xmlns:p14="http://schemas.microsoft.com/office/powerpoint/2010/main" val="16449322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713234"/>
          </a:xfrm>
        </p:spPr>
        <p:txBody>
          <a:bodyPr/>
          <a:lstStyle/>
          <a:p>
            <a:r>
              <a:rPr lang="cs-CZ" dirty="0" smtClean="0"/>
              <a:t>Hromadné přiřazení informací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76056" y="915566"/>
            <a:ext cx="3528391" cy="3649291"/>
          </a:xfrm>
        </p:spPr>
        <p:txBody>
          <a:bodyPr/>
          <a:lstStyle/>
          <a:p>
            <a:r>
              <a:rPr lang="cs-CZ" sz="2400" dirty="0" smtClean="0"/>
              <a:t>pro více fotografií najednou</a:t>
            </a:r>
          </a:p>
          <a:p>
            <a:r>
              <a:rPr lang="cs-CZ" sz="2400" dirty="0" smtClean="0"/>
              <a:t>co doplňujeme nově, označit a vyplnit</a:t>
            </a:r>
          </a:p>
          <a:p>
            <a:r>
              <a:rPr lang="cs-CZ" sz="2400" dirty="0" smtClean="0"/>
              <a:t>co má zůstat zachováno, neoznačovat</a:t>
            </a:r>
            <a:endParaRPr lang="cs-CZ" sz="24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15566"/>
            <a:ext cx="4762500" cy="309562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7" y="2859782"/>
            <a:ext cx="2966269" cy="1755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1439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713234"/>
          </a:xfrm>
        </p:spPr>
        <p:txBody>
          <a:bodyPr/>
          <a:lstStyle/>
          <a:p>
            <a:r>
              <a:rPr lang="cs-CZ" dirty="0" smtClean="0"/>
              <a:t>Publikování fotografií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139952" y="915566"/>
            <a:ext cx="4752528" cy="3649291"/>
          </a:xfrm>
        </p:spPr>
        <p:txBody>
          <a:bodyPr/>
          <a:lstStyle/>
          <a:p>
            <a:r>
              <a:rPr lang="cs-CZ" sz="2400" dirty="0" smtClean="0"/>
              <a:t>v tiskové podobě</a:t>
            </a:r>
          </a:p>
          <a:p>
            <a:r>
              <a:rPr lang="cs-CZ" sz="2400" dirty="0" smtClean="0"/>
              <a:t>jako </a:t>
            </a:r>
            <a:r>
              <a:rPr lang="cs-CZ" sz="2400" dirty="0"/>
              <a:t>H</a:t>
            </a:r>
            <a:r>
              <a:rPr lang="cs-CZ" sz="2400" dirty="0" smtClean="0"/>
              <a:t>TML galerie</a:t>
            </a:r>
          </a:p>
          <a:p>
            <a:r>
              <a:rPr lang="cs-CZ" sz="2400" dirty="0" smtClean="0"/>
              <a:t>na úložná média s prohlížečem</a:t>
            </a:r>
          </a:p>
          <a:p>
            <a:r>
              <a:rPr lang="cs-CZ" sz="2400" dirty="0" smtClean="0"/>
              <a:t>na online úložiště</a:t>
            </a:r>
          </a:p>
          <a:p>
            <a:endParaRPr lang="cs-CZ" sz="2400" dirty="0"/>
          </a:p>
          <a:p>
            <a:pPr marL="0" indent="0">
              <a:buNone/>
            </a:pPr>
            <a:r>
              <a:rPr lang="cs-CZ" sz="2400" i="1" dirty="0" smtClean="0"/>
              <a:t>Před zveřejněním fotografií </a:t>
            </a:r>
            <a:br>
              <a:rPr lang="cs-CZ" sz="2400" i="1" dirty="0" smtClean="0"/>
            </a:br>
            <a:r>
              <a:rPr lang="cs-CZ" sz="2400" i="1" dirty="0" smtClean="0"/>
              <a:t>v internetu vždy pečlivě zvažte, zda je to vhodné a bezpečné.</a:t>
            </a:r>
            <a:endParaRPr lang="cs-CZ" sz="2400" i="1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" y="912713"/>
            <a:ext cx="2698415" cy="41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21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psle">
  <a:themeElements>
    <a:clrScheme name="Kapsl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psl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71B8C795FACF42A64C8B2B87D15C4C" ma:contentTypeVersion="2" ma:contentTypeDescription="Vytvoří nový dokument" ma:contentTypeScope="" ma:versionID="8eab884af9a23beb4c75fe6c83a660da">
  <xsd:schema xmlns:xsd="http://www.w3.org/2001/XMLSchema" xmlns:xs="http://www.w3.org/2001/XMLSchema" xmlns:p="http://schemas.microsoft.com/office/2006/metadata/properties" xmlns:ns2="e25fcefe-24a2-4720-ab02-7110b2fd1148" targetNamespace="http://schemas.microsoft.com/office/2006/metadata/properties" ma:root="true" ma:fieldsID="7a4c20127c6a666ce1395eb07d87098c" ns2:_="">
    <xsd:import namespace="e25fcefe-24a2-4720-ab02-7110b2fd1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fcefe-24a2-4720-ab02-7110b2fd1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B8194F-FDBA-4DF7-BB24-2708F5F3EFC2}"/>
</file>

<file path=customXml/itemProps2.xml><?xml version="1.0" encoding="utf-8"?>
<ds:datastoreItem xmlns:ds="http://schemas.openxmlformats.org/officeDocument/2006/customXml" ds:itemID="{2A23005A-4230-48F3-8D91-7ADCD41F0158}"/>
</file>

<file path=customXml/itemProps3.xml><?xml version="1.0" encoding="utf-8"?>
<ds:datastoreItem xmlns:ds="http://schemas.openxmlformats.org/officeDocument/2006/customXml" ds:itemID="{D8D721B2-C8EE-4AAC-981C-0049050CB2E3}"/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5949</TotalTime>
  <Words>177</Words>
  <Application>Microsoft Office PowerPoint</Application>
  <PresentationFormat>Předvádění na obrazovce 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Kapsle</vt:lpstr>
      <vt:lpstr>Prezentace aplikace PowerPoint</vt:lpstr>
      <vt:lpstr>Anotace</vt:lpstr>
      <vt:lpstr>Základní organizace fotografií</vt:lpstr>
      <vt:lpstr>Ukládání fotografií</vt:lpstr>
      <vt:lpstr>Řazení fotografií</vt:lpstr>
      <vt:lpstr>Řazení fotografií</vt:lpstr>
      <vt:lpstr>Informace o fotografii</vt:lpstr>
      <vt:lpstr>Hromadné přiřazení informací</vt:lpstr>
      <vt:lpstr>Publikování fotografií</vt:lpstr>
      <vt:lpstr>Úkol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Jiřiště</dc:creator>
  <cp:lastModifiedBy>Martin Jiřiště</cp:lastModifiedBy>
  <cp:revision>236</cp:revision>
  <dcterms:created xsi:type="dcterms:W3CDTF">2007-01-18T21:09:35Z</dcterms:created>
  <dcterms:modified xsi:type="dcterms:W3CDTF">2013-12-15T20:19:31Z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0x010100FF71B8C795FACF42A64C8B2B87D15C4C</vt:lpwstr>
  </property>
</Properties>
</file>