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18" r:id="rId3"/>
    <p:sldId id="424" r:id="rId4"/>
    <p:sldId id="294" r:id="rId5"/>
    <p:sldId id="293" r:id="rId6"/>
    <p:sldId id="257" r:id="rId7"/>
    <p:sldId id="284" r:id="rId8"/>
    <p:sldId id="407" r:id="rId9"/>
    <p:sldId id="268" r:id="rId10"/>
    <p:sldId id="405" r:id="rId11"/>
    <p:sldId id="258" r:id="rId12"/>
    <p:sldId id="270" r:id="rId13"/>
    <p:sldId id="260" r:id="rId14"/>
    <p:sldId id="421" r:id="rId15"/>
    <p:sldId id="277" r:id="rId16"/>
    <p:sldId id="261" r:id="rId17"/>
    <p:sldId id="264" r:id="rId18"/>
    <p:sldId id="266" r:id="rId19"/>
    <p:sldId id="289" r:id="rId20"/>
    <p:sldId id="414" r:id="rId21"/>
    <p:sldId id="410" r:id="rId22"/>
    <p:sldId id="411" r:id="rId23"/>
    <p:sldId id="416" r:id="rId24"/>
    <p:sldId id="413" r:id="rId25"/>
    <p:sldId id="271" r:id="rId26"/>
    <p:sldId id="272" r:id="rId27"/>
    <p:sldId id="274" r:id="rId28"/>
    <p:sldId id="422" r:id="rId29"/>
    <p:sldId id="278" r:id="rId30"/>
    <p:sldId id="279" r:id="rId31"/>
    <p:sldId id="280" r:id="rId32"/>
    <p:sldId id="281" r:id="rId33"/>
    <p:sldId id="282" r:id="rId34"/>
    <p:sldId id="285" r:id="rId35"/>
    <p:sldId id="286" r:id="rId36"/>
    <p:sldId id="419" r:id="rId37"/>
    <p:sldId id="287" r:id="rId38"/>
    <p:sldId id="417" r:id="rId39"/>
    <p:sldId id="420" r:id="rId40"/>
    <p:sldId id="40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558"/>
  </p:normalViewPr>
  <p:slideViewPr>
    <p:cSldViewPr snapToGrid="0" snapToObjects="1">
      <p:cViewPr varScale="1">
        <p:scale>
          <a:sx n="121" d="100"/>
          <a:sy n="121" d="100"/>
        </p:scale>
        <p:origin x="256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2/27/24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2/27/24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2/27/24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2/27/24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2/27/24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2/27/24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2/27/24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2/27/24</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file:////Users/danielfink/Library/Group%20Containers/UBF8T346G9.ms/WebArchiveCopyPasteTempFiles/com.microsoft.Word/page25image1191238096"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1" y="1022970"/>
            <a:ext cx="6498158" cy="1724867"/>
          </a:xfrm>
        </p:spPr>
        <p:txBody>
          <a:bodyPr/>
          <a:lstStyle/>
          <a:p>
            <a:r>
              <a:rPr lang="en-US" sz="4000" dirty="0"/>
              <a:t>The FAA Allows Americans to be Exposed to Unsafe Levels of Aviation Noise</a:t>
            </a:r>
          </a:p>
        </p:txBody>
      </p:sp>
      <p:sp>
        <p:nvSpPr>
          <p:cNvPr id="3" name="Subtitle 2"/>
          <p:cNvSpPr>
            <a:spLocks noGrp="1"/>
          </p:cNvSpPr>
          <p:nvPr>
            <p:ph type="subTitle" idx="1"/>
          </p:nvPr>
        </p:nvSpPr>
        <p:spPr>
          <a:xfrm>
            <a:off x="1438535" y="3609979"/>
            <a:ext cx="6498159" cy="2292492"/>
          </a:xfrm>
        </p:spPr>
        <p:txBody>
          <a:bodyPr>
            <a:normAutofit/>
          </a:bodyPr>
          <a:lstStyle/>
          <a:p>
            <a:r>
              <a:rPr lang="en-US" dirty="0"/>
              <a:t>Daniel Fink MD MBA, </a:t>
            </a:r>
            <a:br>
              <a:rPr lang="en-US" dirty="0"/>
            </a:br>
            <a:r>
              <a:rPr lang="en-US" dirty="0"/>
              <a:t>The Quiet Coalition* Program Chair</a:t>
            </a:r>
          </a:p>
          <a:p>
            <a:endParaRPr lang="en-US" dirty="0"/>
          </a:p>
          <a:p>
            <a:r>
              <a:rPr lang="en-US" dirty="0"/>
              <a:t>*A program of Quiet Communities, Inc. </a:t>
            </a:r>
          </a:p>
          <a:p>
            <a:r>
              <a:rPr lang="en-US" dirty="0"/>
              <a:t>Concord MA</a:t>
            </a:r>
          </a:p>
          <a:p>
            <a:endParaRPr lang="en-US" dirty="0"/>
          </a:p>
          <a:p>
            <a:r>
              <a:rPr lang="en-US" dirty="0" err="1"/>
              <a:t>DJFink@thequietcoalition.org</a:t>
            </a:r>
            <a:endParaRPr lang="en-US" dirty="0"/>
          </a:p>
        </p:txBody>
      </p:sp>
      <p:sp>
        <p:nvSpPr>
          <p:cNvPr id="4" name="Title 1">
            <a:extLst>
              <a:ext uri="{FF2B5EF4-FFF2-40B4-BE49-F238E27FC236}">
                <a16:creationId xmlns:a16="http://schemas.microsoft.com/office/drawing/2014/main" id="{6B5DEC79-7964-BDC1-9D7E-CDB342391E50}"/>
              </a:ext>
            </a:extLst>
          </p:cNvPr>
          <p:cNvSpPr txBox="1">
            <a:spLocks/>
          </p:cNvSpPr>
          <p:nvPr/>
        </p:nvSpPr>
        <p:spPr>
          <a:xfrm>
            <a:off x="1438535" y="2817649"/>
            <a:ext cx="6498158" cy="1222702"/>
          </a:xfrm>
          <a:prstGeom prst="rect">
            <a:avLst/>
          </a:prstGeo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endParaRPr lang="en-US" sz="4000" dirty="0"/>
          </a:p>
        </p:txBody>
      </p:sp>
      <p:sp>
        <p:nvSpPr>
          <p:cNvPr id="5" name="Subtitle 2">
            <a:extLst>
              <a:ext uri="{FF2B5EF4-FFF2-40B4-BE49-F238E27FC236}">
                <a16:creationId xmlns:a16="http://schemas.microsoft.com/office/drawing/2014/main" id="{D719C9D9-A176-88CE-6E27-4B2732FF522D}"/>
              </a:ext>
            </a:extLst>
          </p:cNvPr>
          <p:cNvSpPr txBox="1">
            <a:spLocks/>
          </p:cNvSpPr>
          <p:nvPr/>
        </p:nvSpPr>
        <p:spPr>
          <a:xfrm>
            <a:off x="1207306" y="2836557"/>
            <a:ext cx="6498159" cy="905126"/>
          </a:xfrm>
          <a:prstGeom prst="rect">
            <a:avLst/>
          </a:prstGeo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defTabSz="914400" rtl="0" eaLnBrk="1" latinLnBrk="0" hangingPunct="1">
              <a:spcBef>
                <a:spcPts val="600"/>
              </a:spcBef>
              <a:buClr>
                <a:schemeClr val="accent1">
                  <a:lumMod val="75000"/>
                </a:schemeClr>
              </a:buClr>
              <a:buSzPct val="110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75000"/>
                </a:schemeClr>
              </a:buClr>
              <a:buSzPct val="110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9pPr>
          </a:lstStyle>
          <a:p>
            <a:r>
              <a:rPr lang="en-US" dirty="0"/>
              <a:t>UC Davis Aviation Noise &amp; Emissions Symposium</a:t>
            </a:r>
          </a:p>
          <a:p>
            <a:r>
              <a:rPr lang="en-US" dirty="0"/>
              <a:t>Palm Springs, CA  March 4-6, 2024</a:t>
            </a:r>
          </a:p>
        </p:txBody>
      </p:sp>
    </p:spTree>
    <p:extLst>
      <p:ext uri="{BB962C8B-B14F-4D97-AF65-F5344CB8AC3E}">
        <p14:creationId xmlns:p14="http://schemas.microsoft.com/office/powerpoint/2010/main" val="109234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A67C-7540-F738-869C-E2DF7E1B7102}"/>
              </a:ext>
            </a:extLst>
          </p:cNvPr>
          <p:cNvSpPr>
            <a:spLocks noGrp="1"/>
          </p:cNvSpPr>
          <p:nvPr>
            <p:ph type="title"/>
          </p:nvPr>
        </p:nvSpPr>
        <p:spPr>
          <a:xfrm>
            <a:off x="549275" y="107575"/>
            <a:ext cx="8042276" cy="1637141"/>
          </a:xfrm>
        </p:spPr>
        <p:txBody>
          <a:bodyPr/>
          <a:lstStyle/>
          <a:p>
            <a:r>
              <a:rPr lang="en-US" sz="3600" dirty="0"/>
              <a:t>What does the FAA say about the adverse health effects of aviation noise?</a:t>
            </a:r>
          </a:p>
        </p:txBody>
      </p:sp>
      <p:sp>
        <p:nvSpPr>
          <p:cNvPr id="3" name="Content Placeholder 2">
            <a:extLst>
              <a:ext uri="{FF2B5EF4-FFF2-40B4-BE49-F238E27FC236}">
                <a16:creationId xmlns:a16="http://schemas.microsoft.com/office/drawing/2014/main" id="{F7949532-5D9C-D128-51E8-5DC8F21744CA}"/>
              </a:ext>
            </a:extLst>
          </p:cNvPr>
          <p:cNvSpPr>
            <a:spLocks noGrp="1"/>
          </p:cNvSpPr>
          <p:nvPr>
            <p:ph idx="1"/>
          </p:nvPr>
        </p:nvSpPr>
        <p:spPr>
          <a:xfrm>
            <a:off x="549275" y="1828799"/>
            <a:ext cx="8042276" cy="4114801"/>
          </a:xfrm>
        </p:spPr>
        <p:txBody>
          <a:bodyPr/>
          <a:lstStyle/>
          <a:p>
            <a:r>
              <a:rPr lang="en-US" dirty="0"/>
              <a:t>A Google search using the search words “FAA aviation noise health” did not yield any relevant links except one link to FAA research programs and on page 2 of the search results, a link to a 2018 publication by Peters et al. that will be discussed later.</a:t>
            </a:r>
          </a:p>
          <a:p>
            <a:r>
              <a:rPr lang="en-US" dirty="0"/>
              <a:t>The UK Civil Aviation Authority webpage on aviation noise and health lists annoyance, cognitive impairment, sleep disturbance, and cardiovascular disease as adverse health effects of aircraft noise.</a:t>
            </a:r>
          </a:p>
        </p:txBody>
      </p:sp>
    </p:spTree>
    <p:extLst>
      <p:ext uri="{BB962C8B-B14F-4D97-AF65-F5344CB8AC3E}">
        <p14:creationId xmlns:p14="http://schemas.microsoft.com/office/powerpoint/2010/main" val="157937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5"/>
            <a:ext cx="8042276" cy="2011183"/>
          </a:xfrm>
        </p:spPr>
        <p:txBody>
          <a:bodyPr/>
          <a:lstStyle/>
          <a:p>
            <a:r>
              <a:rPr lang="en-US" sz="4000" dirty="0"/>
              <a:t>What </a:t>
            </a:r>
            <a:r>
              <a:rPr lang="en-US" sz="4000" i="1" dirty="0"/>
              <a:t>did </a:t>
            </a:r>
            <a:r>
              <a:rPr lang="en-US" sz="4000" dirty="0"/>
              <a:t>the FAA say about the adverse health effects of aviation noise in 1985?</a:t>
            </a:r>
          </a:p>
        </p:txBody>
      </p:sp>
      <p:sp>
        <p:nvSpPr>
          <p:cNvPr id="3" name="Content Placeholder 2"/>
          <p:cNvSpPr>
            <a:spLocks noGrp="1"/>
          </p:cNvSpPr>
          <p:nvPr>
            <p:ph idx="1"/>
          </p:nvPr>
        </p:nvSpPr>
        <p:spPr>
          <a:xfrm>
            <a:off x="549275" y="2164817"/>
            <a:ext cx="8042276" cy="4046698"/>
          </a:xfrm>
        </p:spPr>
        <p:txBody>
          <a:bodyPr>
            <a:normAutofit lnSpcReduction="10000"/>
          </a:bodyPr>
          <a:lstStyle/>
          <a:p>
            <a:pPr marL="0" indent="0">
              <a:buNone/>
            </a:pPr>
            <a:r>
              <a:rPr lang="en-US" dirty="0"/>
              <a:t>In the 1985 report </a:t>
            </a:r>
            <a:r>
              <a:rPr lang="en-US" i="1" dirty="0"/>
              <a:t>Aviation Noise Effects</a:t>
            </a:r>
            <a:r>
              <a:rPr lang="en-US" dirty="0"/>
              <a:t>, the FAA stated:</a:t>
            </a:r>
            <a:r>
              <a:rPr lang="en-US" i="1" dirty="0"/>
              <a:t> </a:t>
            </a:r>
          </a:p>
          <a:p>
            <a:pPr marL="0" indent="0">
              <a:buNone/>
            </a:pPr>
            <a:r>
              <a:rPr lang="en-US" dirty="0"/>
              <a:t>“8.4 Summary: Although many airport neighbors have claimed a direct health impact from aviation noise, </a:t>
            </a:r>
            <a:r>
              <a:rPr lang="en-US" b="1" dirty="0"/>
              <a:t>there is little valid scientific basis for such claims</a:t>
            </a:r>
            <a:r>
              <a:rPr lang="en-US" dirty="0"/>
              <a:t>.” </a:t>
            </a:r>
            <a:r>
              <a:rPr lang="en-US" sz="1700" dirty="0"/>
              <a:t>[emphasis added]</a:t>
            </a:r>
          </a:p>
          <a:p>
            <a:pPr marL="0" indent="0">
              <a:buNone/>
            </a:pPr>
            <a:r>
              <a:rPr lang="en-US" dirty="0"/>
              <a:t>That may have been true in 1985 [it really wasn’t, aviation noise was recognized as a public health hazard as far back as 1968], but it certainly is not true in 2024.</a:t>
            </a:r>
          </a:p>
        </p:txBody>
      </p:sp>
    </p:spTree>
    <p:extLst>
      <p:ext uri="{BB962C8B-B14F-4D97-AF65-F5344CB8AC3E}">
        <p14:creationId xmlns:p14="http://schemas.microsoft.com/office/powerpoint/2010/main" val="162177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FAA vs. EPA mission statements</a:t>
            </a:r>
          </a:p>
        </p:txBody>
      </p:sp>
      <p:sp>
        <p:nvSpPr>
          <p:cNvPr id="3" name="Content Placeholder 2"/>
          <p:cNvSpPr>
            <a:spLocks noGrp="1"/>
          </p:cNvSpPr>
          <p:nvPr>
            <p:ph idx="1"/>
          </p:nvPr>
        </p:nvSpPr>
        <p:spPr/>
        <p:txBody>
          <a:bodyPr>
            <a:normAutofit/>
          </a:bodyPr>
          <a:lstStyle/>
          <a:p>
            <a:r>
              <a:rPr lang="en-US" dirty="0"/>
              <a:t>FAA: “Our continuing mission is to provide the </a:t>
            </a:r>
            <a:r>
              <a:rPr lang="en-US" b="1" dirty="0"/>
              <a:t>safest</a:t>
            </a:r>
            <a:r>
              <a:rPr lang="en-US" dirty="0"/>
              <a:t>, most efficient aerospace system in the world.”</a:t>
            </a:r>
          </a:p>
          <a:p>
            <a:r>
              <a:rPr lang="en-US" dirty="0"/>
              <a:t>EPA: “The mission of EPA is to protect health and the environment.”</a:t>
            </a:r>
          </a:p>
          <a:p>
            <a:r>
              <a:rPr lang="en-US" dirty="0"/>
              <a:t>QUERY: Does the FAA’s mission to provide a safe aerospace system extend to those on the ground who live near airports and under flight paths? </a:t>
            </a:r>
          </a:p>
        </p:txBody>
      </p:sp>
    </p:spTree>
    <p:extLst>
      <p:ext uri="{BB962C8B-B14F-4D97-AF65-F5344CB8AC3E}">
        <p14:creationId xmlns:p14="http://schemas.microsoft.com/office/powerpoint/2010/main" val="314691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FAA considers aviation noise to be an annoyance.</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Annoyance due to Noise</a:t>
            </a:r>
          </a:p>
          <a:p>
            <a:pPr marL="0" indent="0">
              <a:buNone/>
            </a:pPr>
            <a:r>
              <a:rPr lang="en-US" dirty="0"/>
              <a:t>To represent the effect of aircraft noise exposure on people, researchers in the 1960's and 1970's developed the concept of noise </a:t>
            </a:r>
            <a:r>
              <a:rPr lang="en-US" b="1" dirty="0"/>
              <a:t>annoyance</a:t>
            </a:r>
            <a:r>
              <a:rPr lang="en-US" dirty="0"/>
              <a:t>. This concept proved useful in understanding how communities felt about the noise from the new aircraft of the jet age. There are several factors that affect the extent of annoyance that a noise causes. How loud is the noise? How long did it last? How often did the noise occur? When did the noise occur: was it during nighttime? Did the noise occur against a backdrop of other noises or did it occur in an otherwise quiet place? (FAA webpage, “Community Response to Noise”, updated March 29, 2022)</a:t>
            </a:r>
          </a:p>
          <a:p>
            <a:endParaRPr lang="en-US" dirty="0"/>
          </a:p>
        </p:txBody>
      </p:sp>
    </p:spTree>
    <p:extLst>
      <p:ext uri="{BB962C8B-B14F-4D97-AF65-F5344CB8AC3E}">
        <p14:creationId xmlns:p14="http://schemas.microsoft.com/office/powerpoint/2010/main" val="54130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E6BD-1F4C-0FD8-7DDD-77C651DE3743}"/>
              </a:ext>
            </a:extLst>
          </p:cNvPr>
          <p:cNvSpPr>
            <a:spLocks noGrp="1"/>
          </p:cNvSpPr>
          <p:nvPr>
            <p:ph type="title"/>
          </p:nvPr>
        </p:nvSpPr>
        <p:spPr>
          <a:xfrm>
            <a:off x="549275" y="259882"/>
            <a:ext cx="8042276" cy="818890"/>
          </a:xfrm>
        </p:spPr>
        <p:txBody>
          <a:bodyPr/>
          <a:lstStyle/>
          <a:p>
            <a:r>
              <a:rPr lang="en-US" dirty="0"/>
              <a:t>Annoyance</a:t>
            </a:r>
          </a:p>
        </p:txBody>
      </p:sp>
      <p:sp>
        <p:nvSpPr>
          <p:cNvPr id="3" name="Content Placeholder 2">
            <a:extLst>
              <a:ext uri="{FF2B5EF4-FFF2-40B4-BE49-F238E27FC236}">
                <a16:creationId xmlns:a16="http://schemas.microsoft.com/office/drawing/2014/main" id="{8BE4417A-7960-1C99-49BD-3CDC628919CB}"/>
              </a:ext>
            </a:extLst>
          </p:cNvPr>
          <p:cNvSpPr>
            <a:spLocks noGrp="1"/>
          </p:cNvSpPr>
          <p:nvPr>
            <p:ph idx="1"/>
          </p:nvPr>
        </p:nvSpPr>
        <p:spPr>
          <a:xfrm>
            <a:off x="549275" y="1340319"/>
            <a:ext cx="8042276" cy="4343400"/>
          </a:xfrm>
        </p:spPr>
        <p:txBody>
          <a:bodyPr>
            <a:normAutofit lnSpcReduction="10000"/>
          </a:bodyPr>
          <a:lstStyle/>
          <a:p>
            <a:r>
              <a:rPr lang="en-US" dirty="0"/>
              <a:t>The FAA considers aviation noise annoyance a trivial problem, but it is not. Each episode of aviation noise disrupts conversations, interrupts activities, disturbs sleep, decreases productivity. For impacted communities, the effects extend far beyond annoyance to stress, anger, frustration, and a sense of powerlessness.</a:t>
            </a:r>
          </a:p>
          <a:p>
            <a:r>
              <a:rPr lang="en-US" dirty="0"/>
              <a:t>In 1978, US Surgeon General William Stewart MD said, “Calling noise a nuisance [annoyance] is like calling smog an inconvenience. Noise must be considered a hazard to the health of people everywhere.”</a:t>
            </a:r>
          </a:p>
        </p:txBody>
      </p:sp>
    </p:spTree>
    <p:extLst>
      <p:ext uri="{BB962C8B-B14F-4D97-AF65-F5344CB8AC3E}">
        <p14:creationId xmlns:p14="http://schemas.microsoft.com/office/powerpoint/2010/main" val="168900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Aviation noise is more annoying than other forms of transportation noise </a:t>
            </a:r>
            <a:r>
              <a:rPr lang="en-US" sz="2000" dirty="0"/>
              <a:t>(</a:t>
            </a:r>
            <a:r>
              <a:rPr lang="en-US" sz="2000" dirty="0" err="1"/>
              <a:t>Munzel</a:t>
            </a:r>
            <a:r>
              <a:rPr lang="en-US" sz="2000" dirty="0"/>
              <a:t>, Ann Rev </a:t>
            </a:r>
            <a:r>
              <a:rPr lang="en-US" sz="2000" dirty="0" err="1"/>
              <a:t>Publ</a:t>
            </a:r>
            <a:r>
              <a:rPr lang="en-US" sz="2000" dirty="0"/>
              <a:t> Health 2020)</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22625" r="-22625"/>
          <a:stretch>
            <a:fillRect/>
          </a:stretch>
        </p:blipFill>
        <p:spPr bwMode="auto">
          <a:prstGeom prst="rect">
            <a:avLst/>
          </a:prstGeom>
          <a:noFill/>
          <a:ln>
            <a:noFill/>
          </a:ln>
        </p:spPr>
      </p:pic>
    </p:spTree>
    <p:extLst>
      <p:ext uri="{BB962C8B-B14F-4D97-AF65-F5344CB8AC3E}">
        <p14:creationId xmlns:p14="http://schemas.microsoft.com/office/powerpoint/2010/main" val="2158976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2" y="218867"/>
            <a:ext cx="8042276" cy="936227"/>
          </a:xfrm>
        </p:spPr>
        <p:txBody>
          <a:bodyPr/>
          <a:lstStyle/>
          <a:p>
            <a:r>
              <a:rPr lang="en-US" dirty="0"/>
              <a:t>The Schultz Curve </a:t>
            </a:r>
          </a:p>
        </p:txBody>
      </p:sp>
      <p:sp>
        <p:nvSpPr>
          <p:cNvPr id="3" name="Content Placeholder 2"/>
          <p:cNvSpPr>
            <a:spLocks noGrp="1"/>
          </p:cNvSpPr>
          <p:nvPr>
            <p:ph idx="1"/>
          </p:nvPr>
        </p:nvSpPr>
        <p:spPr>
          <a:xfrm>
            <a:off x="654378" y="1242849"/>
            <a:ext cx="8042276" cy="4749494"/>
          </a:xfrm>
        </p:spPr>
        <p:txBody>
          <a:bodyPr/>
          <a:lstStyle/>
          <a:p>
            <a:r>
              <a:rPr lang="pt-BR" dirty="0"/>
              <a:t>J. </a:t>
            </a:r>
            <a:r>
              <a:rPr lang="pt-BR" dirty="0" err="1"/>
              <a:t>Acoust</a:t>
            </a:r>
            <a:r>
              <a:rPr lang="pt-BR" dirty="0"/>
              <a:t>. Soc. Am. </a:t>
            </a:r>
            <a:r>
              <a:rPr lang="pt-BR" b="1" dirty="0"/>
              <a:t>64</a:t>
            </a:r>
            <a:r>
              <a:rPr lang="pt-BR" dirty="0"/>
              <a:t>, 377–405 (1978) </a:t>
            </a:r>
          </a:p>
          <a:p>
            <a:endParaRPr lang="pt-BR"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986455" y="1761518"/>
            <a:ext cx="4775317" cy="4418565"/>
          </a:xfrm>
          <a:prstGeom prst="rect">
            <a:avLst/>
          </a:prstGeom>
          <a:noFill/>
          <a:ln>
            <a:noFill/>
          </a:ln>
        </p:spPr>
      </p:pic>
    </p:spTree>
    <p:extLst>
      <p:ext uri="{BB962C8B-B14F-4D97-AF65-F5344CB8AC3E}">
        <p14:creationId xmlns:p14="http://schemas.microsoft.com/office/powerpoint/2010/main" val="3994719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5"/>
            <a:ext cx="8042276" cy="1492625"/>
          </a:xfrm>
        </p:spPr>
        <p:txBody>
          <a:bodyPr/>
          <a:lstStyle/>
          <a:p>
            <a:r>
              <a:rPr lang="en-US" sz="3600" dirty="0"/>
              <a:t>The Neighborhood Environmental Survey* reported much greater annoyance from aircraft noise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7350" b="-7350"/>
          <a:stretch>
            <a:fillRect/>
          </a:stretch>
        </p:blipFill>
        <p:spPr bwMode="auto">
          <a:xfrm>
            <a:off x="549275" y="1495097"/>
            <a:ext cx="8042276" cy="4285592"/>
          </a:xfrm>
          <a:prstGeom prst="rect">
            <a:avLst/>
          </a:prstGeom>
          <a:noFill/>
          <a:ln>
            <a:noFill/>
          </a:ln>
        </p:spPr>
      </p:pic>
      <p:sp>
        <p:nvSpPr>
          <p:cNvPr id="3" name="Title 1">
            <a:extLst>
              <a:ext uri="{FF2B5EF4-FFF2-40B4-BE49-F238E27FC236}">
                <a16:creationId xmlns:a16="http://schemas.microsoft.com/office/drawing/2014/main" id="{E8505726-5B88-E34B-69EA-07AF5C6AA55C}"/>
              </a:ext>
            </a:extLst>
          </p:cNvPr>
          <p:cNvSpPr txBox="1">
            <a:spLocks/>
          </p:cNvSpPr>
          <p:nvPr/>
        </p:nvSpPr>
        <p:spPr>
          <a:xfrm>
            <a:off x="549275" y="5570483"/>
            <a:ext cx="8042276" cy="8199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2400"/>
              <a:t>*The </a:t>
            </a:r>
            <a:r>
              <a:rPr lang="en-US" sz="2400" dirty="0"/>
              <a:t>Neighborhood Environmental Survey was done 2015-2016 but not reported until 2021. </a:t>
            </a:r>
          </a:p>
        </p:txBody>
      </p:sp>
    </p:spTree>
    <p:extLst>
      <p:ext uri="{BB962C8B-B14F-4D97-AF65-F5344CB8AC3E}">
        <p14:creationId xmlns:p14="http://schemas.microsoft.com/office/powerpoint/2010/main" val="3315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Apparently based on the Schultz Curve</a:t>
            </a:r>
            <a:r>
              <a:rPr lang="mr-IN" dirty="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response to the 1976 Aviation Noise Abatement Policy (ANAP), “FAA has adopted DNL 65 dBA as the </a:t>
            </a:r>
            <a:r>
              <a:rPr lang="en-US" b="1" dirty="0"/>
              <a:t>threshold of significant noise exposure</a:t>
            </a:r>
            <a:r>
              <a:rPr lang="en-US" dirty="0"/>
              <a:t>, below which residential land uses are compatible</a:t>
            </a:r>
            <a:r>
              <a:rPr lang="mr-IN" dirty="0"/>
              <a:t>…</a:t>
            </a:r>
            <a:r>
              <a:rPr lang="en-US" dirty="0"/>
              <a:t>”  </a:t>
            </a:r>
            <a:r>
              <a:rPr lang="en-US" sz="2300" dirty="0"/>
              <a:t>(FAA Community Response to Noise)</a:t>
            </a:r>
          </a:p>
          <a:p>
            <a:r>
              <a:rPr lang="en-US" dirty="0"/>
              <a:t>The ANAP also identified DNL 65dBA as the noise exposure level above which aircraft noise "create[s] a significant annoyance for most residents,</a:t>
            </a:r>
            <a:r>
              <a:rPr lang="en-US" b="1" dirty="0"/>
              <a:t>" but it did not provide any additional information supporting this characterization</a:t>
            </a:r>
            <a:r>
              <a:rPr lang="en-US" dirty="0"/>
              <a:t>. </a:t>
            </a:r>
            <a:r>
              <a:rPr lang="en-US" sz="2300" dirty="0"/>
              <a:t>(FAA History of Noise)</a:t>
            </a:r>
          </a:p>
          <a:p>
            <a:r>
              <a:rPr lang="en-US" dirty="0"/>
              <a:t>Since the issuance of the ANAP, the FAA has used the DNL 65 dBA threshold as the basis for its "noise goal" of reducing the number of people exposed to significant aircraft noise around U.S. airports.</a:t>
            </a:r>
          </a:p>
          <a:p>
            <a:r>
              <a:rPr lang="en-US" dirty="0"/>
              <a:t>Other regulations include the National Environmental Policy Act (1970), which required the FAA to ensure that environmental factors are considered in its decision making.</a:t>
            </a:r>
          </a:p>
          <a:p>
            <a:endParaRPr lang="en-US" dirty="0"/>
          </a:p>
          <a:p>
            <a:endParaRPr lang="en-US" dirty="0"/>
          </a:p>
          <a:p>
            <a:endParaRPr lang="en-US" dirty="0"/>
          </a:p>
        </p:txBody>
      </p:sp>
    </p:spTree>
    <p:extLst>
      <p:ext uri="{BB962C8B-B14F-4D97-AF65-F5344CB8AC3E}">
        <p14:creationId xmlns:p14="http://schemas.microsoft.com/office/powerpoint/2010/main" val="618143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Day-Night Level?</a:t>
            </a:r>
          </a:p>
        </p:txBody>
      </p:sp>
      <p:sp>
        <p:nvSpPr>
          <p:cNvPr id="3" name="Content Placeholder 2"/>
          <p:cNvSpPr>
            <a:spLocks noGrp="1"/>
          </p:cNvSpPr>
          <p:nvPr>
            <p:ph idx="1"/>
          </p:nvPr>
        </p:nvSpPr>
        <p:spPr/>
        <p:txBody>
          <a:bodyPr>
            <a:normAutofit fontScale="92500" lnSpcReduction="10000"/>
          </a:bodyPr>
          <a:lstStyle/>
          <a:p>
            <a:pPr lvl="0"/>
            <a:r>
              <a:rPr lang="en-US" b="1" i="1" dirty="0"/>
              <a:t>Day-night Sound Level</a:t>
            </a:r>
            <a:r>
              <a:rPr lang="en-US" dirty="0"/>
              <a:t> (DNL) or </a:t>
            </a:r>
            <a:r>
              <a:rPr lang="en-US" i="1" dirty="0" err="1"/>
              <a:t>L</a:t>
            </a:r>
            <a:r>
              <a:rPr lang="en-US" i="1" baseline="-25000" dirty="0" err="1"/>
              <a:t>dn</a:t>
            </a:r>
            <a:r>
              <a:rPr lang="en-US" dirty="0"/>
              <a:t> is defined as the average sound energy in a 24-hour period with a 10-dB penalty added to the nighttime levels (10:00 p.m. to 7:00 a.m.).</a:t>
            </a:r>
          </a:p>
          <a:p>
            <a:pPr lvl="0"/>
            <a:r>
              <a:rPr lang="en-US" dirty="0"/>
              <a:t>[Is dBA the correct measure of aircraft noise?]</a:t>
            </a:r>
          </a:p>
          <a:p>
            <a:pPr lvl="0"/>
            <a:r>
              <a:rPr lang="en-US" dirty="0"/>
              <a:t>Is DNL the correct metric for aircraft noise?</a:t>
            </a:r>
          </a:p>
          <a:p>
            <a:pPr lvl="1"/>
            <a:r>
              <a:rPr lang="en-US" dirty="0"/>
              <a:t>Equivalent Operations For DNL = 65</a:t>
            </a:r>
            <a:endParaRPr lang="en-US" sz="1000" dirty="0"/>
          </a:p>
          <a:p>
            <a:pPr lvl="1"/>
            <a:r>
              <a:rPr lang="en-US" b="1" dirty="0"/>
              <a:t>1 Event/Day</a:t>
            </a:r>
            <a:r>
              <a:rPr lang="en-US" dirty="0"/>
              <a:t> SEL 114.4 dBA = DNL 65</a:t>
            </a:r>
            <a:endParaRPr lang="en-US" sz="1800" dirty="0"/>
          </a:p>
          <a:p>
            <a:pPr lvl="1"/>
            <a:r>
              <a:rPr lang="en-US" b="1" dirty="0"/>
              <a:t>10 Events/Day</a:t>
            </a:r>
            <a:r>
              <a:rPr lang="en-US" dirty="0"/>
              <a:t> SEL 104.4 dBA = DNL 65</a:t>
            </a:r>
            <a:endParaRPr lang="en-US" sz="1800" dirty="0"/>
          </a:p>
          <a:p>
            <a:pPr lvl="1"/>
            <a:r>
              <a:rPr lang="en-US" b="1" dirty="0"/>
              <a:t>100 Events/Day</a:t>
            </a:r>
            <a:r>
              <a:rPr lang="en-US" dirty="0"/>
              <a:t> SEL 94.4 dBA = DNL 65	</a:t>
            </a:r>
          </a:p>
          <a:p>
            <a:pPr lvl="2"/>
            <a:r>
              <a:rPr lang="en-US" sz="1600" dirty="0"/>
              <a:t>(FAA webpage, Fundamentals of Noise and Sound)</a:t>
            </a:r>
          </a:p>
          <a:p>
            <a:pPr lvl="1"/>
            <a:endParaRPr lang="en-US" dirty="0"/>
          </a:p>
          <a:p>
            <a:pPr lvl="0"/>
            <a:endParaRPr lang="en-US" dirty="0"/>
          </a:p>
          <a:p>
            <a:pPr lvl="0"/>
            <a:endParaRPr lang="en-US" dirty="0"/>
          </a:p>
          <a:p>
            <a:pPr lvl="0"/>
            <a:endParaRPr lang="en-US" dirty="0"/>
          </a:p>
          <a:p>
            <a:endParaRPr lang="en-US" dirty="0"/>
          </a:p>
        </p:txBody>
      </p:sp>
    </p:spTree>
    <p:extLst>
      <p:ext uri="{BB962C8B-B14F-4D97-AF65-F5344CB8AC3E}">
        <p14:creationId xmlns:p14="http://schemas.microsoft.com/office/powerpoint/2010/main" val="382922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184DC-A96C-FB75-5F84-64E000441C2D}"/>
              </a:ext>
            </a:extLst>
          </p:cNvPr>
          <p:cNvSpPr>
            <a:spLocks noGrp="1"/>
          </p:cNvSpPr>
          <p:nvPr>
            <p:ph idx="1"/>
          </p:nvPr>
        </p:nvSpPr>
        <p:spPr/>
        <p:txBody>
          <a:bodyPr/>
          <a:lstStyle/>
          <a:p>
            <a:r>
              <a:rPr lang="en-US" dirty="0"/>
              <a:t>This paper has been accepted for publication.</a:t>
            </a:r>
          </a:p>
        </p:txBody>
      </p:sp>
      <p:sp>
        <p:nvSpPr>
          <p:cNvPr id="4" name="Rectangle 2">
            <a:extLst>
              <a:ext uri="{FF2B5EF4-FFF2-40B4-BE49-F238E27FC236}">
                <a16:creationId xmlns:a16="http://schemas.microsoft.com/office/drawing/2014/main" id="{5F7478BD-1B91-842F-358D-3F91241863EF}"/>
              </a:ext>
            </a:extLst>
          </p:cNvPr>
          <p:cNvSpPr>
            <a:spLocks noChangeArrowheads="1"/>
          </p:cNvSpPr>
          <p:nvPr/>
        </p:nvSpPr>
        <p:spPr bwMode="auto">
          <a:xfrm>
            <a:off x="549275" y="2004061"/>
            <a:ext cx="8247884"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NimbusRomNo9L"/>
              </a:rPr>
              <a:t>Volume 50 http://</a:t>
            </a:r>
            <a:r>
              <a:rPr kumimoji="0" lang="en-US" altLang="en-US" sz="1200" b="0" i="0" u="none" strike="noStrike" cap="none" normalizeH="0" baseline="0" dirty="0" err="1">
                <a:ln>
                  <a:noFill/>
                </a:ln>
                <a:solidFill>
                  <a:schemeClr val="tx1"/>
                </a:solidFill>
                <a:effectLst/>
                <a:latin typeface="NimbusRomNo9L"/>
              </a:rPr>
              <a:t>acousticalsociety.org</a:t>
            </a:r>
            <a:r>
              <a:rPr kumimoji="0" lang="en-US" altLang="en-US" sz="1200" b="0" i="0" u="none" strike="noStrike" cap="none" normalizeH="0" baseline="0" dirty="0">
                <a:ln>
                  <a:noFill/>
                </a:ln>
                <a:solidFill>
                  <a:schemeClr val="tx1"/>
                </a:solidFill>
                <a:effectLst/>
                <a:latin typeface="NimbusRomNo9L"/>
              </a:rPr>
              <a:t>/   IN PRESS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NimbusRomNo9L"/>
              </a:rPr>
              <a:t>183rd Meeting of the Acoustical Society of America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NimbusRomNo9L"/>
              </a:rPr>
              <a:t>Nashville, Tennessee 5-9 December 2022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NimbusRomNo9L"/>
              </a:rPr>
              <a:t>Noise: Paper 4aNS8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chemeClr val="tx1"/>
                </a:solidFill>
                <a:effectLst/>
                <a:latin typeface="TimesNewRoman,Bold"/>
              </a:rPr>
              <a:t>The FAA's 65 dBA DNL is not a safe noise exposure level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chemeClr val="tx1"/>
                </a:solidFill>
                <a:effectLst/>
                <a:latin typeface="TimesNewRoman,Bold"/>
              </a:rPr>
              <a:t>for the American public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MinionPro"/>
              </a:rPr>
              <a:t>Daniel Fink MD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MinionPro"/>
              </a:rPr>
              <a:t>Board of Directors</a:t>
            </a:r>
            <a:r>
              <a:rPr kumimoji="0" lang="en-US" altLang="en-US" sz="1100" b="0" i="1" u="none" strike="noStrike" cap="none" normalizeH="0" baseline="0" dirty="0">
                <a:ln>
                  <a:noFill/>
                </a:ln>
                <a:solidFill>
                  <a:schemeClr val="tx1"/>
                </a:solidFill>
                <a:effectLst/>
                <a:latin typeface="NimbusRomNo9L"/>
              </a:rPr>
              <a:t>, </a:t>
            </a:r>
            <a:r>
              <a:rPr kumimoji="0" lang="en-US" altLang="en-US" sz="1100" b="0" i="1" u="none" strike="noStrike" cap="none" normalizeH="0" baseline="0" dirty="0">
                <a:ln>
                  <a:noFill/>
                </a:ln>
                <a:solidFill>
                  <a:schemeClr val="tx1"/>
                </a:solidFill>
                <a:effectLst/>
                <a:latin typeface="MinionPro"/>
              </a:rPr>
              <a:t>The Quiet Coalition, Lincoln, MA, </a:t>
            </a:r>
            <a:r>
              <a:rPr kumimoji="0" lang="en-US" altLang="en-US" sz="1100" b="0" i="1" u="none" strike="noStrike" cap="none" normalizeH="0" baseline="0" dirty="0">
                <a:ln>
                  <a:noFill/>
                </a:ln>
                <a:solidFill>
                  <a:schemeClr val="tx1"/>
                </a:solidFill>
                <a:effectLst/>
                <a:latin typeface="NimbusRomNo9L"/>
              </a:rPr>
              <a:t>01773; </a:t>
            </a:r>
            <a:r>
              <a:rPr kumimoji="0" lang="en-US" altLang="en-US" sz="1100" b="0" i="1" u="none" strike="noStrike" cap="none" normalizeH="0" baseline="0" dirty="0">
                <a:ln>
                  <a:noFill/>
                </a:ln>
                <a:solidFill>
                  <a:schemeClr val="tx1"/>
                </a:solidFill>
                <a:effectLst/>
                <a:latin typeface="MinionPro"/>
              </a:rPr>
              <a:t>djfink01@aol.com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inionPro"/>
              </a:rPr>
              <a:t>The Federal Aviation Administration's (FAA) 65 dBA day-</a:t>
            </a:r>
            <a:r>
              <a:rPr lang="en-US" altLang="en-US" sz="1200" dirty="0">
                <a:latin typeface="MinionPro"/>
              </a:rPr>
              <a:t>night level</a:t>
            </a:r>
            <a:r>
              <a:rPr kumimoji="0" lang="en-US" altLang="en-US" sz="1200" b="0" i="0" u="none" strike="noStrike" cap="none" normalizeH="0" baseline="0" dirty="0">
                <a:ln>
                  <a:noFill/>
                </a:ln>
                <a:solidFill>
                  <a:schemeClr val="tx1"/>
                </a:solidFill>
                <a:effectLst/>
                <a:latin typeface="MinionPro"/>
              </a:rPr>
              <a:t> (DNL) is not a safe noise exposure level for the American public.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inionPro"/>
              </a:rPr>
              <a:t>In response to the 1976 Aviation Noise Abatement Policy, using annoyance as the measure of aviation noise effects on the public,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inionPro"/>
              </a:rPr>
              <a:t>the FAA adopted 65 dBA as the threshold of significant noise exposure, below which residential land uses are compatible.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inionPro"/>
              </a:rPr>
              <a:t>Environmental Protection Agency, however, calculated that the safe noise levels for the public are DNL =&lt;55dB to prevent outdoor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inionPro"/>
              </a:rPr>
              <a:t>activity interference and annoyance and =&lt;45 dB to prevent indoor activity interference and annoyance. Noise has both auditory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inionPro"/>
              </a:rPr>
              <a:t>and non-auditory health effects. Commercial and general aviation noise exposure have not been shown to cause auditory disorders n the public, but do have non-auditory health effects. Noise exposure is stressful and nighttime noise disrupts sleep. The associations between aviation noise exposure and its adverse health effects are well documented, with likely mechanisms by which the effects occur proposed based on human and animal research. For population health and safety, aviation noise must be reduced.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5" name="Picture 1" descr="page3image54318784">
            <a:extLst>
              <a:ext uri="{FF2B5EF4-FFF2-40B4-BE49-F238E27FC236}">
                <a16:creationId xmlns:a16="http://schemas.microsoft.com/office/drawing/2014/main" id="{64F06F1C-C16D-6294-F25A-D17253130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918" y="387061"/>
            <a:ext cx="5956300" cy="105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51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308A-C220-E466-F767-FDE373A9C948}"/>
              </a:ext>
            </a:extLst>
          </p:cNvPr>
          <p:cNvSpPr>
            <a:spLocks noGrp="1"/>
          </p:cNvSpPr>
          <p:nvPr>
            <p:ph type="title"/>
          </p:nvPr>
        </p:nvSpPr>
        <p:spPr/>
        <p:txBody>
          <a:bodyPr/>
          <a:lstStyle/>
          <a:p>
            <a:r>
              <a:rPr lang="en-US" sz="3600" dirty="0"/>
              <a:t>dBA may be an inappropriate measure of aviation noise</a:t>
            </a:r>
          </a:p>
        </p:txBody>
      </p:sp>
      <p:sp>
        <p:nvSpPr>
          <p:cNvPr id="3" name="Content Placeholder 2">
            <a:extLst>
              <a:ext uri="{FF2B5EF4-FFF2-40B4-BE49-F238E27FC236}">
                <a16:creationId xmlns:a16="http://schemas.microsoft.com/office/drawing/2014/main" id="{55B2233E-B666-60B9-D248-8434D80FD69D}"/>
              </a:ext>
            </a:extLst>
          </p:cNvPr>
          <p:cNvSpPr>
            <a:spLocks noGrp="1"/>
          </p:cNvSpPr>
          <p:nvPr>
            <p:ph idx="1"/>
          </p:nvPr>
        </p:nvSpPr>
        <p:spPr/>
        <p:txBody>
          <a:bodyPr>
            <a:normAutofit fontScale="85000" lnSpcReduction="20000"/>
          </a:bodyPr>
          <a:lstStyle/>
          <a:p>
            <a:r>
              <a:rPr lang="en-US" sz="2800" dirty="0">
                <a:solidFill>
                  <a:srgbClr val="000000"/>
                </a:solidFill>
                <a:effectLst/>
                <a:latin typeface="Helvetica" pitchFamily="2" charset="0"/>
                <a:ea typeface="Times New Roman" panose="02020603050405020304" pitchFamily="18" charset="0"/>
              </a:rPr>
              <a:t>“The Occupational Safety and Health Administration states, “The A-weighted sound pressure level measurement is thought to provide a rating of noise that predicts the injurious effects the noise has on human hearing and has been adopted by OSHA in its noise standards.”</a:t>
            </a:r>
            <a:r>
              <a:rPr lang="en-US" sz="2800" baseline="30000" dirty="0">
                <a:solidFill>
                  <a:srgbClr val="000000"/>
                </a:solidFill>
                <a:effectLst/>
                <a:latin typeface="Helvetica" pitchFamily="2" charset="0"/>
                <a:ea typeface="Times New Roman" panose="02020603050405020304" pitchFamily="18" charset="0"/>
              </a:rPr>
              <a:t>29 </a:t>
            </a:r>
            <a:r>
              <a:rPr lang="en-US" sz="2800" dirty="0">
                <a:solidFill>
                  <a:srgbClr val="000000"/>
                </a:solidFill>
                <a:effectLst/>
                <a:latin typeface="Helvetica" pitchFamily="2" charset="0"/>
                <a:ea typeface="Times New Roman" panose="02020603050405020304" pitchFamily="18" charset="0"/>
              </a:rPr>
              <a:t>The health concerns about aviation noise are about the non-auditory health effects of exposure. Aviation noise has a large low-frequency component &lt;200 Hertz and infrasound components &lt;20 Hertz.</a:t>
            </a:r>
            <a:r>
              <a:rPr lang="en-US" sz="2800" baseline="30000" dirty="0">
                <a:solidFill>
                  <a:srgbClr val="000000"/>
                </a:solidFill>
                <a:effectLst/>
                <a:latin typeface="Helvetica" pitchFamily="2" charset="0"/>
                <a:ea typeface="Times New Roman" panose="02020603050405020304" pitchFamily="18" charset="0"/>
              </a:rPr>
              <a:t>30 </a:t>
            </a:r>
            <a:r>
              <a:rPr lang="en-US" sz="2800" dirty="0">
                <a:solidFill>
                  <a:srgbClr val="000000"/>
                </a:solidFill>
                <a:effectLst/>
                <a:latin typeface="Helvetica" pitchFamily="2" charset="0"/>
                <a:ea typeface="Times New Roman" panose="02020603050405020304" pitchFamily="18" charset="0"/>
              </a:rPr>
              <a:t>Low frequency sound travels greater distances than higher frequency sound and penetrates walls more readily.</a:t>
            </a:r>
            <a:r>
              <a:rPr lang="en-US" sz="2800" baseline="30000" dirty="0">
                <a:solidFill>
                  <a:srgbClr val="000000"/>
                </a:solidFill>
                <a:effectLst/>
                <a:latin typeface="Helvetica" pitchFamily="2" charset="0"/>
                <a:ea typeface="Times New Roman" panose="02020603050405020304" pitchFamily="18" charset="0"/>
              </a:rPr>
              <a:t>31</a:t>
            </a:r>
            <a:r>
              <a:rPr lang="en-US" sz="2800" dirty="0">
                <a:solidFill>
                  <a:srgbClr val="000000"/>
                </a:solidFill>
                <a:effectLst/>
                <a:latin typeface="Helvetica" pitchFamily="2" charset="0"/>
                <a:ea typeface="Times New Roman" panose="02020603050405020304" pitchFamily="18" charset="0"/>
              </a:rPr>
              <a:t> Unweighted or C weighted sound measurements may be more appropriate for aviation noise</a:t>
            </a:r>
            <a:r>
              <a:rPr lang="en-US" dirty="0">
                <a:solidFill>
                  <a:srgbClr val="000000"/>
                </a:solidFill>
                <a:effectLst/>
                <a:latin typeface="Helvetica" pitchFamily="2" charset="0"/>
                <a:ea typeface="Times New Roman" panose="02020603050405020304" pitchFamily="18" charset="0"/>
              </a:rPr>
              <a:t>.”  (Fink, D. POMA 2024, in press)</a:t>
            </a:r>
            <a:endParaRPr lang="en-US"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623847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7D5F-A87C-11DA-C3F5-C4EDFD5AC6AA}"/>
              </a:ext>
            </a:extLst>
          </p:cNvPr>
          <p:cNvSpPr>
            <a:spLocks noGrp="1"/>
          </p:cNvSpPr>
          <p:nvPr>
            <p:ph type="title"/>
          </p:nvPr>
        </p:nvSpPr>
        <p:spPr/>
        <p:txBody>
          <a:bodyPr/>
          <a:lstStyle/>
          <a:p>
            <a:br>
              <a:rPr lang="en-US" dirty="0"/>
            </a:br>
            <a:r>
              <a:rPr lang="en-US" dirty="0"/>
              <a:t>Is DNL the correct metric for aircraft noise?</a:t>
            </a:r>
          </a:p>
        </p:txBody>
      </p:sp>
      <p:sp>
        <p:nvSpPr>
          <p:cNvPr id="3" name="Content Placeholder 2">
            <a:extLst>
              <a:ext uri="{FF2B5EF4-FFF2-40B4-BE49-F238E27FC236}">
                <a16:creationId xmlns:a16="http://schemas.microsoft.com/office/drawing/2014/main" id="{F818A097-25AC-2FE4-E4D5-A7634FDD606C}"/>
              </a:ext>
            </a:extLst>
          </p:cNvPr>
          <p:cNvSpPr>
            <a:spLocks noGrp="1"/>
          </p:cNvSpPr>
          <p:nvPr>
            <p:ph idx="1"/>
          </p:nvPr>
        </p:nvSpPr>
        <p:spPr>
          <a:xfrm>
            <a:off x="664889" y="1380097"/>
            <a:ext cx="8042276" cy="4343400"/>
          </a:xfrm>
        </p:spPr>
        <p:txBody>
          <a:bodyPr/>
          <a:lstStyle/>
          <a:p>
            <a:endParaRPr lang="en-US" dirty="0"/>
          </a:p>
        </p:txBody>
      </p:sp>
      <p:sp>
        <p:nvSpPr>
          <p:cNvPr id="4" name="Rectangle 2">
            <a:extLst>
              <a:ext uri="{FF2B5EF4-FFF2-40B4-BE49-F238E27FC236}">
                <a16:creationId xmlns:a16="http://schemas.microsoft.com/office/drawing/2014/main" id="{E269FBCD-A42C-74D1-6463-4D36680C19EC}"/>
              </a:ext>
            </a:extLst>
          </p:cNvPr>
          <p:cNvSpPr>
            <a:spLocks noChangeArrowheads="1"/>
          </p:cNvSpPr>
          <p:nvPr/>
        </p:nvSpPr>
        <p:spPr bwMode="auto">
          <a:xfrm>
            <a:off x="1912883" y="15583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4" descr="page25image1191238096">
            <a:extLst>
              <a:ext uri="{FF2B5EF4-FFF2-40B4-BE49-F238E27FC236}">
                <a16:creationId xmlns:a16="http://schemas.microsoft.com/office/drawing/2014/main" id="{560AFAF9-1041-3C93-BF49-F1BB2DD8874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05865" y="1380097"/>
            <a:ext cx="8301300" cy="416838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37EC9A8-BA19-81D9-8CF5-2E20C46A28FE}"/>
              </a:ext>
            </a:extLst>
          </p:cNvPr>
          <p:cNvSpPr txBox="1">
            <a:spLocks/>
          </p:cNvSpPr>
          <p:nvPr/>
        </p:nvSpPr>
        <p:spPr>
          <a:xfrm>
            <a:off x="535377" y="5299622"/>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endParaRPr lang="en-US" sz="1800" dirty="0">
              <a:effectLst/>
              <a:latin typeface="Times New Roman" panose="02020603050405020304" pitchFamily="18" charset="0"/>
              <a:ea typeface="Times New Roman" panose="02020603050405020304" pitchFamily="18" charset="0"/>
            </a:endParaRPr>
          </a:p>
          <a:p>
            <a:r>
              <a:rPr lang="en-US" sz="1600" dirty="0"/>
              <a:t> </a:t>
            </a:r>
            <a:r>
              <a:rPr lang="en-US" sz="1600" dirty="0">
                <a:effectLst/>
                <a:latin typeface="Helvetica" pitchFamily="2" charset="0"/>
                <a:ea typeface="Times New Roman" panose="02020603050405020304" pitchFamily="18" charset="0"/>
                <a:cs typeface="Arial" panose="020B0604020202020204" pitchFamily="34" charset="0"/>
              </a:rPr>
              <a:t>Figure 2. Different Numbers of Flights and Sound Exposure Levels Result in a Day-Night Average Sound Level (DNL) of 65 Decibels. Reproduced from Government Accountability Office, </a:t>
            </a:r>
            <a:r>
              <a:rPr lang="en-US" sz="1600" dirty="0">
                <a:effectLst/>
                <a:latin typeface="Helvetica" pitchFamily="2" charset="0"/>
                <a:ea typeface="Times New Roman" panose="02020603050405020304" pitchFamily="18" charset="0"/>
              </a:rPr>
              <a:t>Aircraft Noise: FAA could improve outreach through enhanced noise metrics, communication, and support to communities</a:t>
            </a:r>
            <a:endParaRPr lang="en-US" sz="1600" dirty="0"/>
          </a:p>
        </p:txBody>
      </p:sp>
    </p:spTree>
    <p:extLst>
      <p:ext uri="{BB962C8B-B14F-4D97-AF65-F5344CB8AC3E}">
        <p14:creationId xmlns:p14="http://schemas.microsoft.com/office/powerpoint/2010/main" val="1969266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91AB-6CAE-8661-B513-5741A0AF7A73}"/>
              </a:ext>
            </a:extLst>
          </p:cNvPr>
          <p:cNvSpPr>
            <a:spLocks noGrp="1"/>
          </p:cNvSpPr>
          <p:nvPr>
            <p:ph type="title"/>
          </p:nvPr>
        </p:nvSpPr>
        <p:spPr/>
        <p:txBody>
          <a:bodyPr/>
          <a:lstStyle/>
          <a:p>
            <a:r>
              <a:rPr lang="en-US" dirty="0"/>
              <a:t>Other metrics for aviation noise</a:t>
            </a:r>
          </a:p>
        </p:txBody>
      </p:sp>
      <p:sp>
        <p:nvSpPr>
          <p:cNvPr id="3" name="Content Placeholder 2">
            <a:extLst>
              <a:ext uri="{FF2B5EF4-FFF2-40B4-BE49-F238E27FC236}">
                <a16:creationId xmlns:a16="http://schemas.microsoft.com/office/drawing/2014/main" id="{AF7BD3D3-2EAA-20E2-5D4A-D11E306B2661}"/>
              </a:ext>
            </a:extLst>
          </p:cNvPr>
          <p:cNvSpPr>
            <a:spLocks noGrp="1"/>
          </p:cNvSpPr>
          <p:nvPr>
            <p:ph idx="1"/>
          </p:nvPr>
        </p:nvSpPr>
        <p:spPr/>
        <p:txBody>
          <a:bodyPr>
            <a:normAutofit fontScale="92500" lnSpcReduction="10000"/>
          </a:bodyPr>
          <a:lstStyle/>
          <a:p>
            <a:r>
              <a:rPr lang="en-US" dirty="0">
                <a:effectLst/>
                <a:latin typeface="Helvetica" pitchFamily="2" charset="0"/>
              </a:rPr>
              <a:t>“Rational public discourse is not greatly aided by a debate over the relative merits of expressing noise impact in terms of dB, dBA, </a:t>
            </a:r>
            <a:r>
              <a:rPr lang="en-US" dirty="0" err="1">
                <a:effectLst/>
                <a:latin typeface="Helvetica" pitchFamily="2" charset="0"/>
              </a:rPr>
              <a:t>dBD</a:t>
            </a:r>
            <a:r>
              <a:rPr lang="en-US" dirty="0">
                <a:effectLst/>
                <a:latin typeface="Helvetica" pitchFamily="2" charset="0"/>
              </a:rPr>
              <a:t>, PNL, EPNL, </a:t>
            </a:r>
            <a:r>
              <a:rPr lang="en-US" dirty="0" err="1">
                <a:effectLst/>
                <a:latin typeface="Helvetica" pitchFamily="2" charset="0"/>
              </a:rPr>
              <a:t>EPNdB</a:t>
            </a:r>
            <a:r>
              <a:rPr lang="en-US" dirty="0">
                <a:effectLst/>
                <a:latin typeface="Helvetica" pitchFamily="2" charset="0"/>
              </a:rPr>
              <a:t>, SEL, SENEL, CNR, NEF, CNEL, ASDS, </a:t>
            </a:r>
            <a:r>
              <a:rPr lang="en-US" dirty="0" err="1">
                <a:effectLst/>
                <a:latin typeface="Helvetica" pitchFamily="2" charset="0"/>
              </a:rPr>
              <a:t>Ldn</a:t>
            </a:r>
            <a:r>
              <a:rPr lang="en-US" dirty="0">
                <a:effectLst/>
                <a:latin typeface="Helvetica" pitchFamily="2" charset="0"/>
              </a:rPr>
              <a:t>, and </a:t>
            </a:r>
            <a:r>
              <a:rPr lang="en-US" dirty="0" err="1">
                <a:effectLst/>
                <a:latin typeface="Helvetica" pitchFamily="2" charset="0"/>
              </a:rPr>
              <a:t>Leq</a:t>
            </a:r>
            <a:r>
              <a:rPr lang="en-US" dirty="0">
                <a:effectLst/>
                <a:latin typeface="Helvetica" pitchFamily="2" charset="0"/>
              </a:rPr>
              <a:t>.” [Aviation Noise Abatement Policy 1976]</a:t>
            </a:r>
          </a:p>
          <a:p>
            <a:r>
              <a:rPr lang="en-US" dirty="0">
                <a:latin typeface="Helvetica" pitchFamily="2" charset="0"/>
              </a:rPr>
              <a:t>Number of noise events (NNE)</a:t>
            </a:r>
          </a:p>
          <a:p>
            <a:r>
              <a:rPr lang="en-US" i="0" u="none" strike="noStrike" dirty="0">
                <a:solidFill>
                  <a:srgbClr val="202124"/>
                </a:solidFill>
                <a:effectLst/>
                <a:latin typeface="Helvetica" pitchFamily="2" charset="0"/>
              </a:rPr>
              <a:t>Number-of-events Above a Specified Level, NA. This metric is usually denoted by </a:t>
            </a:r>
            <a:r>
              <a:rPr lang="en-US" i="0" u="none" strike="noStrike" dirty="0">
                <a:solidFill>
                  <a:srgbClr val="040C28"/>
                </a:solidFill>
                <a:effectLst/>
                <a:latin typeface="Helvetica" pitchFamily="2" charset="0"/>
              </a:rPr>
              <a:t>NAL(X)</a:t>
            </a:r>
            <a:r>
              <a:rPr lang="en-US" i="0" u="none" strike="noStrike" dirty="0">
                <a:solidFill>
                  <a:srgbClr val="202124"/>
                </a:solidFill>
                <a:effectLst/>
                <a:latin typeface="Helvetica" pitchFamily="2" charset="0"/>
              </a:rPr>
              <a:t>'. The NA metric calculates the total number of aircraft events (X) that exceed a selected sound level threshold (L) during a specified time period. The threshold is usually defined using either the SEL or </a:t>
            </a:r>
            <a:r>
              <a:rPr lang="en-US" i="0" u="none" strike="noStrike" dirty="0" err="1">
                <a:solidFill>
                  <a:srgbClr val="202124"/>
                </a:solidFill>
                <a:effectLst/>
                <a:latin typeface="Helvetica" pitchFamily="2" charset="0"/>
              </a:rPr>
              <a:t>L</a:t>
            </a:r>
            <a:r>
              <a:rPr lang="en-US" i="0" u="none" strike="noStrike" baseline="-25000" dirty="0" err="1">
                <a:solidFill>
                  <a:srgbClr val="202124"/>
                </a:solidFill>
                <a:effectLst/>
                <a:latin typeface="Helvetica" pitchFamily="2" charset="0"/>
              </a:rPr>
              <a:t>max</a:t>
            </a:r>
            <a:r>
              <a:rPr lang="en-US" i="0" u="none" strike="noStrike" dirty="0">
                <a:solidFill>
                  <a:srgbClr val="202124"/>
                </a:solidFill>
                <a:effectLst/>
                <a:latin typeface="Helvetica" pitchFamily="2" charset="0"/>
              </a:rPr>
              <a:t> metric.</a:t>
            </a:r>
            <a:endParaRPr lang="en-US" dirty="0">
              <a:latin typeface="Helvetica" pitchFamily="2" charset="0"/>
            </a:endParaRPr>
          </a:p>
          <a:p>
            <a:endParaRPr lang="en-US" dirty="0"/>
          </a:p>
        </p:txBody>
      </p:sp>
    </p:spTree>
    <p:extLst>
      <p:ext uri="{BB962C8B-B14F-4D97-AF65-F5344CB8AC3E}">
        <p14:creationId xmlns:p14="http://schemas.microsoft.com/office/powerpoint/2010/main" val="2506838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9181-AFCB-CDF7-06D3-EBF128D4F78D}"/>
              </a:ext>
            </a:extLst>
          </p:cNvPr>
          <p:cNvSpPr>
            <a:spLocks noGrp="1"/>
          </p:cNvSpPr>
          <p:nvPr>
            <p:ph type="title"/>
          </p:nvPr>
        </p:nvSpPr>
        <p:spPr/>
        <p:txBody>
          <a:bodyPr/>
          <a:lstStyle/>
          <a:p>
            <a:r>
              <a:rPr lang="en-US" dirty="0"/>
              <a:t>If the FAA chooses a new metric for aviation noise…</a:t>
            </a:r>
          </a:p>
        </p:txBody>
      </p:sp>
      <p:sp>
        <p:nvSpPr>
          <p:cNvPr id="3" name="Content Placeholder 2">
            <a:extLst>
              <a:ext uri="{FF2B5EF4-FFF2-40B4-BE49-F238E27FC236}">
                <a16:creationId xmlns:a16="http://schemas.microsoft.com/office/drawing/2014/main" id="{3D1CB6F1-D78E-DDB8-9214-8BB801A31B0C}"/>
              </a:ext>
            </a:extLst>
          </p:cNvPr>
          <p:cNvSpPr>
            <a:spLocks noGrp="1"/>
          </p:cNvSpPr>
          <p:nvPr>
            <p:ph idx="1"/>
          </p:nvPr>
        </p:nvSpPr>
        <p:spPr/>
        <p:txBody>
          <a:bodyPr/>
          <a:lstStyle/>
          <a:p>
            <a:r>
              <a:rPr lang="en-US" dirty="0"/>
              <a:t>If the FAA chooses a new metric for aviation noise-- whatever that metric is-- DNL, flawed though it may be, must continue to be measured and calculated so the public knows whether its aviation noise exposure meets the EPA’s calculated safe noise exposure levels and the WHO’s recommended aviation noise exposure levels.</a:t>
            </a:r>
          </a:p>
          <a:p>
            <a:r>
              <a:rPr lang="en-US" dirty="0"/>
              <a:t>Otherwise, the FAA might continue to insist that more research needs to be done to determine if the new metric has adverse health effects on the public.</a:t>
            </a:r>
          </a:p>
        </p:txBody>
      </p:sp>
    </p:spTree>
    <p:extLst>
      <p:ext uri="{BB962C8B-B14F-4D97-AF65-F5344CB8AC3E}">
        <p14:creationId xmlns:p14="http://schemas.microsoft.com/office/powerpoint/2010/main" val="3660225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138C-048E-4666-CABE-32E16757D89A}"/>
              </a:ext>
            </a:extLst>
          </p:cNvPr>
          <p:cNvSpPr>
            <a:spLocks noGrp="1"/>
          </p:cNvSpPr>
          <p:nvPr>
            <p:ph type="title"/>
          </p:nvPr>
        </p:nvSpPr>
        <p:spPr/>
        <p:txBody>
          <a:bodyPr/>
          <a:lstStyle/>
          <a:p>
            <a:r>
              <a:rPr lang="en-US" sz="3200" dirty="0"/>
              <a:t>The FAA Allows Americans to be Exposed to Unsafe Levels of Aviation Noise</a:t>
            </a:r>
          </a:p>
        </p:txBody>
      </p:sp>
      <p:sp>
        <p:nvSpPr>
          <p:cNvPr id="3" name="Content Placeholder 2">
            <a:extLst>
              <a:ext uri="{FF2B5EF4-FFF2-40B4-BE49-F238E27FC236}">
                <a16:creationId xmlns:a16="http://schemas.microsoft.com/office/drawing/2014/main" id="{A43809BB-90CF-55ED-9381-DD0D555C3A1E}"/>
              </a:ext>
            </a:extLst>
          </p:cNvPr>
          <p:cNvSpPr>
            <a:spLocks noGrp="1"/>
          </p:cNvSpPr>
          <p:nvPr>
            <p:ph idx="1"/>
          </p:nvPr>
        </p:nvSpPr>
        <p:spPr/>
        <p:txBody>
          <a:bodyPr>
            <a:normAutofit/>
          </a:bodyPr>
          <a:lstStyle/>
          <a:p>
            <a:r>
              <a:rPr lang="en-US" dirty="0"/>
              <a:t>Regardless of which metric might be better, the FAA states that aviation noise DNL 65 dBA is compatible with residential land use.</a:t>
            </a:r>
          </a:p>
          <a:p>
            <a:r>
              <a:rPr lang="en-US" dirty="0"/>
              <a:t>Using the FAA’s same metric, the EPA calculated that </a:t>
            </a:r>
            <a:r>
              <a:rPr lang="en-US" dirty="0" err="1"/>
              <a:t>L</a:t>
            </a:r>
            <a:r>
              <a:rPr lang="en-US" baseline="-25000" dirty="0" err="1"/>
              <a:t>dn</a:t>
            </a:r>
            <a:r>
              <a:rPr lang="en-US" dirty="0"/>
              <a:t> (same as DNL) 45 dB for indoor noise and 55 dB for outdoor noise are the safe noise exposure levels for the American public.</a:t>
            </a:r>
          </a:p>
          <a:p>
            <a:pPr lvl="2"/>
            <a:r>
              <a:rPr lang="en-US" dirty="0"/>
              <a:t>A 20 dB increase is perceived as 4 times louder.</a:t>
            </a:r>
          </a:p>
          <a:p>
            <a:r>
              <a:rPr lang="en-US" dirty="0"/>
              <a:t>The FAA is allowing Americans to be exposed to unsafe levels of aviation noise.</a:t>
            </a:r>
          </a:p>
        </p:txBody>
      </p:sp>
    </p:spTree>
    <p:extLst>
      <p:ext uri="{BB962C8B-B14F-4D97-AF65-F5344CB8AC3E}">
        <p14:creationId xmlns:p14="http://schemas.microsoft.com/office/powerpoint/2010/main" val="3247136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What does the EPA consider safe noise exposure levels to be?</a:t>
            </a:r>
          </a:p>
        </p:txBody>
      </p:sp>
      <p:sp>
        <p:nvSpPr>
          <p:cNvPr id="3" name="Content Placeholder 2"/>
          <p:cNvSpPr>
            <a:spLocks noGrp="1"/>
          </p:cNvSpPr>
          <p:nvPr>
            <p:ph idx="1"/>
          </p:nvPr>
        </p:nvSpPr>
        <p:spPr/>
        <p:txBody>
          <a:bodyPr/>
          <a:lstStyle/>
          <a:p>
            <a:pPr marL="0" indent="0">
              <a:buNone/>
            </a:pPr>
            <a:r>
              <a:rPr lang="en-US" dirty="0"/>
              <a:t>From Table 1 in </a:t>
            </a:r>
            <a:r>
              <a:rPr lang="en-US" i="1" dirty="0"/>
              <a:t>Information on Levels of Environmental Noise Requisite to Protect Public Health and Welfare with an Adequate Margin of Safety </a:t>
            </a:r>
            <a:r>
              <a:rPr lang="en-US" dirty="0"/>
              <a:t>(EPA 1974):</a:t>
            </a:r>
          </a:p>
          <a:p>
            <a:pPr lvl="1"/>
            <a:r>
              <a:rPr lang="en-US" dirty="0"/>
              <a:t>Hearing loss  </a:t>
            </a:r>
            <a:r>
              <a:rPr lang="en-US" dirty="0" err="1"/>
              <a:t>L</a:t>
            </a:r>
            <a:r>
              <a:rPr lang="en-US" baseline="-25000" dirty="0" err="1"/>
              <a:t>eq</a:t>
            </a:r>
            <a:r>
              <a:rPr lang="en-US" baseline="-25000" dirty="0"/>
              <a:t>(24)</a:t>
            </a:r>
            <a:r>
              <a:rPr lang="en-US" dirty="0"/>
              <a:t>=&lt;70 dB   All areas.</a:t>
            </a:r>
          </a:p>
          <a:p>
            <a:pPr lvl="1"/>
            <a:r>
              <a:rPr lang="en-US" dirty="0"/>
              <a:t>Outdoor activity interference and </a:t>
            </a:r>
            <a:r>
              <a:rPr lang="en-US" b="1" dirty="0"/>
              <a:t>annoyance</a:t>
            </a:r>
            <a:r>
              <a:rPr lang="en-US" dirty="0"/>
              <a:t>: </a:t>
            </a:r>
          </a:p>
          <a:p>
            <a:pPr lvl="2"/>
            <a:r>
              <a:rPr lang="en-US" dirty="0"/>
              <a:t>Residential areas in which quiet is a basis for use: </a:t>
            </a:r>
            <a:r>
              <a:rPr lang="en-US" dirty="0" err="1"/>
              <a:t>L</a:t>
            </a:r>
            <a:r>
              <a:rPr lang="en-US" baseline="-25000" dirty="0" err="1"/>
              <a:t>dn</a:t>
            </a:r>
            <a:r>
              <a:rPr lang="en-US" baseline="-25000" dirty="0"/>
              <a:t> </a:t>
            </a:r>
            <a:r>
              <a:rPr lang="en-US" dirty="0"/>
              <a:t>=&lt;55 </a:t>
            </a:r>
            <a:r>
              <a:rPr lang="en-US" dirty="0" err="1"/>
              <a:t>dB.</a:t>
            </a:r>
            <a:endParaRPr lang="en-US" dirty="0"/>
          </a:p>
          <a:p>
            <a:pPr lvl="1"/>
            <a:r>
              <a:rPr lang="en-US" dirty="0"/>
              <a:t>Indoor activity interference and </a:t>
            </a:r>
            <a:r>
              <a:rPr lang="en-US" b="1" dirty="0"/>
              <a:t>annoyance</a:t>
            </a:r>
            <a:r>
              <a:rPr lang="en-US" dirty="0"/>
              <a:t>:</a:t>
            </a:r>
          </a:p>
          <a:p>
            <a:pPr lvl="2"/>
            <a:r>
              <a:rPr lang="en-US" dirty="0" err="1"/>
              <a:t>L</a:t>
            </a:r>
            <a:r>
              <a:rPr lang="en-US" baseline="-25000" dirty="0" err="1"/>
              <a:t>dn</a:t>
            </a:r>
            <a:r>
              <a:rPr lang="en-US" dirty="0"/>
              <a:t>=&lt;45 </a:t>
            </a:r>
            <a:r>
              <a:rPr lang="en-US" dirty="0" err="1"/>
              <a:t>dB.</a:t>
            </a:r>
            <a:endParaRPr lang="en-US" dirty="0"/>
          </a:p>
          <a:p>
            <a:pPr lvl="1"/>
            <a:r>
              <a:rPr lang="en-US" b="1" dirty="0">
                <a:solidFill>
                  <a:srgbClr val="FF0000"/>
                </a:solidFill>
              </a:rPr>
              <a:t>The FAA’s 65 dBA DNL clearly exceeds the EPA’s safe noise levels of </a:t>
            </a:r>
            <a:r>
              <a:rPr lang="en-US" b="1" dirty="0" err="1">
                <a:solidFill>
                  <a:srgbClr val="FF0000"/>
                </a:solidFill>
              </a:rPr>
              <a:t>L</a:t>
            </a:r>
            <a:r>
              <a:rPr lang="en-US" b="1" baseline="-25000" dirty="0" err="1">
                <a:solidFill>
                  <a:srgbClr val="FF0000"/>
                </a:solidFill>
              </a:rPr>
              <a:t>dn</a:t>
            </a:r>
            <a:r>
              <a:rPr lang="en-US" b="1" dirty="0">
                <a:solidFill>
                  <a:srgbClr val="FF0000"/>
                </a:solidFill>
              </a:rPr>
              <a:t>=&lt;55 dB and </a:t>
            </a:r>
            <a:r>
              <a:rPr lang="en-US" b="1" dirty="0" err="1">
                <a:solidFill>
                  <a:srgbClr val="FF0000"/>
                </a:solidFill>
              </a:rPr>
              <a:t>L</a:t>
            </a:r>
            <a:r>
              <a:rPr lang="en-US" b="1" baseline="-25000" dirty="0" err="1">
                <a:solidFill>
                  <a:srgbClr val="FF0000"/>
                </a:solidFill>
              </a:rPr>
              <a:t>dn</a:t>
            </a:r>
            <a:r>
              <a:rPr lang="en-US" b="1" dirty="0">
                <a:solidFill>
                  <a:srgbClr val="FF0000"/>
                </a:solidFill>
              </a:rPr>
              <a:t>=&lt;45 </a:t>
            </a:r>
            <a:r>
              <a:rPr lang="en-US" b="1" dirty="0" err="1">
                <a:solidFill>
                  <a:srgbClr val="FF0000"/>
                </a:solidFill>
              </a:rPr>
              <a:t>dB.</a:t>
            </a:r>
            <a:endParaRPr lang="en-US" b="1" dirty="0">
              <a:solidFill>
                <a:srgbClr val="FF0000"/>
              </a:solidFill>
            </a:endParaRPr>
          </a:p>
          <a:p>
            <a:pPr lvl="2"/>
            <a:endParaRPr lang="en-US" dirty="0"/>
          </a:p>
          <a:p>
            <a:pPr lvl="2"/>
            <a:endParaRPr lang="en-US" dirty="0"/>
          </a:p>
        </p:txBody>
      </p:sp>
    </p:spTree>
    <p:extLst>
      <p:ext uri="{BB962C8B-B14F-4D97-AF65-F5344CB8AC3E}">
        <p14:creationId xmlns:p14="http://schemas.microsoft.com/office/powerpoint/2010/main" val="285687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FAA think needs to be done? </a:t>
            </a:r>
          </a:p>
        </p:txBody>
      </p:sp>
      <p:sp>
        <p:nvSpPr>
          <p:cNvPr id="3" name="Content Placeholder 2"/>
          <p:cNvSpPr>
            <a:spLocks noGrp="1"/>
          </p:cNvSpPr>
          <p:nvPr>
            <p:ph idx="1"/>
          </p:nvPr>
        </p:nvSpPr>
        <p:spPr/>
        <p:txBody>
          <a:bodyPr>
            <a:normAutofit lnSpcReduction="10000"/>
          </a:bodyPr>
          <a:lstStyle/>
          <a:p>
            <a:r>
              <a:rPr lang="en-US" dirty="0"/>
              <a:t>From: Peters JL, </a:t>
            </a:r>
            <a:r>
              <a:rPr lang="en-US" dirty="0" err="1"/>
              <a:t>Zevitas</a:t>
            </a:r>
            <a:r>
              <a:rPr lang="en-US" dirty="0"/>
              <a:t> CD, Redline S, et al. Aviation noise and cardiovascular health in the United States: a review of the evidence and recommendations for research direction. Current Epidemiological Reports 2018; (June) 5(2):140-152</a:t>
            </a:r>
          </a:p>
          <a:p>
            <a:r>
              <a:rPr lang="en-US" dirty="0"/>
              <a:t>“Summary: Given the state of the literature, future research should leverage emerging tools to estimate aviation, railway, and road traffic noise and apply noise estimates to a range of epidemiological study designs and endpoints to inform causal interpretation and help determine potential intervention strategies.”</a:t>
            </a:r>
            <a:endParaRPr lang="en-US" sz="1200" dirty="0"/>
          </a:p>
          <a:p>
            <a:pPr lvl="1"/>
            <a:endParaRPr lang="en-US" dirty="0"/>
          </a:p>
        </p:txBody>
      </p:sp>
    </p:spTree>
    <p:extLst>
      <p:ext uri="{BB962C8B-B14F-4D97-AF65-F5344CB8AC3E}">
        <p14:creationId xmlns:p14="http://schemas.microsoft.com/office/powerpoint/2010/main" val="141762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What did the WHO recommend in 2018, based on published research available to anyone with a device, a search engine, and an internet connection? [</a:t>
            </a:r>
            <a:r>
              <a:rPr lang="en-US" sz="1400" dirty="0"/>
              <a:t>Bolding added</a:t>
            </a:r>
            <a:r>
              <a:rPr lang="en-US" sz="2400" dirty="0"/>
              <a:t>]</a:t>
            </a:r>
          </a:p>
        </p:txBody>
      </p:sp>
      <p:sp>
        <p:nvSpPr>
          <p:cNvPr id="3" name="Content Placeholder 2"/>
          <p:cNvSpPr>
            <a:spLocks noGrp="1"/>
          </p:cNvSpPr>
          <p:nvPr>
            <p:ph idx="1"/>
          </p:nvPr>
        </p:nvSpPr>
        <p:spPr/>
        <p:txBody>
          <a:bodyPr>
            <a:normAutofit fontScale="85000" lnSpcReduction="20000"/>
          </a:bodyPr>
          <a:lstStyle/>
          <a:p>
            <a:r>
              <a:rPr lang="en-US" dirty="0"/>
              <a:t>“For average noise exposure, the GDG [Guidelines Development Group] </a:t>
            </a:r>
            <a:r>
              <a:rPr lang="en-US" b="1" dirty="0"/>
              <a:t>strongly </a:t>
            </a:r>
            <a:r>
              <a:rPr lang="en-US" dirty="0"/>
              <a:t>recommends reducing noise levels produced by aircraft below </a:t>
            </a:r>
            <a:r>
              <a:rPr lang="en-US" dirty="0">
                <a:solidFill>
                  <a:srgbClr val="FF0000"/>
                </a:solidFill>
              </a:rPr>
              <a:t>45 dB </a:t>
            </a:r>
            <a:r>
              <a:rPr lang="en-US" i="1" dirty="0" err="1">
                <a:solidFill>
                  <a:srgbClr val="FF0000"/>
                </a:solidFill>
              </a:rPr>
              <a:t>L</a:t>
            </a:r>
            <a:r>
              <a:rPr lang="en-US" baseline="-25000" dirty="0" err="1">
                <a:solidFill>
                  <a:srgbClr val="FF0000"/>
                </a:solidFill>
              </a:rPr>
              <a:t>den</a:t>
            </a:r>
            <a:r>
              <a:rPr lang="en-US" dirty="0"/>
              <a:t>, as </a:t>
            </a:r>
            <a:r>
              <a:rPr lang="en-US" b="1" dirty="0"/>
              <a:t>aircraft noise above this level is associated with adverse health effects</a:t>
            </a:r>
            <a:r>
              <a:rPr lang="en-US" i="1" dirty="0"/>
              <a:t>. </a:t>
            </a:r>
            <a:endParaRPr lang="en-US" dirty="0"/>
          </a:p>
          <a:p>
            <a:r>
              <a:rPr lang="en-US" dirty="0"/>
              <a:t>For night noise exposure, the GDG </a:t>
            </a:r>
            <a:r>
              <a:rPr lang="en-US" b="1" dirty="0"/>
              <a:t>strongly</a:t>
            </a:r>
            <a:r>
              <a:rPr lang="en-US" dirty="0"/>
              <a:t> recommends reducing noise levels produced by aircraft during night time below </a:t>
            </a:r>
            <a:r>
              <a:rPr lang="en-US" dirty="0">
                <a:solidFill>
                  <a:srgbClr val="FF0000"/>
                </a:solidFill>
              </a:rPr>
              <a:t>40 dB </a:t>
            </a:r>
            <a:r>
              <a:rPr lang="en-US" i="1" dirty="0" err="1">
                <a:solidFill>
                  <a:srgbClr val="FF0000"/>
                </a:solidFill>
              </a:rPr>
              <a:t>L</a:t>
            </a:r>
            <a:r>
              <a:rPr lang="en-US" baseline="-25000" dirty="0" err="1">
                <a:solidFill>
                  <a:srgbClr val="FF0000"/>
                </a:solidFill>
              </a:rPr>
              <a:t>night</a:t>
            </a:r>
            <a:r>
              <a:rPr lang="en-US" dirty="0"/>
              <a:t>, as nighttime </a:t>
            </a:r>
            <a:r>
              <a:rPr lang="en-US" b="1" dirty="0"/>
              <a:t>aircraft noise above this level is associated with adverse effects on sleep</a:t>
            </a:r>
            <a:r>
              <a:rPr lang="en-US" i="1" dirty="0"/>
              <a:t>. </a:t>
            </a:r>
            <a:endParaRPr lang="en-US" dirty="0"/>
          </a:p>
          <a:p>
            <a:r>
              <a:rPr lang="en-US" b="1" dirty="0"/>
              <a:t>To reduce health effects</a:t>
            </a:r>
            <a:r>
              <a:rPr lang="en-US" dirty="0"/>
              <a:t>, the GDG </a:t>
            </a:r>
            <a:r>
              <a:rPr lang="en-US" b="1" dirty="0"/>
              <a:t>strongly</a:t>
            </a:r>
            <a:r>
              <a:rPr lang="en-US" dirty="0"/>
              <a:t> recommends that policymakers implement suitable measures to </a:t>
            </a:r>
            <a:r>
              <a:rPr lang="en-US" b="1" dirty="0"/>
              <a:t>reduce noise exposure from aircraft in the population exposed to levels above the guideline values for average and night noise exposure</a:t>
            </a:r>
            <a:r>
              <a:rPr lang="en-US" dirty="0"/>
              <a:t>. For specific interventions the GDG recommends implementing suitable changes in infrastructure.”</a:t>
            </a:r>
            <a:endParaRPr lang="en-US" sz="1900" dirty="0"/>
          </a:p>
          <a:p>
            <a:pPr lvl="2"/>
            <a:r>
              <a:rPr lang="en-US" sz="1900" dirty="0"/>
              <a:t> WHO Environmental Noise Guidelines for the European Region (2018)</a:t>
            </a:r>
          </a:p>
          <a:p>
            <a:pPr lvl="2"/>
            <a:endParaRPr lang="en-US" dirty="0"/>
          </a:p>
          <a:p>
            <a:endParaRPr lang="en-US" dirty="0"/>
          </a:p>
          <a:p>
            <a:pPr lvl="1"/>
            <a:endParaRPr lang="en-US" dirty="0"/>
          </a:p>
        </p:txBody>
      </p:sp>
    </p:spTree>
    <p:extLst>
      <p:ext uri="{BB962C8B-B14F-4D97-AF65-F5344CB8AC3E}">
        <p14:creationId xmlns:p14="http://schemas.microsoft.com/office/powerpoint/2010/main" val="2420963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5097-CC28-3811-4784-CF207681867B}"/>
              </a:ext>
            </a:extLst>
          </p:cNvPr>
          <p:cNvSpPr>
            <a:spLocks noGrp="1"/>
          </p:cNvSpPr>
          <p:nvPr>
            <p:ph type="title"/>
          </p:nvPr>
        </p:nvSpPr>
        <p:spPr>
          <a:xfrm>
            <a:off x="549275" y="107576"/>
            <a:ext cx="8042276" cy="1692348"/>
          </a:xfrm>
        </p:spPr>
        <p:txBody>
          <a:bodyPr/>
          <a:lstStyle/>
          <a:p>
            <a:r>
              <a:rPr lang="en-US" sz="3600" dirty="0"/>
              <a:t>The connection between annoyance and adverse health effects of aircraft noise (1)</a:t>
            </a:r>
          </a:p>
        </p:txBody>
      </p:sp>
      <p:sp>
        <p:nvSpPr>
          <p:cNvPr id="3" name="Content Placeholder 2">
            <a:extLst>
              <a:ext uri="{FF2B5EF4-FFF2-40B4-BE49-F238E27FC236}">
                <a16:creationId xmlns:a16="http://schemas.microsoft.com/office/drawing/2014/main" id="{A2EB2D5E-1038-AFAF-8EC5-57163F595920}"/>
              </a:ext>
            </a:extLst>
          </p:cNvPr>
          <p:cNvSpPr>
            <a:spLocks noGrp="1"/>
          </p:cNvSpPr>
          <p:nvPr>
            <p:ph idx="1"/>
          </p:nvPr>
        </p:nvSpPr>
        <p:spPr>
          <a:xfrm>
            <a:off x="550862" y="1956336"/>
            <a:ext cx="8042276" cy="3722570"/>
          </a:xfrm>
        </p:spPr>
        <p:txBody>
          <a:bodyPr/>
          <a:lstStyle/>
          <a:p>
            <a:r>
              <a:rPr lang="en-US" dirty="0"/>
              <a:t>Given the FAA’s use of annoyance as the sole basis for its noise policy, and the extensive use of DNL in the literature about the health effects of aviation noise, I will make a direct connection from aviation noise to cardiovascular disease and death. </a:t>
            </a:r>
          </a:p>
          <a:p>
            <a:r>
              <a:rPr lang="en-US" dirty="0"/>
              <a:t>More research is always good, but no more research is needed to know beyond any reasonable doubt that aviation noise kills people.</a:t>
            </a:r>
          </a:p>
          <a:p>
            <a:endParaRPr lang="en-US" dirty="0"/>
          </a:p>
          <a:p>
            <a:endParaRPr lang="en-US" dirty="0"/>
          </a:p>
        </p:txBody>
      </p:sp>
    </p:spTree>
    <p:extLst>
      <p:ext uri="{BB962C8B-B14F-4D97-AF65-F5344CB8AC3E}">
        <p14:creationId xmlns:p14="http://schemas.microsoft.com/office/powerpoint/2010/main" val="1558125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06275"/>
            <a:ext cx="8042276" cy="1445303"/>
          </a:xfrm>
        </p:spPr>
        <p:txBody>
          <a:bodyPr/>
          <a:lstStyle/>
          <a:p>
            <a:r>
              <a:rPr lang="en-US" sz="3600" dirty="0"/>
              <a:t>The connection between annoyance and adverse health effects of aircraft noise (2)</a:t>
            </a:r>
          </a:p>
        </p:txBody>
      </p:sp>
      <p:sp>
        <p:nvSpPr>
          <p:cNvPr id="3" name="Content Placeholder 2"/>
          <p:cNvSpPr>
            <a:spLocks noGrp="1"/>
          </p:cNvSpPr>
          <p:nvPr>
            <p:ph idx="1"/>
          </p:nvPr>
        </p:nvSpPr>
        <p:spPr/>
        <p:txBody>
          <a:bodyPr/>
          <a:lstStyle/>
          <a:p>
            <a:r>
              <a:rPr lang="en-US" dirty="0"/>
              <a:t>Noise annoys people.  Annoyance is stressful. Noise by itself causes stress. </a:t>
            </a:r>
            <a:r>
              <a:rPr lang="en-US" sz="2000" dirty="0"/>
              <a:t>(</a:t>
            </a:r>
            <a:r>
              <a:rPr lang="en-US" sz="2000" dirty="0" err="1"/>
              <a:t>Westman</a:t>
            </a:r>
            <a:r>
              <a:rPr lang="en-US" sz="2000" dirty="0"/>
              <a:t>, Walters: Noise and stress: a comprehensive approach, 1980; </a:t>
            </a:r>
            <a:r>
              <a:rPr lang="en-US" sz="2000" dirty="0" err="1"/>
              <a:t>Babisch</a:t>
            </a:r>
            <a:r>
              <a:rPr lang="en-US" sz="2000" dirty="0"/>
              <a:t> 2014)</a:t>
            </a:r>
          </a:p>
          <a:p>
            <a:r>
              <a:rPr lang="en-US" dirty="0"/>
              <a:t>Stress causes inflammation of the vascular intima (arterial lining), leading to cardiovascular disease and increased mortality. </a:t>
            </a:r>
            <a:r>
              <a:rPr lang="en-US" sz="2000" dirty="0"/>
              <a:t>(</a:t>
            </a:r>
            <a:r>
              <a:rPr lang="en-US" sz="2000" dirty="0" err="1"/>
              <a:t>Tawakol</a:t>
            </a:r>
            <a:r>
              <a:rPr lang="en-US" sz="2000" dirty="0"/>
              <a:t> et al, Lancet 2017)</a:t>
            </a:r>
          </a:p>
          <a:p>
            <a:r>
              <a:rPr lang="en-US" dirty="0"/>
              <a:t>This effect has specifically been shown to be caused by transportation noise. </a:t>
            </a:r>
            <a:r>
              <a:rPr lang="en-US" sz="2000" dirty="0"/>
              <a:t>(Osborne et al, 2020)</a:t>
            </a:r>
          </a:p>
          <a:p>
            <a:endParaRPr lang="en-US" sz="2000" dirty="0"/>
          </a:p>
        </p:txBody>
      </p:sp>
    </p:spTree>
    <p:extLst>
      <p:ext uri="{BB962C8B-B14F-4D97-AF65-F5344CB8AC3E}">
        <p14:creationId xmlns:p14="http://schemas.microsoft.com/office/powerpoint/2010/main" val="223074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99F7C-8170-DC40-81BD-B31AEA8FB6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28DE8-D39F-F0A3-8A6D-8DA0AD385B94}"/>
              </a:ext>
            </a:extLst>
          </p:cNvPr>
          <p:cNvSpPr>
            <a:spLocks noGrp="1"/>
          </p:cNvSpPr>
          <p:nvPr>
            <p:ph type="title"/>
          </p:nvPr>
        </p:nvSpPr>
        <p:spPr/>
        <p:txBody>
          <a:bodyPr/>
          <a:lstStyle/>
          <a:p>
            <a:r>
              <a:rPr lang="en-US" sz="3200" dirty="0"/>
              <a:t>The FAA Allows Americans to be Exposed to Unsafe Levels of Aviation Noise</a:t>
            </a:r>
          </a:p>
        </p:txBody>
      </p:sp>
      <p:sp>
        <p:nvSpPr>
          <p:cNvPr id="3" name="Content Placeholder 2">
            <a:extLst>
              <a:ext uri="{FF2B5EF4-FFF2-40B4-BE49-F238E27FC236}">
                <a16:creationId xmlns:a16="http://schemas.microsoft.com/office/drawing/2014/main" id="{424466B9-FAD5-9046-7E65-CF6C502D4E8C}"/>
              </a:ext>
            </a:extLst>
          </p:cNvPr>
          <p:cNvSpPr>
            <a:spLocks noGrp="1"/>
          </p:cNvSpPr>
          <p:nvPr>
            <p:ph idx="1"/>
          </p:nvPr>
        </p:nvSpPr>
        <p:spPr/>
        <p:txBody>
          <a:bodyPr>
            <a:normAutofit/>
          </a:bodyPr>
          <a:lstStyle/>
          <a:p>
            <a:r>
              <a:rPr lang="en-US" dirty="0"/>
              <a:t>The FAA states that aviation noise DNL 65 dBA is compatible with residential land use.</a:t>
            </a:r>
          </a:p>
          <a:p>
            <a:r>
              <a:rPr lang="en-US" dirty="0"/>
              <a:t>Using the FAA’s same metric, the EPA calculated that </a:t>
            </a:r>
            <a:r>
              <a:rPr lang="en-US" dirty="0" err="1"/>
              <a:t>L</a:t>
            </a:r>
            <a:r>
              <a:rPr lang="en-US" baseline="-25000" dirty="0" err="1"/>
              <a:t>dn</a:t>
            </a:r>
            <a:r>
              <a:rPr lang="en-US" dirty="0"/>
              <a:t> (same as DNL) 45 dB for indoor noise and 55 dB for outdoor noise are the safe noise exposure levels for the American public.</a:t>
            </a:r>
          </a:p>
          <a:p>
            <a:pPr lvl="2"/>
            <a:r>
              <a:rPr lang="en-US" dirty="0"/>
              <a:t>A 20 dB increase is perceived as 4 times louder.</a:t>
            </a:r>
          </a:p>
          <a:p>
            <a:r>
              <a:rPr lang="en-US" dirty="0"/>
              <a:t>The FAA is allowing Americans to be exposed to unsafe levels of aviation noise.</a:t>
            </a:r>
          </a:p>
        </p:txBody>
      </p:sp>
    </p:spTree>
    <p:extLst>
      <p:ext uri="{BB962C8B-B14F-4D97-AF65-F5344CB8AC3E}">
        <p14:creationId xmlns:p14="http://schemas.microsoft.com/office/powerpoint/2010/main" val="3789504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5"/>
            <a:ext cx="8042276" cy="1492625"/>
          </a:xfrm>
        </p:spPr>
        <p:txBody>
          <a:bodyPr/>
          <a:lstStyle/>
          <a:p>
            <a:r>
              <a:rPr lang="en-US" sz="3600" dirty="0"/>
              <a:t>The connection between annoyance and adverse health effects of aviation noise (3)</a:t>
            </a:r>
          </a:p>
        </p:txBody>
      </p:sp>
      <p:sp>
        <p:nvSpPr>
          <p:cNvPr id="3" name="Content Placeholder 2"/>
          <p:cNvSpPr>
            <a:spLocks noGrp="1"/>
          </p:cNvSpPr>
          <p:nvPr>
            <p:ph idx="1"/>
          </p:nvPr>
        </p:nvSpPr>
        <p:spPr/>
        <p:txBody>
          <a:bodyPr>
            <a:normAutofit/>
          </a:bodyPr>
          <a:lstStyle/>
          <a:p>
            <a:r>
              <a:rPr lang="en-US" dirty="0"/>
              <a:t>Aviation noise causes cardiovascular and hormonal effects that cannot be habituated to. </a:t>
            </a:r>
            <a:r>
              <a:rPr lang="en-US" sz="1900" dirty="0"/>
              <a:t>(Schmidt et al, </a:t>
            </a:r>
            <a:r>
              <a:rPr lang="en-US" sz="1900" dirty="0" err="1"/>
              <a:t>Eur</a:t>
            </a:r>
            <a:r>
              <a:rPr lang="en-US" sz="1900" dirty="0"/>
              <a:t> </a:t>
            </a:r>
            <a:r>
              <a:rPr lang="en-US" sz="1900" dirty="0" err="1"/>
              <a:t>Ht</a:t>
            </a:r>
            <a:r>
              <a:rPr lang="en-US" sz="1900" dirty="0"/>
              <a:t> J 2013; 2021)</a:t>
            </a:r>
          </a:p>
          <a:p>
            <a:r>
              <a:rPr lang="en-US" dirty="0"/>
              <a:t>The mechanisms by which this occurs are now understood down to the cellular and molecular levels. </a:t>
            </a:r>
            <a:r>
              <a:rPr lang="en-US" sz="1900" dirty="0"/>
              <a:t>(</a:t>
            </a:r>
            <a:r>
              <a:rPr lang="en-US" sz="1900" dirty="0" err="1"/>
              <a:t>Munzel</a:t>
            </a:r>
            <a:r>
              <a:rPr lang="en-US" sz="1900" dirty="0"/>
              <a:t> et al, J Am </a:t>
            </a:r>
            <a:r>
              <a:rPr lang="en-US" sz="1900" dirty="0" err="1"/>
              <a:t>Coll</a:t>
            </a:r>
            <a:r>
              <a:rPr lang="en-US" sz="1900" dirty="0"/>
              <a:t> </a:t>
            </a:r>
            <a:r>
              <a:rPr lang="en-US" sz="1900" dirty="0" err="1"/>
              <a:t>Cardiol</a:t>
            </a:r>
            <a:r>
              <a:rPr lang="en-US" sz="1900" dirty="0"/>
              <a:t> 2018)</a:t>
            </a:r>
          </a:p>
          <a:p>
            <a:r>
              <a:rPr lang="en-US" dirty="0"/>
              <a:t>No more research needs to be done to know with a high degree of certainty that aviation noise causes cardiovascular disease and increased mortality.</a:t>
            </a:r>
          </a:p>
          <a:p>
            <a:pPr marL="0" indent="0">
              <a:buNone/>
            </a:pPr>
            <a:endParaRPr lang="en-US" dirty="0"/>
          </a:p>
        </p:txBody>
      </p:sp>
    </p:spTree>
    <p:extLst>
      <p:ext uri="{BB962C8B-B14F-4D97-AF65-F5344CB8AC3E}">
        <p14:creationId xmlns:p14="http://schemas.microsoft.com/office/powerpoint/2010/main" val="2994077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effects reaction scheme </a:t>
            </a:r>
            <a:r>
              <a:rPr lang="en-US" sz="3200" dirty="0"/>
              <a:t>(</a:t>
            </a:r>
            <a:r>
              <a:rPr lang="en-US" sz="3200" dirty="0" err="1"/>
              <a:t>Babisch</a:t>
            </a:r>
            <a:r>
              <a:rPr lang="en-US" sz="3200" dirty="0"/>
              <a:t> 2014)</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61478" r="-61478"/>
          <a:stretch>
            <a:fillRect/>
          </a:stretch>
        </p:blipFill>
        <p:spPr bwMode="auto">
          <a:prstGeom prst="rect">
            <a:avLst/>
          </a:prstGeom>
          <a:noFill/>
          <a:ln>
            <a:noFill/>
          </a:ln>
        </p:spPr>
      </p:pic>
      <p:sp>
        <p:nvSpPr>
          <p:cNvPr id="3" name="Left Arrow 2">
            <a:extLst>
              <a:ext uri="{FF2B5EF4-FFF2-40B4-BE49-F238E27FC236}">
                <a16:creationId xmlns:a16="http://schemas.microsoft.com/office/drawing/2014/main" id="{1D03BE11-7E47-1A8F-9C7B-481695D47EBE}"/>
              </a:ext>
            </a:extLst>
          </p:cNvPr>
          <p:cNvSpPr/>
          <p:nvPr/>
        </p:nvSpPr>
        <p:spPr>
          <a:xfrm>
            <a:off x="6411311" y="2944368"/>
            <a:ext cx="978408" cy="32896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59F20693-2D41-79CD-B9DC-5F3EF6A71DF0}"/>
              </a:ext>
            </a:extLst>
          </p:cNvPr>
          <p:cNvSpPr/>
          <p:nvPr/>
        </p:nvSpPr>
        <p:spPr>
          <a:xfrm>
            <a:off x="5533697" y="3442938"/>
            <a:ext cx="978408" cy="32896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5426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Proposed pathophysiological mechanisms of noise-induced </a:t>
            </a:r>
            <a:r>
              <a:rPr lang="en-US" sz="3200" dirty="0" err="1"/>
              <a:t>cardiometabolic</a:t>
            </a:r>
            <a:r>
              <a:rPr lang="en-US" sz="3200" dirty="0"/>
              <a:t> disease</a:t>
            </a:r>
            <a:r>
              <a:rPr lang="en-US" sz="1600" dirty="0"/>
              <a:t> (</a:t>
            </a:r>
            <a:r>
              <a:rPr lang="en-US" sz="1600" dirty="0" err="1"/>
              <a:t>Munzel</a:t>
            </a:r>
            <a:r>
              <a:rPr lang="en-US" sz="1600" dirty="0"/>
              <a:t> et al, JACC, 2018)</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52742" r="-52742"/>
          <a:stretch>
            <a:fillRect/>
          </a:stretch>
        </p:blipFill>
        <p:spPr bwMode="auto">
          <a:xfrm>
            <a:off x="549275" y="1615225"/>
            <a:ext cx="8042276" cy="4688409"/>
          </a:xfrm>
          <a:prstGeom prst="rect">
            <a:avLst/>
          </a:prstGeom>
          <a:noFill/>
          <a:ln>
            <a:noFill/>
          </a:ln>
        </p:spPr>
      </p:pic>
      <p:sp>
        <p:nvSpPr>
          <p:cNvPr id="3" name="Left Arrow 2">
            <a:extLst>
              <a:ext uri="{FF2B5EF4-FFF2-40B4-BE49-F238E27FC236}">
                <a16:creationId xmlns:a16="http://schemas.microsoft.com/office/drawing/2014/main" id="{DC003108-DC28-637E-231A-A3D690FE21FB}"/>
              </a:ext>
            </a:extLst>
          </p:cNvPr>
          <p:cNvSpPr/>
          <p:nvPr/>
        </p:nvSpPr>
        <p:spPr>
          <a:xfrm>
            <a:off x="5381297" y="2585545"/>
            <a:ext cx="978408" cy="28377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513166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5"/>
            <a:ext cx="8042276" cy="1747984"/>
          </a:xfrm>
        </p:spPr>
        <p:txBody>
          <a:bodyPr/>
          <a:lstStyle/>
          <a:p>
            <a:r>
              <a:rPr lang="en-US" sz="3600" dirty="0"/>
              <a:t>Nighttime aviation noise has particularly deleterious effects on the heart </a:t>
            </a:r>
            <a:r>
              <a:rPr lang="en-US" sz="2000" dirty="0"/>
              <a:t>(</a:t>
            </a:r>
            <a:r>
              <a:rPr lang="en-US" sz="2000" dirty="0" err="1"/>
              <a:t>Munzel</a:t>
            </a:r>
            <a:r>
              <a:rPr lang="en-US" sz="2000" dirty="0"/>
              <a:t> et al, </a:t>
            </a:r>
            <a:r>
              <a:rPr lang="en-US" sz="2000" dirty="0" err="1"/>
              <a:t>Eur</a:t>
            </a:r>
            <a:r>
              <a:rPr lang="en-US" sz="2000" dirty="0"/>
              <a:t> </a:t>
            </a:r>
            <a:r>
              <a:rPr lang="en-US" sz="2000" dirty="0" err="1"/>
              <a:t>Ht</a:t>
            </a:r>
            <a:r>
              <a:rPr lang="en-US" sz="2000" dirty="0"/>
              <a:t> J 2021)</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25404" r="-25404"/>
          <a:stretch>
            <a:fillRect/>
          </a:stretch>
        </p:blipFill>
        <p:spPr bwMode="auto">
          <a:xfrm>
            <a:off x="549275" y="1855559"/>
            <a:ext cx="8042276" cy="4088042"/>
          </a:xfrm>
          <a:prstGeom prst="rect">
            <a:avLst/>
          </a:prstGeom>
          <a:noFill/>
          <a:ln>
            <a:noFill/>
          </a:ln>
        </p:spPr>
      </p:pic>
    </p:spTree>
    <p:extLst>
      <p:ext uri="{BB962C8B-B14F-4D97-AF65-F5344CB8AC3E}">
        <p14:creationId xmlns:p14="http://schemas.microsoft.com/office/powerpoint/2010/main" val="1483111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Is there any doubt that noise causes cardiovascular disease?(1)</a:t>
            </a:r>
          </a:p>
        </p:txBody>
      </p:sp>
      <p:sp>
        <p:nvSpPr>
          <p:cNvPr id="3" name="Content Placeholder 2"/>
          <p:cNvSpPr>
            <a:spLocks noGrp="1"/>
          </p:cNvSpPr>
          <p:nvPr>
            <p:ph idx="1"/>
          </p:nvPr>
        </p:nvSpPr>
        <p:spPr>
          <a:xfrm>
            <a:off x="549275" y="1590576"/>
            <a:ext cx="8042276" cy="4343400"/>
          </a:xfrm>
        </p:spPr>
        <p:txBody>
          <a:bodyPr>
            <a:normAutofit fontScale="92500" lnSpcReduction="10000"/>
          </a:bodyPr>
          <a:lstStyle/>
          <a:p>
            <a:r>
              <a:rPr lang="en-US" dirty="0" err="1"/>
              <a:t>Babisch</a:t>
            </a:r>
            <a:r>
              <a:rPr lang="en-US" dirty="0"/>
              <a:t> (2014): “Chronic long-term exposure to transportation noise has been shown to be associated with the prevalence and incidence of cardiovascular diseases, including hypertension, ischemic heart diseases and stroke. The evidence of the association is based on experimental work carried out in the laboratory regarding the biological plausibility (coherence), the consistency amongst study results (different study designs, different populations, different noise sources), the presence of an exposure-response relationship and the magnitude of the effect</a:t>
            </a:r>
            <a:r>
              <a:rPr lang="en-US" b="1" dirty="0"/>
              <a:t>. The question is no longer whether noise causes cardiovascular diseases; it is rather to what extent. “</a:t>
            </a:r>
          </a:p>
        </p:txBody>
      </p:sp>
    </p:spTree>
    <p:extLst>
      <p:ext uri="{BB962C8B-B14F-4D97-AF65-F5344CB8AC3E}">
        <p14:creationId xmlns:p14="http://schemas.microsoft.com/office/powerpoint/2010/main" val="2474905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Is there any doubt that noise causes cardiovascular disease?(2)</a:t>
            </a:r>
          </a:p>
        </p:txBody>
      </p:sp>
      <p:sp>
        <p:nvSpPr>
          <p:cNvPr id="3" name="Content Placeholder 2"/>
          <p:cNvSpPr>
            <a:spLocks noGrp="1"/>
          </p:cNvSpPr>
          <p:nvPr>
            <p:ph idx="1"/>
          </p:nvPr>
        </p:nvSpPr>
        <p:spPr/>
        <p:txBody>
          <a:bodyPr/>
          <a:lstStyle/>
          <a:p>
            <a:r>
              <a:rPr lang="en-US" dirty="0" err="1"/>
              <a:t>Basner</a:t>
            </a:r>
            <a:r>
              <a:rPr lang="en-US" dirty="0"/>
              <a:t>: “The overwhelming majority of noise effect researchers today accept that there is a causal relationship between environmental noise exposure and increased cardiovascular risk.” </a:t>
            </a:r>
            <a:r>
              <a:rPr lang="en-US" sz="2000" dirty="0"/>
              <a:t>(</a:t>
            </a:r>
            <a:r>
              <a:rPr lang="en-US" sz="2000" dirty="0" err="1"/>
              <a:t>Deutsches</a:t>
            </a:r>
            <a:r>
              <a:rPr lang="en-US" sz="2000" dirty="0"/>
              <a:t> </a:t>
            </a:r>
            <a:r>
              <a:rPr lang="en-US" sz="2000" dirty="0" err="1"/>
              <a:t>Artzteblatt</a:t>
            </a:r>
            <a:r>
              <a:rPr lang="en-US" sz="2000" dirty="0"/>
              <a:t> International 2016)</a:t>
            </a:r>
          </a:p>
          <a:p>
            <a:endParaRPr lang="en-US" dirty="0"/>
          </a:p>
        </p:txBody>
      </p:sp>
    </p:spTree>
    <p:extLst>
      <p:ext uri="{BB962C8B-B14F-4D97-AF65-F5344CB8AC3E}">
        <p14:creationId xmlns:p14="http://schemas.microsoft.com/office/powerpoint/2010/main" val="2197280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6DE1-AE86-D870-0E9F-6F888BEB0DC0}"/>
              </a:ext>
            </a:extLst>
          </p:cNvPr>
          <p:cNvSpPr>
            <a:spLocks noGrp="1"/>
          </p:cNvSpPr>
          <p:nvPr>
            <p:ph type="title"/>
          </p:nvPr>
        </p:nvSpPr>
        <p:spPr/>
        <p:txBody>
          <a:bodyPr/>
          <a:lstStyle/>
          <a:p>
            <a:r>
              <a:rPr lang="en-US" sz="3600" dirty="0"/>
              <a:t>Is there any doubt that noise causes cardiovascular disease?(3)</a:t>
            </a:r>
          </a:p>
        </p:txBody>
      </p:sp>
      <p:sp>
        <p:nvSpPr>
          <p:cNvPr id="3" name="Content Placeholder 2">
            <a:extLst>
              <a:ext uri="{FF2B5EF4-FFF2-40B4-BE49-F238E27FC236}">
                <a16:creationId xmlns:a16="http://schemas.microsoft.com/office/drawing/2014/main" id="{7BFEB8B8-2CE3-0D7A-4DED-ECDB41378197}"/>
              </a:ext>
            </a:extLst>
          </p:cNvPr>
          <p:cNvSpPr>
            <a:spLocks noGrp="1"/>
          </p:cNvSpPr>
          <p:nvPr>
            <p:ph idx="1"/>
          </p:nvPr>
        </p:nvSpPr>
        <p:spPr/>
        <p:txBody>
          <a:bodyPr>
            <a:normAutofit/>
          </a:bodyPr>
          <a:lstStyle/>
          <a:p>
            <a:r>
              <a:rPr lang="en-US" dirty="0"/>
              <a:t>Bradford Hill criteria for establishing causality:</a:t>
            </a:r>
          </a:p>
          <a:p>
            <a:pPr lvl="1"/>
            <a:r>
              <a:rPr lang="en-US" b="1" dirty="0"/>
              <a:t>Strength</a:t>
            </a:r>
          </a:p>
          <a:p>
            <a:pPr lvl="1"/>
            <a:r>
              <a:rPr lang="en-US" b="1" dirty="0"/>
              <a:t>Consistency</a:t>
            </a:r>
          </a:p>
          <a:p>
            <a:pPr lvl="1"/>
            <a:r>
              <a:rPr lang="en-US" b="1" dirty="0"/>
              <a:t>Specificity</a:t>
            </a:r>
          </a:p>
          <a:p>
            <a:pPr lvl="1"/>
            <a:r>
              <a:rPr lang="en-US" b="1" dirty="0"/>
              <a:t>Temporality</a:t>
            </a:r>
          </a:p>
          <a:p>
            <a:pPr lvl="1"/>
            <a:r>
              <a:rPr lang="en-US" dirty="0"/>
              <a:t>Biological gradient</a:t>
            </a:r>
          </a:p>
          <a:p>
            <a:pPr lvl="1"/>
            <a:r>
              <a:rPr lang="en-US" b="1" dirty="0"/>
              <a:t>Plausibility</a:t>
            </a:r>
          </a:p>
          <a:p>
            <a:pPr lvl="1"/>
            <a:r>
              <a:rPr lang="en-US" dirty="0"/>
              <a:t>Coherence</a:t>
            </a:r>
          </a:p>
          <a:p>
            <a:pPr lvl="1"/>
            <a:r>
              <a:rPr lang="en-US" dirty="0"/>
              <a:t>Experimental evidence</a:t>
            </a:r>
          </a:p>
          <a:p>
            <a:pPr lvl="1"/>
            <a:r>
              <a:rPr lang="en-US" dirty="0"/>
              <a:t>Analogy</a:t>
            </a:r>
          </a:p>
          <a:p>
            <a:endParaRPr lang="en-US" dirty="0"/>
          </a:p>
        </p:txBody>
      </p:sp>
    </p:spTree>
    <p:extLst>
      <p:ext uri="{BB962C8B-B14F-4D97-AF65-F5344CB8AC3E}">
        <p14:creationId xmlns:p14="http://schemas.microsoft.com/office/powerpoint/2010/main" val="2191788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20000"/>
          </a:bodyPr>
          <a:lstStyle/>
          <a:p>
            <a:r>
              <a:rPr lang="en-US" dirty="0"/>
              <a:t>The FAA states that 65 dBA DNL is compatible with residential land use.</a:t>
            </a:r>
          </a:p>
          <a:p>
            <a:r>
              <a:rPr lang="en-US" dirty="0"/>
              <a:t>The EPA states that the safe noise exposure limit is 55 dB DNL for outdoor noise and 45 dB</a:t>
            </a:r>
            <a:r>
              <a:rPr lang="en-US" baseline="-25000" dirty="0"/>
              <a:t> </a:t>
            </a:r>
            <a:r>
              <a:rPr lang="en-US" dirty="0"/>
              <a:t>DNL for indoor noise.</a:t>
            </a:r>
          </a:p>
          <a:p>
            <a:r>
              <a:rPr lang="en-US" dirty="0"/>
              <a:t>The scientific and medical literature documents that aviation noise causes cardiovascular disease and death.</a:t>
            </a:r>
          </a:p>
          <a:p>
            <a:r>
              <a:rPr lang="en-US" b="1" dirty="0"/>
              <a:t>The FAA is allowing Americans to be exposed to unsafe levels of aviation noise.</a:t>
            </a:r>
          </a:p>
          <a:p>
            <a:r>
              <a:rPr lang="en-US" dirty="0"/>
              <a:t>What can be done to prevent unnecessary illness and death in Americans exposed to aviation noise?</a:t>
            </a:r>
          </a:p>
        </p:txBody>
      </p:sp>
    </p:spTree>
    <p:extLst>
      <p:ext uri="{BB962C8B-B14F-4D97-AF65-F5344CB8AC3E}">
        <p14:creationId xmlns:p14="http://schemas.microsoft.com/office/powerpoint/2010/main" val="2625915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3CE5-A66A-181F-8A73-84066DA54505}"/>
              </a:ext>
            </a:extLst>
          </p:cNvPr>
          <p:cNvSpPr>
            <a:spLocks noGrp="1"/>
          </p:cNvSpPr>
          <p:nvPr>
            <p:ph type="title"/>
          </p:nvPr>
        </p:nvSpPr>
        <p:spPr>
          <a:xfrm>
            <a:off x="549275" y="441433"/>
            <a:ext cx="8042276" cy="1714625"/>
          </a:xfrm>
        </p:spPr>
        <p:txBody>
          <a:bodyPr/>
          <a:lstStyle/>
          <a:p>
            <a:r>
              <a:rPr lang="en-US" sz="4400" dirty="0"/>
              <a:t>The Quiet Communities Noise Challenge</a:t>
            </a:r>
          </a:p>
        </p:txBody>
      </p:sp>
      <p:sp>
        <p:nvSpPr>
          <p:cNvPr id="5" name="Content Placeholder 4">
            <a:extLst>
              <a:ext uri="{FF2B5EF4-FFF2-40B4-BE49-F238E27FC236}">
                <a16:creationId xmlns:a16="http://schemas.microsoft.com/office/drawing/2014/main" id="{8B799F28-C105-5A5F-AD36-70964996FA44}"/>
              </a:ext>
            </a:extLst>
          </p:cNvPr>
          <p:cNvSpPr>
            <a:spLocks noGrp="1"/>
          </p:cNvSpPr>
          <p:nvPr>
            <p:ph idx="1"/>
          </p:nvPr>
        </p:nvSpPr>
        <p:spPr>
          <a:xfrm>
            <a:off x="618239" y="2156058"/>
            <a:ext cx="8042276" cy="4109988"/>
          </a:xfrm>
        </p:spPr>
        <p:txBody>
          <a:bodyPr/>
          <a:lstStyle/>
          <a:p>
            <a:r>
              <a:rPr lang="en-US" dirty="0"/>
              <a:t>If anyone has published evidence in a peer-reviewed scientific or medical journal that DNL 65 dBA is a safe noise exposure level for humans, in contradistinction to what the EPA and WHO have concluded, please let me have that reference.</a:t>
            </a:r>
          </a:p>
          <a:p>
            <a:pPr lvl="1"/>
            <a:r>
              <a:rPr lang="en-US" dirty="0"/>
              <a:t>EPA: 45 dB DNL for indoor noise, 55 dB DNL for outdoor noise.</a:t>
            </a:r>
          </a:p>
          <a:p>
            <a:pPr lvl="1"/>
            <a:r>
              <a:rPr lang="en-US" dirty="0"/>
              <a:t>WHO 45 dB for </a:t>
            </a:r>
            <a:r>
              <a:rPr lang="en-US" dirty="0" err="1"/>
              <a:t>L</a:t>
            </a:r>
            <a:r>
              <a:rPr lang="en-US" baseline="-25000" dirty="0" err="1"/>
              <a:t>den</a:t>
            </a:r>
            <a:r>
              <a:rPr lang="en-US" dirty="0"/>
              <a:t>, 40 dB for </a:t>
            </a:r>
            <a:r>
              <a:rPr lang="en-US" dirty="0" err="1"/>
              <a:t>L</a:t>
            </a:r>
            <a:r>
              <a:rPr lang="en-US" baseline="-25000" dirty="0" err="1"/>
              <a:t>night</a:t>
            </a:r>
            <a:r>
              <a:rPr lang="en-US" baseline="-25000" dirty="0"/>
              <a:t>.</a:t>
            </a:r>
            <a:endParaRPr lang="en-US" dirty="0"/>
          </a:p>
        </p:txBody>
      </p:sp>
    </p:spTree>
    <p:extLst>
      <p:ext uri="{BB962C8B-B14F-4D97-AF65-F5344CB8AC3E}">
        <p14:creationId xmlns:p14="http://schemas.microsoft.com/office/powerpoint/2010/main" val="4140716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50DD-F37F-2E1F-6320-DD8F9788612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CDA0C09-30A9-843C-7A2C-FC4D4CD173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30474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37FB-EB1C-99AB-2FB4-2C0C809D3EAE}"/>
              </a:ext>
            </a:extLst>
          </p:cNvPr>
          <p:cNvSpPr>
            <a:spLocks noGrp="1"/>
          </p:cNvSpPr>
          <p:nvPr>
            <p:ph type="title"/>
          </p:nvPr>
        </p:nvSpPr>
        <p:spPr/>
        <p:txBody>
          <a:bodyPr/>
          <a:lstStyle/>
          <a:p>
            <a:r>
              <a:rPr lang="en-US" dirty="0"/>
              <a:t>Aviation noise is a problem in the air….</a:t>
            </a:r>
          </a:p>
        </p:txBody>
      </p:sp>
      <p:pic>
        <p:nvPicPr>
          <p:cNvPr id="2050" name="Picture 2" descr="Passenger Plane, Passenger Jet, Airplane">
            <a:extLst>
              <a:ext uri="{FF2B5EF4-FFF2-40B4-BE49-F238E27FC236}">
                <a16:creationId xmlns:a16="http://schemas.microsoft.com/office/drawing/2014/main" id="{65A4B08E-61E0-BC5D-D841-F2276E688A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3096" y="1892674"/>
            <a:ext cx="7286625"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562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55632"/>
            <a:ext cx="8042276" cy="792599"/>
          </a:xfrm>
        </p:spPr>
        <p:txBody>
          <a:bodyPr/>
          <a:lstStyle/>
          <a:p>
            <a:r>
              <a:rPr lang="en-US" sz="3600" dirty="0"/>
              <a:t>Disclosures and Acknowledgements</a:t>
            </a:r>
          </a:p>
        </p:txBody>
      </p:sp>
      <p:sp>
        <p:nvSpPr>
          <p:cNvPr id="3" name="Content Placeholder 2"/>
          <p:cNvSpPr>
            <a:spLocks noGrp="1"/>
          </p:cNvSpPr>
          <p:nvPr>
            <p:ph idx="1"/>
          </p:nvPr>
        </p:nvSpPr>
        <p:spPr>
          <a:xfrm>
            <a:off x="549275" y="1117600"/>
            <a:ext cx="8042276" cy="4826001"/>
          </a:xfrm>
        </p:spPr>
        <p:txBody>
          <a:bodyPr>
            <a:normAutofit fontScale="85000" lnSpcReduction="10000"/>
          </a:bodyPr>
          <a:lstStyle/>
          <a:p>
            <a:r>
              <a:rPr lang="en-US" dirty="0"/>
              <a:t>DISCLOSURES: I am board chair of The Quiet Coalition. A Program of Quiet Communities, Inc.  I serve as an Expert Consultant to the World Health Organization on its Make Listening Safe Program, and as a subject matter expert on noise and the public for the National Center for Environmental Health at the Centers for Disease Control and Prevention.  All positions are unpaid and I have no conflicts to disclose.</a:t>
            </a:r>
          </a:p>
          <a:p>
            <a:r>
              <a:rPr lang="en-US" dirty="0"/>
              <a:t>ACKNOWLEDGMENTS: I want to thank my noise colleagues, especially David Sykes, Gina Briggs, Jamie Banks, and Jan Mayes, for their help in teaching me about noise, David Sykes, Jamie Banks, and Tricia Glass for their assistance with this presentation, and my wife, Dr. Ruth Cousineau, for her support. My goal is to find a quiet restaurant in which to enjoy the meal and the conversation with her.</a:t>
            </a:r>
          </a:p>
          <a:p>
            <a:r>
              <a:rPr lang="en-US" dirty="0"/>
              <a:t>Thanks also to my son Richard for technical support.</a:t>
            </a:r>
          </a:p>
        </p:txBody>
      </p:sp>
    </p:spTree>
    <p:extLst>
      <p:ext uri="{BB962C8B-B14F-4D97-AF65-F5344CB8AC3E}">
        <p14:creationId xmlns:p14="http://schemas.microsoft.com/office/powerpoint/2010/main" val="311021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CB4D-B4DE-A93F-5DD5-55447DF31F7B}"/>
              </a:ext>
            </a:extLst>
          </p:cNvPr>
          <p:cNvSpPr>
            <a:spLocks noGrp="1"/>
          </p:cNvSpPr>
          <p:nvPr>
            <p:ph type="title"/>
          </p:nvPr>
        </p:nvSpPr>
        <p:spPr/>
        <p:txBody>
          <a:bodyPr/>
          <a:lstStyle/>
          <a:p>
            <a:r>
              <a:rPr lang="en-US" dirty="0"/>
              <a:t>and on the ground….</a:t>
            </a:r>
          </a:p>
        </p:txBody>
      </p:sp>
      <p:pic>
        <p:nvPicPr>
          <p:cNvPr id="1028" name="Picture 4" descr="Airbus, Airplane, Jet, Flight, Airport">
            <a:extLst>
              <a:ext uri="{FF2B5EF4-FFF2-40B4-BE49-F238E27FC236}">
                <a16:creationId xmlns:a16="http://schemas.microsoft.com/office/drawing/2014/main" id="{0F2C011C-0A81-FD37-BA6A-6BD08CC376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7100" y="1444532"/>
            <a:ext cx="7286625" cy="4857750"/>
          </a:xfrm>
          <a:prstGeom prst="rect">
            <a:avLst/>
          </a:prstGeom>
          <a:blipFill>
            <a:blip r:embed="rId3"/>
            <a:tile tx="0" ty="0" sx="100000" sy="100000" flip="none" algn="tl"/>
          </a:blipFill>
        </p:spPr>
      </p:pic>
    </p:spTree>
    <p:extLst>
      <p:ext uri="{BB962C8B-B14F-4D97-AF65-F5344CB8AC3E}">
        <p14:creationId xmlns:p14="http://schemas.microsoft.com/office/powerpoint/2010/main" val="96657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Aviation (Aircraft) Noise</a:t>
            </a:r>
          </a:p>
        </p:txBody>
      </p:sp>
      <p:sp>
        <p:nvSpPr>
          <p:cNvPr id="3" name="Content Placeholder 2"/>
          <p:cNvSpPr>
            <a:spLocks noGrp="1"/>
          </p:cNvSpPr>
          <p:nvPr>
            <p:ph idx="1"/>
          </p:nvPr>
        </p:nvSpPr>
        <p:spPr/>
        <p:txBody>
          <a:bodyPr>
            <a:normAutofit/>
          </a:bodyPr>
          <a:lstStyle/>
          <a:p>
            <a:r>
              <a:rPr lang="en-US" dirty="0"/>
              <a:t>The FAA states, “While there are many benefits to air travel, aircraft noise can be a concern for communities. The FAA is limited by the simple reality that </a:t>
            </a:r>
            <a:r>
              <a:rPr lang="en-US" b="1" dirty="0"/>
              <a:t>aircraft make noise</a:t>
            </a:r>
            <a:r>
              <a:rPr lang="en-US" dirty="0"/>
              <a:t>.” </a:t>
            </a:r>
            <a:r>
              <a:rPr lang="en-US" sz="2000" dirty="0"/>
              <a:t>(FAA webpage, Noise)</a:t>
            </a:r>
          </a:p>
          <a:p>
            <a:r>
              <a:rPr lang="en-US" dirty="0"/>
              <a:t>Noise has both auditory and non-auditory effects on human health.</a:t>
            </a:r>
            <a:r>
              <a:rPr lang="en-US" sz="2000" dirty="0"/>
              <a:t> (</a:t>
            </a:r>
            <a:r>
              <a:rPr lang="en-US" sz="2000" dirty="0" err="1"/>
              <a:t>Basner</a:t>
            </a:r>
            <a:r>
              <a:rPr lang="en-US" sz="2000" dirty="0"/>
              <a:t> et al., Lancet 2014)</a:t>
            </a:r>
          </a:p>
          <a:p>
            <a:r>
              <a:rPr lang="en-US" dirty="0"/>
              <a:t>Except for certain military aircraft (e.g., EA-18G Growler, F-35 Lightning II, 110+ dBA), aviation noise exposure does not cause hearing loss in the public. (Military aircraft are excluded from FAA regulation.)</a:t>
            </a:r>
          </a:p>
        </p:txBody>
      </p:sp>
    </p:spTree>
    <p:extLst>
      <p:ext uri="{BB962C8B-B14F-4D97-AF65-F5344CB8AC3E}">
        <p14:creationId xmlns:p14="http://schemas.microsoft.com/office/powerpoint/2010/main" val="2683993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is unwanted and/or harmful sound</a:t>
            </a:r>
          </a:p>
        </p:txBody>
      </p:sp>
      <p:sp>
        <p:nvSpPr>
          <p:cNvPr id="3" name="Content Placeholder 2"/>
          <p:cNvSpPr>
            <a:spLocks noGrp="1"/>
          </p:cNvSpPr>
          <p:nvPr>
            <p:ph idx="1"/>
          </p:nvPr>
        </p:nvSpPr>
        <p:spPr>
          <a:xfrm>
            <a:off x="549275" y="1444532"/>
            <a:ext cx="8042276" cy="4343400"/>
          </a:xfrm>
        </p:spPr>
        <p:txBody>
          <a:bodyPr>
            <a:normAutofit lnSpcReduction="10000"/>
          </a:bodyPr>
          <a:lstStyle/>
          <a:p>
            <a:r>
              <a:rPr lang="en-US" dirty="0"/>
              <a:t>The standard definition of noise (ASA/ANSI 2.32): </a:t>
            </a:r>
            <a:r>
              <a:rPr lang="en-US" i="1" dirty="0"/>
              <a:t>Noise. a) undesired sound. By extension, noise is any unwanted disturbance within a useful frequency band, such as undesired electric waves in a transmission channel or device. b) Erratic, intermittent, or statistically random oscillation.</a:t>
            </a:r>
          </a:p>
          <a:p>
            <a:r>
              <a:rPr lang="en-US" dirty="0"/>
              <a:t>The new definition of noise (Fink D. POMA 2019; APHA policy statement Noise as a Public Health Hazard, January 2022; adopted by ICBEN June 2023): </a:t>
            </a:r>
            <a:r>
              <a:rPr lang="en-US" b="1" i="1" dirty="0"/>
              <a:t>Noise is unwanted and/or harmful sound</a:t>
            </a:r>
            <a:r>
              <a:rPr lang="en-US" b="1" dirty="0"/>
              <a:t>.</a:t>
            </a:r>
          </a:p>
          <a:p>
            <a:pPr lvl="1"/>
            <a:r>
              <a:rPr lang="en-US" dirty="0"/>
              <a:t>Aviation or aircraft noise is often both unwanted and harmful.</a:t>
            </a:r>
          </a:p>
        </p:txBody>
      </p:sp>
    </p:spTree>
    <p:extLst>
      <p:ext uri="{BB962C8B-B14F-4D97-AF65-F5344CB8AC3E}">
        <p14:creationId xmlns:p14="http://schemas.microsoft.com/office/powerpoint/2010/main" val="689790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0ABF-A6A6-8D87-DD31-107F27FF7AB9}"/>
              </a:ext>
            </a:extLst>
          </p:cNvPr>
          <p:cNvSpPr>
            <a:spLocks noGrp="1"/>
          </p:cNvSpPr>
          <p:nvPr>
            <p:ph type="title"/>
          </p:nvPr>
        </p:nvSpPr>
        <p:spPr/>
        <p:txBody>
          <a:bodyPr/>
          <a:lstStyle/>
          <a:p>
            <a:r>
              <a:rPr lang="en-US" dirty="0"/>
              <a:t>Physiological responses to noise</a:t>
            </a:r>
          </a:p>
        </p:txBody>
      </p:sp>
      <p:sp>
        <p:nvSpPr>
          <p:cNvPr id="3" name="Content Placeholder 2">
            <a:extLst>
              <a:ext uri="{FF2B5EF4-FFF2-40B4-BE49-F238E27FC236}">
                <a16:creationId xmlns:a16="http://schemas.microsoft.com/office/drawing/2014/main" id="{87A9F73F-B18B-BD84-E6F5-6EC4B3D3C759}"/>
              </a:ext>
            </a:extLst>
          </p:cNvPr>
          <p:cNvSpPr>
            <a:spLocks noGrp="1"/>
          </p:cNvSpPr>
          <p:nvPr>
            <p:ph idx="1"/>
          </p:nvPr>
        </p:nvSpPr>
        <p:spPr/>
        <p:txBody>
          <a:bodyPr/>
          <a:lstStyle/>
          <a:p>
            <a:r>
              <a:rPr lang="en-US" dirty="0"/>
              <a:t>Immediate: increases in blood pressure and pulse</a:t>
            </a:r>
          </a:p>
          <a:p>
            <a:r>
              <a:rPr lang="en-US" dirty="0"/>
              <a:t>Few minutes: activation of the hypophyseal-pituitary (ACTH)-adrenocortical axis (stress hormone increase)</a:t>
            </a:r>
          </a:p>
          <a:p>
            <a:r>
              <a:rPr lang="en-US" dirty="0"/>
              <a:t>Hours: inflammatory response</a:t>
            </a:r>
          </a:p>
          <a:p>
            <a:r>
              <a:rPr lang="en-US" dirty="0"/>
              <a:t>Days to months: hypertension, diabetes, obesity</a:t>
            </a:r>
          </a:p>
          <a:p>
            <a:r>
              <a:rPr lang="en-US" dirty="0"/>
              <a:t>Years: heart disease, stroke, increased mortality</a:t>
            </a:r>
          </a:p>
        </p:txBody>
      </p:sp>
    </p:spTree>
    <p:extLst>
      <p:ext uri="{BB962C8B-B14F-4D97-AF65-F5344CB8AC3E}">
        <p14:creationId xmlns:p14="http://schemas.microsoft.com/office/powerpoint/2010/main" val="250816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5"/>
            <a:ext cx="8042276" cy="1741403"/>
          </a:xfrm>
        </p:spPr>
        <p:txBody>
          <a:bodyPr/>
          <a:lstStyle/>
          <a:p>
            <a:r>
              <a:rPr lang="en-US" sz="4000" dirty="0"/>
              <a:t>What does the FAA say about the adverse health effects of aviation noise?</a:t>
            </a:r>
          </a:p>
        </p:txBody>
      </p:sp>
      <p:sp>
        <p:nvSpPr>
          <p:cNvPr id="3" name="Content Placeholder 2"/>
          <p:cNvSpPr>
            <a:spLocks noGrp="1"/>
          </p:cNvSpPr>
          <p:nvPr>
            <p:ph idx="1"/>
          </p:nvPr>
        </p:nvSpPr>
        <p:spPr>
          <a:xfrm>
            <a:off x="549275" y="2085857"/>
            <a:ext cx="8042276" cy="3857743"/>
          </a:xfrm>
        </p:spPr>
        <p:txBody>
          <a:bodyPr/>
          <a:lstStyle/>
          <a:p>
            <a:endParaRPr lang="en-US" dirty="0"/>
          </a:p>
        </p:txBody>
      </p:sp>
    </p:spTree>
    <p:extLst>
      <p:ext uri="{BB962C8B-B14F-4D97-AF65-F5344CB8AC3E}">
        <p14:creationId xmlns:p14="http://schemas.microsoft.com/office/powerpoint/2010/main" val="3516328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20585</TotalTime>
  <Words>3298</Words>
  <Application>Microsoft Macintosh PowerPoint</Application>
  <PresentationFormat>On-screen Show (4:3)</PresentationFormat>
  <Paragraphs>165</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Helvetica</vt:lpstr>
      <vt:lpstr>MinionPro</vt:lpstr>
      <vt:lpstr>News Gothic MT</vt:lpstr>
      <vt:lpstr>NimbusRomNo9L</vt:lpstr>
      <vt:lpstr>Times New Roman</vt:lpstr>
      <vt:lpstr>TimesNewRoman,Bold</vt:lpstr>
      <vt:lpstr>Wingdings 2</vt:lpstr>
      <vt:lpstr>Breeze</vt:lpstr>
      <vt:lpstr>The FAA Allows Americans to be Exposed to Unsafe Levels of Aviation Noise</vt:lpstr>
      <vt:lpstr>PowerPoint Presentation</vt:lpstr>
      <vt:lpstr>The FAA Allows Americans to be Exposed to Unsafe Levels of Aviation Noise</vt:lpstr>
      <vt:lpstr>Aviation noise is a problem in the air….</vt:lpstr>
      <vt:lpstr>and on the ground….</vt:lpstr>
      <vt:lpstr>Aviation (Aircraft) Noise</vt:lpstr>
      <vt:lpstr>Noise is unwanted and/or harmful sound</vt:lpstr>
      <vt:lpstr>Physiological responses to noise</vt:lpstr>
      <vt:lpstr>What does the FAA say about the adverse health effects of aviation noise?</vt:lpstr>
      <vt:lpstr>What does the FAA say about the adverse health effects of aviation noise?</vt:lpstr>
      <vt:lpstr>What did the FAA say about the adverse health effects of aviation noise in 1985?</vt:lpstr>
      <vt:lpstr>FAA vs. EPA mission statements</vt:lpstr>
      <vt:lpstr>The FAA considers aviation noise to be an annoyance.</vt:lpstr>
      <vt:lpstr>Annoyance</vt:lpstr>
      <vt:lpstr>Aviation noise is more annoying than other forms of transportation noise (Munzel, Ann Rev Publ Health 2020)</vt:lpstr>
      <vt:lpstr>The Schultz Curve </vt:lpstr>
      <vt:lpstr>The Neighborhood Environmental Survey* reported much greater annoyance from aircraft noise</vt:lpstr>
      <vt:lpstr>Apparently based on the Schultz Curve…</vt:lpstr>
      <vt:lpstr>What is the Day-Night Level?</vt:lpstr>
      <vt:lpstr>dBA may be an inappropriate measure of aviation noise</vt:lpstr>
      <vt:lpstr> Is DNL the correct metric for aircraft noise?</vt:lpstr>
      <vt:lpstr>Other metrics for aviation noise</vt:lpstr>
      <vt:lpstr>If the FAA chooses a new metric for aviation noise…</vt:lpstr>
      <vt:lpstr>The FAA Allows Americans to be Exposed to Unsafe Levels of Aviation Noise</vt:lpstr>
      <vt:lpstr>What does the EPA consider safe noise exposure levels to be?</vt:lpstr>
      <vt:lpstr>What does the FAA think needs to be done? </vt:lpstr>
      <vt:lpstr>What did the WHO recommend in 2018, based on published research available to anyone with a device, a search engine, and an internet connection? [Bolding added]</vt:lpstr>
      <vt:lpstr>The connection between annoyance and adverse health effects of aircraft noise (1)</vt:lpstr>
      <vt:lpstr>The connection between annoyance and adverse health effects of aircraft noise (2)</vt:lpstr>
      <vt:lpstr>The connection between annoyance and adverse health effects of aviation noise (3)</vt:lpstr>
      <vt:lpstr>Noise effects reaction scheme (Babisch 2014)</vt:lpstr>
      <vt:lpstr>Proposed pathophysiological mechanisms of noise-induced cardiometabolic disease (Munzel et al, JACC, 2018)</vt:lpstr>
      <vt:lpstr>Nighttime aviation noise has particularly deleterious effects on the heart (Munzel et al, Eur Ht J 2021)</vt:lpstr>
      <vt:lpstr>Is there any doubt that noise causes cardiovascular disease?(1)</vt:lpstr>
      <vt:lpstr>Is there any doubt that noise causes cardiovascular disease?(2)</vt:lpstr>
      <vt:lpstr>Is there any doubt that noise causes cardiovascular disease?(3)</vt:lpstr>
      <vt:lpstr>CONCLUSION</vt:lpstr>
      <vt:lpstr>The Quiet Communities Noise Challenge</vt:lpstr>
      <vt:lpstr>Questions?</vt:lpstr>
      <vt:lpstr>Disclosures and 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FAA Allows Americans to be Exposed to Unsafe Levels of Aviation Noise</dc:title>
  <dc:creator>Daniel Fink</dc:creator>
  <cp:lastModifiedBy>Daniel Fink</cp:lastModifiedBy>
  <cp:revision>91</cp:revision>
  <dcterms:created xsi:type="dcterms:W3CDTF">2022-09-25T21:53:16Z</dcterms:created>
  <dcterms:modified xsi:type="dcterms:W3CDTF">2024-02-28T00:03:43Z</dcterms:modified>
</cp:coreProperties>
</file>