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6.xml" /><Relationship Id="rId5" Type="http://schemas.openxmlformats.org/officeDocument/2006/relationships/slide" Target="slide8.xml" /><Relationship Id="rId6" Type="http://schemas.openxmlformats.org/officeDocument/2006/relationships/slide" Target="slide10.xml" /><Relationship Id="rId7" Type="http://schemas.openxmlformats.org/officeDocument/2006/relationships/slide" Target="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Administración de riesgos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Chávez Huapeo Jacqueline</a:t>
            </a:r>
            <a:br/>
            <a:r>
              <a:rPr/>
              <a:t>Flores Ochoa Sofia Libertad</a:t>
            </a:r>
            <a:br/>
            <a:r>
              <a:rPr/>
              <a:t>Mendoza Esteban Lizzet</a:t>
            </a:r>
            <a:br/>
            <a:r>
              <a:rPr/>
              <a:t>López Carmona Audrey Carolina</a:t>
            </a:r>
            <a:br/>
            <a:r>
              <a:rPr/>
              <a:t>Rosas Moreno Alesi</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Relación de RiskMetrics con Basilea I</a:t>
            </a:r>
          </a:p>
        </p:txBody>
      </p:sp>
      <p:sp>
        <p:nvSpPr>
          <p:cNvPr id="4" name="Text Placeholder 3"/>
          <p:cNvSpPr>
            <a:spLocks noGrp="1"/>
          </p:cNvSpPr>
          <p:nvPr>
            <p:ph idx="2" sz="half" type="body"/>
          </p:nvPr>
        </p:nvSpPr>
        <p:spPr/>
        <p:txBody>
          <a:bodyPr/>
          <a:lstStyle/>
          <a:p>
            <a:pPr lvl="0" indent="0" marL="0">
              <a:buNone/>
            </a:pPr>
            <a:r>
              <a:rPr/>
              <a:t>Basilea pide que demuestres el riesgo que calculaste y cuánto estimas que perderás y cuánto deberías tener en reservas mientras que RiskMetrics entrega una métrica cuantitativa que Basilea acepta para riesgo de mercado, lo cual permite que sea posible demostrar el riesgo de mercado.</a:t>
            </a:r>
          </a:p>
        </p:txBody>
      </p:sp>
      <p:pic>
        <p:nvPicPr>
          <p:cNvPr descr="https://pharmar.github.io/riskmetric/logo.png" id="0" name="Picture 1"/>
          <p:cNvPicPr>
            <a:picLocks noGrp="1" noChangeAspect="1"/>
          </p:cNvPicPr>
          <p:nvPr/>
        </p:nvPicPr>
        <p:blipFill>
          <a:blip r:embed="rId2"/>
          <a:stretch>
            <a:fillRect/>
          </a:stretch>
        </p:blipFill>
        <p:spPr bwMode="auto">
          <a:xfrm>
            <a:off x="4229100" y="203200"/>
            <a:ext cx="3784600" cy="43815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Conclusiones grupales.</a:t>
            </a:r>
          </a:p>
        </p:txBody>
      </p:sp>
      <p:sp>
        <p:nvSpPr>
          <p:cNvPr id="3" name="Content Placeholder 2"/>
          <p:cNvSpPr>
            <a:spLocks noGrp="1"/>
          </p:cNvSpPr>
          <p:nvPr>
            <p:ph idx="1"/>
          </p:nvPr>
        </p:nvSpPr>
        <p:spPr/>
        <p:txBody>
          <a:bodyPr/>
          <a:lstStyle/>
          <a:p>
            <a:pPr lvl="0" indent="0" marL="0">
              <a:buNone/>
            </a:pPr>
            <a:r>
              <a:rPr/>
              <a:t>El avance de la regulación internacional y de los modelos de medición de riesgos confirma que el aprendizaje que se ha tenido de las crisis pasadas ha sido fundamental para diseñar un sistema financiero más estable. El desafío que se tiene hacia el futuro será mantener un equilibrio entre el cumplimiento normativo y la capacidad de adaptación ante nuevos riesgos globales, asegurando que la gestión de riesgos siga siendo una herramienta estratégica para la estabilidad y el desarrollo económico a nivel mundial.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Origen de la Administración de Riesgos</a:t>
            </a:r>
          </a:p>
          <a:p>
            <a:pPr lvl="0"/>
            <a:r>
              <a:rPr>
                <a:hlinkClick r:id="rId3" action="ppaction://hlinksldjump"/>
              </a:rPr>
              <a:t>Casos Prácticos</a:t>
            </a:r>
          </a:p>
          <a:p>
            <a:pPr lvl="0"/>
          </a:p>
          <a:p>
            <a:pPr lvl="0"/>
            <a:r>
              <a:rPr>
                <a:hlinkClick r:id="rId4" action="ppaction://hlinksldjump"/>
              </a:rPr>
              <a:t>Basilea I : La base de la regulación financiera internacional</a:t>
            </a:r>
          </a:p>
          <a:p>
            <a:pPr lvl="0"/>
          </a:p>
          <a:p>
            <a:pPr lvl="0"/>
            <a:r>
              <a:rPr>
                <a:hlinkClick r:id="rId5" action="ppaction://hlinksldjump"/>
              </a:rPr>
              <a:t>Origen y explicación de Riskmetrics</a:t>
            </a:r>
          </a:p>
          <a:p>
            <a:pPr lvl="0"/>
          </a:p>
          <a:p>
            <a:pPr lvl="0"/>
            <a:r>
              <a:rPr>
                <a:hlinkClick r:id="rId6" action="ppaction://hlinksldjump"/>
              </a:rPr>
              <a:t>Relación de RiskMetrics con Basilea I</a:t>
            </a:r>
          </a:p>
          <a:p>
            <a:pPr lvl="0"/>
            <a:r>
              <a:rPr>
                <a:hlinkClick r:id="rId7" action="ppaction://hlinksldjump"/>
              </a:rPr>
              <a:t>Conclusiones grupales.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Origen de la Administración de Riesgos</a:t>
            </a:r>
          </a:p>
        </p:txBody>
      </p:sp>
      <p:sp>
        <p:nvSpPr>
          <p:cNvPr id="3" name="Content Placeholder 2"/>
          <p:cNvSpPr>
            <a:spLocks noGrp="1"/>
          </p:cNvSpPr>
          <p:nvPr>
            <p:ph idx="1" sz="half"/>
          </p:nvPr>
        </p:nvSpPr>
        <p:spPr/>
        <p:txBody>
          <a:bodyPr/>
          <a:lstStyle/>
          <a:p>
            <a:pPr lvl="0"/>
            <a:r>
              <a:rPr/>
              <a:t>Juegos de azar</a:t>
            </a:r>
          </a:p>
          <a:p>
            <a:pPr lvl="0"/>
            <a:r>
              <a:rPr/>
              <a:t>Seguros</a:t>
            </a:r>
          </a:p>
          <a:p>
            <a:pPr lvl="1"/>
            <a:r>
              <a:rPr/>
              <a:t>Época clásica y siglo XVII</a:t>
            </a:r>
          </a:p>
          <a:p>
            <a:pPr lvl="1"/>
            <a:r>
              <a:rPr/>
              <a:t>1950</a:t>
            </a:r>
          </a:p>
          <a:p>
            <a:pPr lvl="1"/>
            <a:r>
              <a:rPr/>
              <a:t>1970 a 1990</a:t>
            </a:r>
          </a:p>
        </p:txBody>
      </p:sp>
      <p:pic>
        <p:nvPicPr>
          <p:cNvPr descr="https://i.pinimg.com/736x/8b/0e/b2/8b0eb2f126fad3c5d3f01de056898153.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Casos Prácticos</a:t>
            </a:r>
          </a:p>
        </p:txBody>
      </p:sp>
      <p:sp>
        <p:nvSpPr>
          <p:cNvPr id="3" name="Content Placeholder 2"/>
          <p:cNvSpPr>
            <a:spLocks noGrp="1"/>
          </p:cNvSpPr>
          <p:nvPr>
            <p:ph idx="1"/>
          </p:nvPr>
        </p:nvSpPr>
        <p:spPr/>
        <p:txBody>
          <a:bodyPr/>
          <a:lstStyle/>
          <a:p>
            <a:pPr lvl="0"/>
            <a:r>
              <a:rPr/>
              <a:t>El pavoroso incendio que destruyó Londres en 1666.</a:t>
            </a:r>
          </a:p>
          <a:p>
            <a:pPr lvl="1" indent="0" marL="342900">
              <a:buNone/>
            </a:pPr>
            <a:r>
              <a:rPr i="1"/>
              <a:t>Con este acontecimiento de Catástrofes Urbanas se revelaron correlaciones, fuerzan tarificación, prevención y normas constructivas.</a:t>
            </a:r>
          </a:p>
          <a:p>
            <a:pPr lvl="0"/>
            <a:r>
              <a:rPr/>
              <a:t>RMS Titanic de 1912.</a:t>
            </a:r>
          </a:p>
          <a:p>
            <a:pPr lvl="1" indent="0" marL="342900">
              <a:buNone/>
            </a:pPr>
            <a:r>
              <a:rPr i="1"/>
              <a:t>La comunidad internacional adoptó el convenio SOLAS, estándar central de seguridad marítima, establece normas mínimas para la construcción, equipamiento y operación de buques mercantes para garantizar la seguridad de la vida en el mar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Exxon Valdez (1989). </a:t>
            </a:r>
            <a:r>
              <a:rPr i="1"/>
              <a:t>OPA 1990</a:t>
            </a:r>
          </a:p>
          <a:p>
            <a:pPr lvl="1" indent="0" marL="342900">
              <a:buNone/>
            </a:pPr>
            <a:r>
              <a:rPr i="1"/>
              <a:t>Se fortalece la prevención y respuesta (planes obligatorios, fondo fiduciario financiado vía impuesto al petróleo, responsabilidades más estrictas).</a:t>
            </a:r>
          </a:p>
          <a:p>
            <a:pPr lvl="0"/>
            <a:r>
              <a:rPr/>
              <a:t>Crisis Financiera Global (2007-2009) Basilea II.</a:t>
            </a:r>
          </a:p>
          <a:p>
            <a:pPr lvl="1" indent="0" marL="342900">
              <a:buNone/>
            </a:pPr>
            <a:r>
              <a:rPr i="1"/>
              <a:t>Existía subestimación de riesgos de crédito/mercado, apalancamiento y fallas de liquidez.</a:t>
            </a:r>
          </a:p>
          <a:p>
            <a:pPr lvl="1" indent="0" marL="34290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Basilea I : La base de la regulación financiera internacional</a:t>
            </a:r>
          </a:p>
        </p:txBody>
      </p:sp>
      <p:sp>
        <p:nvSpPr>
          <p:cNvPr id="4" name="Text Placeholder 3"/>
          <p:cNvSpPr>
            <a:spLocks noGrp="1"/>
          </p:cNvSpPr>
          <p:nvPr>
            <p:ph idx="2" sz="half" type="body"/>
          </p:nvPr>
        </p:nvSpPr>
        <p:spPr/>
        <p:txBody>
          <a:bodyPr/>
          <a:lstStyle/>
          <a:p>
            <a:pPr lvl="0" indent="0" marL="0">
              <a:buNone/>
            </a:pPr>
            <a:r>
              <a:rPr b="1"/>
              <a:t>¿Qué es Basilea I y cómo surge?</a:t>
            </a:r>
          </a:p>
          <a:p>
            <a:pPr lvl="0" indent="0" marL="0">
              <a:buNone/>
            </a:pPr>
            <a:r>
              <a:rPr/>
              <a:t>Es el primer conjunto de regulaciones que constituye el comité de supervisión bancaria de Basilea y fue implementado en 1988. Su objetivo era la estabilidad financiera.</a:t>
            </a:r>
          </a:p>
        </p:txBody>
      </p:sp>
      <p:pic>
        <p:nvPicPr>
          <p:cNvPr descr="https://cdn-icons-png.flaticon.com/512/17026/17026965.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¿Qué piden y cómo se aplican?</a:t>
            </a:r>
          </a:p>
          <a:p>
            <a:pPr lvl="0" indent="0" marL="0">
              <a:buNone/>
            </a:pPr>
            <a:r>
              <a:rPr/>
              <a:t>En ella el comité define los requisitos mínimos de capital con el que los bancos debían de contar para hacer frente a los riesgos de crédito, mercado y tipo de cambio.</a:t>
            </a:r>
          </a:p>
          <a:p>
            <a:pPr lvl="0" indent="0" marL="0">
              <a:buNone/>
            </a:pPr>
            <a:r>
              <a:rPr/>
              <a:t>Estos mínimos se calculan como un porcentaje de los activos ponderados por riesgo, manteniendo un capital mínimo del 8% sobre esos activos.</a:t>
            </a:r>
          </a:p>
        </p:txBody>
      </p:sp>
      <p:pic>
        <p:nvPicPr>
          <p:cNvPr descr="data:image/png;base64,iVBORw0KGgoAAAANSUhEUgAAAOEAAADhCAMAAAAJbSJIAAABdFBMVEX////boCr/vTH///3//v//vjDboCzcnyrZoSr9vTP+//P/wDLcnyb5uzb+vjT9///yylTgpCj3ymL/9ZRZZXP/9JhZZXH///f//+8AAAD/9ZO6hCP//OjWpTpWY3W3wMEAABf/vSMAABLo6esiKjn9+9H786D69Kb997n++9Xzw0Lv3bPztDH+84v885vu3Kr8+MLMkynSmwD889XXpjTdnByTfVHDl0EAFiZDTFEADx5nbG779Kz35YLt1XDlyWDauE7Zrj/kuEL56YP0yEf878Py0HD23ZXew5XSvJXj067Xt2bMmhu9gwSqdwC4kkv53Wzz03/v5MXgwX3p2ryyhS3Lr3LPpET74HP57dbgx4bEnliwgh3346j9/cnz24zgxX6liU+mjlh+dFtybVhmZlzMnT/46anlzJmukEnVqlWHeFPgvW5ZYGOlhUzEjACHjpOdo6Vvd3osNjvU2tsQIi0LGSC/yM1GTVN5gYkbJSuWmJfrxyJOAAAW1ElEQVR4nO1di0PT5hZPmnf7tSEibVfaQkWQRwWhL2BMnQ50WkXgToQ9mcpFtE4EdLp//p5zviRNS5vu7i5od/NTSy0pfL+c77xPUkEIESJEiBAhQoQIESJEiBAhQoQIESJEiBAhQoQIESJEiBAhQoQIESJEiBAhQoToK0iCKZiSJMAD/CcVTaez2XQK/2/CK5JkfuoF/u+QBFmWgKKUyo5PrkzMAiaurFybiprI3hTkT73A/xnID8QVHV+ZHcwMDg0ODg0N4ZOJa1l8/VMv728AEYyOX0FWxG+QHuDP7CRw/AdQlIHF1ErmKrJChhkSIsoxc3V2PPoP0ENBiF6b5awGr351/cbNmzeuf3U7w+WYmcwixT4VJCxbFmCHpicHOb66WdYY00TGmP71javEMXOlhDa2T80NGlDBTK+QvDLXvwZ2ANF+1G/w1yemwJ/0qRTR3QlRkCCo323kZ1nFuJFIGEaxaOmaVr6ORmdwImv2qTLKwFBOXRsEIzp4vc6YFU/EFEAioiixmFFkTLyJJjWzkpb706TKqGDjaE8Gr+sa8IsAUH5FfAYcLY1xipMpsy8VEUO17JUMEWTFhBIxUIBxVbQSihJRIolE3EIpDmWGxj/1Wv8aQC7SNfTut5FgJIak4kVLFEEbEyBG+Bu32A30GVfSn3qxfw2SkJ3F9ZdZMRaJKDGUmajpuqihToIcgaWlf4XW5qdPvda/BomL8AZKEMxLrCiqqiqqInwRcdsqyNr6GoPViXQ/mlPZTE+AjmXqZFmURFHXVXCEmoggbUR7E69cxxhu6lOv9i/BnEJDesNKkBVNiDow0+x/KuhmhBMvY7A62Y/uwjQnMWgpE5OIUhRRhhZI0rI02K6qRcQjCYaaOBuFd/RdOpxawWCUdiOoXBFtjBiPq2oxYVnMsmyGkSKa06EsBrGfesX/LbITEM3cKMaUGDEE+yKKxbgmWjGwPImETTASKYOyDo5DhCD3GUWzhL7iJrCLkagYqh+EaiIP3xx+EcWCqGBokqK8T73m/xJoaIZuYfhC+maREdVEXYUtijGcQ7J4G45bsYtVnxn8VzSOvvwWFyGwKWoqUQR1VHUQZMzeprH4V2CQVlKC8BkaGjJ+WIcx4ancXjcDhoNXp21BJcAvMJ04kjvUWNxRROMJMYRNCkI0ZazAdQL/oZCGmOd4KqiKhhk6PIFAW2751SbKMDPtqpsSg6iUaTZHUbNchrchOl9JYXURfkwKfpgPUvAbpfPbzV7FkeX22uAUMvymaVMonSgCOaahXWXxVoa4JaTVtQs9cCdtnqPNlcxUaebut9/eK6WosN36m0uw8MyAEiFZKQY6iIQSR1tqYXSqFW2G8atwIAY1krAaL4Bl8kOksBE9RxEKpfv1SsViDx6u30udqUVkJ0CIjxTu+Az0E8yKQX5YjMUpgHMYfgNuc5CniBsFQ3H9ZEfACSgF7lUcWZmpuXqFjIc6P/ywtim0WcPolcHM0G0DVRDiT4asIDckGWKKoRVjfNEDWIgrkT9cK9iGt/MDmd5C0Ax5lwWNQnqLOWZDV4eHH95rs3HSJJka7i4SReCkaY4phQyKGTznADXMQFxKq14rJJQmmY4yTBRKQftNWZJkWZbM7H3WXLCuA8V/tZxcCVw+uIFHCt94qHyY/Tr+ArNGA7jHpjO2GgJ+LGChyo9hTJnOBu0s0DOAe5ra5vvOEeL88PB3LTV6SY6iIl4Fk0lCBIq67r6F8n7UKuURiHBoihia6Q2I6BK+uLUaeEsOO4JCdK6uiR6AYg0PP7jXwlASrmFB9JFhm4hYEdwEnAt091YxgQxjCWUa4+4rUf4GYfVryK0sP2xkzWAZykI6my3N3WeMaWoLRxDiY++RsBCypplpQ7FVKFEsgpFxSlEo2Ej8CVY6xql/Ct6izlQV4rruENn9aJD8QHw72xA6VxhXP0cNMaIGhuuplmPN1DVwBLO34wo3hlRNhAwqwctQQDliPEJXcSUtkDsUtiq6xtAidYAdCon1neAsDRpQ4d4C01ulZwMVMdX2BkgRIcF4YlBAQzTjGg/XuEVRBvD7Q+NORPuKzpwfdL1SCoqfnUpsVvBMdqBIpsZzNIbQ0hR1LR6BFLk2RqjmHSN2McMYwO5MZjLlCGWrAkqqn/3ZHugLO8ExJGRzDEz9n5GhxPcpNtGeAEUyLfDI3QG6PSCI/mSlaTvmKpqudfjZHoKV7WxwuQXvLuyyTntU7KCH6Dmjk9j9Hbz6TUTxxGO0Z6efYOM0MwEEZXvN0V2dib4U2fZmgImkKSPFHRRiZ4bft5gAk+wpNUiB5JNpjycHmxN/dJU6wxNTkptKy+a1W3F/FDcCd/iCdLCgkrNX3ZOt2gwfnz3aNKPUAwZhPRmIKzzANIxvgB8icyUrNBmaq3GMAbrEaxyFtWC9BUCOHrbvU4q+MWw7e3ohL079NMsnMAYzt588Ghh49Oj21czsENmgyVaJbBSUWMwvaAODFXhuAX65VK+o7fsUHf4PHboPMp/FGESbQqCBGiA7NDuYmR1PyS1hEOQWRsw/8jYKAXoLZx3CjAbbVG1n+OBxp/ICDT7RPE2Gk+MDNRCq0cxQy1uAodEjt0gYhZ2gFREspHBQ1/U2hrBJN7scjiyiUyuzOAs1yOdpMkNXaCaqrXr1Y6ybFroyLNzKBt0xxrqTBBTPRKXfdxoacSpIfK5tgjRyaGLlp6mo+50mSTP6cyLmn1vEBlbNc6hEwXoPmGtudC7CH0o4PdPirEAJs1s5L8qIlldyhzOSUwCRpLkcs/zcoSi+OqdRMVOa0ZuVQSQ4fFei3SM7gxX0mD6sqPoZ76mLHkvF6ptu12mmLup+Hh9iusrhec01mKXtZuyGezSLSS9tYcFmCE82FzQ4E6qdHFDsbL/FTRi0yq7LEOLSjlG9B1rgcanND1u8B+5iMMX/7vtNOLs4bOkylDBOV7WzUayXhV7Zcl3+K8ieegTeEHmfSzVRFsz03C+55mbT9fnhh9+XME5zFRFlWMdWjMPrjBclVHYlx0ZtVfx3KZ6bys45VBNRDzf3PVk+BXBobe5BEE0MbZqQibRlk2dYssqMK8O5So/AG0PvdNB9C+rzmat1MDTtwRuI8XEUjLmJHQya4jY3t2GTsi6gb+QO3NRCSO3mmNbtaIJ2uCPJQTPEan4JZNManeqiHdikJWRm96zN0oW4YcTj8Je+8v/YTwzC9L+bjbXUv6fp5e5Hx9emAldD7G6lD3E3nbUJum1UMRGig7MDGGl2DVAIMfDhth6uGpEekXescCEdtD8EPTMPUIKdzAZQfLCetSM1IFlSPM3eswzxW0ZhQ7Dtr7RRMHwCNjwjkQRE3gHvUlx3DgvYtuZbjjNALWGU6mdNbo1AKAU47YZ/tlDYcKIUiLztrr+fEEtBe3ws+jFNI6uuiVpt7/WLHBLMvd7bq/GNCuYGTQ2ei0LCkw+19ljoP9gv+0WwPQzKsEfonYgE3pkBlOq2/MDTqdV8PlnDDVvL5/NV7vwfPk7JPLbJ3sKavs/Ww5rbqiTbUsG+hYF1OcPAN7U8GPQQK9xKB81QkrYqLkOdM8TeIGeo8kTqrt0fNqcuJCKG4pMsGNN3HB8KucWd6YRh+OYWF0pBz91IZtb1E5rGgGHyYg3bSrV8EmVoU7xH5wK8xf2u3tBGbi7lDOub0lwZbFhX4O+8vyMHHnnvVpoUdc7QYswihqCdGk81dihVhtyig1NpDVLqq4JTEp5BJ+QbekNuEQ3aW2Ag5np5ZHgx+esLwK9AtYpyVSnXqEUxsNmEE6/2iKUht5Dd3EIXu5RjHYYQeQc324+DJbCRKC9UMQfQmb79FBgmQQWBXzL/skyRAIXhj9GvbDIUYbdQk7pJzJtbdCqmt70HsqfgGOIoS3QbcwVV1PGykO1qI3kRAA/JPH59tq6iZO2ut0T5oaqJXTplrgw9+SEE6n7dNV0LMrfAZZibC8QPi22s9jzP+eXpKz3fA0KwL7GLsWMK2W3WK6elHN/Rw7rWM7c4DNJb4MjSIVMZ8gO5AEEgB8JLNhqNZJ6kmU/uUaGRSlNgJEuHtg3suFpEeU6S7H0npcCWdudGychhKcBLbDDULIEhYDqaGC0HKphPJi8+r67v7++v7yFf0MlGjRZJ+xSSkLWEAWFNZ8C3KLdwpqlMzC0SXQ62sTYVZK0NfjZOmJCQNGsdbcvF/MucCK9pzNp+lid1fElFftqn2fStAh8RpqEapfWBR3CKsuqOj/1YwPkMxXO05312mHchwLl+0zRL8/YuAoNQRQFefJ5jPJPS2TapZR5eoSPAKT7GyDvSPX0iQG7hMNwo9Ay8I4HO00jSwQInCLZEpU0KYYyOthI9lfgCDWr+mc0QKP5wJ6bYc9626CIewfCXY5Bb2EEKn4lSnD/2Q/MtPFAPkCEEbDlbhCokF89QhPmnYNxpikTTGWgmBqfcdqJTHJ4Hfv6tFsgPfxZkNz+Mde2ucSSUIHMLWZhzmk4gN5V8PbgHHUeBwIuBkd1+2mhU7bNAIzbDVsw+912HDSG38Ogh5od+BxuB5vhydNvj2/S9PLnCxst1NPEaBeLl/W23cUpOcXgg7m8b0ZZKdixtpn6c7nF0HG1pcKZmDhwSj0TAMbP9BkZq6BGfV1/s51TR0qjaaZ8EnOcGTdyHPeznxFn5AJJJvmY5tVv2PRhwWJKCGBKW6AYI4O2dkjSFpnsUrl1E6wIsX+7VcsBGFz0+G4Wo9ohSWuulvWreoAnRIOJSmboQm0xtphUQQOaqGM9QUEqRW+NZtaa3DIOhJs77y0RUIS51lrzVk6GoBhN54zigKTVFyE2Npu818nmSY5LCGVDKpzWvyNCcDvdYsgi5hezORLEe8zSUPQVgaSTI4MzSb3h1nbNenDJk4vavzzF1cuJu8JCuLXXS/eFezSTMLew140yU/+G6uBBMlxvn439hutrWvgeOudrLZ42LJEr0HhCAV5udGNLE+c4NGQeUW9i/ZoaxHoYGcotoIP4Q1DCdEz0FCfB+4AQxVWRWrvai+tTZr7BbX3h0Ebep6Dsw+vWc23oSsAfMfI+2XgXUxpdMc8ab12hgc1RG94AAuTJLV/fXqw1ykMn883LzVJDX9+3MT99JOdkC1tp6jAjHLkwFNCMsSbsVrzpgqbS2XivbF71ig0mvPU1y97EtMsckUejmO2GhRFZd0wExjX+BHOL0W9kgZIjjItteGaqqVgZfkXyZI3+Ol4dCPkX5E8hxvc0lxnGUqdvKE9i3sH/NRiHhXz4O7moESci2mHGm8vQw/5qiNY0Mp6b9yq3qnqW6fh+3aTHWfVwNsycnSMG+RS8ZRgKaiZKEnQWvX9NE6zX5QUgG0apoOK+oW3aU88JqWk9kyBKGz5UwkFs4wPxQ6SHEYBiC+WplCLb0RZICtj1ss0EuBaZHV6sXKcipiR6zyxWxS4JB+27V9firhn8iokBusRYNoooBDLOtYzFMg4wekvxko2ZB5oQXTmpWrUHBTSNnedwmMvSbGJ2+JjnzG7KEPWB/rGUDKdOAsYveb62CqSL2ZMDVP6+V0Wlolr7Oi4uY9nvOBo++xc45AyRcuYOUc82kmd7Nif5FYXa4GVQlSppZ8G5SSHj3nyWpUtN4+aK2v1/be5q03eE+8w6C9wrcILcwnao+5Baq7hvHqiwXTL0Ux5lzLe4CxLbeoIAbi6RJu1yKhNct3MR/mqFe2XITvleVjkPyLYdDbhGAQ5TxMt8t7y9H32HxmncyyWvB+BQ3LYWrrCWq8WOoAUPZZdhrVl8N6moE7LRDht82/QMZYgNLpiRJvmOr+22nnHGGPlsPe09ubgFWy39WH/PDQGwpMCxR2NYiSKbWnuEmxRIbChGywzMJHmfYZeILT1O95HZmVutir/SJ3U/5r/WvAbtqQqqs6WLb4KwOFhUE9/r13otfQYzVDhks2lLf3GLVdK+RlmbK/pkF5RaBWBoa9YLYu21GDbQGO6Q1C+KZGkiyqmtnBonI4/sg/nPamcUQ0j9DbuF3cCw2sBrI/etkuto+W9Y0tdXcMB0YXqTKRQ2eVM/om4abVPQtChd+dHcp1kv9Q28jciuQS0pkie4mMMdanRVWgWkWAwMAYJivohNpVRvcpEXFZzCK+hb819Csvv+13DG8DjiweqmcerUgthQHIWUChvkathNp2uSMu+b5IS3u7NXZ9DWBM1FNholOB7qAqDXIqj6kUDi2DYlEUx1Zrbq3l0P1m69WqzUvQbKeJEJfqWDfwmG40fN6i0hCKQXYXZNMoCi22FNVUy0VEyid6Tjh1tbSpiKGky50Fk0hvtr0FnRPhaZ8OxyN1z0Ft0ux+/SKsWbRFpwXjrjh3kSJ0dhFixhBhIcXBnyxtuo6C9NcXfM/eODCnYC8BYHuM5A6qHuDTg3TA6qe4m07gabuOETezH94Nx1NRf2At9Rw+ocQOvkeC5C8k+QBcMT9hMMHWLhQSWC81eR0Y1T+T6PQBBszd3FM0Rf87i/OLzB7HU4X3wbHEGFiFkede7Xj9cAinxnScJj2u028p87nePMgP2C5srRbZ9RJaw7+tFhQnKmZf/DD3SwPyD6/+z/5wiSO2d0yXpSvqu25O93VQ1fnH/7wGK++EM7hMqy/GUgPM1Yze7BdZ9bZeXa8LcSDh7W7WboFCtaY+o2kfZ8myDbSq1vbrILXXXhTI/ZgeP3uZhRvISXTsf1G0IZdeEiX5rZy5XqlUmGssvDbb/O177/9V5a+xe90cebeSv0FE8eXJSmV3iltInbSKZpR68u7AneEZN+X3POC7FZ3/yGggUx00pJk37nmPO+mFjyAF111ILsXLp3HNbrnCpkbE7xzlCT1n2sPESJEiBAhQoQIESJEiBAhQoQIESJEiMAgOzdt4Z+lIvCbYjXvtmK29gDs/j1NQUs0lvTZAzu+5tgY3R8SeMljpl0R5x8Ug9/k/RxT5vekMcfoY1xMfL1P6snmm+PR0eMj/nk3by99SYJ6c4x4Cyw+fHEydmzjSzi8MfqWJPv74thn+VlBZyCZS4vHb96cLr5FgZxcOh09wZeXTt++efvxdAkYLY6YjUbj8ulSo/EGjlg+BWpwMi5fGusPCQp/LC6BJMaAGSz4zbsPix+I9vIJf1FILo7gYV/SF0l4u/xh8Q1u3sujfcLQPEYupjDyDr8cfzQ/no6RYFGUS5dshpLw5fII3e770tLY6Tt8X98wHFse5fMlqFIjox+ED8tH8Gxp8b05dnR6aQx3Ke5fZAg4Wv4DxDjCGX7alf9ZjI2emvYHW0nA5kQ4WQTlE5YuLy5fGr0EZJNNhmBrfwfO75cbLsM+8BZji5dkHNwa+wP+LR4fjRxdxg26tPjh6I+jE2DgZSicjB6PjBydArn+kaHw+/J7FN+HL0aEN6fLX3zxxfLpW8HWQxxgcywN7dK3dMTi6Zt+YjiyfAxLHVkEA3O6+H5sbOzk3aiJeojfbGM49nH5BI54P3osC5eXT0y5Hz6fG+3/u8bvy2BfRpZ/p5cai0fC0uh7GtGQydIINsMR1EB4y/HoiHB6+hFigI9/CJ+73wcVO2pAtAKb8uTdCFmO9+/eQ0wzZk8PHX2k3Xj0EY54f/qeblU7cnoiHH2JaBD9z5qieyE5HwzzfAdD8Jb5L5N/diK/V21/+EICX7Y9xSubzmdXEFfZw5nPhUn8E9g9zD9r+XWA2RyZ4vfQbyPA0wuBizeQm7L8/Wjek920J9zsvcnnbugILigk7iSEns+G7AMhNu867666q2j6QWYhQoQIESJEiBAhQoQIESJEiBAhQoT4/8B/ACKI36jEI/AkAAAAAElFTkSuQmCC"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Origen y explicación de Riskmetrics</a:t>
            </a:r>
          </a:p>
        </p:txBody>
      </p:sp>
      <p:sp>
        <p:nvSpPr>
          <p:cNvPr id="3" name="Content Placeholder 2"/>
          <p:cNvSpPr>
            <a:spLocks noGrp="1"/>
          </p:cNvSpPr>
          <p:nvPr>
            <p:ph idx="1"/>
          </p:nvPr>
        </p:nvSpPr>
        <p:spPr/>
        <p:txBody>
          <a:bodyPr/>
          <a:lstStyle/>
          <a:p>
            <a:pPr lvl="0" indent="0" marL="0">
              <a:buNone/>
            </a:pPr>
            <a:r>
              <a:rPr/>
              <a:t>RiskMetrics es una metodología desarrollada por J.P. Morgan en la década de 1980 para medir y gestionar el riesgo financiero, especialmente el riesgo de mercado.</a:t>
            </a:r>
          </a:p>
          <a:p>
            <a:pPr lvl="0" indent="0" marL="0">
              <a:buNone/>
            </a:pPr>
            <a:r>
              <a:rPr/>
              <a:t>En esta metodología se utilizaron datos históricos para pronosticar la volatilidad de los precios de los activos y las correlaciones entre ellos, esto permitía calcular el </a:t>
            </a:r>
            <a:r>
              <a:rPr b="1"/>
              <a:t>Valor en Riesgo (VaR)</a:t>
            </a:r>
            <a:r>
              <a:rPr/>
              <a:t> y tomarlo como una medida de referencia.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RiskMetrics se basa en dos supuestos de modelado fundamentales:</a:t>
            </a:r>
          </a:p>
          <a:p>
            <a:pPr lvl="0" indent="-342900" marL="342900">
              <a:buAutoNum type="arabicPeriod"/>
            </a:pPr>
            <a:r>
              <a:rPr/>
              <a:t>La rentabilidad de los factores de riesgo se distribuye normalmente.</a:t>
            </a:r>
          </a:p>
          <a:p>
            <a:pPr lvl="0" indent="-342900" marL="342900">
              <a:buAutoNum type="arabicPeriod"/>
            </a:pPr>
            <a:r>
              <a:rPr/>
              <a:t>La volatilidad de los factores de riesgo se estima mejor utilizando una media móvil ponderada exponencialmente de las rentabilidades pasadas</a:t>
            </a:r>
          </a:p>
          <a:p>
            <a:pPr lvl="1" indent="0" marL="34290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Administración de riesgos</dc:title>
  <dc:creator>Chávez Huapeo Jacqueline; Flores Ochoa Sofia Libertad; Mendoza Esteban Lizzet; López Carmona Audrey Carolina; Rosas Moreno Alesi</dc:creator>
  <cp:keywords/>
  <dcterms:created xsi:type="dcterms:W3CDTF">2025-08-28T01:33:02Z</dcterms:created>
  <dcterms:modified xsi:type="dcterms:W3CDTF">2025-08-28T01:33:02Z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ocumentclass">
    <vt:lpwstr>scrreprt</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toc-title">
    <vt:lpwstr>Table of contents</vt:lpwstr>
  </property>
</Properties>
</file>