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3B9986-2BA4-4586-ADEB-7D9D9D02E7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5A792-9411-4844-83A2-24DD6EA63C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C47434-7BE4-4A68-8CFE-DA56E4E034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15729-52DA-4508-A699-A6CD86764F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BEDA84-F1D3-44F7-B5EF-A51F2F19F0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C6F32-E6EF-4E7E-9BC0-83D0DA4708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3A12A7-F753-4F42-B5CA-8AC91B7F17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C373DA-8E47-4F91-A139-6AF2FE1174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529F87-DF43-4580-8137-69096CD426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C6F177-428B-4B97-96F9-C43C65AAA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336323-13B5-4E73-AE97-52746BCDF2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940F4C-EF61-4CD1-A717-40F338E839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EC1CB3-08CD-413D-B736-CD7572047E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8AC4D-6D39-4FB5-8737-885816BDBC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01BD8A-B5FF-4387-9B1E-E7AD2BF7DA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29EB3B-00E7-4B16-AB3E-ECA917ABD1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217214-A6E1-40C4-AFD5-10B5899DE7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80CA29-A7FA-4F0F-9198-AB923E2A07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B08ACD-BB4B-4E46-B018-D6458D8138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978B7F-288F-4E38-AADD-2023F6857D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245A08-F869-4915-B5BC-D2FD382D6B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40D8DA-7D1A-4BD0-9358-91DB5C2EF8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41AF2E-7F52-4318-8CA5-858746983B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7AD550-2548-4F2C-A7E9-963543B04D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A46780-9553-4F6A-AC21-FD98366DEE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596F69-745D-45AF-B6FE-360EF24965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6E6144-B94A-4673-AB80-DFFF1A53AF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81B160-F0ED-4273-9D2B-6F127DFA4D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F3670B-7F66-4FB8-9067-9070596262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165AE5-4AE2-4ED9-AB68-708BD049A5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78D445-5F58-4465-A6E7-9FE498594E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EE4558-599E-40AA-8464-A57AC3D356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4E65DE-F31A-4735-A046-926C2EE9CC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0A63D1-4DCD-41BE-8A4F-96ED7D2CA8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2CF3C7-36CA-485B-B136-91F9EFEC97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FE2808-3016-4BC6-AEAC-7A1E1CD214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78025D-2C3F-4C63-ADBF-3D9475D3FB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44EE51-D7C2-4FD5-A41B-681275356D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D79DF3-DBC8-4EA1-B78E-71E05DC8DD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722CEC-ED96-42B4-B940-04B9B10CDB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EE880D-A806-46E9-A102-603DD842D3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96C416-76AD-408E-AFD1-3B18C66BCF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72F6D7-5B1A-492B-84FC-038CFA1E80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4E4BB7-DF90-4E46-9571-B591438D95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03C9D6-32E8-4AE9-8F64-FE35187884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42E2BDD-CD63-4B16-B83D-8F1A5B2076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4652EF-4645-44F9-BF4A-1ED7904900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8B2705-3078-439E-8440-08F7F755A6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magine 79" descr=""/>
          <p:cNvPicPr/>
          <p:nvPr/>
        </p:nvPicPr>
        <p:blipFill>
          <a:blip r:embed="rId2"/>
          <a:stretch/>
        </p:blipFill>
        <p:spPr>
          <a:xfrm>
            <a:off x="360" y="360"/>
            <a:ext cx="2467440" cy="56685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0449F2-923E-4E4A-9887-05D5CE3A5046}" type="slidenum"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ttangolo 37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ftr" idx="4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sldNum" idx="5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06634E-5701-4900-9874-1F0828B96DDA}" type="slidenum"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magine 121" descr=""/>
          <p:cNvPicPr/>
          <p:nvPr/>
        </p:nvPicPr>
        <p:blipFill>
          <a:blip r:embed="rId2"/>
          <a:stretch/>
        </p:blipFill>
        <p:spPr>
          <a:xfrm flipH="1" rot="16200000">
            <a:off x="3804480" y="-3803760"/>
            <a:ext cx="2467800" cy="1007640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ftr" idx="7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8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63E94C-5BF6-4A6F-922C-0DF1F994203F}" type="slidenum"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igura a mano libera 375"/>
          <p:cNvSpPr/>
          <p:nvPr/>
        </p:nvSpPr>
        <p:spPr>
          <a:xfrm>
            <a:off x="7608240" y="0"/>
            <a:ext cx="2468520" cy="5668920"/>
          </a:xfrm>
          <a:custGeom>
            <a:avLst/>
            <a:gdLst>
              <a:gd name="textAreaLeft" fmla="*/ 0 w 2468520"/>
              <a:gd name="textAreaRight" fmla="*/ 2468880 w 24685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  <p:sp>
        <p:nvSpPr>
          <p:cNvPr id="203" name="Figura a mano libera 376"/>
          <p:cNvSpPr/>
          <p:nvPr/>
        </p:nvSpPr>
        <p:spPr>
          <a:xfrm>
            <a:off x="-35640" y="0"/>
            <a:ext cx="2468520" cy="5668920"/>
          </a:xfrm>
          <a:custGeom>
            <a:avLst/>
            <a:gdLst>
              <a:gd name="textAreaLeft" fmla="*/ 0 w 2468520"/>
              <a:gd name="textAreaRight" fmla="*/ 2468880 w 2468520"/>
              <a:gd name="textAreaTop" fmla="*/ 0 h 5668920"/>
              <a:gd name="textAreaBottom" fmla="*/ 5669280 h 5668920"/>
            </a:gdLst>
            <a:ahLst/>
            <a:rect l="textAreaLeft" t="textAreaTop" r="textAreaRight" b="textAreaBottom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ftr" idx="10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1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19BAB9-4B64-4B34-9041-906B6F0B2391}" type="slidenum">
              <a:rPr b="0" lang="en-GB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 idx="12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520" cy="24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rgbClr val="ffffff"/>
                </a:solidFill>
                <a:latin typeface="Noto Sans"/>
                <a:ea typeface="DejaVu Sans"/>
              </a:rPr>
              <a:t>EEG based user authentication and verification</a:t>
            </a:r>
            <a:endParaRPr b="0" lang="it-PT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692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Carmelo Scotti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Alessandro Ricchetti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Marco Cappiello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onnettore 1 462"/>
          <p:cNvSpPr/>
          <p:nvPr/>
        </p:nvSpPr>
        <p:spPr>
          <a:xfrm>
            <a:off x="842400" y="3206160"/>
            <a:ext cx="6492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asellaDiTesto 507"/>
          <p:cNvSpPr/>
          <p:nvPr/>
        </p:nvSpPr>
        <p:spPr>
          <a:xfrm>
            <a:off x="270000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Descrive la distribuzione della potenza in un segnale su diverse componenti di frequenza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Calcolata mediante il metodo di Welch su tutti i coefficienti ottenuti dalla trasformata wavelet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La lunghezza dei segmenti per suddividere il segnale è  pari alla metà della frequenza di campionamento (256 hz)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La sovrapposizione dei segmenti utilizzata è pari a un quarto della frequenza di campionamento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La finestra utilizzata è la Blackman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PSD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Data augmentation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asellaDiTesto 510"/>
          <p:cNvSpPr/>
          <p:nvPr/>
        </p:nvSpPr>
        <p:spPr>
          <a:xfrm>
            <a:off x="2700000" y="116280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Nimbus Sans"/>
              </a:rPr>
              <a:t>Mirroring, replicazione e riflessione della </a:t>
            </a: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PSD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magine 511" descr=""/>
          <p:cNvPicPr/>
          <p:nvPr/>
        </p:nvPicPr>
        <p:blipFill>
          <a:blip r:embed="rId1"/>
          <a:stretch/>
        </p:blipFill>
        <p:spPr>
          <a:xfrm>
            <a:off x="3456000" y="2002680"/>
            <a:ext cx="4643640" cy="34808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96560" y="725760"/>
            <a:ext cx="509112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LSTM 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magine 514" descr=""/>
          <p:cNvPicPr/>
          <p:nvPr/>
        </p:nvPicPr>
        <p:blipFill>
          <a:blip r:embed="rId1"/>
          <a:stretch/>
        </p:blipFill>
        <p:spPr>
          <a:xfrm>
            <a:off x="4269600" y="1572120"/>
            <a:ext cx="5806800" cy="29275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696560" y="725760"/>
            <a:ext cx="509112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GRU 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magine 517" descr=""/>
          <p:cNvPicPr/>
          <p:nvPr/>
        </p:nvPicPr>
        <p:blipFill>
          <a:blip r:embed="rId1"/>
          <a:stretch/>
        </p:blipFill>
        <p:spPr>
          <a:xfrm>
            <a:off x="5466960" y="1708560"/>
            <a:ext cx="4609440" cy="29710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asellaDiTesto 518"/>
          <p:cNvSpPr/>
          <p:nvPr/>
        </p:nvSpPr>
        <p:spPr>
          <a:xfrm>
            <a:off x="2541600" y="2307600"/>
            <a:ext cx="2498040" cy="29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LSTM 64 (DROPOUT 0.2)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LAYERNORMALIZATION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DENSE 32 (RELU)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DENSE 21 (SOFTMAX)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880000" y="366840"/>
            <a:ext cx="690768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Architettura Modelli 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title"/>
          </p:nvPr>
        </p:nvSpPr>
        <p:spPr>
          <a:xfrm>
            <a:off x="2520000" y="1440000"/>
            <a:ext cx="107964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  <a:ea typeface="DejaVu Sans"/>
              </a:rPr>
              <a:t>LSTM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 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title"/>
          </p:nvPr>
        </p:nvSpPr>
        <p:spPr>
          <a:xfrm>
            <a:off x="5400000" y="1440000"/>
            <a:ext cx="509112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  <a:ea typeface="DejaVu Sans"/>
              </a:rPr>
              <a:t>GRU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 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asellaDiTesto 522"/>
          <p:cNvSpPr/>
          <p:nvPr/>
        </p:nvSpPr>
        <p:spPr>
          <a:xfrm>
            <a:off x="5400000" y="2340000"/>
            <a:ext cx="2519640" cy="29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GRU 64 (DROPOUT 0.2)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LAYERNORMALIZATION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DENSE 32 (RELU)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DENSE 21 (SOFTMAX)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asellaDiTesto 523"/>
          <p:cNvSpPr/>
          <p:nvPr/>
        </p:nvSpPr>
        <p:spPr>
          <a:xfrm>
            <a:off x="2541600" y="2307600"/>
            <a:ext cx="2498040" cy="29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Train set 0.7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Test set 0.3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Validation test 0.2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880000" y="366840"/>
            <a:ext cx="690768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Addestramento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title"/>
          </p:nvPr>
        </p:nvSpPr>
        <p:spPr>
          <a:xfrm>
            <a:off x="2520000" y="1253880"/>
            <a:ext cx="215964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  <a:ea typeface="DejaVu Sans"/>
              </a:rPr>
              <a:t>Identification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 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title"/>
          </p:nvPr>
        </p:nvSpPr>
        <p:spPr>
          <a:xfrm>
            <a:off x="5400000" y="1440000"/>
            <a:ext cx="509112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729fcf"/>
                </a:solidFill>
                <a:latin typeface="Noto Sans"/>
                <a:ea typeface="DejaVu Sans"/>
              </a:rPr>
              <a:t>Verification</a:t>
            </a: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 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asellaDiTesto 527"/>
          <p:cNvSpPr/>
          <p:nvPr/>
        </p:nvSpPr>
        <p:spPr>
          <a:xfrm>
            <a:off x="5400000" y="2340000"/>
            <a:ext cx="2519640" cy="29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Train set sessione 1- 2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Test set sessione 3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3640" y="-41760"/>
            <a:ext cx="9068040" cy="24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  <a:ea typeface="DejaVu Sans"/>
              </a:rPr>
              <a:t>Risultati identificazione</a:t>
            </a:r>
            <a:endParaRPr b="0" lang="it-PT" sz="7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7" name="Tabella 529"/>
          <p:cNvGraphicFramePr/>
          <p:nvPr/>
        </p:nvGraphicFramePr>
        <p:xfrm>
          <a:off x="2814120" y="2776680"/>
          <a:ext cx="4150440" cy="2412000"/>
        </p:xfrm>
        <a:graphic>
          <a:graphicData uri="http://schemas.openxmlformats.org/drawingml/2006/table">
            <a:tbl>
              <a:tblPr/>
              <a:tblGrid>
                <a:gridCol w="1382760"/>
                <a:gridCol w="1382760"/>
                <a:gridCol w="1385280"/>
              </a:tblGrid>
              <a:tr h="603000">
                <a:tc>
                  <a:txBody>
                    <a:bodyPr lIns="90000" rIns="90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Nimbus Sans"/>
                        <a:ea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LSTM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GRU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603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Accuracy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91,70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91,35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603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a6099"/>
                          </a:solidFill>
                          <a:latin typeface="Nimbus Sans"/>
                          <a:ea typeface="DejaVu Sans"/>
                        </a:rPr>
                        <a:t>Precision</a:t>
                      </a: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a6099"/>
                          </a:solidFill>
                          <a:latin typeface="Nimbus Sans"/>
                          <a:ea typeface="DejaVu Sans"/>
                        </a:rPr>
                        <a:t>95,10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2a6099"/>
                          </a:solidFill>
                          <a:latin typeface="Nimbus Sans"/>
                          <a:ea typeface="DejaVu Sans"/>
                        </a:rPr>
                        <a:t>93,60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603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Recall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89,55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Nimbus Sans"/>
                          <a:ea typeface="DejaVu Sans"/>
                        </a:rPr>
                        <a:t>89,71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040" cy="12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  <a:ea typeface="DejaVu Sans"/>
              </a:rPr>
              <a:t>Risultati verifica</a:t>
            </a:r>
            <a:endParaRPr b="0" lang="it-PT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magine 531" descr=""/>
          <p:cNvPicPr/>
          <p:nvPr/>
        </p:nvPicPr>
        <p:blipFill>
          <a:blip r:embed="rId1"/>
          <a:stretch/>
        </p:blipFill>
        <p:spPr>
          <a:xfrm>
            <a:off x="204120" y="2840400"/>
            <a:ext cx="9155520" cy="14792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040" cy="12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  <a:ea typeface="DejaVu Sans"/>
              </a:rPr>
              <a:t>Risultati verifica</a:t>
            </a:r>
            <a:endParaRPr b="0" lang="it-PT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magine 533" descr=""/>
          <p:cNvPicPr/>
          <p:nvPr/>
        </p:nvPicPr>
        <p:blipFill>
          <a:blip r:embed="rId1"/>
          <a:stretch/>
        </p:blipFill>
        <p:spPr>
          <a:xfrm>
            <a:off x="180000" y="2872080"/>
            <a:ext cx="9380160" cy="14475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asellaDiTesto 534"/>
          <p:cNvSpPr/>
          <p:nvPr/>
        </p:nvSpPr>
        <p:spPr>
          <a:xfrm>
            <a:off x="270000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I risultati prodotti dai due modelli sull’identificazione e la verifica presentano risultati molto simili.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Per quanto riguarda l’identificazione l’LSTM registra un’accuratezza e una precisione leggermente superiori rispetto al GRU, nel caso del recall invece il GRU si pone in leggero vantaggio.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Per ambedue i modelli è stata ottenuta un’accuratezza elevata superiore al 90%.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Conclusioni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INTRODUZIONE</a:t>
            </a:r>
            <a:endParaRPr b="0" lang="i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90000"/>
              </a:lnSpc>
              <a:spcBef>
                <a:spcPts val="1409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Utilizzare i segnali EEG nel contesto biometrico presenta vantaggi unici:</a:t>
            </a:r>
            <a:endParaRPr b="0" lang="it-PT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altre biometriche  possono essere falsificate o imitate;</a:t>
            </a:r>
            <a:endParaRPr b="0" lang="it-PT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a differenza di iride, impronta digitale o volto un corpo senza vita non genera segnali</a:t>
            </a:r>
            <a:endParaRPr b="0" lang="it-PT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09"/>
              </a:spcBef>
              <a:buNone/>
              <a:tabLst>
                <a:tab algn="l" pos="0"/>
              </a:tabLst>
            </a:pPr>
            <a:endParaRPr b="0" lang="it-P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Immagine 465" descr=""/>
          <p:cNvPicPr/>
          <p:nvPr/>
        </p:nvPicPr>
        <p:blipFill>
          <a:blip r:embed="rId1"/>
          <a:stretch/>
        </p:blipFill>
        <p:spPr>
          <a:xfrm>
            <a:off x="270000" y="3240000"/>
            <a:ext cx="9629640" cy="17996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asellaDiTesto 536"/>
          <p:cNvSpPr/>
          <p:nvPr/>
        </p:nvSpPr>
        <p:spPr>
          <a:xfrm>
            <a:off x="264852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In merito alla verifica, in media su AUC e EER sono stati ottenuti gli stessi risultati per entrambi i modelli.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Su 21 soggetti, 17 presentano un valore AUC maggiore di 0.6 quindi potenzialmemente discriminati correttamente.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Se considerassimo valori di AUC maggiori di 0.9, abbiamo un totale di 8 soggetti verificati con GRU e 7 con l’LSTM.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Conclusioni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asellaDiTesto 538"/>
          <p:cNvSpPr/>
          <p:nvPr/>
        </p:nvSpPr>
        <p:spPr>
          <a:xfrm>
            <a:off x="264852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In merito alla verifica per stimoli, i risultati migliori con l’utilizzo del GRU sono stati ottenuti dallo stimolo VEP mentre i più bassi riguardano gli stimoli visivi e cognitivi (Image e Cognitive).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Per l’LSTM, l’AUC maggiore è stata ottenuta con lo stimolo Closed mentre il più basso con lo stimolo cognitivo.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In ogni caso, per tutti gli stimoli è stato raggiunto un AUC superiore a 0,6.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Conclusioni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1175040"/>
            <a:ext cx="9068040" cy="33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9600" spc="996" strike="noStrike">
                <a:solidFill>
                  <a:srgbClr val="000000"/>
                </a:solidFill>
                <a:latin typeface="Noto Sans"/>
                <a:ea typeface="DejaVu Sans"/>
              </a:rPr>
              <a:t>Grazie per l’attenzione</a:t>
            </a:r>
            <a:endParaRPr b="0" lang="it-PT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096360" y="2526120"/>
            <a:ext cx="388368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Dataset BED</a:t>
            </a:r>
            <a:endParaRPr b="0" lang="i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asellaDiTesto 472"/>
          <p:cNvSpPr/>
          <p:nvPr/>
        </p:nvSpPr>
        <p:spPr>
          <a:xfrm>
            <a:off x="2340000" y="3216240"/>
            <a:ext cx="5219640" cy="18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21 soggetti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14 canali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3 sessioni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12 stimoli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256 Hz frequenza di campionamento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Immagine 473" descr=""/>
          <p:cNvPicPr/>
          <p:nvPr/>
        </p:nvPicPr>
        <p:blipFill>
          <a:blip r:embed="rId1"/>
          <a:stretch/>
        </p:blipFill>
        <p:spPr>
          <a:xfrm>
            <a:off x="1845360" y="360000"/>
            <a:ext cx="2294280" cy="2165760"/>
          </a:xfrm>
          <a:prstGeom prst="rect">
            <a:avLst/>
          </a:prstGeom>
          <a:ln w="0">
            <a:noFill/>
          </a:ln>
        </p:spPr>
      </p:pic>
      <p:pic>
        <p:nvPicPr>
          <p:cNvPr id="254" name="Immagine 474" descr=""/>
          <p:cNvPicPr/>
          <p:nvPr/>
        </p:nvPicPr>
        <p:blipFill>
          <a:blip r:embed="rId2"/>
          <a:stretch/>
        </p:blipFill>
        <p:spPr>
          <a:xfrm>
            <a:off x="5630040" y="360000"/>
            <a:ext cx="3189600" cy="21596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asellaDiTesto 475"/>
          <p:cNvSpPr/>
          <p:nvPr/>
        </p:nvSpPr>
        <p:spPr>
          <a:xfrm>
            <a:off x="456840" y="3574080"/>
            <a:ext cx="27421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666666"/>
                </a:solidFill>
                <a:latin typeface="Noto Sans"/>
                <a:ea typeface="DejaVu Sans"/>
              </a:rPr>
              <a:t>Rumore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asellaDiTesto 476"/>
          <p:cNvSpPr/>
          <p:nvPr/>
        </p:nvSpPr>
        <p:spPr>
          <a:xfrm>
            <a:off x="456840" y="4091400"/>
            <a:ext cx="2962800" cy="13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imperfezioni nell’acqusizione del segnale EEG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asellaDiTesto 477"/>
          <p:cNvSpPr/>
          <p:nvPr/>
        </p:nvSpPr>
        <p:spPr>
          <a:xfrm>
            <a:off x="3657600" y="3600360"/>
            <a:ext cx="274284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666666"/>
                </a:solidFill>
                <a:latin typeface="Noto Sans"/>
                <a:ea typeface="DejaVu Sans"/>
              </a:rPr>
              <a:t>Artefatti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asellaDiTesto 478"/>
          <p:cNvSpPr/>
          <p:nvPr/>
        </p:nvSpPr>
        <p:spPr>
          <a:xfrm>
            <a:off x="3657600" y="4091400"/>
            <a:ext cx="3002040" cy="12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come quelli derivanti da movi-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menti muscolari, della mandibola o dal battito delle palpebre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igura a mano libera 479"/>
          <p:cNvSpPr/>
          <p:nvPr/>
        </p:nvSpPr>
        <p:spPr>
          <a:xfrm>
            <a:off x="4800600" y="2965320"/>
            <a:ext cx="457560" cy="399600"/>
          </a:xfrm>
          <a:custGeom>
            <a:avLst/>
            <a:gdLst>
              <a:gd name="textAreaLeft" fmla="*/ 0 w 457560"/>
              <a:gd name="textAreaRight" fmla="*/ 457920 w 457560"/>
              <a:gd name="textAreaTop" fmla="*/ 0 h 399600"/>
              <a:gd name="textAreaBottom" fmla="*/ 399960 h 399600"/>
            </a:gdLst>
            <a:ahLst/>
            <a:rect l="textAreaLeft" t="textAreaTop" r="textAreaRight" b="textAreaBottom"/>
            <a:pathLst>
              <a:path w="1272" h="1111">
                <a:moveTo>
                  <a:pt x="389" y="555"/>
                </a:moveTo>
                <a:cubicBezTo>
                  <a:pt x="451" y="555"/>
                  <a:pt x="505" y="575"/>
                  <a:pt x="552" y="613"/>
                </a:cubicBezTo>
                <a:cubicBezTo>
                  <a:pt x="599" y="652"/>
                  <a:pt x="626" y="701"/>
                  <a:pt x="633" y="761"/>
                </a:cubicBezTo>
                <a:cubicBezTo>
                  <a:pt x="642" y="834"/>
                  <a:pt x="623" y="897"/>
                  <a:pt x="575" y="951"/>
                </a:cubicBezTo>
                <a:cubicBezTo>
                  <a:pt x="528" y="1004"/>
                  <a:pt x="468" y="1031"/>
                  <a:pt x="397" y="1031"/>
                </a:cubicBezTo>
                <a:cubicBezTo>
                  <a:pt x="339" y="1031"/>
                  <a:pt x="288" y="1013"/>
                  <a:pt x="244" y="977"/>
                </a:cubicBezTo>
                <a:cubicBezTo>
                  <a:pt x="201" y="940"/>
                  <a:pt x="174" y="894"/>
                  <a:pt x="164" y="838"/>
                </a:cubicBezTo>
                <a:cubicBezTo>
                  <a:pt x="160" y="826"/>
                  <a:pt x="163" y="816"/>
                  <a:pt x="171" y="807"/>
                </a:cubicBezTo>
                <a:cubicBezTo>
                  <a:pt x="179" y="798"/>
                  <a:pt x="190" y="793"/>
                  <a:pt x="203" y="793"/>
                </a:cubicBezTo>
                <a:lnTo>
                  <a:pt x="283" y="793"/>
                </a:lnTo>
                <a:cubicBezTo>
                  <a:pt x="303" y="793"/>
                  <a:pt x="316" y="801"/>
                  <a:pt x="322" y="818"/>
                </a:cubicBezTo>
                <a:cubicBezTo>
                  <a:pt x="334" y="854"/>
                  <a:pt x="359" y="872"/>
                  <a:pt x="397" y="872"/>
                </a:cubicBezTo>
                <a:cubicBezTo>
                  <a:pt x="413" y="872"/>
                  <a:pt x="428" y="868"/>
                  <a:pt x="440" y="860"/>
                </a:cubicBezTo>
                <a:cubicBezTo>
                  <a:pt x="453" y="852"/>
                  <a:pt x="462" y="840"/>
                  <a:pt x="469" y="825"/>
                </a:cubicBezTo>
                <a:cubicBezTo>
                  <a:pt x="475" y="811"/>
                  <a:pt x="478" y="796"/>
                  <a:pt x="476" y="781"/>
                </a:cubicBezTo>
                <a:cubicBezTo>
                  <a:pt x="473" y="761"/>
                  <a:pt x="463" y="745"/>
                  <a:pt x="446" y="733"/>
                </a:cubicBezTo>
                <a:cubicBezTo>
                  <a:pt x="430" y="720"/>
                  <a:pt x="412" y="714"/>
                  <a:pt x="392" y="714"/>
                </a:cubicBezTo>
                <a:lnTo>
                  <a:pt x="40" y="714"/>
                </a:lnTo>
                <a:cubicBezTo>
                  <a:pt x="28" y="714"/>
                  <a:pt x="19" y="710"/>
                  <a:pt x="11" y="703"/>
                </a:cubicBezTo>
                <a:cubicBezTo>
                  <a:pt x="4" y="695"/>
                  <a:pt x="0" y="686"/>
                  <a:pt x="0" y="674"/>
                </a:cubicBezTo>
                <a:lnTo>
                  <a:pt x="0" y="595"/>
                </a:lnTo>
                <a:cubicBezTo>
                  <a:pt x="0" y="583"/>
                  <a:pt x="4" y="574"/>
                  <a:pt x="11" y="566"/>
                </a:cubicBezTo>
                <a:cubicBezTo>
                  <a:pt x="19" y="559"/>
                  <a:pt x="28" y="555"/>
                  <a:pt x="40" y="555"/>
                </a:cubicBezTo>
                <a:lnTo>
                  <a:pt x="389" y="555"/>
                </a:lnTo>
                <a:moveTo>
                  <a:pt x="40" y="475"/>
                </a:moveTo>
                <a:cubicBezTo>
                  <a:pt x="28" y="475"/>
                  <a:pt x="19" y="472"/>
                  <a:pt x="11" y="464"/>
                </a:cubicBezTo>
                <a:cubicBezTo>
                  <a:pt x="4" y="457"/>
                  <a:pt x="0" y="447"/>
                  <a:pt x="0" y="436"/>
                </a:cubicBezTo>
                <a:lnTo>
                  <a:pt x="0" y="356"/>
                </a:lnTo>
                <a:cubicBezTo>
                  <a:pt x="0" y="345"/>
                  <a:pt x="4" y="335"/>
                  <a:pt x="11" y="328"/>
                </a:cubicBezTo>
                <a:cubicBezTo>
                  <a:pt x="19" y="320"/>
                  <a:pt x="28" y="317"/>
                  <a:pt x="40" y="317"/>
                </a:cubicBezTo>
                <a:lnTo>
                  <a:pt x="868" y="317"/>
                </a:lnTo>
                <a:cubicBezTo>
                  <a:pt x="888" y="317"/>
                  <a:pt x="906" y="310"/>
                  <a:pt x="923" y="298"/>
                </a:cubicBezTo>
                <a:cubicBezTo>
                  <a:pt x="939" y="286"/>
                  <a:pt x="949" y="270"/>
                  <a:pt x="953" y="250"/>
                </a:cubicBezTo>
                <a:cubicBezTo>
                  <a:pt x="956" y="227"/>
                  <a:pt x="950" y="205"/>
                  <a:pt x="934" y="186"/>
                </a:cubicBezTo>
                <a:cubicBezTo>
                  <a:pt x="918" y="167"/>
                  <a:pt x="898" y="158"/>
                  <a:pt x="873" y="158"/>
                </a:cubicBezTo>
                <a:cubicBezTo>
                  <a:pt x="835" y="158"/>
                  <a:pt x="810" y="176"/>
                  <a:pt x="799" y="212"/>
                </a:cubicBezTo>
                <a:cubicBezTo>
                  <a:pt x="792" y="229"/>
                  <a:pt x="779" y="237"/>
                  <a:pt x="759" y="237"/>
                </a:cubicBezTo>
                <a:lnTo>
                  <a:pt x="680" y="237"/>
                </a:lnTo>
                <a:cubicBezTo>
                  <a:pt x="671" y="237"/>
                  <a:pt x="664" y="235"/>
                  <a:pt x="657" y="231"/>
                </a:cubicBezTo>
                <a:cubicBezTo>
                  <a:pt x="651" y="227"/>
                  <a:pt x="646" y="221"/>
                  <a:pt x="642" y="214"/>
                </a:cubicBezTo>
                <a:cubicBezTo>
                  <a:pt x="639" y="206"/>
                  <a:pt x="638" y="199"/>
                  <a:pt x="640" y="193"/>
                </a:cubicBezTo>
                <a:cubicBezTo>
                  <a:pt x="648" y="151"/>
                  <a:pt x="666" y="114"/>
                  <a:pt x="693" y="82"/>
                </a:cubicBezTo>
                <a:cubicBezTo>
                  <a:pt x="721" y="50"/>
                  <a:pt x="755" y="27"/>
                  <a:pt x="796" y="13"/>
                </a:cubicBezTo>
                <a:cubicBezTo>
                  <a:pt x="838" y="-1"/>
                  <a:pt x="881" y="-4"/>
                  <a:pt x="925" y="5"/>
                </a:cubicBezTo>
                <a:cubicBezTo>
                  <a:pt x="970" y="14"/>
                  <a:pt x="1009" y="36"/>
                  <a:pt x="1042" y="69"/>
                </a:cubicBezTo>
                <a:cubicBezTo>
                  <a:pt x="1075" y="102"/>
                  <a:pt x="1096" y="141"/>
                  <a:pt x="1106" y="185"/>
                </a:cubicBezTo>
                <a:cubicBezTo>
                  <a:pt x="1121" y="261"/>
                  <a:pt x="1105" y="329"/>
                  <a:pt x="1057" y="387"/>
                </a:cubicBezTo>
                <a:cubicBezTo>
                  <a:pt x="1009" y="446"/>
                  <a:pt x="948" y="475"/>
                  <a:pt x="873" y="475"/>
                </a:cubicBezTo>
                <a:lnTo>
                  <a:pt x="40" y="475"/>
                </a:lnTo>
                <a:moveTo>
                  <a:pt x="992" y="555"/>
                </a:moveTo>
                <a:cubicBezTo>
                  <a:pt x="1081" y="555"/>
                  <a:pt x="1154" y="590"/>
                  <a:pt x="1210" y="659"/>
                </a:cubicBezTo>
                <a:cubicBezTo>
                  <a:pt x="1267" y="729"/>
                  <a:pt x="1284" y="809"/>
                  <a:pt x="1263" y="900"/>
                </a:cubicBezTo>
                <a:cubicBezTo>
                  <a:pt x="1251" y="949"/>
                  <a:pt x="1226" y="993"/>
                  <a:pt x="1187" y="1031"/>
                </a:cubicBezTo>
                <a:cubicBezTo>
                  <a:pt x="1148" y="1069"/>
                  <a:pt x="1103" y="1093"/>
                  <a:pt x="1052" y="1103"/>
                </a:cubicBezTo>
                <a:cubicBezTo>
                  <a:pt x="981" y="1120"/>
                  <a:pt x="915" y="1110"/>
                  <a:pt x="856" y="1075"/>
                </a:cubicBezTo>
                <a:cubicBezTo>
                  <a:pt x="796" y="1039"/>
                  <a:pt x="755" y="989"/>
                  <a:pt x="732" y="925"/>
                </a:cubicBezTo>
                <a:cubicBezTo>
                  <a:pt x="727" y="911"/>
                  <a:pt x="728" y="899"/>
                  <a:pt x="737" y="889"/>
                </a:cubicBezTo>
                <a:cubicBezTo>
                  <a:pt x="745" y="878"/>
                  <a:pt x="756" y="872"/>
                  <a:pt x="769" y="872"/>
                </a:cubicBezTo>
                <a:lnTo>
                  <a:pt x="853" y="872"/>
                </a:lnTo>
                <a:cubicBezTo>
                  <a:pt x="870" y="872"/>
                  <a:pt x="881" y="879"/>
                  <a:pt x="888" y="892"/>
                </a:cubicBezTo>
                <a:cubicBezTo>
                  <a:pt x="911" y="932"/>
                  <a:pt x="946" y="952"/>
                  <a:pt x="992" y="952"/>
                </a:cubicBezTo>
                <a:cubicBezTo>
                  <a:pt x="1025" y="952"/>
                  <a:pt x="1053" y="940"/>
                  <a:pt x="1077" y="917"/>
                </a:cubicBezTo>
                <a:cubicBezTo>
                  <a:pt x="1100" y="894"/>
                  <a:pt x="1111" y="866"/>
                  <a:pt x="1111" y="833"/>
                </a:cubicBezTo>
                <a:cubicBezTo>
                  <a:pt x="1111" y="800"/>
                  <a:pt x="1100" y="772"/>
                  <a:pt x="1077" y="749"/>
                </a:cubicBezTo>
                <a:cubicBezTo>
                  <a:pt x="1053" y="726"/>
                  <a:pt x="1025" y="714"/>
                  <a:pt x="992" y="714"/>
                </a:cubicBezTo>
                <a:lnTo>
                  <a:pt x="704" y="714"/>
                </a:lnTo>
                <a:cubicBezTo>
                  <a:pt x="686" y="651"/>
                  <a:pt x="653" y="598"/>
                  <a:pt x="605" y="555"/>
                </a:cubicBezTo>
                <a:lnTo>
                  <a:pt x="992" y="555"/>
                </a:ln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3600" spc="-1" strike="noStrike">
              <a:solidFill>
                <a:srgbClr val="0d84a1"/>
              </a:solidFill>
              <a:latin typeface="Noto Sans"/>
              <a:ea typeface="DejaVu Sans"/>
            </a:endParaRPr>
          </a:p>
        </p:txBody>
      </p:sp>
      <p:sp>
        <p:nvSpPr>
          <p:cNvPr id="260" name="CasellaDiTesto 480"/>
          <p:cNvSpPr/>
          <p:nvPr/>
        </p:nvSpPr>
        <p:spPr>
          <a:xfrm>
            <a:off x="6863400" y="3614400"/>
            <a:ext cx="274212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666666"/>
                </a:solidFill>
                <a:latin typeface="Noto Sans"/>
                <a:ea typeface="DejaVu Sans"/>
              </a:rPr>
              <a:t>Augmentation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asellaDiTesto 481"/>
          <p:cNvSpPr/>
          <p:nvPr/>
        </p:nvSpPr>
        <p:spPr>
          <a:xfrm>
            <a:off x="6863400" y="4091400"/>
            <a:ext cx="3036240" cy="14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tecnica per aumentare la diversità del test set applicando operazioni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Figura a mano libera 482"/>
          <p:cNvSpPr/>
          <p:nvPr/>
        </p:nvSpPr>
        <p:spPr>
          <a:xfrm>
            <a:off x="8003880" y="2979360"/>
            <a:ext cx="456840" cy="399600"/>
          </a:xfrm>
          <a:custGeom>
            <a:avLst/>
            <a:gdLst>
              <a:gd name="textAreaLeft" fmla="*/ 0 w 456840"/>
              <a:gd name="textAreaRight" fmla="*/ 457200 w 456840"/>
              <a:gd name="textAreaTop" fmla="*/ 0 h 399600"/>
              <a:gd name="textAreaBottom" fmla="*/ 399960 h 399600"/>
            </a:gdLst>
            <a:ahLst/>
            <a:rect l="textAreaLeft" t="textAreaTop" r="textAreaRight" b="textAreaBottom"/>
            <a:pathLst>
              <a:path w="1270" h="1111">
                <a:moveTo>
                  <a:pt x="159" y="159"/>
                </a:moveTo>
                <a:cubicBezTo>
                  <a:pt x="313" y="159"/>
                  <a:pt x="444" y="213"/>
                  <a:pt x="552" y="321"/>
                </a:cubicBezTo>
                <a:cubicBezTo>
                  <a:pt x="660" y="430"/>
                  <a:pt x="714" y="561"/>
                  <a:pt x="714" y="714"/>
                </a:cubicBezTo>
                <a:lnTo>
                  <a:pt x="714" y="1072"/>
                </a:lnTo>
                <a:cubicBezTo>
                  <a:pt x="714" y="1083"/>
                  <a:pt x="711" y="1093"/>
                  <a:pt x="703" y="1100"/>
                </a:cubicBezTo>
                <a:cubicBezTo>
                  <a:pt x="696" y="1108"/>
                  <a:pt x="686" y="1111"/>
                  <a:pt x="675" y="1111"/>
                </a:cubicBezTo>
                <a:lnTo>
                  <a:pt x="595" y="1111"/>
                </a:lnTo>
                <a:cubicBezTo>
                  <a:pt x="584" y="1111"/>
                  <a:pt x="574" y="1108"/>
                  <a:pt x="567" y="1100"/>
                </a:cubicBezTo>
                <a:cubicBezTo>
                  <a:pt x="559" y="1093"/>
                  <a:pt x="556" y="1083"/>
                  <a:pt x="556" y="1072"/>
                </a:cubicBezTo>
                <a:lnTo>
                  <a:pt x="556" y="714"/>
                </a:lnTo>
                <a:cubicBezTo>
                  <a:pt x="402" y="714"/>
                  <a:pt x="271" y="660"/>
                  <a:pt x="162" y="552"/>
                </a:cubicBezTo>
                <a:cubicBezTo>
                  <a:pt x="54" y="444"/>
                  <a:pt x="0" y="313"/>
                  <a:pt x="0" y="159"/>
                </a:cubicBezTo>
                <a:lnTo>
                  <a:pt x="159" y="159"/>
                </a:lnTo>
                <a:moveTo>
                  <a:pt x="1111" y="0"/>
                </a:moveTo>
                <a:lnTo>
                  <a:pt x="1270" y="0"/>
                </a:lnTo>
                <a:cubicBezTo>
                  <a:pt x="1270" y="142"/>
                  <a:pt x="1222" y="266"/>
                  <a:pt x="1126" y="372"/>
                </a:cubicBezTo>
                <a:cubicBezTo>
                  <a:pt x="1030" y="478"/>
                  <a:pt x="912" y="538"/>
                  <a:pt x="771" y="553"/>
                </a:cubicBezTo>
                <a:cubicBezTo>
                  <a:pt x="745" y="452"/>
                  <a:pt x="696" y="363"/>
                  <a:pt x="625" y="285"/>
                </a:cubicBezTo>
                <a:cubicBezTo>
                  <a:pt x="650" y="242"/>
                  <a:pt x="679" y="203"/>
                  <a:pt x="713" y="169"/>
                </a:cubicBezTo>
                <a:cubicBezTo>
                  <a:pt x="747" y="134"/>
                  <a:pt x="785" y="104"/>
                  <a:pt x="826" y="79"/>
                </a:cubicBezTo>
                <a:cubicBezTo>
                  <a:pt x="867" y="55"/>
                  <a:pt x="912" y="35"/>
                  <a:pt x="961" y="21"/>
                </a:cubicBezTo>
                <a:cubicBezTo>
                  <a:pt x="1010" y="7"/>
                  <a:pt x="1060" y="0"/>
                  <a:pt x="1111" y="0"/>
                </a:cubicBezTo>
                <a:close/>
              </a:path>
            </a:pathLst>
          </a:custGeom>
          <a:gradFill rotWithShape="0">
            <a:gsLst>
              <a:gs pos="0">
                <a:srgbClr val="0d84a1">
                  <a:alpha val="80000"/>
                </a:srgbClr>
              </a:gs>
              <a:gs pos="100000">
                <a:srgbClr val="0d84a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GB" sz="3600" spc="-1" strike="noStrike">
              <a:solidFill>
                <a:srgbClr val="0d84a1"/>
              </a:solidFill>
              <a:latin typeface="Noto Sans"/>
              <a:ea typeface="DejaVu Sans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040" cy="12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7200" spc="-1" strike="noStrike">
                <a:solidFill>
                  <a:srgbClr val="ffffff"/>
                </a:solidFill>
                <a:latin typeface="Noto Sans"/>
                <a:ea typeface="DejaVu Sans"/>
              </a:rPr>
              <a:t>Preprocessing</a:t>
            </a:r>
            <a:endParaRPr b="0" lang="it-PT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Figura a mano libera 484"/>
          <p:cNvSpPr/>
          <p:nvPr/>
        </p:nvSpPr>
        <p:spPr>
          <a:xfrm>
            <a:off x="1620000" y="3060000"/>
            <a:ext cx="539640" cy="359640"/>
          </a:xfrm>
          <a:custGeom>
            <a:avLst/>
            <a:gdLst>
              <a:gd name="textAreaLeft" fmla="*/ 216720 w 539640"/>
              <a:gd name="textAreaRight" fmla="*/ 349200 w 539640"/>
              <a:gd name="textAreaTop" fmla="*/ 123120 h 359640"/>
              <a:gd name="textAreaBottom" fmla="*/ 236880 h 35964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75640" y="180000"/>
            <a:ext cx="500400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  <a:ea typeface="DejaVu Sans"/>
              </a:rPr>
              <a:t>Step </a:t>
            </a:r>
            <a:br>
              <a:rPr sz="2600"/>
            </a:br>
            <a:r>
              <a:rPr b="1" lang="en-GB" sz="26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  <a:ea typeface="DejaVu Sans"/>
              </a:rPr>
              <a:t>Sperimentazione</a:t>
            </a:r>
            <a:endParaRPr b="0" lang="it-P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rocesso 486"/>
          <p:cNvSpPr/>
          <p:nvPr/>
        </p:nvSpPr>
        <p:spPr>
          <a:xfrm>
            <a:off x="5731560" y="1440000"/>
            <a:ext cx="2008080" cy="80316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Filtri FIR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rocesso 487"/>
          <p:cNvSpPr/>
          <p:nvPr/>
        </p:nvSpPr>
        <p:spPr>
          <a:xfrm>
            <a:off x="3321360" y="1440000"/>
            <a:ext cx="2008080" cy="80316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Data preparation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rocesso 488"/>
          <p:cNvSpPr/>
          <p:nvPr/>
        </p:nvSpPr>
        <p:spPr>
          <a:xfrm>
            <a:off x="3321360" y="2644920"/>
            <a:ext cx="2008080" cy="80316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PSD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rocesso 489"/>
          <p:cNvSpPr/>
          <p:nvPr/>
        </p:nvSpPr>
        <p:spPr>
          <a:xfrm>
            <a:off x="5731560" y="2644920"/>
            <a:ext cx="2008080" cy="80316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Wavelet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rocesso 490"/>
          <p:cNvSpPr/>
          <p:nvPr/>
        </p:nvSpPr>
        <p:spPr>
          <a:xfrm>
            <a:off x="3391560" y="3876480"/>
            <a:ext cx="2008080" cy="80316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Data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augmentation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rocesso 491"/>
          <p:cNvSpPr/>
          <p:nvPr/>
        </p:nvSpPr>
        <p:spPr>
          <a:xfrm>
            <a:off x="5731560" y="3850200"/>
            <a:ext cx="2008080" cy="80280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GRU/LSTM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reccia destra 492"/>
          <p:cNvSpPr/>
          <p:nvPr/>
        </p:nvSpPr>
        <p:spPr>
          <a:xfrm flipV="1">
            <a:off x="5329800" y="1635120"/>
            <a:ext cx="401400" cy="20016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162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  <p:sp>
        <p:nvSpPr>
          <p:cNvPr id="273" name="Freccia destra 493"/>
          <p:cNvSpPr/>
          <p:nvPr/>
        </p:nvSpPr>
        <p:spPr>
          <a:xfrm flipV="1" rot="5400000">
            <a:off x="6435000" y="2338200"/>
            <a:ext cx="401040" cy="200160"/>
          </a:xfrm>
          <a:prstGeom prst="rightArrow">
            <a:avLst>
              <a:gd name="adj1" fmla="val 50000"/>
              <a:gd name="adj2" fmla="val 50045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162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  <p:sp>
        <p:nvSpPr>
          <p:cNvPr id="274" name="Freccia destra 494"/>
          <p:cNvSpPr/>
          <p:nvPr/>
        </p:nvSpPr>
        <p:spPr>
          <a:xfrm flipV="1" rot="10800000">
            <a:off x="5330160" y="2840400"/>
            <a:ext cx="401400" cy="20016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162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  <p:sp>
        <p:nvSpPr>
          <p:cNvPr id="275" name="Freccia destra 495"/>
          <p:cNvSpPr/>
          <p:nvPr/>
        </p:nvSpPr>
        <p:spPr>
          <a:xfrm flipV="1" rot="5400000">
            <a:off x="4024440" y="3547800"/>
            <a:ext cx="401400" cy="20016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162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  <p:sp>
        <p:nvSpPr>
          <p:cNvPr id="276" name="Freccia destra 496"/>
          <p:cNvSpPr/>
          <p:nvPr/>
        </p:nvSpPr>
        <p:spPr>
          <a:xfrm flipV="1">
            <a:off x="5329800" y="4049640"/>
            <a:ext cx="401400" cy="199800"/>
          </a:xfrm>
          <a:prstGeom prst="rightArrow">
            <a:avLst>
              <a:gd name="adj1" fmla="val 50000"/>
              <a:gd name="adj2" fmla="val 5018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162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  <p:sp>
        <p:nvSpPr>
          <p:cNvPr id="277" name="Processo 497"/>
          <p:cNvSpPr/>
          <p:nvPr/>
        </p:nvSpPr>
        <p:spPr>
          <a:xfrm>
            <a:off x="4651560" y="276480"/>
            <a:ext cx="2008080" cy="803160"/>
          </a:xfrm>
          <a:prstGeom prst="flowChartProcess">
            <a:avLst/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solidFill>
              <a:srgbClr val="3465a4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Segnale EEG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Freccia destra 498"/>
          <p:cNvSpPr/>
          <p:nvPr/>
        </p:nvSpPr>
        <p:spPr>
          <a:xfrm flipV="1" rot="7740000">
            <a:off x="4924080" y="1119960"/>
            <a:ext cx="401760" cy="199800"/>
          </a:xfrm>
          <a:prstGeom prst="rightArrow">
            <a:avLst>
              <a:gd name="adj1" fmla="val 50000"/>
              <a:gd name="adj2" fmla="val 50090"/>
            </a:avLst>
          </a:pr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162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Nimbus Sans"/>
              <a:ea typeface="DejaVu Sans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asellaDiTesto 499"/>
          <p:cNvSpPr/>
          <p:nvPr/>
        </p:nvSpPr>
        <p:spPr>
          <a:xfrm>
            <a:off x="270000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Il Dataset BED contiene per ogni soggetto e per ogni sessione il segnale EEG completo rilevato sul soggetto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Il segnale comprende: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Fase iniziale per la verifica del corretto funzionamento dei sensori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I 66 stimoli a cui sono stati sottoposti i soggetti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Eventuali pause tra stimoli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Lo scopo è stato quello di prelevare dal segnale completo solo le parti inerenti gli stimoli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Data preparation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asellaDiTesto 501"/>
          <p:cNvSpPr/>
          <p:nvPr/>
        </p:nvSpPr>
        <p:spPr>
          <a:xfrm>
            <a:off x="270000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Nel dataset viene specificato per ogni segnale il timestamp di inizio sessione ed il timestamp iniziale e finale relativo alla sottomissione di  ogni stimolo.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Tramite i timestamps il segnale EEG completo è stato suddiviso in 66 segnali EEG, uno per ogni stimolo a cui è stato sottoposto il soggetto.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Una volta suddivisi, infine i 14 canali sono stati concatenati.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Data preparation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asellaDiTesto 503"/>
          <p:cNvSpPr/>
          <p:nvPr/>
        </p:nvSpPr>
        <p:spPr>
          <a:xfrm>
            <a:off x="270000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Opera nel dominio del tempo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Non richiede una trasformazione nel dominio delle frequenze per essere applicato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Si può specificare direttamente la frequenza di taglio del filtro FIR nel dominio del tempo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Filtro passa-basso a 80 Hz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Filtro passa-alto a 0.5 Hz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Finestra utilizzata: Flattop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Filtri FIR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asellaDiTesto 505"/>
          <p:cNvSpPr/>
          <p:nvPr/>
        </p:nvSpPr>
        <p:spPr>
          <a:xfrm>
            <a:off x="2700000" y="1162440"/>
            <a:ext cx="719964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Cattura sia le informazioni sul tempo che quelle sulla frequenza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Decompone un segnale in un insieme di coefficienti wavelet di approssimazione e dettaglio in base al livello specificato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Wavelet utilizzata: Daubechies con un filtro di decomposizione a quattro coefficienti (db4)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E’ stata effettuata per ogni segnale una trasformata di livello 4, ottenendo così 5 coefficienti: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Un coefficiente di approssimazione per le basse frequenze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4 coefficienti di dettaglio per le frequenze più alte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648520" y="-85320"/>
            <a:ext cx="689112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pc="-1" strike="noStrike">
                <a:solidFill>
                  <a:srgbClr val="0d84a1"/>
                </a:solidFill>
                <a:latin typeface="Noto Sans"/>
                <a:ea typeface="DejaVu Sans"/>
              </a:rPr>
              <a:t>Wavelet discreta</a:t>
            </a:r>
            <a:endParaRPr b="0" lang="i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2023-06-07T14:36:34Z</dcterms:created>
  <dc:creator/>
  <dc:description/>
  <dc:language>en-GB</dc:language>
  <cp:lastModifiedBy/>
  <dcterms:modified xsi:type="dcterms:W3CDTF">2023-06-12T18:31:50Z</dcterms:modified>
  <cp:revision>20</cp:revision>
  <dc:subject/>
  <dc:title>Freshes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Personalizzato</vt:lpwstr>
  </property>
  <property fmtid="{D5CDD505-2E9C-101B-9397-08002B2CF9AE}" pid="3" name="Slides">
    <vt:r8>23</vt:r8>
  </property>
</Properties>
</file>