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jpeg" ContentType="image/jpe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963E161-9A38-419F-A1E4-475508FB79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F1AEC33-88B3-4F34-9083-A89F0F1EA7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4DBC4AC-4636-44DE-A880-D140B4CB84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09C0A90-C516-4545-BEB4-44EB0C4304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9CCC4A9-027E-410C-AD81-D18AC2BB7F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1FBB876-C9D8-4159-B06F-EDC2FB2DED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84625BB-043A-4DC4-AEE0-86378EED02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53F94D4-EA30-4D8D-992F-9C71C9D05E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B8791C7-8F23-44F5-8C94-76782DF086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B878BB1-019B-4D2E-BE63-321860F0A7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1A79CB1-8BB2-4487-9737-FD29B47F65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E9A0A7C-2B5E-4C19-9020-387D934C74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20CD6F0-F418-4BA4-8639-1F253F11A7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B692971-8D7E-4FDA-B2E8-C389A7CA26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74132CB-4EC2-42E6-A37A-B1D5F2B0E0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0665424-517D-4E93-BD56-A8D2578585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938748D-5C9D-4348-8CEB-719593C23A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FEDF210-B505-4D2F-B1B2-70A36C5339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243C6F5-14AF-4826-B3EC-AC6FD8DDA4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F98AE0C-CE5C-4F59-A143-6C21F86C8D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A54345B-DFEB-474B-A9A0-73F66D03ED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9242F7F-4481-4D87-ACC9-3309382EA0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863BF5F-EA94-45AD-96A4-7C090C73E9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A7D6771-6AE4-4764-AFBF-609EB0F9E5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E22743C-6EB0-4F3A-90FB-DD53417C59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B509431-B607-4F34-85B0-731F0D24E1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AC1BC9C-185B-45EE-8CEE-B93F005EA8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288CB3E-5BD2-471B-88BE-016360C1BD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01C30E0-118D-46B6-824E-77D03B10DA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B1B40A8-22D2-4BBD-8BA5-33E5761C12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608ADF-726B-42AD-84F1-C94CD919D8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67A27C9-5B3C-43C7-83A5-789208CDC4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922077D-62CE-44F0-8806-D169EF35F9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AF5D180-3043-4745-BC9B-3971EBFCE0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92EE17-FB0C-4774-A472-71563CBD04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8D8567-6E97-4D64-8456-A215D9F735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1CD79E-1FA0-4777-8199-D6C1CD6E29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ACA814-5B80-4482-9E86-1141718436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8F9B08-94EA-4E2E-8AC9-DF97428817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0E5280-1E77-49B1-9A86-B7AEAC5CC3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F3923E-826A-4A6E-A816-2559E2C7D1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48C134-A870-49E2-965B-BEC9EF67DB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F5EF6A-0251-4D21-BB17-C1F0C9913D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9F51A7-0EC5-413B-9A90-05E42B9F62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EE28BB-F928-433F-A687-21AEF556D6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00690F-8B18-4904-8830-8E5ECAEB05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B7FA02-2C98-49D8-BD25-6C062F870B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002F23-6133-43BB-B7D1-32806290E1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46A318-B1E4-4C24-A3A6-4D823332DA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85980E-A549-46F1-AAD6-76AEFD24DB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7F8307-6CEA-4136-9031-DDAB95076A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DEF9F2-ACC0-4F53-B14A-FC543C3344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F177D2-BB13-4566-8194-95FD6C8EE0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C03773-C864-445E-91A6-7EE1217101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E486F1-340C-4505-8CA7-53D64B4824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E8D97F-7792-4FE0-BE42-D00192FFA2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DE4AEE-2D62-4D53-A3C8-3BA42508F7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F42474-7A18-4B86-B1F6-D65A61C84F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F6332C-A7D9-4C04-83BF-D3096CC447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FBC4DF-9022-4D86-9B9F-A9DE4C3572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AD04FE-3DCF-4AD0-A651-9B3F8B68C0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1869BF-EEE6-46C0-A2EF-196264DD6E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F4BF69-1600-41C3-9FE4-642354C769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76DC33-1DFB-435A-8841-2428382759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DC78B0-00AC-4C78-8037-BFB60BC05A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FA3B84-2A17-42C7-8485-AE5930532C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2876E6-E377-46A4-9B25-A8688E094F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25D275-FF4C-4A1D-9282-8427AC5905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985F36-0102-445B-BD43-22B19A86F1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FD0393-CA36-4437-B7BA-7CCADE3C64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11EF5A4-183A-453C-94A0-D12062FA7B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95D3EF-F031-4E7B-8BC6-4F72D312A1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96AADC-5E55-44E9-BCCE-A2AA37E06C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584E0F6-7F9E-48F2-B11E-E2E85C0D58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BFD4EB4-D347-4BC2-87BB-9B57D65FE5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FE626A-1396-4671-98C9-FACE82407C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977C636-A196-4F92-A43A-486C4927AA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22AD6B-FF1D-4CCC-BE31-765B0AC70B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B8E0F3C-9DF8-4CF2-8DB6-CB827FF402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FE983EB-3B2E-4514-A713-DA4A065244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D69E434-4815-40EE-9D08-EE75181C81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4F8FF65-2736-423A-B034-9A37CF86C9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1AC4511-A77D-4022-88A5-0A8532C878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79DAA83-AE57-4D0E-B9AC-910498A29F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FEC2A3D-F3CF-4549-82D9-07471EEB24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6B29FED-1D7B-4C00-BCF2-AD6F098D31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D2BA7F3-7D41-4410-9240-E3863894E1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DB0024E-83B0-4FCD-A59F-FD8755CAFC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EB4F84E-F534-4BB5-BFC3-F361AA3370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8C62772-2C62-4B19-8030-0EEDA7053F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74751B1-8080-4E89-84C2-236F8F93A2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594BAFB-CDAD-48AE-9330-96711DF6DF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1B130AE-CCEA-4029-82D9-E753D7D8AF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D942A91-2FE3-4BCE-BBE2-27E0B5A02D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D9D058A-F53C-4BE7-9995-D5571EAB22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8E55918-A908-4C05-AC3F-0A89F5EC05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937AEB8-846A-40A2-9E4C-AA5B9F1476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17F32CF-9311-42AF-934D-B8BFB89D5F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8F71BE8-D1E8-44D0-9C58-40E411EA45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DFE6DE6-33D5-4C33-B097-F4DFE2F692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A666ABD-E9B6-4B84-9278-C01388F6B3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D0A116E-5CEF-48BF-A190-BE71B22A25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E48BC24-7825-44D1-94BE-8CE5AD1C74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45B58E7-52A9-45DB-A253-42B6F1798C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C69D9DF-F183-46CD-92BF-3C7EBDE0BF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1338119-F71B-4B79-A58B-58E4F704D3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8799C36-0D9F-4460-BC04-11D183423D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C3384B2-9317-42B2-A026-E40B479AE4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923DCD7-6547-472D-B1FE-A18693E395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6DE0E77-B6FE-4BCC-A8B7-CB8E2E6D71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60D85DA-4C1D-4415-9AEC-5625822A97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5F01765-9CE1-41D3-8D30-282FD2E7CB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580A6CF-9694-4957-9535-A6E7A459B5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AC5B44C-478C-4E1D-A389-98F85D4ED8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C42FB3F-9B16-4E79-8448-84AA58764E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4DF450F-F5AC-408E-9879-487EC90D02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EAF8903-8433-4232-B3E7-B827C6B3A8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2307BF4-A626-4480-B51C-ECC73DA142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7415DAD-C82A-42AD-9DF9-D2CD30738F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9C07823-3614-4616-A733-A1851F3CAF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200" spc="-1" strike="noStrike">
                <a:solidFill>
                  <a:srgbClr val="3a8c93"/>
                </a:solidFill>
                <a:latin typeface="Noto Sans"/>
              </a:rPr>
              <a:t>Click to edit the title text format</a:t>
            </a: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76082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6858" y="0"/>
                </a:moveTo>
                <a:cubicBezTo>
                  <a:pt x="6858" y="5249"/>
                  <a:pt x="6858" y="10499"/>
                  <a:pt x="6858" y="15748"/>
                </a:cubicBezTo>
                <a:cubicBezTo>
                  <a:pt x="6181" y="15748"/>
                  <a:pt x="2286" y="15748"/>
                  <a:pt x="0" y="15748"/>
                </a:cubicBezTo>
                <a:cubicBezTo>
                  <a:pt x="2253" y="10499"/>
                  <a:pt x="4505" y="5249"/>
                  <a:pt x="6758" y="0"/>
                </a:cubicBezTo>
                <a:cubicBezTo>
                  <a:pt x="6791" y="0"/>
                  <a:pt x="6181" y="0"/>
                  <a:pt x="6858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377" name=""/>
          <p:cNvSpPr/>
          <p:nvPr/>
        </p:nvSpPr>
        <p:spPr>
          <a:xfrm>
            <a:off x="-356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dt" idx="25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ftr" idx="26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sldNum" idx="27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C3E5745-5B67-4614-BFB0-8161A4A2376B}" type="slidenum">
              <a:rPr b="0" lang="en-GB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"/>
          <p:cNvSpPr/>
          <p:nvPr/>
        </p:nvSpPr>
        <p:spPr>
          <a:xfrm>
            <a:off x="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dt" idx="28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ftr" idx="29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 type="sldNum" idx="30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E224DFE-9017-4AF7-9730-9D019D95A913}" type="slidenum">
              <a:rPr b="0" lang="en-GB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0076760" cy="566928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D6C85572-C8D9-40F9-B648-84FCEABB4C0A}" type="slidenum">
              <a:rPr b="0" lang="en-GB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2467800" cy="566892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4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5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6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638E762-9F04-4994-8EFC-57222F51877D}" type="slidenum">
              <a:rPr b="0" lang="en-GB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 flipH="1" rot="16200000">
            <a:off x="3804480" y="-3804120"/>
            <a:ext cx="2468160" cy="1007676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7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8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9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237B42D-31B6-4B8C-B43B-EF09A94F6FDE}" type="slidenum">
              <a:rPr b="0" lang="en-GB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5943600" y="3475440"/>
            <a:ext cx="4111200" cy="219384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5852160" y="360"/>
            <a:ext cx="2742840" cy="201132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10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 idx="11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 idx="12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60BB0E7C-66C9-4641-8A22-7B187672D683}" type="slidenum">
              <a:rPr b="0" lang="en-GB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0" y="365760"/>
            <a:ext cx="3383280" cy="57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13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 idx="14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 idx="15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F03B38A3-C845-410C-91A9-6B0F70A9CA71}" type="slidenum">
              <a:rPr b="0" lang="en-GB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4115160" y="4846320"/>
            <a:ext cx="5961960" cy="822960"/>
          </a:xfrm>
          <a:custGeom>
            <a:avLst/>
            <a:gdLst/>
            <a:ahLst/>
            <a:rect l="0" t="0" r="r" b="b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0" name=""/>
          <p:cNvSpPr/>
          <p:nvPr/>
        </p:nvSpPr>
        <p:spPr>
          <a:xfrm>
            <a:off x="360" y="0"/>
            <a:ext cx="10076760" cy="1645920"/>
          </a:xfrm>
          <a:custGeom>
            <a:avLst/>
            <a:gdLst/>
            <a:ahLst/>
            <a:rect l="0" t="0" r="r" b="b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dt" idx="16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ftr" idx="17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sldNum" idx="18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844D848-F481-4469-8B4E-D329B297E82E}" type="slidenum">
              <a:rPr b="0" lang="en-GB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0" y="365760"/>
            <a:ext cx="3240000" cy="57960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dt" idx="19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 idx="20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sldNum" idx="21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00A88657-E827-47AE-9EAB-A51C5CF87EAF}" type="slidenum">
              <a:rPr b="0" lang="en-GB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>
          <a:xfrm>
            <a:off x="852228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2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ftr" idx="2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sldNum" idx="2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FECD908B-9E74-44BD-9B1B-688AD125E50C}" type="slidenum">
              <a:rPr b="0" lang="en-GB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863640" y="578160"/>
            <a:ext cx="8939880" cy="24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5400" spc="-1" strike="noStrike">
                <a:solidFill>
                  <a:srgbClr val="ffffff"/>
                </a:solidFill>
                <a:latin typeface="Noto Sans"/>
              </a:rPr>
              <a:t>Identificazione e verifica basati su segnali EEG</a:t>
            </a:r>
            <a:endParaRPr b="0" lang="en-GB" sz="54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ubTitle"/>
          </p:nvPr>
        </p:nvSpPr>
        <p:spPr>
          <a:xfrm>
            <a:off x="816840" y="3483360"/>
            <a:ext cx="6947280" cy="154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r>
              <a:rPr b="0" lang="en-GB" sz="2200" spc="-1" strike="noStrike">
                <a:solidFill>
                  <a:srgbClr val="ffffff"/>
                </a:solidFill>
                <a:latin typeface="Noto Sans"/>
              </a:rPr>
              <a:t>Carmelo Scotti</a:t>
            </a: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en-GB" sz="2200" spc="-1" strike="noStrike">
                <a:solidFill>
                  <a:srgbClr val="ffffff"/>
                </a:solidFill>
                <a:latin typeface="Noto Sans"/>
              </a:rPr>
              <a:t>Alessandro Ricchetti</a:t>
            </a: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en-GB" sz="2200" spc="-1" strike="noStrike">
                <a:solidFill>
                  <a:srgbClr val="ffffff"/>
                </a:solidFill>
                <a:latin typeface="Noto Sans"/>
              </a:rPr>
              <a:t>Marco Cappiello</a:t>
            </a:r>
            <a:endParaRPr b="0" lang="en-GB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63" name=""/>
          <p:cNvSpPr/>
          <p:nvPr/>
        </p:nvSpPr>
        <p:spPr>
          <a:xfrm>
            <a:off x="842400" y="3206160"/>
            <a:ext cx="649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"/>
          <p:cNvSpPr txBox="1"/>
          <p:nvPr/>
        </p:nvSpPr>
        <p:spPr>
          <a:xfrm>
            <a:off x="2700000" y="1162440"/>
            <a:ext cx="7200000" cy="405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Cattura sia le informazioni sul tempo che quelle sulla frequenza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Decompone un segnale in un insieme di coefficienti wavelet di approssimazione e dettaglio in base al livello specificato 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Wavelet utilizzata: Daubechies con un filtro di decomposizione a quattro coefficienti (db4)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E’ stata effettuata per ogni segnale una trasformata di livello 4, ottenendo così 5 coefficienti: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Un coefficiente di approssimazione per le basse frequenze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4 coefficienti di dettaglio per le frequenze più alte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48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Wavelet discreta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"/>
          <p:cNvSpPr txBox="1"/>
          <p:nvPr/>
        </p:nvSpPr>
        <p:spPr>
          <a:xfrm>
            <a:off x="2700000" y="1162440"/>
            <a:ext cx="7200000" cy="405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Descrive la distribuzione della potenza in un segnale su diverse componenti di frequenza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Calcolata mediante il metodo di Welch su tutti i coefficienti ottenuti dalla trasformata wavelet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La lunghezza dei segmenti per suddividere il segnale è  pari alla metà della frequenza di campionamento (256 hz)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La sovrapposizione dei segmenti utilizzata è pari a un quarto della frequenza di campionamento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La finestra utilizzata è la Blackman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48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PSD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48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Data augmentation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2700000" y="1162800"/>
            <a:ext cx="7200000" cy="405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Nimbus Sans"/>
              </a:rPr>
              <a:t>Mirroring, replicazione e riflessione della </a:t>
            </a: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PSD 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  <p:pic>
        <p:nvPicPr>
          <p:cNvPr id="512" name="" descr=""/>
          <p:cNvPicPr/>
          <p:nvPr/>
        </p:nvPicPr>
        <p:blipFill>
          <a:blip r:embed="rId1"/>
          <a:stretch/>
        </p:blipFill>
        <p:spPr>
          <a:xfrm>
            <a:off x="3456000" y="2002680"/>
            <a:ext cx="4644000" cy="34812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"/>
          <p:cNvSpPr txBox="1"/>
          <p:nvPr/>
        </p:nvSpPr>
        <p:spPr>
          <a:xfrm>
            <a:off x="2541600" y="2307600"/>
            <a:ext cx="3415680" cy="167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Ha tre porte: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Input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Output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Forget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696560" y="725760"/>
            <a:ext cx="50914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LSTM 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515" name="" descr=""/>
          <p:cNvPicPr/>
          <p:nvPr/>
        </p:nvPicPr>
        <p:blipFill>
          <a:blip r:embed="rId1"/>
          <a:stretch/>
        </p:blipFill>
        <p:spPr>
          <a:xfrm>
            <a:off x="4269600" y="1572120"/>
            <a:ext cx="5807160" cy="292788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"/>
          <p:cNvSpPr txBox="1"/>
          <p:nvPr/>
        </p:nvSpPr>
        <p:spPr>
          <a:xfrm>
            <a:off x="2540880" y="2309040"/>
            <a:ext cx="3399120" cy="147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Ha due porte: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Reset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Update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696560" y="725760"/>
            <a:ext cx="50914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GRU 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518" name="" descr=""/>
          <p:cNvPicPr/>
          <p:nvPr/>
        </p:nvPicPr>
        <p:blipFill>
          <a:blip r:embed="rId1"/>
          <a:stretch/>
        </p:blipFill>
        <p:spPr>
          <a:xfrm>
            <a:off x="5466960" y="1708560"/>
            <a:ext cx="4609800" cy="297144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"/>
          <p:cNvSpPr txBox="1"/>
          <p:nvPr/>
        </p:nvSpPr>
        <p:spPr>
          <a:xfrm>
            <a:off x="2541600" y="2307600"/>
            <a:ext cx="2498400" cy="291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LSTM 64 (DROPOUT 0.2)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LAYERNORMALIZATION 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DENSE 32 (RELU)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DENSE 21 (SOFTMAX)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2880000" y="366840"/>
            <a:ext cx="69080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Architettura Modelli 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title"/>
          </p:nvPr>
        </p:nvSpPr>
        <p:spPr>
          <a:xfrm>
            <a:off x="2520000" y="1440000"/>
            <a:ext cx="108000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2400" spc="-1" strike="noStrike">
                <a:solidFill>
                  <a:srgbClr val="729fcf"/>
                </a:solidFill>
                <a:latin typeface="Noto Sans"/>
              </a:rPr>
              <a:t>LSTM</a:t>
            </a: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 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title"/>
          </p:nvPr>
        </p:nvSpPr>
        <p:spPr>
          <a:xfrm>
            <a:off x="5400000" y="1440000"/>
            <a:ext cx="50914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2400" spc="-1" strike="noStrike">
                <a:solidFill>
                  <a:srgbClr val="729fcf"/>
                </a:solidFill>
                <a:latin typeface="Noto Sans"/>
              </a:rPr>
              <a:t>GRU</a:t>
            </a: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 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5400000" y="2340000"/>
            <a:ext cx="2520000" cy="291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GRU 64 (DROPOUT 0.2)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LAYERNORMALIZATION 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DENSE 32 (RELU)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DENSE 21 (SOFTMAX)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"/>
          <p:cNvSpPr txBox="1"/>
          <p:nvPr/>
        </p:nvSpPr>
        <p:spPr>
          <a:xfrm>
            <a:off x="2541600" y="2307600"/>
            <a:ext cx="2498400" cy="291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Train set 0.7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Test set 0.3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Validation test 0.2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2880000" y="366840"/>
            <a:ext cx="69080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Addestramento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title"/>
          </p:nvPr>
        </p:nvSpPr>
        <p:spPr>
          <a:xfrm>
            <a:off x="2520000" y="1253880"/>
            <a:ext cx="2160000" cy="117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2400" spc="-1" strike="noStrike">
                <a:solidFill>
                  <a:srgbClr val="729fcf"/>
                </a:solidFill>
                <a:latin typeface="Noto Sans"/>
              </a:rPr>
              <a:t>Identification</a:t>
            </a: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 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title"/>
          </p:nvPr>
        </p:nvSpPr>
        <p:spPr>
          <a:xfrm>
            <a:off x="5400000" y="1440000"/>
            <a:ext cx="50914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2400" spc="-1" strike="noStrike">
                <a:solidFill>
                  <a:srgbClr val="729fcf"/>
                </a:solidFill>
                <a:latin typeface="Noto Sans"/>
              </a:rPr>
              <a:t>Verification</a:t>
            </a: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 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5400000" y="2340000"/>
            <a:ext cx="2520000" cy="291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Train set sessione 1- 2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Test set sessione 3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503640" y="-41760"/>
            <a:ext cx="9068400" cy="24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7200" spc="-1" strike="noStrike">
                <a:solidFill>
                  <a:srgbClr val="ffffff"/>
                </a:solidFill>
                <a:latin typeface="Noto Sans"/>
              </a:rPr>
              <a:t>Risultati identificazione</a:t>
            </a:r>
            <a:endParaRPr b="0" lang="en-GB" sz="7200" spc="-1" strike="noStrike">
              <a:solidFill>
                <a:srgbClr val="000000"/>
              </a:solidFill>
              <a:latin typeface="Noto Sans"/>
            </a:endParaRPr>
          </a:p>
        </p:txBody>
      </p:sp>
      <p:graphicFrame>
        <p:nvGraphicFramePr>
          <p:cNvPr id="530" name=""/>
          <p:cNvGraphicFramePr/>
          <p:nvPr/>
        </p:nvGraphicFramePr>
        <p:xfrm>
          <a:off x="2814120" y="2776680"/>
          <a:ext cx="4150440" cy="2412000"/>
        </p:xfrm>
        <a:graphic>
          <a:graphicData uri="http://schemas.openxmlformats.org/drawingml/2006/table">
            <a:tbl>
              <a:tblPr/>
              <a:tblGrid>
                <a:gridCol w="1382760"/>
                <a:gridCol w="1382760"/>
                <a:gridCol w="1385280"/>
              </a:tblGrid>
              <a:tr h="603000"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Nimbus Sans"/>
                        </a:rPr>
                        <a:t>LSTM</a:t>
                      </a:r>
                      <a:endParaRPr b="1" lang="en-GB" sz="1800" spc="-1" strike="noStrike">
                        <a:solidFill>
                          <a:srgbClr val="ffffff"/>
                        </a:solidFill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Nimbus Sans"/>
                        </a:rPr>
                        <a:t>GRU</a:t>
                      </a:r>
                      <a:endParaRPr b="1" lang="en-GB" sz="1800" spc="-1" strike="noStrike">
                        <a:solidFill>
                          <a:srgbClr val="ffffff"/>
                        </a:solidFill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603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Nimbus Sans"/>
                        </a:rPr>
                        <a:t>Accuracy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Nimbus Sans"/>
                        </a:rPr>
                        <a:t>91,70 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Nimbus Sans"/>
                        </a:rPr>
                        <a:t>91,35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603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2a6099"/>
                          </a:solidFill>
                          <a:latin typeface="Nimbus Sans"/>
                        </a:rPr>
                        <a:t>Precision</a:t>
                      </a: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Nimbus Sans"/>
                        </a:rPr>
                        <a:t> 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2a6099"/>
                          </a:solidFill>
                          <a:latin typeface="Nimbus Sans"/>
                        </a:rPr>
                        <a:t>95,10</a:t>
                      </a:r>
                      <a:endParaRPr b="0" lang="en-GB" sz="1800" spc="-1" strike="noStrike">
                        <a:solidFill>
                          <a:srgbClr val="2a6099"/>
                        </a:solidFill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2a6099"/>
                          </a:solidFill>
                          <a:latin typeface="Nimbus Sans"/>
                        </a:rPr>
                        <a:t>93,60</a:t>
                      </a:r>
                      <a:endParaRPr b="0" lang="en-GB" sz="1800" spc="-1" strike="noStrike">
                        <a:solidFill>
                          <a:srgbClr val="2a6099"/>
                        </a:solidFill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603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Nimbus Sans"/>
                        </a:rPr>
                        <a:t>Recall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Nimbus Sans"/>
                        </a:rPr>
                        <a:t>89,55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Nimbus Sans"/>
                        </a:rPr>
                        <a:t>89,71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</a:tbl>
          </a:graphicData>
        </a:graphic>
      </p:graphicFrame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503640" y="580680"/>
            <a:ext cx="9068400" cy="124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7200" spc="-1" strike="noStrike">
                <a:solidFill>
                  <a:srgbClr val="ffffff"/>
                </a:solidFill>
                <a:latin typeface="Noto Sans"/>
              </a:rPr>
              <a:t>Risultati verifica</a:t>
            </a:r>
            <a:endParaRPr b="0" lang="en-GB" sz="7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1"/>
          <a:stretch/>
        </p:blipFill>
        <p:spPr>
          <a:xfrm>
            <a:off x="204120" y="2840400"/>
            <a:ext cx="9155880" cy="14796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503640" y="580680"/>
            <a:ext cx="9068400" cy="124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7200" spc="-1" strike="noStrike">
                <a:solidFill>
                  <a:srgbClr val="ffffff"/>
                </a:solidFill>
                <a:latin typeface="Noto Sans"/>
              </a:rPr>
              <a:t>Risultati verifica</a:t>
            </a:r>
            <a:endParaRPr b="0" lang="en-GB" sz="7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534" name="" descr=""/>
          <p:cNvPicPr/>
          <p:nvPr/>
        </p:nvPicPr>
        <p:blipFill>
          <a:blip r:embed="rId1"/>
          <a:stretch/>
        </p:blipFill>
        <p:spPr>
          <a:xfrm>
            <a:off x="180000" y="2872080"/>
            <a:ext cx="9380520" cy="14479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200" spc="-1" strike="noStrike">
                <a:solidFill>
                  <a:srgbClr val="ffffff"/>
                </a:solidFill>
                <a:latin typeface="Noto Sans"/>
              </a:rPr>
              <a:t>INTRODUZIONE</a:t>
            </a:r>
            <a:endParaRPr b="0" lang="en-GB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09"/>
              </a:spcBef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Noto Sans"/>
              </a:rPr>
              <a:t>Utilizzare i segnali EEG nel contesto biometrico presenta vantaggi unici:</a:t>
            </a:r>
            <a:endParaRPr b="0" lang="en-GB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Noto Sans"/>
              </a:rPr>
              <a:t>altre biometriche  possono essere falsificate o imitate;</a:t>
            </a:r>
            <a:endParaRPr b="0" lang="en-GB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Noto Sans"/>
              </a:rPr>
              <a:t>a differenza di iride, impronta digitale o volto un corpo senza vita non genera segnali</a:t>
            </a:r>
            <a:endParaRPr b="0" lang="en-GB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0">
              <a:spcBef>
                <a:spcPts val="1409"/>
              </a:spcBef>
              <a:buNone/>
            </a:pPr>
            <a:endParaRPr b="0" lang="en-GB" sz="16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270000" y="3240000"/>
            <a:ext cx="9630000" cy="18000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"/>
          <p:cNvSpPr txBox="1"/>
          <p:nvPr/>
        </p:nvSpPr>
        <p:spPr>
          <a:xfrm>
            <a:off x="2700000" y="1162440"/>
            <a:ext cx="7200000" cy="405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</a:rPr>
              <a:t>I risultati prodotti dai due modelli sull’identificazione e la verifica presentano risultati molto simili. </a:t>
            </a:r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</a:rPr>
              <a:t>Per quanto riguarda l’identificazione l’LSTM registra un’accuratezza e una precisione leggermente superiori rispetto al GRU, nel caso del recall invece il GRU si pone in leggero vantaggio. </a:t>
            </a:r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</a:rPr>
              <a:t>Per ambedue i modelli è stata ottenuta un’accuratezza elevata superiore al 90%.</a:t>
            </a:r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48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Conclusioni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"/>
          <p:cNvSpPr txBox="1"/>
          <p:nvPr/>
        </p:nvSpPr>
        <p:spPr>
          <a:xfrm>
            <a:off x="2648520" y="1162440"/>
            <a:ext cx="7200000" cy="405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</a:rPr>
              <a:t>In merito alla verifica, in media su AUC e EER sono stati ottenuti gli stessi risultati per entrambi i modelli. </a:t>
            </a:r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</a:rPr>
              <a:t>Su 21 soggetti, 17 presentano un valore AUC maggiore di 0.6 quindi potenzialmemente discriminati correttamente. </a:t>
            </a:r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</a:rPr>
              <a:t>Se considerassimo valori di AUC maggiori di 0.9, abbiamo un totale di 8 soggetti verificati con GRU e 7 con l’LSTM.</a:t>
            </a:r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48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Conclusioni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"/>
          <p:cNvSpPr txBox="1"/>
          <p:nvPr/>
        </p:nvSpPr>
        <p:spPr>
          <a:xfrm>
            <a:off x="2648520" y="1162440"/>
            <a:ext cx="7200000" cy="405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</a:rPr>
              <a:t>In merito alla verifica per stimoli, i risultati migliori con l’utilizzo del GRU sono stati ottenuti dallo stimolo VEP mentre i più bassi riguardano gli stimoli visivi e cognitivi (Image e Cognitive). </a:t>
            </a:r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</a:rPr>
              <a:t>Per l’LSTM, l’AUC maggiore è stata ottenuta con lo stimolo Closed mentre il più basso con lo stimolo cognitivo. </a:t>
            </a:r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</a:rPr>
              <a:t>In ogni caso, per tutti gli stimoli è stato raggiunto un AUC superiore a 0,6.</a:t>
            </a:r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48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Conclusioni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1175040"/>
            <a:ext cx="9068400" cy="33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9600" spc="999" strike="noStrike">
                <a:solidFill>
                  <a:srgbClr val="000000"/>
                </a:solidFill>
                <a:latin typeface="Noto Sans"/>
              </a:rPr>
              <a:t>Grazie per l’attenzione</a:t>
            </a:r>
            <a:endParaRPr b="0" lang="en-GB" sz="96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"/>
          <p:cNvSpPr txBox="1"/>
          <p:nvPr/>
        </p:nvSpPr>
        <p:spPr>
          <a:xfrm>
            <a:off x="2880000" y="1546560"/>
            <a:ext cx="5801040" cy="57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2800" spc="-1" strike="noStrike">
                <a:solidFill>
                  <a:srgbClr val="666666"/>
                </a:solidFill>
                <a:latin typeface="Noto Sans"/>
              </a:rPr>
              <a:t>Identificazione</a:t>
            </a:r>
            <a:endParaRPr b="0" lang="en-GB" sz="2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2880000" y="2036880"/>
            <a:ext cx="6999120" cy="199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si occupa di stabilire chi sia l'utente: la richiesta del presunto utente viene confrontata con tutti i profili disponibili e assegnata all'identità che fornisce la migliore corrispondenza.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2840400" y="3420000"/>
            <a:ext cx="2559600" cy="57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2800" spc="-1" strike="noStrike">
                <a:solidFill>
                  <a:srgbClr val="666666"/>
                </a:solidFill>
                <a:latin typeface="Noto Sans"/>
              </a:rPr>
              <a:t>Verifica</a:t>
            </a:r>
            <a:endParaRPr b="0" lang="en-GB" sz="2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2884320" y="3993480"/>
            <a:ext cx="683568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Nimbus Sans"/>
              </a:rPr>
              <a:t>si riferisce al compito di decidere se un utente è chi afferma di essere: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Nimbus Sans"/>
              </a:rPr>
              <a:t>la richiesta viene confrontata solo con il template dell'identità richiesta e l'utente viene accettato o rifiutato.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2880000" y="505440"/>
            <a:ext cx="6908040" cy="12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3600" spc="-1" strike="noStrike">
                <a:solidFill>
                  <a:srgbClr val="0d84a1"/>
                </a:solidFill>
                <a:latin typeface="Noto Sans"/>
              </a:rPr>
              <a:t>Identificazione e verifica</a:t>
            </a:r>
            <a:endParaRPr b="0" lang="en-GB" sz="36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3096360" y="2526120"/>
            <a:ext cx="388404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4000" spc="-1" strike="noStrike">
                <a:solidFill>
                  <a:srgbClr val="ffffff"/>
                </a:solidFill>
                <a:latin typeface="Noto Sans"/>
              </a:rPr>
              <a:t>Dataset BED</a:t>
            </a:r>
            <a:endParaRPr b="0" lang="en-GB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2340000" y="3216240"/>
            <a:ext cx="5220000" cy="182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ffffff"/>
                </a:solidFill>
                <a:latin typeface="Noto Sans"/>
              </a:rPr>
              <a:t>21 soggetti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ffffff"/>
                </a:solidFill>
                <a:latin typeface="Noto Sans"/>
              </a:rPr>
              <a:t>14 canali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ffffff"/>
                </a:solidFill>
                <a:latin typeface="Noto Sans"/>
              </a:rPr>
              <a:t>3 sessioni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ffffff"/>
                </a:solidFill>
                <a:latin typeface="Noto Sans"/>
              </a:rPr>
              <a:t>12 stimoli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ffffff"/>
                </a:solidFill>
                <a:latin typeface="Noto Sans"/>
              </a:rPr>
              <a:t>256 Hz frequenza di campionamento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  <p:pic>
        <p:nvPicPr>
          <p:cNvPr id="474" name="" descr=""/>
          <p:cNvPicPr/>
          <p:nvPr/>
        </p:nvPicPr>
        <p:blipFill>
          <a:blip r:embed="rId1"/>
          <a:stretch/>
        </p:blipFill>
        <p:spPr>
          <a:xfrm>
            <a:off x="1845360" y="360000"/>
            <a:ext cx="2294640" cy="2166120"/>
          </a:xfrm>
          <a:prstGeom prst="rect">
            <a:avLst/>
          </a:prstGeom>
          <a:ln w="0">
            <a:noFill/>
          </a:ln>
        </p:spPr>
      </p:pic>
      <p:pic>
        <p:nvPicPr>
          <p:cNvPr id="475" name="" descr=""/>
          <p:cNvPicPr/>
          <p:nvPr/>
        </p:nvPicPr>
        <p:blipFill>
          <a:blip r:embed="rId2"/>
          <a:stretch/>
        </p:blipFill>
        <p:spPr>
          <a:xfrm>
            <a:off x="5630040" y="360000"/>
            <a:ext cx="3189960" cy="21600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"/>
          <p:cNvSpPr txBox="1"/>
          <p:nvPr/>
        </p:nvSpPr>
        <p:spPr>
          <a:xfrm>
            <a:off x="456840" y="3574080"/>
            <a:ext cx="274248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GB" sz="2400" spc="-1" strike="noStrike">
                <a:solidFill>
                  <a:srgbClr val="666666"/>
                </a:solidFill>
                <a:latin typeface="Noto Sans"/>
              </a:rPr>
              <a:t>Rumore</a:t>
            </a:r>
            <a:endParaRPr b="0" lang="en-GB" sz="2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456840" y="4091400"/>
            <a:ext cx="2963160" cy="130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Noto Sans"/>
              </a:rPr>
              <a:t>imperfezioni nell’acqusizione del segnale EEG</a:t>
            </a:r>
            <a:endParaRPr b="0" lang="en-GB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3657600" y="3600360"/>
            <a:ext cx="2743200" cy="50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GB" sz="2400" spc="-1" strike="noStrike">
                <a:solidFill>
                  <a:srgbClr val="666666"/>
                </a:solidFill>
                <a:latin typeface="Noto Sans"/>
              </a:rPr>
              <a:t>Artefatti</a:t>
            </a:r>
            <a:endParaRPr b="0" lang="en-GB" sz="2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79" name=""/>
          <p:cNvSpPr txBox="1"/>
          <p:nvPr/>
        </p:nvSpPr>
        <p:spPr>
          <a:xfrm>
            <a:off x="3657600" y="4091400"/>
            <a:ext cx="3002400" cy="120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Noto Sans"/>
              </a:rPr>
              <a:t>come quelli derivanti da movi-</a:t>
            </a:r>
            <a:endParaRPr b="0" lang="en-GB" sz="1400" spc="-1" strike="noStrike">
              <a:solidFill>
                <a:srgbClr val="000000"/>
              </a:solidFill>
              <a:latin typeface="Nimbus Sans"/>
            </a:endParaRPr>
          </a:p>
          <a:p>
            <a:pPr algn="ctr">
              <a:lnSpc>
                <a:spcPct val="115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Noto Sans"/>
              </a:rPr>
              <a:t>menti muscolari, della mandibola o dal battito delle palpebre</a:t>
            </a:r>
            <a:endParaRPr b="0" lang="en-GB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80" name=""/>
          <p:cNvSpPr/>
          <p:nvPr/>
        </p:nvSpPr>
        <p:spPr>
          <a:xfrm>
            <a:off x="4800600" y="2965320"/>
            <a:ext cx="457920" cy="399960"/>
          </a:xfrm>
          <a:custGeom>
            <a:avLst/>
            <a:gdLst/>
            <a:ahLst/>
            <a:rect l="0" t="0" r="r" b="b"/>
            <a:pathLst>
              <a:path w="1272" h="1111">
                <a:moveTo>
                  <a:pt x="389" y="555"/>
                </a:moveTo>
                <a:cubicBezTo>
                  <a:pt x="451" y="555"/>
                  <a:pt x="505" y="575"/>
                  <a:pt x="552" y="613"/>
                </a:cubicBezTo>
                <a:cubicBezTo>
                  <a:pt x="599" y="652"/>
                  <a:pt x="626" y="701"/>
                  <a:pt x="633" y="761"/>
                </a:cubicBezTo>
                <a:cubicBezTo>
                  <a:pt x="642" y="834"/>
                  <a:pt x="623" y="897"/>
                  <a:pt x="575" y="951"/>
                </a:cubicBezTo>
                <a:cubicBezTo>
                  <a:pt x="528" y="1004"/>
                  <a:pt x="468" y="1031"/>
                  <a:pt x="397" y="1031"/>
                </a:cubicBezTo>
                <a:cubicBezTo>
                  <a:pt x="339" y="1031"/>
                  <a:pt x="288" y="1013"/>
                  <a:pt x="244" y="977"/>
                </a:cubicBezTo>
                <a:cubicBezTo>
                  <a:pt x="201" y="940"/>
                  <a:pt x="174" y="894"/>
                  <a:pt x="164" y="838"/>
                </a:cubicBezTo>
                <a:cubicBezTo>
                  <a:pt x="160" y="826"/>
                  <a:pt x="163" y="816"/>
                  <a:pt x="171" y="807"/>
                </a:cubicBezTo>
                <a:cubicBezTo>
                  <a:pt x="179" y="798"/>
                  <a:pt x="190" y="793"/>
                  <a:pt x="203" y="793"/>
                </a:cubicBezTo>
                <a:lnTo>
                  <a:pt x="283" y="793"/>
                </a:lnTo>
                <a:cubicBezTo>
                  <a:pt x="303" y="793"/>
                  <a:pt x="316" y="801"/>
                  <a:pt x="322" y="818"/>
                </a:cubicBezTo>
                <a:cubicBezTo>
                  <a:pt x="334" y="854"/>
                  <a:pt x="359" y="872"/>
                  <a:pt x="397" y="872"/>
                </a:cubicBezTo>
                <a:cubicBezTo>
                  <a:pt x="413" y="872"/>
                  <a:pt x="428" y="868"/>
                  <a:pt x="440" y="860"/>
                </a:cubicBezTo>
                <a:cubicBezTo>
                  <a:pt x="453" y="852"/>
                  <a:pt x="462" y="840"/>
                  <a:pt x="469" y="825"/>
                </a:cubicBezTo>
                <a:cubicBezTo>
                  <a:pt x="475" y="811"/>
                  <a:pt x="478" y="796"/>
                  <a:pt x="476" y="781"/>
                </a:cubicBezTo>
                <a:cubicBezTo>
                  <a:pt x="473" y="761"/>
                  <a:pt x="463" y="745"/>
                  <a:pt x="446" y="733"/>
                </a:cubicBezTo>
                <a:cubicBezTo>
                  <a:pt x="430" y="720"/>
                  <a:pt x="412" y="714"/>
                  <a:pt x="392" y="714"/>
                </a:cubicBezTo>
                <a:lnTo>
                  <a:pt x="40" y="714"/>
                </a:lnTo>
                <a:cubicBezTo>
                  <a:pt x="28" y="714"/>
                  <a:pt x="19" y="710"/>
                  <a:pt x="11" y="703"/>
                </a:cubicBezTo>
                <a:cubicBezTo>
                  <a:pt x="4" y="695"/>
                  <a:pt x="0" y="686"/>
                  <a:pt x="0" y="674"/>
                </a:cubicBezTo>
                <a:lnTo>
                  <a:pt x="0" y="595"/>
                </a:lnTo>
                <a:cubicBezTo>
                  <a:pt x="0" y="583"/>
                  <a:pt x="4" y="574"/>
                  <a:pt x="11" y="566"/>
                </a:cubicBezTo>
                <a:cubicBezTo>
                  <a:pt x="19" y="559"/>
                  <a:pt x="28" y="555"/>
                  <a:pt x="40" y="555"/>
                </a:cubicBezTo>
                <a:lnTo>
                  <a:pt x="389" y="555"/>
                </a:lnTo>
                <a:moveTo>
                  <a:pt x="40" y="475"/>
                </a:moveTo>
                <a:cubicBezTo>
                  <a:pt x="28" y="475"/>
                  <a:pt x="19" y="472"/>
                  <a:pt x="11" y="464"/>
                </a:cubicBezTo>
                <a:cubicBezTo>
                  <a:pt x="4" y="457"/>
                  <a:pt x="0" y="447"/>
                  <a:pt x="0" y="436"/>
                </a:cubicBezTo>
                <a:lnTo>
                  <a:pt x="0" y="356"/>
                </a:lnTo>
                <a:cubicBezTo>
                  <a:pt x="0" y="345"/>
                  <a:pt x="4" y="335"/>
                  <a:pt x="11" y="328"/>
                </a:cubicBezTo>
                <a:cubicBezTo>
                  <a:pt x="19" y="320"/>
                  <a:pt x="28" y="317"/>
                  <a:pt x="40" y="317"/>
                </a:cubicBezTo>
                <a:lnTo>
                  <a:pt x="868" y="317"/>
                </a:lnTo>
                <a:cubicBezTo>
                  <a:pt x="888" y="317"/>
                  <a:pt x="906" y="310"/>
                  <a:pt x="923" y="298"/>
                </a:cubicBezTo>
                <a:cubicBezTo>
                  <a:pt x="939" y="286"/>
                  <a:pt x="949" y="270"/>
                  <a:pt x="953" y="250"/>
                </a:cubicBezTo>
                <a:cubicBezTo>
                  <a:pt x="956" y="227"/>
                  <a:pt x="950" y="205"/>
                  <a:pt x="934" y="186"/>
                </a:cubicBezTo>
                <a:cubicBezTo>
                  <a:pt x="918" y="167"/>
                  <a:pt x="898" y="158"/>
                  <a:pt x="873" y="158"/>
                </a:cubicBezTo>
                <a:cubicBezTo>
                  <a:pt x="835" y="158"/>
                  <a:pt x="810" y="176"/>
                  <a:pt x="799" y="212"/>
                </a:cubicBezTo>
                <a:cubicBezTo>
                  <a:pt x="792" y="229"/>
                  <a:pt x="779" y="237"/>
                  <a:pt x="759" y="237"/>
                </a:cubicBezTo>
                <a:lnTo>
                  <a:pt x="680" y="237"/>
                </a:lnTo>
                <a:cubicBezTo>
                  <a:pt x="671" y="237"/>
                  <a:pt x="664" y="235"/>
                  <a:pt x="657" y="231"/>
                </a:cubicBezTo>
                <a:cubicBezTo>
                  <a:pt x="651" y="227"/>
                  <a:pt x="646" y="221"/>
                  <a:pt x="642" y="214"/>
                </a:cubicBezTo>
                <a:cubicBezTo>
                  <a:pt x="639" y="206"/>
                  <a:pt x="638" y="199"/>
                  <a:pt x="640" y="193"/>
                </a:cubicBezTo>
                <a:cubicBezTo>
                  <a:pt x="648" y="151"/>
                  <a:pt x="666" y="114"/>
                  <a:pt x="693" y="82"/>
                </a:cubicBezTo>
                <a:cubicBezTo>
                  <a:pt x="721" y="50"/>
                  <a:pt x="755" y="27"/>
                  <a:pt x="796" y="13"/>
                </a:cubicBezTo>
                <a:cubicBezTo>
                  <a:pt x="838" y="-1"/>
                  <a:pt x="881" y="-4"/>
                  <a:pt x="925" y="5"/>
                </a:cubicBezTo>
                <a:cubicBezTo>
                  <a:pt x="970" y="14"/>
                  <a:pt x="1009" y="36"/>
                  <a:pt x="1042" y="69"/>
                </a:cubicBezTo>
                <a:cubicBezTo>
                  <a:pt x="1075" y="102"/>
                  <a:pt x="1096" y="141"/>
                  <a:pt x="1106" y="185"/>
                </a:cubicBezTo>
                <a:cubicBezTo>
                  <a:pt x="1121" y="261"/>
                  <a:pt x="1105" y="329"/>
                  <a:pt x="1057" y="387"/>
                </a:cubicBezTo>
                <a:cubicBezTo>
                  <a:pt x="1009" y="446"/>
                  <a:pt x="948" y="475"/>
                  <a:pt x="873" y="475"/>
                </a:cubicBezTo>
                <a:lnTo>
                  <a:pt x="40" y="475"/>
                </a:lnTo>
                <a:moveTo>
                  <a:pt x="992" y="555"/>
                </a:moveTo>
                <a:cubicBezTo>
                  <a:pt x="1081" y="555"/>
                  <a:pt x="1154" y="590"/>
                  <a:pt x="1210" y="659"/>
                </a:cubicBezTo>
                <a:cubicBezTo>
                  <a:pt x="1267" y="729"/>
                  <a:pt x="1284" y="809"/>
                  <a:pt x="1263" y="900"/>
                </a:cubicBezTo>
                <a:cubicBezTo>
                  <a:pt x="1251" y="949"/>
                  <a:pt x="1226" y="993"/>
                  <a:pt x="1187" y="1031"/>
                </a:cubicBezTo>
                <a:cubicBezTo>
                  <a:pt x="1148" y="1069"/>
                  <a:pt x="1103" y="1093"/>
                  <a:pt x="1052" y="1103"/>
                </a:cubicBezTo>
                <a:cubicBezTo>
                  <a:pt x="981" y="1120"/>
                  <a:pt x="915" y="1110"/>
                  <a:pt x="856" y="1075"/>
                </a:cubicBezTo>
                <a:cubicBezTo>
                  <a:pt x="796" y="1039"/>
                  <a:pt x="755" y="989"/>
                  <a:pt x="732" y="925"/>
                </a:cubicBezTo>
                <a:cubicBezTo>
                  <a:pt x="727" y="911"/>
                  <a:pt x="728" y="899"/>
                  <a:pt x="737" y="889"/>
                </a:cubicBezTo>
                <a:cubicBezTo>
                  <a:pt x="745" y="878"/>
                  <a:pt x="756" y="872"/>
                  <a:pt x="769" y="872"/>
                </a:cubicBezTo>
                <a:lnTo>
                  <a:pt x="853" y="872"/>
                </a:lnTo>
                <a:cubicBezTo>
                  <a:pt x="870" y="872"/>
                  <a:pt x="881" y="879"/>
                  <a:pt x="888" y="892"/>
                </a:cubicBezTo>
                <a:cubicBezTo>
                  <a:pt x="911" y="932"/>
                  <a:pt x="946" y="952"/>
                  <a:pt x="992" y="952"/>
                </a:cubicBezTo>
                <a:cubicBezTo>
                  <a:pt x="1025" y="952"/>
                  <a:pt x="1053" y="940"/>
                  <a:pt x="1077" y="917"/>
                </a:cubicBezTo>
                <a:cubicBezTo>
                  <a:pt x="1100" y="894"/>
                  <a:pt x="1111" y="866"/>
                  <a:pt x="1111" y="833"/>
                </a:cubicBezTo>
                <a:cubicBezTo>
                  <a:pt x="1111" y="800"/>
                  <a:pt x="1100" y="772"/>
                  <a:pt x="1077" y="749"/>
                </a:cubicBezTo>
                <a:cubicBezTo>
                  <a:pt x="1053" y="726"/>
                  <a:pt x="1025" y="714"/>
                  <a:pt x="992" y="714"/>
                </a:cubicBezTo>
                <a:lnTo>
                  <a:pt x="704" y="714"/>
                </a:lnTo>
                <a:cubicBezTo>
                  <a:pt x="686" y="651"/>
                  <a:pt x="653" y="598"/>
                  <a:pt x="605" y="555"/>
                </a:cubicBezTo>
                <a:lnTo>
                  <a:pt x="992" y="555"/>
                </a:lnTo>
                <a:close/>
              </a:path>
            </a:pathLst>
          </a:custGeom>
          <a:gradFill rotWithShape="0">
            <a:gsLst>
              <a:gs pos="0">
                <a:srgbClr val="0d84a1">
                  <a:alpha val="80000"/>
                </a:srgbClr>
              </a:gs>
              <a:gs pos="100000">
                <a:srgbClr val="0d84a1"/>
              </a:gs>
            </a:gsLst>
            <a:lin ang="5400000"/>
          </a:gra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GB" sz="3600" spc="-1" strike="noStrike">
              <a:solidFill>
                <a:srgbClr val="0d84a1"/>
              </a:solidFill>
              <a:latin typeface="Noto Sans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6863400" y="3614400"/>
            <a:ext cx="2742480" cy="50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GB" sz="2400" spc="-1" strike="noStrike">
                <a:solidFill>
                  <a:srgbClr val="666666"/>
                </a:solidFill>
                <a:latin typeface="Noto Sans"/>
              </a:rPr>
              <a:t>Augmentation</a:t>
            </a:r>
            <a:endParaRPr b="0" lang="en-GB" sz="2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6863400" y="4091400"/>
            <a:ext cx="3036600" cy="148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Noto Sans"/>
              </a:rPr>
              <a:t> </a:t>
            </a:r>
            <a:r>
              <a:rPr b="0" lang="en-GB" sz="1400" spc="-1" strike="noStrike">
                <a:solidFill>
                  <a:srgbClr val="666666"/>
                </a:solidFill>
                <a:latin typeface="Noto Sans"/>
              </a:rPr>
              <a:t>tecnica per aumentare la diversità del test set applicando operazioni</a:t>
            </a:r>
            <a:endParaRPr b="0" lang="en-GB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83" name=""/>
          <p:cNvSpPr/>
          <p:nvPr/>
        </p:nvSpPr>
        <p:spPr>
          <a:xfrm>
            <a:off x="8003880" y="2979360"/>
            <a:ext cx="457200" cy="399960"/>
          </a:xfrm>
          <a:custGeom>
            <a:avLst/>
            <a:gdLst/>
            <a:ahLst/>
            <a:rect l="0" t="0" r="r" b="b"/>
            <a:pathLst>
              <a:path w="1270" h="1111">
                <a:moveTo>
                  <a:pt x="159" y="159"/>
                </a:moveTo>
                <a:cubicBezTo>
                  <a:pt x="313" y="159"/>
                  <a:pt x="444" y="213"/>
                  <a:pt x="552" y="321"/>
                </a:cubicBezTo>
                <a:cubicBezTo>
                  <a:pt x="660" y="430"/>
                  <a:pt x="714" y="561"/>
                  <a:pt x="714" y="714"/>
                </a:cubicBezTo>
                <a:lnTo>
                  <a:pt x="714" y="1072"/>
                </a:lnTo>
                <a:cubicBezTo>
                  <a:pt x="714" y="1083"/>
                  <a:pt x="711" y="1093"/>
                  <a:pt x="703" y="1100"/>
                </a:cubicBezTo>
                <a:cubicBezTo>
                  <a:pt x="696" y="1108"/>
                  <a:pt x="686" y="1111"/>
                  <a:pt x="675" y="1111"/>
                </a:cubicBezTo>
                <a:lnTo>
                  <a:pt x="595" y="1111"/>
                </a:lnTo>
                <a:cubicBezTo>
                  <a:pt x="584" y="1111"/>
                  <a:pt x="574" y="1108"/>
                  <a:pt x="567" y="1100"/>
                </a:cubicBezTo>
                <a:cubicBezTo>
                  <a:pt x="559" y="1093"/>
                  <a:pt x="556" y="1083"/>
                  <a:pt x="556" y="1072"/>
                </a:cubicBezTo>
                <a:lnTo>
                  <a:pt x="556" y="714"/>
                </a:lnTo>
                <a:cubicBezTo>
                  <a:pt x="402" y="714"/>
                  <a:pt x="271" y="660"/>
                  <a:pt x="162" y="552"/>
                </a:cubicBezTo>
                <a:cubicBezTo>
                  <a:pt x="54" y="444"/>
                  <a:pt x="0" y="313"/>
                  <a:pt x="0" y="159"/>
                </a:cubicBezTo>
                <a:lnTo>
                  <a:pt x="159" y="159"/>
                </a:lnTo>
                <a:moveTo>
                  <a:pt x="1111" y="0"/>
                </a:moveTo>
                <a:lnTo>
                  <a:pt x="1270" y="0"/>
                </a:lnTo>
                <a:cubicBezTo>
                  <a:pt x="1270" y="142"/>
                  <a:pt x="1222" y="266"/>
                  <a:pt x="1126" y="372"/>
                </a:cubicBezTo>
                <a:cubicBezTo>
                  <a:pt x="1030" y="478"/>
                  <a:pt x="912" y="538"/>
                  <a:pt x="771" y="553"/>
                </a:cubicBezTo>
                <a:cubicBezTo>
                  <a:pt x="745" y="452"/>
                  <a:pt x="696" y="363"/>
                  <a:pt x="625" y="285"/>
                </a:cubicBezTo>
                <a:cubicBezTo>
                  <a:pt x="650" y="242"/>
                  <a:pt x="679" y="203"/>
                  <a:pt x="713" y="169"/>
                </a:cubicBezTo>
                <a:cubicBezTo>
                  <a:pt x="747" y="134"/>
                  <a:pt x="785" y="104"/>
                  <a:pt x="826" y="79"/>
                </a:cubicBezTo>
                <a:cubicBezTo>
                  <a:pt x="867" y="55"/>
                  <a:pt x="912" y="35"/>
                  <a:pt x="961" y="21"/>
                </a:cubicBezTo>
                <a:cubicBezTo>
                  <a:pt x="1010" y="7"/>
                  <a:pt x="1060" y="0"/>
                  <a:pt x="1111" y="0"/>
                </a:cubicBezTo>
                <a:close/>
              </a:path>
            </a:pathLst>
          </a:custGeom>
          <a:gradFill rotWithShape="0">
            <a:gsLst>
              <a:gs pos="0">
                <a:srgbClr val="0d84a1">
                  <a:alpha val="80000"/>
                </a:srgbClr>
              </a:gs>
              <a:gs pos="100000">
                <a:srgbClr val="0d84a1"/>
              </a:gs>
            </a:gsLst>
            <a:lin ang="5400000"/>
          </a:gra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GB" sz="3600" spc="-1" strike="noStrike">
              <a:solidFill>
                <a:srgbClr val="0d84a1"/>
              </a:solidFill>
              <a:latin typeface="Noto Sans"/>
            </a:endParaRPr>
          </a:p>
        </p:txBody>
      </p:sp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503640" y="580680"/>
            <a:ext cx="9068400" cy="124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7200" spc="-1" strike="noStrike">
                <a:solidFill>
                  <a:srgbClr val="ffffff"/>
                </a:solidFill>
                <a:latin typeface="Noto Sans"/>
              </a:rPr>
              <a:t>Preprocessing</a:t>
            </a:r>
            <a:endParaRPr b="0" lang="en-GB" sz="7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5" name=""/>
          <p:cNvSpPr/>
          <p:nvPr/>
        </p:nvSpPr>
        <p:spPr>
          <a:xfrm>
            <a:off x="1620000" y="3060000"/>
            <a:ext cx="540000" cy="360000"/>
          </a:xfrm>
          <a:custGeom>
            <a:avLst/>
            <a:gdLst>
              <a:gd name="textAreaLeft" fmla="*/ 216720 w 540000"/>
              <a:gd name="textAreaRight" fmla="*/ 349200 w 540000"/>
              <a:gd name="textAreaTop" fmla="*/ 123120 h 360000"/>
              <a:gd name="textAreaBottom" fmla="*/ 236880 h 360000"/>
            </a:gdLst>
            <a:ahLst/>
            <a:rect l="textAreaLeft" t="textAreaTop" r="textAreaRight" b="textAreaBottom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75640" y="180000"/>
            <a:ext cx="500436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GB" sz="2600" spc="-1" strike="noStrike">
                <a:solidFill>
                  <a:srgbClr val="ffffff"/>
                </a:solidFill>
                <a:highlight>
                  <a:srgbClr val="0d84a1"/>
                </a:highlight>
                <a:latin typeface="Noto Sans"/>
              </a:rPr>
              <a:t>Step </a:t>
            </a:r>
            <a:br>
              <a:rPr sz="2600"/>
            </a:br>
            <a:r>
              <a:rPr b="1" lang="en-GB" sz="2600" spc="-1" strike="noStrike">
                <a:solidFill>
                  <a:srgbClr val="ffffff"/>
                </a:solidFill>
                <a:highlight>
                  <a:srgbClr val="0d84a1"/>
                </a:highlight>
                <a:latin typeface="Noto Sans"/>
              </a:rPr>
              <a:t>Sperimentazione</a:t>
            </a:r>
            <a:endParaRPr b="0" lang="en-GB" sz="26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7" name=""/>
          <p:cNvSpPr/>
          <p:nvPr/>
        </p:nvSpPr>
        <p:spPr>
          <a:xfrm>
            <a:off x="5731560" y="1440000"/>
            <a:ext cx="2008440" cy="803520"/>
          </a:xfrm>
          <a:prstGeom prst="flowChartProcess">
            <a:avLst/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Noto Sans"/>
              </a:rPr>
              <a:t>Filtri FIR</a:t>
            </a:r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88" name=""/>
          <p:cNvSpPr/>
          <p:nvPr/>
        </p:nvSpPr>
        <p:spPr>
          <a:xfrm>
            <a:off x="3321360" y="1440000"/>
            <a:ext cx="2008440" cy="803520"/>
          </a:xfrm>
          <a:prstGeom prst="flowChartProcess">
            <a:avLst/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Noto Sans"/>
              </a:rPr>
              <a:t>Data preparation</a:t>
            </a:r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89" name=""/>
          <p:cNvSpPr/>
          <p:nvPr/>
        </p:nvSpPr>
        <p:spPr>
          <a:xfrm>
            <a:off x="3321360" y="2644920"/>
            <a:ext cx="2008440" cy="803520"/>
          </a:xfrm>
          <a:prstGeom prst="flowChartProcess">
            <a:avLst/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Noto Sans"/>
              </a:rPr>
              <a:t>PSD</a:t>
            </a:r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0" name=""/>
          <p:cNvSpPr/>
          <p:nvPr/>
        </p:nvSpPr>
        <p:spPr>
          <a:xfrm>
            <a:off x="5731560" y="2644920"/>
            <a:ext cx="2008440" cy="803520"/>
          </a:xfrm>
          <a:prstGeom prst="flowChartProcess">
            <a:avLst/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Noto Sans"/>
              </a:rPr>
              <a:t>Wavelet</a:t>
            </a:r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1" name=""/>
          <p:cNvSpPr/>
          <p:nvPr/>
        </p:nvSpPr>
        <p:spPr>
          <a:xfrm>
            <a:off x="3391560" y="3876480"/>
            <a:ext cx="2008440" cy="803520"/>
          </a:xfrm>
          <a:prstGeom prst="flowChartProcess">
            <a:avLst/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Noto Sans"/>
              </a:rPr>
              <a:t>Data </a:t>
            </a:r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Noto Sans"/>
              </a:rPr>
              <a:t>augmentation</a:t>
            </a:r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  <a:p>
            <a:pPr algn="ctr"/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2" name=""/>
          <p:cNvSpPr/>
          <p:nvPr/>
        </p:nvSpPr>
        <p:spPr>
          <a:xfrm>
            <a:off x="5731560" y="3850200"/>
            <a:ext cx="2008440" cy="803160"/>
          </a:xfrm>
          <a:prstGeom prst="flowChartProcess">
            <a:avLst/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Noto Sans"/>
              </a:rPr>
              <a:t>GRU/LSTM</a:t>
            </a:r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3" name=""/>
          <p:cNvSpPr/>
          <p:nvPr/>
        </p:nvSpPr>
        <p:spPr>
          <a:xfrm flipV="1">
            <a:off x="5329800" y="1635120"/>
            <a:ext cx="401760" cy="200520"/>
          </a:xfrm>
          <a:prstGeom prst="rightArrow">
            <a:avLst>
              <a:gd name="adj1" fmla="val 50000"/>
              <a:gd name="adj2" fmla="val 50090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94" name=""/>
          <p:cNvSpPr/>
          <p:nvPr/>
        </p:nvSpPr>
        <p:spPr>
          <a:xfrm flipV="1" rot="5400000">
            <a:off x="6435000" y="2337840"/>
            <a:ext cx="401400" cy="200520"/>
          </a:xfrm>
          <a:prstGeom prst="rightArrow">
            <a:avLst>
              <a:gd name="adj1" fmla="val 50000"/>
              <a:gd name="adj2" fmla="val 50045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95" name=""/>
          <p:cNvSpPr/>
          <p:nvPr/>
        </p:nvSpPr>
        <p:spPr>
          <a:xfrm flipV="1" rot="10800000">
            <a:off x="5329800" y="2840040"/>
            <a:ext cx="401760" cy="200520"/>
          </a:xfrm>
          <a:prstGeom prst="rightArrow">
            <a:avLst>
              <a:gd name="adj1" fmla="val 50000"/>
              <a:gd name="adj2" fmla="val 50090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96" name=""/>
          <p:cNvSpPr/>
          <p:nvPr/>
        </p:nvSpPr>
        <p:spPr>
          <a:xfrm flipV="1" rot="5400000">
            <a:off x="4024440" y="3548880"/>
            <a:ext cx="401760" cy="200520"/>
          </a:xfrm>
          <a:prstGeom prst="rightArrow">
            <a:avLst>
              <a:gd name="adj1" fmla="val 50000"/>
              <a:gd name="adj2" fmla="val 50090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97" name=""/>
          <p:cNvSpPr/>
          <p:nvPr/>
        </p:nvSpPr>
        <p:spPr>
          <a:xfrm flipV="1">
            <a:off x="5329800" y="4051080"/>
            <a:ext cx="401760" cy="200160"/>
          </a:xfrm>
          <a:prstGeom prst="rightArrow">
            <a:avLst>
              <a:gd name="adj1" fmla="val 50000"/>
              <a:gd name="adj2" fmla="val 50180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98" name=""/>
          <p:cNvSpPr/>
          <p:nvPr/>
        </p:nvSpPr>
        <p:spPr>
          <a:xfrm>
            <a:off x="4651560" y="276480"/>
            <a:ext cx="2008440" cy="803520"/>
          </a:xfrm>
          <a:prstGeom prst="flowChartProcess">
            <a:avLst/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Noto Sans"/>
              </a:rPr>
              <a:t>Segnale EEG</a:t>
            </a:r>
            <a:endParaRPr b="0" lang="en-GB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9" name=""/>
          <p:cNvSpPr/>
          <p:nvPr/>
        </p:nvSpPr>
        <p:spPr>
          <a:xfrm flipV="1" rot="7740000">
            <a:off x="4924440" y="1120320"/>
            <a:ext cx="401760" cy="200520"/>
          </a:xfrm>
          <a:prstGeom prst="rightArrow">
            <a:avLst>
              <a:gd name="adj1" fmla="val 50000"/>
              <a:gd name="adj2" fmla="val 50090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"/>
          <p:cNvSpPr txBox="1"/>
          <p:nvPr/>
        </p:nvSpPr>
        <p:spPr>
          <a:xfrm>
            <a:off x="2700000" y="1162440"/>
            <a:ext cx="7200000" cy="405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Il Dataset BED contiene per ogni soggetto e per ogni sessione il segnale EEG completo rilevato sul soggetto 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Il segnale comprende: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Fase iniziale per la verifica del corretto funzionamento dei sensori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I 66 stimoli a cui sono stati sottoposti i soggetti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Eventuali pause tra stimoli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Lo scopo è stato quello di prelevare dal segnale completo solo le parti inerenti gli stimoli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48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Data preparation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"/>
          <p:cNvSpPr txBox="1"/>
          <p:nvPr/>
        </p:nvSpPr>
        <p:spPr>
          <a:xfrm>
            <a:off x="2700000" y="1162440"/>
            <a:ext cx="7200000" cy="405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Nel dataset viene specificato per ogni segnale il timestamp di inizio sessione ed il timestamp iniziale e finale relativo alla sottomissione di  ogni stimolo. 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 </a:t>
            </a: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Tramite i timestamps siamo riusciti a suddividere il segnale EEG completo in 66 segnali EEG, uno per ogni stimolo a cui è stato sottoposto il soggetto. 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Una volta suddivisi, infine i 14 canali sono stati concatenati. 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48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Data preparation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"/>
          <p:cNvSpPr txBox="1"/>
          <p:nvPr/>
        </p:nvSpPr>
        <p:spPr>
          <a:xfrm>
            <a:off x="2700000" y="1162440"/>
            <a:ext cx="7200000" cy="405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Opera nel dominio del tempo 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Non richiede una trasformazione nel dominio delle frequenze per essere applicato 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Si può specificare direttamente la frequenza di taglio del filtro FIR nel dominio del tempo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Filtro passa-basso a 80 Hz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Filtro passa-alto a 0.5 Hz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</a:rPr>
              <a:t>Finestra utilizzata: Flattop</a:t>
            </a:r>
            <a:endParaRPr b="0" lang="en-GB" sz="16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48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</a:rPr>
              <a:t>Filtri FIR</a:t>
            </a:r>
            <a:endParaRPr b="0" lang="en-GB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2023-06-07T14:36:34Z</dcterms:created>
  <dc:creator/>
  <dc:description/>
  <dc:language>en-GB</dc:language>
  <cp:lastModifiedBy/>
  <dcterms:modified xsi:type="dcterms:W3CDTF">2023-06-10T16:07:29Z</dcterms:modified>
  <cp:revision>18</cp:revision>
  <dc:subject/>
  <dc:title>Freshes</dc:title>
</cp:coreProperties>
</file>