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4930-F0E8-F94C-AA3B-9F07F22DA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E46B1-7F15-5E4E-B9BD-062AF7E20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B632-7840-8C46-92E4-474CC2C6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97CC-24C6-8F43-A353-847BE436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0FBC-9425-4F4E-BED9-ECDE5603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B5D-6F6B-5945-A0E7-8FEB2FE0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BC8F0-86F8-1847-99E1-30ADE149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EC1E-DCF6-BB44-BAA9-B5FFBDED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985B-9FD6-E04B-BCCE-0D214C8E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CA9E-E99E-AA45-9B3A-0B70BC63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64EF6-7777-8640-B047-8E4BF7B20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89632-1ECA-A34D-A5FF-B1DE183F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0E65-21FB-9A41-AC5D-A3BDAF4C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96DD-9BDD-D442-81CD-339949AC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4461-F060-B345-820B-82F388D1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7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3FF4-025F-0C4B-B29C-AC41BDDB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B063-BAAD-8E42-BD50-E172E777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3E64-7CB9-8C41-BA4F-01CCA2C7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180A-AD49-274B-814B-5B9EAAA9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221F-4179-634A-BC9D-FE5116DC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ED6C-CF43-1242-9C3A-425FE080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167A-3BC9-3944-B632-3D297A64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FE22-A092-CA49-81F0-2C6754D2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7BCA-49E0-3748-82D2-DDA45D0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23A7-A719-464E-99B0-88E74949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9991-D40A-AF49-8D08-4C7CC9C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19B-F880-F046-9315-1FE97FB5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1609B-172D-9E4C-A3FF-7336C872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0752B-7901-0349-8BA7-2B76229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C8274-68BC-D741-A05D-82D2E7C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614D-74C0-2843-A931-E47AF31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C904-117A-0446-BA4F-E9D93120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342E7-06D6-1440-8905-D8BD8025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5F23-349D-5B46-9FAB-5628E05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38580-AFDE-BA41-BE21-D1E186A9F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2C7B6-8FFF-A048-801F-C6868216D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DE577-AA03-4D4F-B58C-C1A9989A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BD645-D79F-7945-967C-CB3C33D8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239B7-AD80-9E4D-ADAD-56B1EF15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725A-C447-794E-8C0A-6CFE29BF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EF51B-37A9-A24B-828A-40783A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4250C-F8EC-474E-BA0B-84377D32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9E8D-4504-6B48-8367-488512C8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5B36D-EE8E-5749-BCE7-2EF8272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8AFA9-A936-B44D-84A4-5DF864B3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55B9B-6730-A942-A070-E2BB7D13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B4A4-21E0-6041-9199-35B71B4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1AD5-0039-1F4C-9055-6CC64DED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07750-A71F-C24B-AB6B-26411835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1F96-C853-5F49-9334-C4E78650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4D1D3-5546-4147-94E0-A1F3C22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511CB-2888-6E41-8D9D-E258F440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110B-8355-1149-9D0D-DD671EF9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F5759-043F-8C48-B720-992D8D8A7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667D7-6DE2-0242-A9C7-F349DC335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C7459-C5C9-9D4A-9AA0-D7F94A4E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C085-C910-EA46-9AA4-A8829BD7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05E5-A757-2C4E-8ED6-8695F38B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AB3CA-C6E9-AC4D-AC81-C3D45E40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B362-A6F7-EF41-8F61-E5AAA017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9121-EB23-3A4E-9505-A59DFE1CE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D9C-34CF-2D4A-BDA3-737D6319C82C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5349-4153-F34B-BE64-30BEC0033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3D4C-22E0-F04A-83F8-2CA2F5F8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0775-523F-7C49-BBD7-F125CF76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58B94-C05E-D44B-8AF4-79B76C80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b="1" dirty="0" err="1">
                <a:solidFill>
                  <a:srgbClr val="080808"/>
                </a:solidFill>
              </a:rPr>
              <a:t>pineR</a:t>
            </a:r>
            <a:endParaRPr lang="en-US" sz="5400" b="1" dirty="0">
              <a:solidFill>
                <a:srgbClr val="08080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229A-B33F-AC40-AD01-AD83389EA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6BAB164-5FDF-0C43-8333-03A8BE16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36" y="-4728"/>
            <a:ext cx="8900021" cy="64302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115D7-B8C6-3C45-B645-D9C2E693BE9F}"/>
              </a:ext>
            </a:extLst>
          </p:cNvPr>
          <p:cNvSpPr txBox="1"/>
          <p:nvPr/>
        </p:nvSpPr>
        <p:spPr>
          <a:xfrm>
            <a:off x="2668849" y="6435443"/>
            <a:ext cx="711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Boxplots of the weighted mean temperature of each site over three years.</a:t>
            </a:r>
          </a:p>
        </p:txBody>
      </p:sp>
    </p:spTree>
    <p:extLst>
      <p:ext uri="{BB962C8B-B14F-4D97-AF65-F5344CB8AC3E}">
        <p14:creationId xmlns:p14="http://schemas.microsoft.com/office/powerpoint/2010/main" val="378407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C606D-6CCD-C540-B6F4-DEA7969E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E" b="1" dirty="0"/>
              <a:t>OVERVIEW OF THE PACKAGE </a:t>
            </a:r>
            <a:r>
              <a:rPr lang="en-US" sz="3600" b="1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pineR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4868A-9FDB-704D-B932-EB9A6F93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How is the package organized?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5A91-AA81-B745-ABB0-28CF5909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Principal function: </a:t>
            </a:r>
            <a:r>
              <a:rPr lang="en-US" sz="2000" dirty="0" err="1"/>
              <a:t>piner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Principal arguments:</a:t>
            </a:r>
          </a:p>
          <a:p>
            <a:pPr lvl="2"/>
            <a:r>
              <a:rPr lang="en-US" sz="1200" dirty="0"/>
              <a:t>data: a data frame containing the variables “day”,  “month”,  “year”,  “</a:t>
            </a:r>
            <a:r>
              <a:rPr lang="en-US" sz="1200" dirty="0" err="1"/>
              <a:t>min_temp</a:t>
            </a:r>
            <a:r>
              <a:rPr lang="en-US" sz="1200" dirty="0"/>
              <a:t>”,   “</a:t>
            </a:r>
            <a:r>
              <a:rPr lang="en-US" sz="1200" dirty="0" err="1"/>
              <a:t>max_temp</a:t>
            </a:r>
            <a:r>
              <a:rPr lang="en-US" sz="1200" dirty="0"/>
              <a:t>” and “temp”, that represents the day, month, year, minimum, maximum and average temperatures, respectively.</a:t>
            </a:r>
          </a:p>
          <a:p>
            <a:pPr lvl="2"/>
            <a:r>
              <a:rPr lang="en-US" sz="1200" dirty="0" err="1"/>
              <a:t>npop</a:t>
            </a:r>
            <a:r>
              <a:rPr lang="en-US" sz="1200" dirty="0"/>
              <a:t>: population size.</a:t>
            </a:r>
          </a:p>
          <a:p>
            <a:pPr lvl="2"/>
            <a:r>
              <a:rPr lang="en-US" sz="1200" dirty="0" err="1"/>
              <a:t>ntimes</a:t>
            </a:r>
            <a:r>
              <a:rPr lang="en-US" sz="1200" dirty="0"/>
              <a:t>: number of runs.</a:t>
            </a:r>
          </a:p>
          <a:p>
            <a:pPr lvl="2"/>
            <a:r>
              <a:rPr lang="en-US" sz="1200" dirty="0" err="1"/>
              <a:t>ngen</a:t>
            </a:r>
            <a:r>
              <a:rPr lang="en-US" sz="1200" dirty="0"/>
              <a:t>: number of generations. </a:t>
            </a:r>
          </a:p>
          <a:p>
            <a:pPr lvl="2"/>
            <a:r>
              <a:rPr lang="en-US" sz="1200" dirty="0"/>
              <a:t>species: species of the tree.</a:t>
            </a:r>
          </a:p>
          <a:p>
            <a:pPr lvl="2"/>
            <a:r>
              <a:rPr lang="en-US" sz="1200" dirty="0"/>
              <a:t>depth: stump depth (1 = 10cm, 2 = 20cm, 3 = 30cm).</a:t>
            </a:r>
          </a:p>
          <a:p>
            <a:r>
              <a:rPr lang="en-US" sz="2000" dirty="0"/>
              <a:t>The function </a:t>
            </a:r>
            <a:r>
              <a:rPr lang="en-US" sz="2000" dirty="0" err="1"/>
              <a:t>piner</a:t>
            </a:r>
            <a:r>
              <a:rPr lang="en-US" sz="2000" dirty="0"/>
              <a:t> is divided in the following internal functions: </a:t>
            </a:r>
            <a:r>
              <a:rPr lang="en-US" sz="1600" dirty="0" err="1"/>
              <a:t>getStumpTemp</a:t>
            </a:r>
            <a:r>
              <a:rPr lang="en-US" sz="1600" dirty="0"/>
              <a:t>, </a:t>
            </a:r>
            <a:r>
              <a:rPr lang="en-US" sz="1600" dirty="0" err="1"/>
              <a:t>getFirstGeneration</a:t>
            </a:r>
            <a:r>
              <a:rPr lang="en-US" sz="1600" dirty="0"/>
              <a:t> , module1, module2, module3, module4, module5 and module6.</a:t>
            </a:r>
          </a:p>
          <a:p>
            <a:r>
              <a:rPr lang="en-US" sz="2100" dirty="0"/>
              <a:t>The principal outputs of the function are:</a:t>
            </a:r>
          </a:p>
          <a:p>
            <a:pPr lvl="1"/>
            <a:r>
              <a:rPr lang="en-US" sz="1200" dirty="0"/>
              <a:t>mature</a:t>
            </a:r>
            <a:r>
              <a:rPr lang="en-US" sz="800" dirty="0"/>
              <a:t> </a:t>
            </a:r>
          </a:p>
          <a:p>
            <a:pPr lvl="1"/>
            <a:r>
              <a:rPr lang="en-US" sz="1200" dirty="0" err="1"/>
              <a:t>lavalst</a:t>
            </a:r>
            <a:r>
              <a:rPr lang="en-US" sz="1200" dirty="0"/>
              <a:t> </a:t>
            </a:r>
          </a:p>
          <a:p>
            <a:pPr lvl="1"/>
            <a:r>
              <a:rPr lang="en-US" sz="1200" dirty="0" err="1"/>
              <a:t>gstmonth</a:t>
            </a:r>
            <a:r>
              <a:rPr lang="en-US" sz="1200" dirty="0"/>
              <a:t> </a:t>
            </a:r>
          </a:p>
          <a:p>
            <a:pPr lvl="1"/>
            <a:r>
              <a:rPr lang="en-US" sz="1200" dirty="0" err="1"/>
              <a:t>geetime</a:t>
            </a:r>
            <a:r>
              <a:rPr lang="en-US" sz="1200" dirty="0"/>
              <a:t> </a:t>
            </a:r>
          </a:p>
          <a:p>
            <a:pPr lvl="1"/>
            <a:r>
              <a:rPr lang="en-US" sz="1200" dirty="0" err="1"/>
              <a:t>geewinter</a:t>
            </a:r>
            <a:endParaRPr lang="en-US" sz="1200" dirty="0"/>
          </a:p>
          <a:p>
            <a:pPr lvl="1"/>
            <a:r>
              <a:rPr lang="en-US" sz="1200" dirty="0" err="1"/>
              <a:t>geemonth</a:t>
            </a:r>
            <a:r>
              <a:rPr lang="en-US" sz="1200" dirty="0"/>
              <a:t> </a:t>
            </a:r>
          </a:p>
          <a:p>
            <a:pPr lvl="1"/>
            <a:r>
              <a:rPr lang="en-US" sz="1200" dirty="0" err="1"/>
              <a:t>stageov</a:t>
            </a:r>
            <a:r>
              <a:rPr lang="en-US" sz="1200" dirty="0"/>
              <a:t> </a:t>
            </a:r>
          </a:p>
          <a:p>
            <a:pPr lvl="1"/>
            <a:r>
              <a:rPr lang="en-US" sz="1200" dirty="0" err="1"/>
              <a:t>rweevil</a:t>
            </a:r>
            <a:r>
              <a:rPr lang="en-US" sz="1200" dirty="0"/>
              <a:t> </a:t>
            </a:r>
          </a:p>
          <a:p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4DEC-C9AD-2E44-A6FB-5B2B69A0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80808"/>
                </a:solidFill>
              </a:rPr>
              <a:t>DESCRIPTIVE PLOTS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62C6-9996-0849-8CE3-B3FA5D44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1" y="0"/>
            <a:ext cx="11280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1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8CD0A-7148-D04F-8620-AE2DE37C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1" y="0"/>
            <a:ext cx="11280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0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3066F-CB61-3542-ADED-CE2A8B3A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47" y="0"/>
            <a:ext cx="1022510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A5290-FCB9-594F-B73A-B0593AC6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47" y="0"/>
            <a:ext cx="10225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62722-A908-F04E-BD96-5C82C9BF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23" y="56615"/>
            <a:ext cx="8231153" cy="5607879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5FC11-9D97-7641-A24D-BC631DE9BC88}"/>
              </a:ext>
            </a:extLst>
          </p:cNvPr>
          <p:cNvSpPr txBox="1"/>
          <p:nvPr/>
        </p:nvSpPr>
        <p:spPr>
          <a:xfrm>
            <a:off x="1539832" y="5833952"/>
            <a:ext cx="9597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(a) and (b) show the histogram of the variables Altitude of each site and the distance of the </a:t>
            </a:r>
          </a:p>
          <a:p>
            <a:r>
              <a:rPr lang="en-US" dirty="0"/>
              <a:t>weather stations from the measured position. Figures (c) and (d) show the frequency of Species and </a:t>
            </a:r>
          </a:p>
          <a:p>
            <a:r>
              <a:rPr lang="en-US" dirty="0"/>
              <a:t>Soil Type in each site.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8B7F-4538-CE4B-B37E-36BA57AE3F1B}"/>
              </a:ext>
            </a:extLst>
          </p:cNvPr>
          <p:cNvSpPr txBox="1"/>
          <p:nvPr/>
        </p:nvSpPr>
        <p:spPr>
          <a:xfrm>
            <a:off x="1539832" y="1138677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54E39-53EF-8543-B92D-DB777D919124}"/>
              </a:ext>
            </a:extLst>
          </p:cNvPr>
          <p:cNvSpPr txBox="1"/>
          <p:nvPr/>
        </p:nvSpPr>
        <p:spPr>
          <a:xfrm>
            <a:off x="10352314" y="113867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28DA7-B88D-414E-8F20-F302DC94F71A}"/>
              </a:ext>
            </a:extLst>
          </p:cNvPr>
          <p:cNvSpPr txBox="1"/>
          <p:nvPr/>
        </p:nvSpPr>
        <p:spPr>
          <a:xfrm>
            <a:off x="1539832" y="380946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B4AC1-3D1F-6F49-88FB-2027B7C25B1B}"/>
              </a:ext>
            </a:extLst>
          </p:cNvPr>
          <p:cNvSpPr txBox="1"/>
          <p:nvPr/>
        </p:nvSpPr>
        <p:spPr>
          <a:xfrm>
            <a:off x="10352314" y="380946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37262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B8CCF-F69C-3548-8F7C-F32AEB12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9" y="157161"/>
            <a:ext cx="8472602" cy="5772379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78725-CCDB-8F40-B3CA-BC0716D25407}"/>
              </a:ext>
            </a:extLst>
          </p:cNvPr>
          <p:cNvSpPr txBox="1"/>
          <p:nvPr/>
        </p:nvSpPr>
        <p:spPr>
          <a:xfrm>
            <a:off x="1328731" y="125224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9B63C-0206-1B47-AF59-050F65507D73}"/>
              </a:ext>
            </a:extLst>
          </p:cNvPr>
          <p:cNvSpPr txBox="1"/>
          <p:nvPr/>
        </p:nvSpPr>
        <p:spPr>
          <a:xfrm>
            <a:off x="10403623" y="125224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F23B3-E30C-F04A-8948-156BDE6D1EC7}"/>
              </a:ext>
            </a:extLst>
          </p:cNvPr>
          <p:cNvSpPr txBox="1"/>
          <p:nvPr/>
        </p:nvSpPr>
        <p:spPr>
          <a:xfrm>
            <a:off x="1285345" y="40825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FAE94-9F22-C042-82A6-B822F5FCE809}"/>
              </a:ext>
            </a:extLst>
          </p:cNvPr>
          <p:cNvSpPr txBox="1"/>
          <p:nvPr/>
        </p:nvSpPr>
        <p:spPr>
          <a:xfrm>
            <a:off x="10475702" y="41787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6D7A0-9A8A-654F-B656-9E828C580BEF}"/>
              </a:ext>
            </a:extLst>
          </p:cNvPr>
          <p:cNvSpPr txBox="1"/>
          <p:nvPr/>
        </p:nvSpPr>
        <p:spPr>
          <a:xfrm>
            <a:off x="1242931" y="6010163"/>
            <a:ext cx="952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(a) shows the frequency of the aspect for each site. Figure (b) is a histogram of the variable </a:t>
            </a:r>
          </a:p>
          <a:p>
            <a:r>
              <a:rPr lang="en-US" dirty="0"/>
              <a:t>percentage of slope. Figures (c) and (d) show the </a:t>
            </a:r>
            <a:r>
              <a:rPr lang="en-US" dirty="0" err="1"/>
              <a:t>barplot</a:t>
            </a:r>
            <a:r>
              <a:rPr lang="en-US" dirty="0"/>
              <a:t> of the variables Conditions and Roughness.</a:t>
            </a:r>
          </a:p>
        </p:txBody>
      </p:sp>
    </p:spTree>
    <p:extLst>
      <p:ext uri="{BB962C8B-B14F-4D97-AF65-F5344CB8AC3E}">
        <p14:creationId xmlns:p14="http://schemas.microsoft.com/office/powerpoint/2010/main" val="143569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DF520-83B2-014D-9094-55F3DAC4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05" y="0"/>
            <a:ext cx="9255646" cy="6305866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23D65-B3B7-1049-A4C6-9E3B30D904A2}"/>
              </a:ext>
            </a:extLst>
          </p:cNvPr>
          <p:cNvSpPr txBox="1"/>
          <p:nvPr/>
        </p:nvSpPr>
        <p:spPr>
          <a:xfrm>
            <a:off x="1001486" y="272442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CB61F-5E4F-0E49-862B-8C40B7406402}"/>
              </a:ext>
            </a:extLst>
          </p:cNvPr>
          <p:cNvSpPr txBox="1"/>
          <p:nvPr/>
        </p:nvSpPr>
        <p:spPr>
          <a:xfrm>
            <a:off x="10857533" y="270564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32F6-54B2-D346-826B-D9DBBA4BB176}"/>
              </a:ext>
            </a:extLst>
          </p:cNvPr>
          <p:cNvSpPr txBox="1"/>
          <p:nvPr/>
        </p:nvSpPr>
        <p:spPr>
          <a:xfrm>
            <a:off x="2122713" y="6351170"/>
            <a:ext cx="838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(a) and (b) shows the conditions and roughness associated with site,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8434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E5154-ADBE-4F40-8161-18FFD87D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17" y="2"/>
            <a:ext cx="9477967" cy="6457334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39BC98-AA73-E442-8304-030A8A3D2E0F}"/>
              </a:ext>
            </a:extLst>
          </p:cNvPr>
          <p:cNvSpPr txBox="1"/>
          <p:nvPr/>
        </p:nvSpPr>
        <p:spPr>
          <a:xfrm>
            <a:off x="1915883" y="6427372"/>
            <a:ext cx="851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(a) and (b) shows the slope type and slope angle associated with site, respectively.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AFBEC-84B2-354E-8369-F4E6BC201925}"/>
              </a:ext>
            </a:extLst>
          </p:cNvPr>
          <p:cNvSpPr txBox="1"/>
          <p:nvPr/>
        </p:nvSpPr>
        <p:spPr>
          <a:xfrm>
            <a:off x="626634" y="288549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09108-A254-2A40-A43D-FD5E6B37E53B}"/>
              </a:ext>
            </a:extLst>
          </p:cNvPr>
          <p:cNvSpPr txBox="1"/>
          <p:nvPr/>
        </p:nvSpPr>
        <p:spPr>
          <a:xfrm>
            <a:off x="10758939" y="288549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00234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341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pineR</vt:lpstr>
      <vt:lpstr>DESCRIPTIVE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THE PACKAGE pineR</vt:lpstr>
      <vt:lpstr>How is the package organized?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pineR</dc:title>
  <dc:creator>ANTONIA ALESSANDRA LEMOS DOS SANTOS</dc:creator>
  <cp:lastModifiedBy>ANTONIA ALESSANDRA LEMOS DOS SANTOS</cp:lastModifiedBy>
  <cp:revision>3</cp:revision>
  <dcterms:created xsi:type="dcterms:W3CDTF">2022-02-20T18:51:37Z</dcterms:created>
  <dcterms:modified xsi:type="dcterms:W3CDTF">2022-02-28T10:52:10Z</dcterms:modified>
</cp:coreProperties>
</file>