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7CF56-B302-4427-8C40-A99503A3A32E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8561-3D5D-4F9A-8698-7FF1948300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7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4950E4-0100-4557-0673-60E47A67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506C95-AAEA-660A-2B0C-B0359E2EB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7333AB-5A9B-C035-9887-1001DF7A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8068-A4BD-46A9-A9F6-15E39850A33D}" type="datetime1">
              <a:rPr lang="en-GB" smtClean="0"/>
              <a:t>04/03/2024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4B1EDF-BF97-39D6-BF06-8C98BE9A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2AD60-6BA6-AD1F-1CF2-F27CA5F3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08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CBEAE-02F2-67A0-EAC6-DE975E02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DD59BBE-48C2-8800-E2B1-4DBB219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91097C-8022-B1F3-627E-837A60F1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8B2-D9AF-4699-A72C-7ED3FA233D29}" type="datetime1">
              <a:rPr lang="en-GB" smtClean="0"/>
              <a:t>04/03/2024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8795C2-7747-F9EF-DDFD-423D2624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B13192-0EBD-111E-5A7A-04050915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22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5147998-DF25-0EDE-3E7D-C171C689C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046C71-7ADD-9B0C-0F86-288E13844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71A490-D698-EA1B-BFD1-B3390DAA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080-5F9A-4A47-9540-6FD3D2565842}" type="datetime1">
              <a:rPr lang="en-GB" smtClean="0"/>
              <a:t>04/03/2024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277A8D-F41F-92D0-99A5-21A41660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E61441-CE50-8750-9FD0-2422F187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10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0AE00-2F44-1E3C-1378-19E5BE35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BBAC28-6D1D-E210-FA49-4C4CDFB3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3485B3-D995-5062-2F9E-E5A9C4D5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BF8E-F275-4E3B-9AF8-F20E895D9D8E}" type="datetime1">
              <a:rPr lang="en-GB" smtClean="0"/>
              <a:t>04/03/2024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41C8DB-A1C4-B87F-676D-6760E910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2568E5-EFA1-CA05-B7E1-C0EEA56C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4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3C2E5-6854-4D35-D44B-A47A7D0D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D05292-38CE-594F-D593-F16AA849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910D0-BA80-5A51-9E3E-316202F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73D9-F1F0-481C-A9DB-3EDB427312E2}" type="datetime1">
              <a:rPr lang="en-GB" smtClean="0"/>
              <a:t>04/03/2024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F2EBFE-C352-5511-C8F5-9D83A15D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A213EF-C6B1-8CF1-AFBB-F781833F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6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A8C558-E6A0-C4EE-F517-A478C6B3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3741F2-D9B0-06A4-2526-BCED97C3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7505D0-8F48-DB9B-B3EF-497076980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14290C-9E9F-7F2F-5E93-551745C3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87F-A25D-4BB4-B6BF-C334BA340B03}" type="datetime1">
              <a:rPr lang="en-GB" smtClean="0"/>
              <a:t>04/03/2024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D7C1EF-8A1C-8E52-8F99-A7DF3C00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8BB75E-DB54-CB2F-DF98-2324653A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8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D89593-DA35-FED2-400D-21EB8CFD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9E4A21-D105-EE06-91BB-9D8FE3ED3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E814C9-583E-BAC7-65DA-3ED71478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46A063-F597-9DD6-A868-4E6B31C5A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8C7366C-9251-D8F1-94E8-C6C254A30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095B900-458A-4DD6-EEBA-1323CEA9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EEA9-E231-4204-A223-01A4A80E5990}" type="datetime1">
              <a:rPr lang="en-GB" smtClean="0"/>
              <a:t>04/03/2024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61F055D-AB94-EE09-16E1-589F9156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2E8F6AB-77CE-1FB8-4C62-0DDF9AD4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21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7F9AD-200B-F655-D82D-5530015B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34FDEA2-5D48-48A2-826E-5BC40F13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ADAA-09CB-467E-8BDB-D8AFDA343369}" type="datetime1">
              <a:rPr lang="en-GB" smtClean="0"/>
              <a:t>04/03/2024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31E9EB-4115-6338-B80D-6DDD5D96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6923CF-C88D-D883-2D95-D0453423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53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4E9F026-84A2-1F5B-3B47-0495DD57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5AE8-76FF-4D07-849C-2475A39E401D}" type="datetime1">
              <a:rPr lang="en-GB" smtClean="0"/>
              <a:t>04/03/2024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C6B31D0-6EAF-BCAB-3086-C15026B2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9B8FDF-08A8-D1DD-9E47-777F39A8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8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E41F9C-E870-154C-3F3D-A0F3404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015E61-F8CC-59AC-577C-DAB261E27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A6A3C2-9E28-4A4B-5BE3-740095727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153FE6-12EC-7C05-99B7-A07D3CC2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F5D4-646A-4A30-BC45-22D666AE0CCD}" type="datetime1">
              <a:rPr lang="en-GB" smtClean="0"/>
              <a:t>04/03/2024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3F38DD-521E-E601-D0CE-21834BBA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595A46-AD5B-8282-C3B4-0DB7CC4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64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936F05-7DA4-2A26-EFFF-B795E99B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EF4D315-3C51-E64F-0922-904AE4A7D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B3BEAC-2637-BE3B-1BE4-A59EA377A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1A0B75-3911-B008-D544-2CBF772F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E6C6-474F-4C2A-8FC6-7123BBA8410F}" type="datetime1">
              <a:rPr lang="en-GB" smtClean="0"/>
              <a:t>04/03/2024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46C5BF-2109-4D44-54FD-920172CB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956304-C6C5-A1FB-4603-4A11EED2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4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563C331-FA5F-99FF-9867-7BCF1290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04A0A6-E855-BDDA-8F2F-5FC38320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4E9C0C-55D9-E4EE-CC4D-0669EB06A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AE817-1B10-47A6-A3BE-4223F62F74BF}" type="datetime1">
              <a:rPr lang="en-GB" smtClean="0"/>
              <a:t>04/03/2024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0B2E3C-2262-EAA2-F70B-1B31C8EA7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F4A67B-C422-5D36-A3CC-C26D815FA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18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Word_Document.docx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mathworks.com/help/simulink/slref/pidcontroller.html" TargetMode="External"/><Relationship Id="rId2" Type="http://schemas.openxmlformats.org/officeDocument/2006/relationships/hyperlink" Target="https://it.mathworks.com/help/simulink/slref/rela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mathworks.com/help/slcontrol/ug/analyze-the-design-in-the-pid-tun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A033F-EB49-D003-EDB1-CD1CCA663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8289"/>
            <a:ext cx="9144000" cy="2387600"/>
          </a:xfrm>
        </p:spPr>
        <p:txBody>
          <a:bodyPr/>
          <a:lstStyle/>
          <a:p>
            <a:r>
              <a:rPr lang="en-US" sz="6000" b="1" dirty="0">
                <a:latin typeface="Livvic" pitchFamily="2" charset="0"/>
              </a:rPr>
              <a:t>The Cooling Cheese Problem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79E9F3-6344-A294-961E-41262907E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7964"/>
            <a:ext cx="9144000" cy="934451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INDUSTRIAL AUTOMATION – 5</a:t>
            </a:r>
            <a:r>
              <a:rPr lang="en-GB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March 2024 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E49DD5-D879-58BB-DA56-B79E3FDB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1</a:t>
            </a:fld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5DACDD-8626-805E-4017-0B1F887FFA47}"/>
              </a:ext>
            </a:extLst>
          </p:cNvPr>
          <p:cNvSpPr txBox="1"/>
          <p:nvPr/>
        </p:nvSpPr>
        <p:spPr>
          <a:xfrm>
            <a:off x="4032477" y="4615735"/>
            <a:ext cx="4127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</a:rPr>
              <a:t>Alessandra Elisa Sindi Morando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6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40A36B-86BF-DB9A-5BF2-B1914FCBA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132"/>
          </a:xfrm>
        </p:spPr>
        <p:txBody>
          <a:bodyPr anchor="ctr" anchorCtr="0">
            <a:normAutofit/>
          </a:bodyPr>
          <a:lstStyle/>
          <a:p>
            <a:r>
              <a:rPr lang="en-GB" b="1" dirty="0"/>
              <a:t>Just to know</a:t>
            </a:r>
            <a:r>
              <a:rPr lang="en-GB" dirty="0"/>
              <a:t>…</a:t>
            </a:r>
          </a:p>
          <a:p>
            <a:pPr lvl="1"/>
            <a:r>
              <a:rPr lang="en-GB" sz="2800" dirty="0"/>
              <a:t>…who has </a:t>
            </a:r>
            <a:r>
              <a:rPr lang="en-GB" sz="2800" b="1" dirty="0"/>
              <a:t>never</a:t>
            </a:r>
            <a:r>
              <a:rPr lang="en-GB" sz="2800" dirty="0"/>
              <a:t> seen MATLAB?</a:t>
            </a:r>
          </a:p>
          <a:p>
            <a:pPr lvl="1"/>
            <a:r>
              <a:rPr lang="en-GB" sz="2800" dirty="0"/>
              <a:t>Who feels </a:t>
            </a:r>
            <a:r>
              <a:rPr lang="en-GB" sz="2800" b="1" dirty="0"/>
              <a:t>confident</a:t>
            </a:r>
            <a:r>
              <a:rPr lang="en-GB" sz="2800" dirty="0"/>
              <a:t> with MATLAB?</a:t>
            </a:r>
          </a:p>
          <a:p>
            <a:pPr marL="914400" lvl="2" indent="0">
              <a:buNone/>
            </a:pPr>
            <a:r>
              <a:rPr lang="en-GB" sz="2800" dirty="0"/>
              <a:t>↳ Skip to the exercise… </a:t>
            </a:r>
            <a:r>
              <a:rPr lang="en-GB" sz="2800" dirty="0">
                <a:sym typeface="Wingdings" panose="05000000000000000000" pitchFamily="2" charset="2"/>
              </a:rPr>
              <a:t> </a:t>
            </a:r>
          </a:p>
          <a:p>
            <a:pPr marL="914400" lvl="2" indent="0">
              <a:buNone/>
            </a:pPr>
            <a:r>
              <a:rPr lang="en-GB" sz="2800" dirty="0">
                <a:sym typeface="Wingdings" panose="05000000000000000000" pitchFamily="2" charset="2"/>
              </a:rPr>
              <a:t>	</a:t>
            </a:r>
          </a:p>
          <a:p>
            <a:pPr marL="914400" lvl="2" indent="0">
              <a:buNone/>
            </a:pPr>
            <a:endParaRPr lang="en-GB" sz="2800" dirty="0">
              <a:sym typeface="Wingdings" panose="05000000000000000000" pitchFamily="2" charset="2"/>
            </a:endParaRPr>
          </a:p>
          <a:p>
            <a:pPr marL="914400" lvl="2" indent="0" algn="r">
              <a:buNone/>
            </a:pPr>
            <a:r>
              <a:rPr lang="en-GB" sz="2800" dirty="0">
                <a:sym typeface="Wingdings" panose="05000000000000000000" pitchFamily="2" charset="2"/>
              </a:rPr>
              <a:t>			</a:t>
            </a:r>
          </a:p>
          <a:p>
            <a:pPr marL="914400" lvl="2" indent="0" algn="r">
              <a:buNone/>
            </a:pPr>
            <a:r>
              <a:rPr lang="en-GB" sz="2800" dirty="0">
                <a:sym typeface="Wingdings" panose="05000000000000000000" pitchFamily="2" charset="2"/>
              </a:rPr>
              <a:t>…</a:t>
            </a:r>
            <a:r>
              <a:rPr lang="en-GB" sz="2800" dirty="0"/>
              <a:t>otherwise let’s do a</a:t>
            </a:r>
            <a:r>
              <a:rPr lang="en-GB" sz="2800" b="1" dirty="0"/>
              <a:t> little warm up</a:t>
            </a:r>
            <a:r>
              <a:rPr lang="en-GB" sz="2800" dirty="0"/>
              <a:t>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A3A937-09A7-D206-EBEE-879D0F4C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2</a:t>
            </a:fld>
            <a:endParaRPr lang="en-GB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1A0B717-834B-0609-EBAE-5E2C36A6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Livvic" pitchFamily="2" charset="0"/>
              </a:rPr>
              <a:t>Introduction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482966D6-793C-30D9-67E1-0A3D7B5215F2}"/>
              </a:ext>
            </a:extLst>
          </p:cNvPr>
          <p:cNvGrpSpPr/>
          <p:nvPr/>
        </p:nvGrpSpPr>
        <p:grpSpPr>
          <a:xfrm>
            <a:off x="7539180" y="2500163"/>
            <a:ext cx="2957925" cy="1062000"/>
            <a:chOff x="5085230" y="1396231"/>
            <a:chExt cx="2957925" cy="1062000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3711D017-2CD3-7268-6983-7C7423DD6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084" y="1396231"/>
              <a:ext cx="1060071" cy="106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2D4B3F49-FD50-175D-08B2-C53D05423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5230" y="1396231"/>
              <a:ext cx="1185919" cy="1062000"/>
            </a:xfrm>
            <a:prstGeom prst="rect">
              <a:avLst/>
            </a:prstGeom>
          </p:spPr>
        </p:pic>
        <p:pic>
          <p:nvPicPr>
            <p:cNvPr id="10" name="Elemento grafico 9" descr="Aggiungere con riempimento a tinta unita">
              <a:extLst>
                <a:ext uri="{FF2B5EF4-FFF2-40B4-BE49-F238E27FC236}">
                  <a16:creationId xmlns:a16="http://schemas.microsoft.com/office/drawing/2014/main" id="{A5E728FB-D466-305D-57B4-A7DC6A88D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1367" y="1621466"/>
              <a:ext cx="532479" cy="532479"/>
            </a:xfrm>
            <a:prstGeom prst="rect">
              <a:avLst/>
            </a:prstGeom>
          </p:spPr>
        </p:pic>
      </p:grpSp>
      <p:graphicFrame>
        <p:nvGraphicFramePr>
          <p:cNvPr id="16" name="Oggetto 15">
            <a:extLst>
              <a:ext uri="{FF2B5EF4-FFF2-40B4-BE49-F238E27FC236}">
                <a16:creationId xmlns:a16="http://schemas.microsoft.com/office/drawing/2014/main" id="{BE18365E-6E5C-145B-27EC-39180C16C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038719"/>
              </p:ext>
            </p:extLst>
          </p:nvPr>
        </p:nvGraphicFramePr>
        <p:xfrm>
          <a:off x="5437159" y="3970375"/>
          <a:ext cx="1593034" cy="1380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6" imgW="914282" imgH="792690" progId="Word.Document.12">
                  <p:embed/>
                </p:oleObj>
              </mc:Choice>
              <mc:Fallback>
                <p:oleObj name="Document" showAsIcon="1" r:id="rId6" imgW="914282" imgH="7926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7159" y="3970375"/>
                        <a:ext cx="1593034" cy="1380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75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7444E6-F987-AE3C-6146-288CD9FD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Livvic" pitchFamily="2" charset="0"/>
              </a:rPr>
              <a:t>Some useful links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B8017E-49ED-3366-9FF3-3CEFBCE19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>
                <a:hlinkClick r:id="rId2"/>
              </a:rPr>
              <a:t>https://it.mathworks.com/help/simulink/slref/fromworkspace.html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https://it.mathworks.com/help/simulink/slref/relay.html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https://it.mathworks.com/help/simulink/slref/pidcontroller.html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https://it.mathworks.com/help/slcontrol/ug/analyze-the-design-in-the-pid-tuner.html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The code will be available both on Aulaweb and GitHub at the end of the lecture.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619D9F-3ABC-A9E7-17C8-44BC9E9D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07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Arial Unicode MS</vt:lpstr>
      <vt:lpstr>Livvic</vt:lpstr>
      <vt:lpstr>Wingdings</vt:lpstr>
      <vt:lpstr>Tema di Office</vt:lpstr>
      <vt:lpstr>Document</vt:lpstr>
      <vt:lpstr>The Cooling Cheese Problem</vt:lpstr>
      <vt:lpstr>Introduction</vt:lpstr>
      <vt:lpstr>Some 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Elisa Morando</dc:creator>
  <cp:lastModifiedBy>Elisa Morando</cp:lastModifiedBy>
  <cp:revision>5</cp:revision>
  <dcterms:created xsi:type="dcterms:W3CDTF">2024-03-03T15:40:05Z</dcterms:created>
  <dcterms:modified xsi:type="dcterms:W3CDTF">2024-03-04T10:52:12Z</dcterms:modified>
</cp:coreProperties>
</file>