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7" r:id="rId3"/>
    <p:sldId id="318" r:id="rId4"/>
    <p:sldId id="271" r:id="rId5"/>
    <p:sldId id="325" r:id="rId6"/>
    <p:sldId id="320" r:id="rId7"/>
    <p:sldId id="324" r:id="rId8"/>
    <p:sldId id="319" r:id="rId9"/>
    <p:sldId id="316" r:id="rId10"/>
    <p:sldId id="306" r:id="rId11"/>
    <p:sldId id="311" r:id="rId12"/>
    <p:sldId id="305" r:id="rId13"/>
    <p:sldId id="312" r:id="rId14"/>
    <p:sldId id="304" r:id="rId15"/>
    <p:sldId id="310" r:id="rId16"/>
    <p:sldId id="326" r:id="rId17"/>
    <p:sldId id="327" r:id="rId18"/>
    <p:sldId id="303" r:id="rId19"/>
    <p:sldId id="313" r:id="rId20"/>
    <p:sldId id="328" r:id="rId21"/>
    <p:sldId id="302" r:id="rId22"/>
    <p:sldId id="301" r:id="rId23"/>
    <p:sldId id="314" r:id="rId24"/>
    <p:sldId id="322" r:id="rId25"/>
    <p:sldId id="323" r:id="rId26"/>
    <p:sldId id="307" r:id="rId27"/>
    <p:sldId id="309" r:id="rId28"/>
    <p:sldId id="308" r:id="rId29"/>
    <p:sldId id="28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E63F1-DA79-46AB-8EB7-63AB506377F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12AF-4C4A-43D8-8E3C-4CBF3C86B2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012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712AF-4C4A-43D8-8E3C-4CBF3C86B2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3443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6" y="1122363"/>
            <a:ext cx="10364411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3602038"/>
            <a:ext cx="10364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38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4289374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7" y="621323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43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7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2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3" y="4204821"/>
            <a:ext cx="10353763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673660" y="6417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95628" y="307337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7" y="2126944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554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3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88321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7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963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2"/>
            <a:ext cx="10353763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6" y="3989147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092235"/>
            <a:ext cx="2940051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6" y="4565409"/>
            <a:ext cx="3298955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2" y="3989147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092235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565408"/>
            <a:ext cx="330033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3989147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5" y="2092235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7" y="4565410"/>
            <a:ext cx="3294259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735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633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1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601"/>
            <a:ext cx="7658705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2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32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8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40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928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21"/>
            <a:ext cx="5106004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21"/>
            <a:ext cx="5094155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58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569" y="2088320"/>
            <a:ext cx="4800435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974" y="2088320"/>
            <a:ext cx="4788583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8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74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978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5" y="609600"/>
            <a:ext cx="6189492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2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13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9" y="609600"/>
            <a:ext cx="5556804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9910" y="758881"/>
            <a:ext cx="39559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971800"/>
            <a:ext cx="5561656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8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7" y="609602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31F1-ED05-4BAA-8C74-2BAAB7F343BB}" type="datetimeFigureOut">
              <a:rPr lang="pt-BR" smtClean="0"/>
              <a:pPr/>
              <a:t>02/12/2019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6" y="5883277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93D9-3239-4E1A-B177-3A3DADB6A39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8836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4167"/>
            <a:ext cx="9144000" cy="1019199"/>
          </a:xfrm>
        </p:spPr>
        <p:txBody>
          <a:bodyPr/>
          <a:lstStyle/>
          <a:p>
            <a:r>
              <a:rPr lang="pt-BR" sz="3200" dirty="0">
                <a:latin typeface="Arial Rounded MT Bold" pitchFamily="34" charset="0"/>
                <a:cs typeface="Arial" pitchFamily="34" charset="0"/>
              </a:rPr>
              <a:t>Fundamentos da Gestão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58417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Grupo:</a:t>
            </a:r>
            <a: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/>
            </a:r>
            <a:br>
              <a:rPr lang="pt-BR" b="1" dirty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César Augusto</a:t>
            </a:r>
          </a:p>
          <a:p>
            <a:r>
              <a:rPr lang="pt-BR" b="1" dirty="0" smtClean="0">
                <a:latin typeface="Arial Rounded MT Bold" pitchFamily="34" charset="0"/>
                <a:cs typeface="Arial" pitchFamily="34" charset="0"/>
              </a:rPr>
              <a:t>Alessandra Farias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José Alex</a:t>
            </a:r>
          </a:p>
          <a:p>
            <a:r>
              <a:rPr lang="pt-BR" b="1" dirty="0" smtClean="0">
                <a:latin typeface="Arial Rounded MT Bold" pitchFamily="34" charset="0"/>
                <a:cs typeface="Arial" pitchFamily="34" charset="0"/>
              </a:rPr>
              <a:t>Anderson</a:t>
            </a:r>
          </a:p>
          <a:p>
            <a:r>
              <a:rPr lang="pt-BR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Tatiana e Pedro</a:t>
            </a:r>
            <a:endParaRPr lang="pt-BR" b="1" dirty="0"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  <a:p>
            <a:endParaRPr lang="pt-BR" dirty="0"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772816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Empresa:</a:t>
            </a:r>
            <a:br>
              <a:rPr lang="pt-BR" sz="3200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</a:br>
            <a:r>
              <a:rPr lang="pt-BR" sz="3200" b="1" dirty="0" smtClean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ANS </a:t>
            </a:r>
            <a:r>
              <a:rPr lang="pt-BR" sz="3200" b="1" dirty="0">
                <a:solidFill>
                  <a:srgbClr val="FFC000"/>
                </a:solidFill>
                <a:latin typeface="Arial Rounded MT Bold" pitchFamily="34" charset="0"/>
                <a:cs typeface="Arial" pitchFamily="34" charset="0"/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xmlns="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3472" y="2852936"/>
            <a:ext cx="9505056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Marca que a empresa explora: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8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536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Marca que a empresa explora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859340"/>
            <a:ext cx="10153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Ans sistemas possui a própria marca:</a:t>
            </a:r>
            <a:endParaRPr lang="pt-BR" sz="2800" dirty="0">
              <a:latin typeface="Arial Rounded MT Bold" pitchFamily="34" charset="0"/>
            </a:endParaRPr>
          </a:p>
        </p:txBody>
      </p:sp>
      <p:pic>
        <p:nvPicPr>
          <p:cNvPr id="1026" name="Picture 2" descr="C:\Users\Bianca\Download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852936"/>
            <a:ext cx="522385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8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PÚBLICO-ALVO: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PÚBLICO-ALVO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latin typeface="Arial Rounded MT Bold" pitchFamily="34" charset="0"/>
              </a:rPr>
              <a:t>Clínicas Médicas e Odontológicas;</a:t>
            </a:r>
          </a:p>
          <a:p>
            <a:r>
              <a:rPr lang="pt-BR" sz="2800" dirty="0">
                <a:latin typeface="Arial Rounded MT Bold" pitchFamily="34" charset="0"/>
              </a:rPr>
              <a:t>Operadoras de plano de saúde;</a:t>
            </a:r>
          </a:p>
          <a:p>
            <a:r>
              <a:rPr lang="pt-BR" sz="2800" dirty="0">
                <a:latin typeface="Arial Rounded MT Bold" pitchFamily="34" charset="0"/>
              </a:rPr>
              <a:t>Hospitais;</a:t>
            </a:r>
          </a:p>
          <a:p>
            <a:r>
              <a:rPr lang="pt-BR" sz="2800" dirty="0">
                <a:latin typeface="Arial Rounded MT Bold" pitchFamily="34" charset="0"/>
              </a:rPr>
              <a:t>Laboratórios</a:t>
            </a:r>
            <a:r>
              <a:rPr lang="pt-BR" sz="2800" dirty="0" smtClean="0">
                <a:latin typeface="Arial Rounded MT Bold" pitchFamily="34" charset="0"/>
              </a:rPr>
              <a:t>;</a:t>
            </a:r>
            <a:endParaRPr lang="pt-BR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9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consumidos:</a:t>
            </a:r>
            <a:r>
              <a:rPr lang="pt-BR" dirty="0" smtClean="0">
                <a:latin typeface="Arial Rounded MT Bold" pitchFamily="34" charset="0"/>
              </a:rPr>
              <a:t> </a:t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8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66781" cy="4357272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Arial Rounded MT Bold" pitchFamily="34" charset="0"/>
              </a:rPr>
              <a:t>ANÁLISE </a:t>
            </a:r>
            <a:r>
              <a:rPr lang="pt-BR" sz="2800" dirty="0" smtClean="0">
                <a:latin typeface="Arial Rounded MT Bold" pitchFamily="34" charset="0"/>
              </a:rPr>
              <a:t>CLÍNICA: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É um software de auxílio gerencial para Clínicas Médicas em geral, Consultórios Odontológicos e para profissionais autônomos da área de saúde.</a:t>
            </a:r>
          </a:p>
          <a:p>
            <a:pPr lvl="1" algn="just"/>
            <a:r>
              <a:rPr lang="pt-BR" dirty="0" smtClean="0">
                <a:effectLst/>
                <a:latin typeface="Arial Rounded MT Bold" pitchFamily="34" charset="0"/>
              </a:rPr>
              <a:t>O </a:t>
            </a:r>
            <a:r>
              <a:rPr lang="pt-BR" dirty="0">
                <a:effectLst/>
                <a:latin typeface="Arial Rounded MT Bold" pitchFamily="34" charset="0"/>
              </a:rPr>
              <a:t>sistema </a:t>
            </a:r>
            <a:r>
              <a:rPr lang="pt-BR" b="1" dirty="0">
                <a:effectLst/>
                <a:latin typeface="Arial Rounded MT Bold" pitchFamily="34" charset="0"/>
              </a:rPr>
              <a:t>Análise Clínica</a:t>
            </a:r>
            <a:r>
              <a:rPr lang="pt-BR" dirty="0">
                <a:effectLst/>
                <a:latin typeface="Arial Rounded MT Bold" pitchFamily="34" charset="0"/>
              </a:rPr>
              <a:t> é um excelente produto no controle das atividades administrativas e financeiras de uma Clínica.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A facilidade de cadastro e manutenção dos clientes, </a:t>
            </a:r>
            <a:r>
              <a:rPr lang="pt-BR" dirty="0" smtClean="0">
                <a:effectLst/>
                <a:latin typeface="Arial Rounded MT Bold" pitchFamily="34" charset="0"/>
              </a:rPr>
              <a:t>em um formato </a:t>
            </a:r>
            <a:r>
              <a:rPr lang="pt-BR" dirty="0">
                <a:effectLst/>
                <a:latin typeface="Arial Rounded MT Bold" pitchFamily="34" charset="0"/>
              </a:rPr>
              <a:t>simplificado, define a alta capacidade de entendimento do aplicativo, assim como nas demais funcionalidades.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O primeiro contato do usuário não traz dúvidas de sua manuseabilidade. </a:t>
            </a:r>
            <a:r>
              <a:rPr lang="pt-BR" dirty="0" smtClean="0">
                <a:effectLst/>
                <a:latin typeface="Arial Rounded MT Bold" pitchFamily="34" charset="0"/>
              </a:rPr>
              <a:t>Com </a:t>
            </a:r>
            <a:r>
              <a:rPr lang="pt-BR" dirty="0">
                <a:effectLst/>
                <a:latin typeface="Arial Rounded MT Bold" pitchFamily="34" charset="0"/>
              </a:rPr>
              <a:t>menus rápidos e objetivos, um ambiente clean; o Sistema de Gestão de Clínicas, Análise Clínica é um motivador de produção com relação a curva de aprendizagem e a execução de um comando ou consulta.</a:t>
            </a: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755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3" cy="4357272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ANÁLISE OPERADORA:</a:t>
            </a:r>
          </a:p>
          <a:p>
            <a:pPr lvl="1" algn="just"/>
            <a:r>
              <a:rPr lang="pt-BR" sz="2100" dirty="0" smtClean="0">
                <a:effectLst/>
                <a:latin typeface="Arial Rounded MT Bold" pitchFamily="34" charset="0"/>
              </a:rPr>
              <a:t>É um software de auxílio gerencial para Operadoras de Plano de Saúde seguindo todas as Normas e Exigências da ANS – Agência Nacional de Saúde Suplementar.</a:t>
            </a:r>
          </a:p>
          <a:p>
            <a:pPr lvl="1" algn="just"/>
            <a:r>
              <a:rPr lang="pt-BR" sz="2100" dirty="0" smtClean="0">
                <a:effectLst/>
                <a:latin typeface="Arial Rounded MT Bold" pitchFamily="34" charset="0"/>
              </a:rPr>
              <a:t>O sistema </a:t>
            </a:r>
            <a:r>
              <a:rPr lang="pt-BR" sz="2100" b="1" dirty="0" smtClean="0">
                <a:effectLst/>
                <a:latin typeface="Arial Rounded MT Bold" pitchFamily="34" charset="0"/>
              </a:rPr>
              <a:t>Análise Operadora</a:t>
            </a:r>
            <a:r>
              <a:rPr lang="pt-BR" sz="2100" dirty="0" smtClean="0">
                <a:effectLst/>
                <a:latin typeface="Arial Rounded MT Bold" pitchFamily="34" charset="0"/>
              </a:rPr>
              <a:t> é um excelente produto no controle das atividades administrativas e financeiras de uma Operadora de Plano de Saúde.</a:t>
            </a:r>
          </a:p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ANÁLISE LABORATÓRIO:</a:t>
            </a:r>
          </a:p>
          <a:p>
            <a:pPr lvl="1" algn="just"/>
            <a:r>
              <a:rPr lang="pt-BR" dirty="0">
                <a:effectLst/>
              </a:rPr>
              <a:t>É um software de auxílio gerencial para Laboratórios de Análises Clínicas.</a:t>
            </a:r>
            <a:endParaRPr lang="pt-BR" sz="2600" dirty="0">
              <a:latin typeface="Arial Rounded MT Bold" pitchFamily="34" charset="0"/>
            </a:endParaRP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837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Produtos mais consumidos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3" cy="43572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pt-BR" sz="2800" dirty="0">
                <a:latin typeface="Arial Rounded MT Bold" pitchFamily="34" charset="0"/>
              </a:rPr>
              <a:t>ANS </a:t>
            </a:r>
            <a:r>
              <a:rPr lang="pt-BR" sz="2800" dirty="0" smtClean="0">
                <a:latin typeface="Arial Rounded MT Bold" pitchFamily="34" charset="0"/>
              </a:rPr>
              <a:t>Ocupacional:</a:t>
            </a:r>
            <a:endParaRPr lang="pt-BR" sz="2800" dirty="0">
              <a:latin typeface="Arial Rounded MT Bold" pitchFamily="34" charset="0"/>
            </a:endParaRP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Sistema completo de Gestão em Saúde Ocupacional. 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Temos um sistema completo e customizado por Médicos proprietários de Clínicas Especializadas em medicina do trabalho que atuam no </a:t>
            </a:r>
            <a:r>
              <a:rPr lang="pt-BR" b="1" dirty="0">
                <a:effectLst/>
                <a:latin typeface="Arial Rounded MT Bold" pitchFamily="34" charset="0"/>
              </a:rPr>
              <a:t>Porto de SUAPE</a:t>
            </a:r>
            <a:r>
              <a:rPr lang="pt-BR" dirty="0">
                <a:effectLst/>
                <a:latin typeface="Arial Rounded MT Bold" pitchFamily="34" charset="0"/>
              </a:rPr>
              <a:t> e outros. Essas clínicas têm como clientes: </a:t>
            </a:r>
            <a:r>
              <a:rPr lang="pt-BR" b="1" dirty="0">
                <a:effectLst/>
                <a:latin typeface="Arial Rounded MT Bold" pitchFamily="34" charset="0"/>
              </a:rPr>
              <a:t>FIAT - Fábrica JEEP</a:t>
            </a:r>
            <a:r>
              <a:rPr lang="pt-BR" dirty="0">
                <a:effectLst/>
                <a:latin typeface="Arial Rounded MT Bold" pitchFamily="34" charset="0"/>
              </a:rPr>
              <a:t>, Unilever, Queiroz Galvão,</a:t>
            </a:r>
            <a:r>
              <a:rPr lang="pt-BR" b="1" dirty="0">
                <a:effectLst/>
                <a:latin typeface="Arial Rounded MT Bold" pitchFamily="34" charset="0"/>
              </a:rPr>
              <a:t>TIGRE</a:t>
            </a:r>
            <a:r>
              <a:rPr lang="pt-BR" dirty="0">
                <a:effectLst/>
                <a:latin typeface="Arial Rounded MT Bold" pitchFamily="34" charset="0"/>
              </a:rPr>
              <a:t>, MCM, ENFIL, empresas do grupo </a:t>
            </a:r>
            <a:r>
              <a:rPr lang="pt-BR" b="1" dirty="0">
                <a:effectLst/>
                <a:latin typeface="Arial Rounded MT Bold" pitchFamily="34" charset="0"/>
              </a:rPr>
              <a:t>Walmart</a:t>
            </a:r>
            <a:r>
              <a:rPr lang="pt-BR" dirty="0">
                <a:effectLst/>
                <a:latin typeface="Arial Rounded MT Bold" pitchFamily="34" charset="0"/>
              </a:rPr>
              <a:t> como SAMs Club, Todo dia, Lojas Hiper e outras, </a:t>
            </a:r>
            <a:r>
              <a:rPr lang="pt-BR" b="1" dirty="0">
                <a:effectLst/>
                <a:latin typeface="Arial Rounded MT Bold" pitchFamily="34" charset="0"/>
              </a:rPr>
              <a:t>TRIDENT</a:t>
            </a:r>
            <a:r>
              <a:rPr lang="pt-BR" dirty="0">
                <a:effectLst/>
                <a:latin typeface="Arial Rounded MT Bold" pitchFamily="34" charset="0"/>
              </a:rPr>
              <a:t>, STAF, Construtora CONIC, ENGEMED, Construtora DALLAS, </a:t>
            </a:r>
            <a:r>
              <a:rPr lang="pt-BR" b="1" dirty="0">
                <a:effectLst/>
                <a:latin typeface="Arial Rounded MT Bold" pitchFamily="34" charset="0"/>
              </a:rPr>
              <a:t>Construtora Cyrela</a:t>
            </a:r>
            <a:r>
              <a:rPr lang="pt-BR" dirty="0">
                <a:effectLst/>
                <a:latin typeface="Arial Rounded MT Bold" pitchFamily="34" charset="0"/>
              </a:rPr>
              <a:t>.</a:t>
            </a:r>
          </a:p>
          <a:p>
            <a:pPr lvl="1" algn="just"/>
            <a:r>
              <a:rPr lang="pt-BR" dirty="0">
                <a:effectLst/>
                <a:latin typeface="Arial Rounded MT Bold" pitchFamily="34" charset="0"/>
              </a:rPr>
              <a:t>São mais de </a:t>
            </a:r>
            <a:r>
              <a:rPr lang="pt-BR" b="1" dirty="0">
                <a:effectLst/>
                <a:latin typeface="Arial Rounded MT Bold" pitchFamily="34" charset="0"/>
              </a:rPr>
              <a:t>2000 empresas</a:t>
            </a:r>
            <a:r>
              <a:rPr lang="pt-BR" dirty="0">
                <a:effectLst/>
                <a:latin typeface="Arial Rounded MT Bold" pitchFamily="34" charset="0"/>
              </a:rPr>
              <a:t> recebendo resultados online e solicitando que os funcionários realizem exames em clínicas que usam o </a:t>
            </a:r>
            <a:r>
              <a:rPr lang="pt-BR" b="1" dirty="0">
                <a:effectLst/>
                <a:latin typeface="Arial Rounded MT Bold" pitchFamily="34" charset="0"/>
              </a:rPr>
              <a:t>Sistema ANS Ocupacional</a:t>
            </a:r>
            <a:r>
              <a:rPr lang="pt-BR" dirty="0">
                <a:effectLst/>
                <a:latin typeface="Arial Rounded MT Bold" pitchFamily="34" charset="0"/>
              </a:rPr>
              <a:t>.</a:t>
            </a:r>
          </a:p>
          <a:p>
            <a:pPr lvl="1" algn="just"/>
            <a:r>
              <a:rPr lang="pt-BR" dirty="0" smtClean="0">
                <a:effectLst/>
                <a:latin typeface="Arial Rounded MT Bold" pitchFamily="34" charset="0"/>
              </a:rPr>
              <a:t>Nosso </a:t>
            </a:r>
            <a:r>
              <a:rPr lang="pt-BR" dirty="0">
                <a:effectLst/>
                <a:latin typeface="Arial Rounded MT Bold" pitchFamily="34" charset="0"/>
              </a:rPr>
              <a:t>modelo é baseado no acompanhamento de indicadores do Sistema </a:t>
            </a:r>
            <a:r>
              <a:rPr lang="pt-BR" b="1" dirty="0">
                <a:effectLst/>
                <a:latin typeface="Arial Rounded MT Bold" pitchFamily="34" charset="0"/>
              </a:rPr>
              <a:t>ANS</a:t>
            </a:r>
            <a:r>
              <a:rPr lang="pt-BR" dirty="0">
                <a:effectLst/>
                <a:latin typeface="Arial Rounded MT Bold" pitchFamily="34" charset="0"/>
              </a:rPr>
              <a:t> </a:t>
            </a:r>
            <a:r>
              <a:rPr lang="pt-BR" b="1" dirty="0">
                <a:effectLst/>
                <a:latin typeface="Arial Rounded MT Bold" pitchFamily="34" charset="0"/>
              </a:rPr>
              <a:t>Ocupacional</a:t>
            </a:r>
            <a:r>
              <a:rPr lang="pt-BR" dirty="0">
                <a:effectLst/>
                <a:latin typeface="Arial Rounded MT Bold" pitchFamily="34" charset="0"/>
              </a:rPr>
              <a:t> através de processos padronizados e exames personalizados.</a:t>
            </a:r>
          </a:p>
          <a:p>
            <a:pPr lvl="1" algn="just"/>
            <a:endParaRPr lang="pt-BR" sz="2600" dirty="0">
              <a:latin typeface="Arial Rounded MT Bold" pitchFamily="34" charset="0"/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402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concorrentes: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6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concorrentes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 Rounded MT Bold" pitchFamily="34" charset="0"/>
              </a:rPr>
              <a:t>Direto: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ProDoctor Software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HiDoctor Software Médico</a:t>
            </a:r>
          </a:p>
          <a:p>
            <a:pPr marL="457200" lvl="1" indent="0">
              <a:buNone/>
            </a:pPr>
            <a:endParaRPr lang="pt-BR" sz="2800" dirty="0">
              <a:latin typeface="Arial Rounded MT Bold" pitchFamily="34" charset="0"/>
            </a:endParaRPr>
          </a:p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 Rounded MT Bold" pitchFamily="34" charset="0"/>
              </a:rPr>
              <a:t>Indireto:</a:t>
            </a:r>
          </a:p>
          <a:p>
            <a:pPr lvl="1"/>
            <a:r>
              <a:rPr lang="pt-BR" sz="2800" dirty="0" smtClean="0">
                <a:latin typeface="Arial Rounded MT Bold" pitchFamily="34" charset="0"/>
              </a:rPr>
              <a:t>MV </a:t>
            </a:r>
            <a:r>
              <a:rPr lang="pt-BR" sz="2800" dirty="0">
                <a:latin typeface="Arial Rounded MT Bold" pitchFamily="34" charset="0"/>
              </a:rPr>
              <a:t>Sistemas</a:t>
            </a:r>
          </a:p>
          <a:p>
            <a:pPr lvl="1"/>
            <a:r>
              <a:rPr lang="pt-BR" sz="2800" dirty="0">
                <a:latin typeface="Arial Rounded MT Bold" pitchFamily="34" charset="0"/>
              </a:rPr>
              <a:t>Totvs Sistemas</a:t>
            </a:r>
          </a:p>
        </p:txBody>
      </p:sp>
    </p:spTree>
    <p:extLst>
      <p:ext uri="{BB962C8B-B14F-4D97-AF65-F5344CB8AC3E}">
        <p14:creationId xmlns:p14="http://schemas.microsoft.com/office/powerpoint/2010/main" xmlns="" val="12511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764704"/>
          </a:xfrm>
        </p:spPr>
        <p:txBody>
          <a:bodyPr/>
          <a:lstStyle/>
          <a:p>
            <a:r>
              <a:rPr lang="pt-BR" dirty="0">
                <a:latin typeface="Arial Rounded MT Bold" pitchFamily="34" charset="0"/>
              </a:rP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881336"/>
            <a:ext cx="8229600" cy="5616624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rgbClr val="FFC000"/>
                </a:solidFill>
                <a:latin typeface="Arial Rounded MT Bold" pitchFamily="34" charset="0"/>
              </a:rPr>
              <a:t>ANS SISTEMAS</a:t>
            </a:r>
            <a:endParaRPr lang="pt-BR" sz="3000" dirty="0">
              <a:latin typeface="Arial Rounded MT Bold" pitchFamily="34" charset="0"/>
            </a:endParaRPr>
          </a:p>
          <a:p>
            <a:pPr lvl="1"/>
            <a:r>
              <a:rPr lang="pt-BR" sz="2200" b="1" dirty="0">
                <a:latin typeface="Arial Rounded MT Bold" pitchFamily="34" charset="0"/>
              </a:rPr>
              <a:t>Apresentação da Empresa;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Sócios Fundadores;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Segmento da Empresa;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Marca que a ANS Explora;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Público-Alvo;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Produtos Mais Consumidos;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Concorrentes;</a:t>
            </a:r>
          </a:p>
          <a:p>
            <a:pPr lvl="1"/>
            <a:r>
              <a:rPr lang="pt-BR" sz="2200" b="1" dirty="0">
                <a:latin typeface="Arial Rounded MT Bold" pitchFamily="34" charset="0"/>
              </a:rPr>
              <a:t>Política de Preços;</a:t>
            </a:r>
          </a:p>
          <a:p>
            <a:pPr lvl="1"/>
            <a:r>
              <a:rPr lang="pt-BR" sz="2200" b="1" dirty="0" smtClean="0">
                <a:latin typeface="Arial Rounded MT Bold" pitchFamily="34" charset="0"/>
              </a:rPr>
              <a:t>PDV’s;</a:t>
            </a:r>
          </a:p>
          <a:p>
            <a:pPr lvl="1"/>
            <a:r>
              <a:rPr lang="pt-BR" sz="2200" b="1" dirty="0" smtClean="0">
                <a:latin typeface="Arial Rounded MT Bold" pitchFamily="34" charset="0"/>
              </a:rPr>
              <a:t>Propaganda;</a:t>
            </a:r>
            <a:endParaRPr lang="pt-BR" sz="2200" b="1" dirty="0">
              <a:latin typeface="Arial Rounded MT Bold" pitchFamily="34" charset="0"/>
            </a:endParaRPr>
          </a:p>
          <a:p>
            <a:pPr lvl="1"/>
            <a:r>
              <a:rPr lang="pt-BR" sz="2200" b="1" dirty="0">
                <a:latin typeface="Arial Rounded MT Bold" pitchFamily="34" charset="0"/>
              </a:rPr>
              <a:t>Diferenciais </a:t>
            </a:r>
            <a:r>
              <a:rPr lang="pt-BR" sz="2200" b="1" dirty="0" smtClean="0">
                <a:latin typeface="Arial Rounded MT Bold" pitchFamily="34" charset="0"/>
              </a:rPr>
              <a:t>Competitivos.</a:t>
            </a:r>
            <a:endParaRPr lang="pt-BR" sz="22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  <a:latin typeface="Arial Rounded MT Bold" pitchFamily="34" charset="0"/>
              </a:rPr>
              <a:t>Políticas de preço:</a:t>
            </a:r>
            <a:r>
              <a:rPr lang="pt-BR" dirty="0" smtClean="0">
                <a:latin typeface="Arial Rounded MT Bold" pitchFamily="34" charset="0"/>
              </a:rPr>
              <a:t> </a:t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9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Políticas de preço: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43471" y="1772816"/>
            <a:ext cx="9482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</a:t>
            </a:r>
            <a:r>
              <a:rPr lang="pt-BR" sz="2800" dirty="0" smtClean="0">
                <a:latin typeface="Arial Rounded MT Bold" pitchFamily="34" charset="0"/>
              </a:rPr>
              <a:t>reço </a:t>
            </a:r>
            <a:r>
              <a:rPr lang="pt-BR" sz="2800" dirty="0">
                <a:latin typeface="Arial Rounded MT Bold" pitchFamily="34" charset="0"/>
              </a:rPr>
              <a:t>é baseado em quantidade de </a:t>
            </a:r>
            <a:r>
              <a:rPr lang="pt-BR" sz="2800" dirty="0" smtClean="0">
                <a:latin typeface="Arial Rounded MT Bold" pitchFamily="34" charset="0"/>
              </a:rPr>
              <a:t>computadores e quantidade de funcionalidades ativas;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Mercado </a:t>
            </a:r>
            <a:r>
              <a:rPr lang="pt-BR" sz="2800" dirty="0">
                <a:latin typeface="Arial Rounded MT Bold" pitchFamily="34" charset="0"/>
              </a:rPr>
              <a:t>cobra </a:t>
            </a:r>
            <a:r>
              <a:rPr lang="pt-BR" sz="2800" dirty="0" smtClean="0">
                <a:latin typeface="Arial Rounded MT Bold" pitchFamily="34" charset="0"/>
              </a:rPr>
              <a:t>em média R$130,00 a R$150 </a:t>
            </a:r>
            <a:r>
              <a:rPr lang="pt-BR" sz="2800" b="1" dirty="0">
                <a:latin typeface="Arial Rounded MT Bold" pitchFamily="34" charset="0"/>
              </a:rPr>
              <a:t>por </a:t>
            </a:r>
            <a:r>
              <a:rPr lang="pt-BR" sz="2800" b="1" dirty="0" smtClean="0">
                <a:latin typeface="Arial Rounded MT Bold" pitchFamily="34" charset="0"/>
              </a:rPr>
              <a:t>computador;</a:t>
            </a:r>
            <a:endParaRPr lang="pt-BR" sz="2800" b="1" dirty="0">
              <a:latin typeface="Arial Rounded MT Bold" pitchFamily="34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Arial Rounded MT Bold" pitchFamily="34" charset="0"/>
              </a:rPr>
              <a:t>Ans sistemas segue os preços médios de acordo com o mercado.</a:t>
            </a:r>
          </a:p>
        </p:txBody>
      </p:sp>
    </p:spTree>
    <p:extLst>
      <p:ext uri="{BB962C8B-B14F-4D97-AF65-F5344CB8AC3E}">
        <p14:creationId xmlns:p14="http://schemas.microsoft.com/office/powerpoint/2010/main" xmlns="" val="2520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416" y="1340768"/>
            <a:ext cx="10585176" cy="2320280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Pdv’S</a:t>
            </a:r>
            <a:b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(pontos de vendas):</a:t>
            </a: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Pdu’S</a:t>
            </a:r>
            <a:b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sz="4400" dirty="0" smtClean="0">
                <a:solidFill>
                  <a:srgbClr val="FFC000"/>
                </a:solidFill>
                <a:latin typeface="Arial Rounded MT Bold" pitchFamily="34" charset="0"/>
              </a:rPr>
              <a:t>(Pontos de vendas)</a:t>
            </a: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/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endParaRPr lang="pt-BR" b="0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5440" y="2132856"/>
            <a:ext cx="10150757" cy="3695136"/>
          </a:xfrm>
        </p:spPr>
        <p:txBody>
          <a:bodyPr>
            <a:noAutofit/>
          </a:bodyPr>
          <a:lstStyle/>
          <a:p>
            <a:pPr algn="just"/>
            <a:r>
              <a:rPr lang="pt-BR" sz="2500" dirty="0" smtClean="0">
                <a:effectLst/>
                <a:latin typeface="Arial Rounded MT Bold" pitchFamily="34" charset="0"/>
              </a:rPr>
              <a:t>Ans sistemas não conta com um ponto de venda físico, o cliente entra em contato ou são contatados através de </a:t>
            </a:r>
            <a:br>
              <a:rPr lang="pt-BR" sz="2500" dirty="0" smtClean="0">
                <a:effectLst/>
                <a:latin typeface="Arial Rounded MT Bold" pitchFamily="34" charset="0"/>
              </a:rPr>
            </a:br>
            <a:r>
              <a:rPr lang="pt-BR" sz="2500" dirty="0" smtClean="0">
                <a:effectLst/>
                <a:latin typeface="Arial Rounded MT Bold" pitchFamily="34" charset="0"/>
              </a:rPr>
              <a:t>telefone / e-mail / site e os seguintes passos determinam como ocorre a contratação do sistema: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Apresentação </a:t>
            </a:r>
            <a:r>
              <a:rPr lang="pt-BR" sz="2300" dirty="0">
                <a:effectLst/>
                <a:latin typeface="Arial Rounded MT Bold" pitchFamily="34" charset="0"/>
              </a:rPr>
              <a:t>do sistema </a:t>
            </a:r>
            <a:r>
              <a:rPr lang="pt-BR" sz="2300" dirty="0" smtClean="0">
                <a:effectLst/>
                <a:latin typeface="Arial Rounded MT Bold" pitchFamily="34" charset="0"/>
              </a:rPr>
              <a:t>online </a:t>
            </a:r>
            <a:r>
              <a:rPr lang="pt-BR" sz="2300" dirty="0">
                <a:effectLst/>
                <a:latin typeface="Arial Rounded MT Bold" pitchFamily="34" charset="0"/>
              </a:rPr>
              <a:t>via acesso </a:t>
            </a:r>
            <a:r>
              <a:rPr lang="pt-BR" sz="2300" dirty="0" smtClean="0">
                <a:effectLst/>
                <a:latin typeface="Arial Rounded MT Bold" pitchFamily="34" charset="0"/>
              </a:rPr>
              <a:t>remoto;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Envio </a:t>
            </a:r>
            <a:r>
              <a:rPr lang="pt-BR" sz="2300" dirty="0">
                <a:effectLst/>
                <a:latin typeface="Arial Rounded MT Bold" pitchFamily="34" charset="0"/>
              </a:rPr>
              <a:t>de proposta por </a:t>
            </a:r>
            <a:r>
              <a:rPr lang="pt-BR" sz="2300" dirty="0" smtClean="0">
                <a:effectLst/>
                <a:latin typeface="Arial Rounded MT Bold" pitchFamily="34" charset="0"/>
              </a:rPr>
              <a:t>email;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Contrato é impresso com firma reconhecida e enviado por correios para o cliente;</a:t>
            </a:r>
          </a:p>
          <a:p>
            <a:pPr lvl="1" algn="just">
              <a:lnSpc>
                <a:spcPct val="100000"/>
              </a:lnSpc>
            </a:pPr>
            <a:r>
              <a:rPr lang="pt-BR" sz="2300" dirty="0" smtClean="0">
                <a:effectLst/>
                <a:latin typeface="Arial Rounded MT Bold" pitchFamily="34" charset="0"/>
              </a:rPr>
              <a:t>Após o cliente assinar o contrato ele é reenviado para a ANS Sistemas.</a:t>
            </a:r>
          </a:p>
        </p:txBody>
      </p:sp>
    </p:spTree>
    <p:extLst>
      <p:ext uri="{BB962C8B-B14F-4D97-AF65-F5344CB8AC3E}">
        <p14:creationId xmlns:p14="http://schemas.microsoft.com/office/powerpoint/2010/main" xmlns="" val="2695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Propaganda: </a:t>
            </a:r>
            <a:r>
              <a:rPr lang="pt-BR" dirty="0" smtClean="0">
                <a:latin typeface="Arial Rounded MT Bold" pitchFamily="34" charset="0"/>
              </a:rPr>
              <a:t> </a:t>
            </a:r>
            <a:br>
              <a:rPr lang="pt-BR" dirty="0" smtClean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  <a:latin typeface="Arial Rounded MT Bold" pitchFamily="34" charset="0"/>
              </a:rPr>
              <a:t>propaganda</a:t>
            </a:r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932856"/>
            <a:ext cx="950505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500" dirty="0">
                <a:latin typeface="Arial Rounded MT Bold" pitchFamily="34" charset="0"/>
              </a:rPr>
              <a:t>Google </a:t>
            </a:r>
            <a:r>
              <a:rPr lang="pt-BR" sz="2500" dirty="0" smtClean="0">
                <a:latin typeface="Arial Rounded MT Bold" pitchFamily="34" charset="0"/>
              </a:rPr>
              <a:t>AdWords</a:t>
            </a:r>
            <a:r>
              <a:rPr lang="pt-BR" sz="2500" dirty="0">
                <a:latin typeface="Arial Rounded MT Bold" pitchFamily="34" charset="0"/>
              </a:rPr>
              <a:t>;</a:t>
            </a:r>
            <a:endParaRPr lang="pt-BR" sz="2500" dirty="0" smtClean="0">
              <a:latin typeface="Arial Rounded MT Bold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Call Center;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Redes Sociais;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Parceria </a:t>
            </a:r>
            <a:r>
              <a:rPr lang="pt-BR" sz="2500" dirty="0">
                <a:latin typeface="Arial Rounded MT Bold" pitchFamily="34" charset="0"/>
              </a:rPr>
              <a:t>com </a:t>
            </a:r>
            <a:r>
              <a:rPr lang="pt-BR" sz="2500" dirty="0" smtClean="0">
                <a:latin typeface="Arial Rounded MT Bold" pitchFamily="34" charset="0"/>
              </a:rPr>
              <a:t>lojas </a:t>
            </a:r>
            <a:r>
              <a:rPr lang="pt-BR" sz="2500" dirty="0">
                <a:latin typeface="Arial Rounded MT Bold" pitchFamily="34" charset="0"/>
              </a:rPr>
              <a:t>especializadas em </a:t>
            </a:r>
            <a:r>
              <a:rPr lang="pt-BR" sz="2500" dirty="0" smtClean="0">
                <a:latin typeface="Arial Rounded MT Bold" pitchFamily="34" charset="0"/>
              </a:rPr>
              <a:t>automação;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 smtClean="0">
                <a:latin typeface="Arial Rounded MT Bold" pitchFamily="34" charset="0"/>
              </a:rPr>
              <a:t>Parceria </a:t>
            </a:r>
            <a:r>
              <a:rPr lang="pt-BR" sz="2500" dirty="0">
                <a:latin typeface="Arial Rounded MT Bold" pitchFamily="34" charset="0"/>
              </a:rPr>
              <a:t>com </a:t>
            </a:r>
            <a:r>
              <a:rPr lang="pt-BR" sz="2500" dirty="0" smtClean="0">
                <a:latin typeface="Arial Rounded MT Bold" pitchFamily="34" charset="0"/>
              </a:rPr>
              <a:t>consultores;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500" dirty="0">
                <a:latin typeface="Arial Rounded MT Bold" pitchFamily="34" charset="0"/>
              </a:rPr>
              <a:t>I</a:t>
            </a:r>
            <a:r>
              <a:rPr lang="pt-BR" sz="2500" dirty="0" smtClean="0">
                <a:latin typeface="Arial Rounded MT Bold" pitchFamily="34" charset="0"/>
              </a:rPr>
              <a:t>ndicação de clientes. ​</a:t>
            </a:r>
            <a:endParaRPr lang="pt-BR" sz="25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5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DIFERENCIAIS COMPETITIVOS: </a:t>
            </a:r>
            <a:r>
              <a:rPr lang="pt-BR" dirty="0" smtClean="0">
                <a:latin typeface="Arial Rounded MT Bold" pitchFamily="34" charset="0"/>
              </a:rPr>
              <a:t> </a:t>
            </a:r>
            <a:r>
              <a:rPr lang="pt-BR" dirty="0">
                <a:latin typeface="Arial Rounded MT Bold" pitchFamily="34" charset="0"/>
              </a:rPr>
              <a:t/>
            </a:r>
            <a:br>
              <a:rPr lang="pt-BR" dirty="0"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1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C000"/>
                </a:solidFill>
                <a:latin typeface="Arial Rounded MT Bold" pitchFamily="34" charset="0"/>
              </a:rPr>
              <a:t>DIFERENCIAIS</a:t>
            </a:r>
            <a:r>
              <a:rPr lang="pt-BR" sz="3600" dirty="0">
                <a:solidFill>
                  <a:srgbClr val="FFC000"/>
                </a:solidFill>
                <a:latin typeface="Arial Rounded MT Bold" pitchFamily="34" charset="0"/>
              </a:rPr>
              <a:t> </a:t>
            </a:r>
            <a:r>
              <a:rPr lang="pt-BR" sz="3200" dirty="0">
                <a:solidFill>
                  <a:srgbClr val="FFC000"/>
                </a:solidFill>
                <a:latin typeface="Arial Rounded MT Bold" pitchFamily="34" charset="0"/>
              </a:rPr>
              <a:t>COMPETITIVOS</a:t>
            </a:r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271464" y="1932856"/>
            <a:ext cx="95050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Preço </a:t>
            </a:r>
            <a:r>
              <a:rPr lang="pt-BR" sz="2800" dirty="0" smtClean="0">
                <a:latin typeface="Arial Rounded MT Bold" pitchFamily="34" charset="0"/>
              </a:rPr>
              <a:t>compatível com o </a:t>
            </a:r>
            <a:r>
              <a:rPr lang="pt-BR" sz="2800" dirty="0">
                <a:latin typeface="Arial Rounded MT Bold" pitchFamily="34" charset="0"/>
              </a:rPr>
              <a:t>mercado;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Customizações ilimitadas*;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 Rounded MT Bold" pitchFamily="34" charset="0"/>
              </a:rPr>
              <a:t>Preocupação com a conservação do meio ambiente. Seu sistema auxilia na redução do manejo e impressão de papeis em até 90% e no aumento do controle das atividades administrativas e financeiras de seus clientes.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3512" y="580526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 Rounded MT Bold" pitchFamily="34" charset="0"/>
              </a:rPr>
              <a:t>*As solicitações de customização passam por uma análise, caso seja aprovada, será entregue dentro de um prazo de até quatro meses.</a:t>
            </a:r>
          </a:p>
        </p:txBody>
      </p:sp>
    </p:spTree>
    <p:extLst>
      <p:ext uri="{BB962C8B-B14F-4D97-AF65-F5344CB8AC3E}">
        <p14:creationId xmlns:p14="http://schemas.microsoft.com/office/powerpoint/2010/main" xmlns="" val="13999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itchFamily="34" charset="0"/>
              </a:rPr>
              <a:t>dúvidas</a:t>
            </a:r>
            <a:endParaRPr lang="pt-BR" dirty="0">
              <a:latin typeface="Arial Rounded MT Bold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4157" y="1772816"/>
            <a:ext cx="3695700" cy="3695700"/>
          </a:xfrm>
        </p:spPr>
      </p:pic>
    </p:spTree>
    <p:extLst>
      <p:ext uri="{BB962C8B-B14F-4D97-AF65-F5344CB8AC3E}">
        <p14:creationId xmlns:p14="http://schemas.microsoft.com/office/powerpoint/2010/main" xmlns="" val="40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itchFamily="34" charset="0"/>
              </a:rPr>
              <a:t>Bibliografia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346" y="2492896"/>
            <a:ext cx="7765322" cy="3695136"/>
          </a:xfrm>
        </p:spPr>
        <p:txBody>
          <a:bodyPr>
            <a:normAutofit/>
          </a:bodyPr>
          <a:lstStyle/>
          <a:p>
            <a:pPr lvl="1" algn="just"/>
            <a:r>
              <a:rPr lang="pt-BR" sz="2400" dirty="0">
                <a:latin typeface="Arial Rounded MT Bold" pitchFamily="34" charset="0"/>
              </a:rPr>
              <a:t>ANS SISTEMAS: </a:t>
            </a:r>
          </a:p>
          <a:p>
            <a:pPr marL="457200" lvl="1" indent="0" algn="just">
              <a:buNone/>
            </a:pPr>
            <a:r>
              <a:rPr lang="pt-BR" sz="2400" u="sng" dirty="0">
                <a:solidFill>
                  <a:srgbClr val="FFC000"/>
                </a:solidFill>
                <a:latin typeface="Arial Rounded MT Bold" pitchFamily="34" charset="0"/>
              </a:rPr>
              <a:t>http://www.analisesistemas.com/index.php</a:t>
            </a:r>
            <a:r>
              <a:rPr lang="pt-BR" sz="2400" dirty="0">
                <a:latin typeface="Arial Rounded MT Bold" pitchFamily="34" charset="0"/>
              </a:rPr>
              <a:t>;</a:t>
            </a:r>
          </a:p>
          <a:p>
            <a:pPr algn="just"/>
            <a:endParaRPr lang="pt-BR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0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</a:t>
            </a:r>
            <a:endParaRPr lang="pt-BR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72816"/>
            <a:ext cx="10657184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 smtClean="0">
                <a:effectLst/>
                <a:latin typeface="Arial Rounded MT Bold" pitchFamily="34" charset="0"/>
              </a:rPr>
              <a:t>Ans sistemas é uma microempresa que supre a necessidade de um auxílio na gestão operacional e financeira da área de saúde em geral. Atualmente a empresa conta com um quadro de 12 funcionários, sendo eles: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3 – Desenvolvedores de sistemas;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3 – Suportes/Testers;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3 – Representantes/Vendedores</a:t>
            </a:r>
            <a:r>
              <a:rPr lang="pt-BR" sz="2500" dirty="0" smtClean="0">
                <a:effectLst/>
                <a:latin typeface="Arial Rounded MT Bold" pitchFamily="34" charset="0"/>
              </a:rPr>
              <a:t>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>
                <a:effectLst/>
                <a:latin typeface="Arial Rounded MT Bold" pitchFamily="34" charset="0"/>
              </a:rPr>
              <a:t>1 – Arquiteto/Analista de sistemas</a:t>
            </a:r>
            <a:r>
              <a:rPr lang="pt-BR" sz="2500" dirty="0" smtClean="0">
                <a:effectLst/>
                <a:latin typeface="Arial Rounded MT Bold" pitchFamily="34" charset="0"/>
              </a:rPr>
              <a:t>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1 – Gestora de Suporte;</a:t>
            </a:r>
          </a:p>
          <a:p>
            <a:pPr lvl="1" algn="just">
              <a:lnSpc>
                <a:spcPct val="100000"/>
              </a:lnSpc>
            </a:pPr>
            <a:r>
              <a:rPr lang="pt-BR" sz="2500" dirty="0" smtClean="0">
                <a:effectLst/>
                <a:latin typeface="Arial Rounded MT Bold" pitchFamily="34" charset="0"/>
              </a:rPr>
              <a:t>1 – Gestora de RH;</a:t>
            </a:r>
          </a:p>
        </p:txBody>
      </p:sp>
    </p:spTree>
    <p:extLst>
      <p:ext uri="{BB962C8B-B14F-4D97-AF65-F5344CB8AC3E}">
        <p14:creationId xmlns:p14="http://schemas.microsoft.com/office/powerpoint/2010/main" xmlns="" val="21248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apresentaÇÃO DA EMPRESA</a:t>
            </a:r>
            <a:endParaRPr lang="pt-BR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72816"/>
            <a:ext cx="10657184" cy="3695136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Possui um único escritório, localizado em Boa Viagem.</a:t>
            </a:r>
          </a:p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Cnpj da empresa foi registrado na data: </a:t>
            </a:r>
            <a:r>
              <a:rPr lang="pt-BR" sz="2800" dirty="0" smtClean="0">
                <a:effectLst/>
                <a:latin typeface="Arial Rounded MT Bold" pitchFamily="34" charset="0"/>
              </a:rPr>
              <a:t>02</a:t>
            </a:r>
            <a:r>
              <a:rPr lang="pt-BR" sz="2800" dirty="0" smtClean="0">
                <a:effectLst/>
                <a:latin typeface="Arial Rounded MT Bold" pitchFamily="34" charset="0"/>
              </a:rPr>
              <a:t>/12/2019.</a:t>
            </a:r>
            <a:endParaRPr lang="pt-BR" sz="2800" dirty="0" smtClean="0">
              <a:effectLst/>
              <a:latin typeface="Arial Rounded MT Bold" pitchFamily="34" charset="0"/>
            </a:endParaRPr>
          </a:p>
          <a:p>
            <a:pPr algn="just"/>
            <a:r>
              <a:rPr lang="pt-BR" sz="2800" dirty="0" smtClean="0">
                <a:effectLst/>
                <a:latin typeface="Arial Rounded MT Bold" pitchFamily="34" charset="0"/>
              </a:rPr>
              <a:t>Possui aproximadamente 55 clientes ativos.</a:t>
            </a:r>
            <a:endParaRPr lang="pt-BR" sz="2800" dirty="0">
              <a:effectLst/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3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Sócios fundadores: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39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Sócios fundadores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91544" y="1700808"/>
            <a:ext cx="7343038" cy="1656184"/>
          </a:xfrm>
        </p:spPr>
        <p:txBody>
          <a:bodyPr>
            <a:normAutofit fontScale="85000" lnSpcReduction="20000"/>
          </a:bodyPr>
          <a:lstStyle/>
          <a:p>
            <a:r>
              <a:rPr lang="pt-BR" sz="3200" b="1" dirty="0" smtClean="0">
                <a:latin typeface="Arial Rounded MT Bold" pitchFamily="34" charset="0"/>
              </a:rPr>
              <a:t>César Augusto</a:t>
            </a:r>
            <a:r>
              <a:rPr lang="pt-BR" sz="3200" b="1" dirty="0">
                <a:latin typeface="Arial Rounded MT Bold" pitchFamily="34" charset="0"/>
              </a:rPr>
              <a:t>	</a:t>
            </a:r>
          </a:p>
          <a:p>
            <a:r>
              <a:rPr lang="pt-BR" sz="3200" b="1" dirty="0" smtClean="0">
                <a:latin typeface="Arial Rounded MT Bold" pitchFamily="34" charset="0"/>
              </a:rPr>
              <a:t>Alessandra Freitas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r>
              <a:rPr lang="pt-BR" sz="3200" b="1" dirty="0" smtClean="0">
                <a:latin typeface="Arial Rounded MT Bold" pitchFamily="34" charset="0"/>
              </a:rPr>
              <a:t>José Alex</a:t>
            </a:r>
            <a:endParaRPr lang="pt-BR" sz="3200" b="1" dirty="0">
              <a:latin typeface="Arial Rounded MT Bold" pitchFamily="34" charset="0"/>
            </a:endParaRPr>
          </a:p>
          <a:p>
            <a:pPr marL="285750" indent="-285750"/>
            <a:endParaRPr lang="pt-BR" sz="3200" b="1" dirty="0">
              <a:latin typeface="Arial Rounded MT Bold" pitchFamily="34" charset="0"/>
            </a:endParaRPr>
          </a:p>
          <a:p>
            <a:pPr marL="285750" indent="-285750"/>
            <a:endParaRPr lang="pt-BR" sz="3200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3459720"/>
            <a:ext cx="11233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 Rounded MT Bold" pitchFamily="34" charset="0"/>
                <a:cs typeface="Arial" pitchFamily="34" charset="0"/>
              </a:rPr>
              <a:t>Nenhum dos sócios tinha empresa, a empresa surgiu da necessidade de um cliente amigo de um dos sócios querer controlar sua clínica e assim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foram desenvolvidas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as primeiras telas. Depois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foram conseguindo outros clientes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que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necessitavam de mais funcionalidades, assim o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sistema foi evoluindo. Começamos sem escritório, a venda era realizada </a:t>
            </a:r>
            <a:r>
              <a:rPr lang="pt-BR" sz="2400" dirty="0" smtClean="0">
                <a:latin typeface="Arial Rounded MT Bold" pitchFamily="34" charset="0"/>
                <a:cs typeface="Arial" pitchFamily="34" charset="0"/>
              </a:rPr>
              <a:t>através de ligações, procurando possíveis clientes pela a </a:t>
            </a:r>
            <a:r>
              <a:rPr lang="pt-BR" sz="2400" dirty="0">
                <a:latin typeface="Arial Rounded MT Bold" pitchFamily="34" charset="0"/>
                <a:cs typeface="Arial" pitchFamily="34" charset="0"/>
              </a:rPr>
              <a:t>lista telefônica e reuniões online ou presenciais no cliente.</a:t>
            </a:r>
          </a:p>
          <a:p>
            <a:pPr algn="just"/>
            <a:r>
              <a:rPr lang="pt-BR" sz="2400" dirty="0">
                <a:latin typeface="Arial Rounded MT Bold" pitchFamily="34" charset="0"/>
                <a:cs typeface="Arial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xmlns="" val="39068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Segmento da empresa:</a:t>
            </a:r>
            <a:b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</a:br>
            <a:r>
              <a:rPr lang="pt-BR" dirty="0" smtClean="0">
                <a:latin typeface="Arial Rounded MT Bold" pitchFamily="34" charset="0"/>
              </a:rPr>
              <a:t> ans sistemas</a:t>
            </a:r>
            <a:endParaRPr lang="pt-BR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  <a:latin typeface="Arial Rounded MT Bold" pitchFamily="34" charset="0"/>
              </a:rPr>
              <a:t>SEGMENTO DA EMPRESA</a:t>
            </a:r>
            <a:endParaRPr lang="pt-BR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9496" y="2132856"/>
            <a:ext cx="9361040" cy="3695136"/>
          </a:xfrm>
        </p:spPr>
        <p:txBody>
          <a:bodyPr>
            <a:normAutofit/>
          </a:bodyPr>
          <a:lstStyle/>
          <a:p>
            <a:pPr marL="285750" indent="-285750"/>
            <a:r>
              <a:rPr lang="pt-BR" sz="3200" b="1" dirty="0">
                <a:solidFill>
                  <a:schemeClr val="tx2"/>
                </a:solidFill>
                <a:latin typeface="Arial Rounded MT Bold" pitchFamily="34" charset="0"/>
              </a:rPr>
              <a:t>Prestação de serviços:</a:t>
            </a:r>
          </a:p>
          <a:p>
            <a:pPr lvl="1" algn="just"/>
            <a:r>
              <a:rPr lang="pt-BR" sz="3200" dirty="0" smtClean="0">
                <a:latin typeface="Arial Rounded MT Bold" pitchFamily="34" charset="0"/>
              </a:rPr>
              <a:t>Sistema Gerencial para área </a:t>
            </a:r>
            <a:r>
              <a:rPr lang="pt-BR" sz="3200" dirty="0">
                <a:latin typeface="Arial Rounded MT Bold" pitchFamily="34" charset="0"/>
              </a:rPr>
              <a:t>de Saúde. </a:t>
            </a:r>
          </a:p>
        </p:txBody>
      </p:sp>
    </p:spTree>
    <p:extLst>
      <p:ext uri="{BB962C8B-B14F-4D97-AF65-F5344CB8AC3E}">
        <p14:creationId xmlns:p14="http://schemas.microsoft.com/office/powerpoint/2010/main" xmlns="" val="6128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569</Words>
  <Application>Microsoft Office PowerPoint</Application>
  <PresentationFormat>Personalizar</PresentationFormat>
  <Paragraphs>112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Damask</vt:lpstr>
      <vt:lpstr>Fundamentos da Gestão</vt:lpstr>
      <vt:lpstr>Sumário</vt:lpstr>
      <vt:lpstr>Apresentação da empresa:  ans sistemas</vt:lpstr>
      <vt:lpstr>apresentaÇÃO DA EMPRESA</vt:lpstr>
      <vt:lpstr>apresentaÇÃO DA EMPRESA</vt:lpstr>
      <vt:lpstr>Sócios fundadores:  ans sistemas</vt:lpstr>
      <vt:lpstr>Sócios fundadores</vt:lpstr>
      <vt:lpstr>Segmento da empresa:  ans sistemas</vt:lpstr>
      <vt:lpstr>SEGMENTO DA EMPRESA</vt:lpstr>
      <vt:lpstr>Marca que a empresa explora:  ans sistemas</vt:lpstr>
      <vt:lpstr>Marca que a empresa explora</vt:lpstr>
      <vt:lpstr>PÚBLICO-ALVO:  ans sistemas</vt:lpstr>
      <vt:lpstr>PÚBLICO-ALVO</vt:lpstr>
      <vt:lpstr>Produtos mais consumidos:  ans sistemas</vt:lpstr>
      <vt:lpstr>Produtos mais consumidos</vt:lpstr>
      <vt:lpstr>Produtos mais consumidos</vt:lpstr>
      <vt:lpstr>Produtos mais consumidos</vt:lpstr>
      <vt:lpstr>concorrentes:  ans sistemas</vt:lpstr>
      <vt:lpstr>concorrentes</vt:lpstr>
      <vt:lpstr>Políticas de preço:  ans sistemas</vt:lpstr>
      <vt:lpstr>Políticas de preço:  </vt:lpstr>
      <vt:lpstr>Pdv’S (pontos de vendas):  ans sistemas</vt:lpstr>
      <vt:lpstr>Pdu’S (Pontos de vendas)  </vt:lpstr>
      <vt:lpstr>Propaganda:   ans sistemas</vt:lpstr>
      <vt:lpstr>propaganda</vt:lpstr>
      <vt:lpstr>DIFERENCIAIS COMPETITIVOS:   ans sistemas</vt:lpstr>
      <vt:lpstr>DIFERENCIAIS COMPETITIVOS</vt:lpstr>
      <vt:lpstr>dúvidas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79</cp:revision>
  <dcterms:created xsi:type="dcterms:W3CDTF">2017-06-11T23:31:55Z</dcterms:created>
  <dcterms:modified xsi:type="dcterms:W3CDTF">2019-12-02T23:26:53Z</dcterms:modified>
</cp:coreProperties>
</file>