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257" r:id="rId5"/>
    <p:sldId id="272" r:id="rId6"/>
    <p:sldId id="268" r:id="rId7"/>
    <p:sldId id="295" r:id="rId8"/>
    <p:sldId id="267" r:id="rId9"/>
    <p:sldId id="269" r:id="rId10"/>
    <p:sldId id="270" r:id="rId11"/>
    <p:sldId id="273" r:id="rId12"/>
    <p:sldId id="281" r:id="rId13"/>
    <p:sldId id="275" r:id="rId14"/>
    <p:sldId id="279" r:id="rId15"/>
    <p:sldId id="282" r:id="rId16"/>
    <p:sldId id="285" r:id="rId17"/>
    <p:sldId id="283" r:id="rId18"/>
    <p:sldId id="284" r:id="rId19"/>
    <p:sldId id="286" r:id="rId20"/>
    <p:sldId id="296" r:id="rId21"/>
    <p:sldId id="262" r:id="rId22"/>
    <p:sldId id="263" r:id="rId23"/>
    <p:sldId id="271" r:id="rId24"/>
    <p:sldId id="298" r:id="rId25"/>
    <p:sldId id="299" r:id="rId26"/>
    <p:sldId id="300" r:id="rId27"/>
    <p:sldId id="301" r:id="rId28"/>
    <p:sldId id="302" r:id="rId29"/>
    <p:sldId id="303" r:id="rId30"/>
    <p:sldId id="297" r:id="rId31"/>
    <p:sldId id="274" r:id="rId32"/>
    <p:sldId id="276" r:id="rId33"/>
    <p:sldId id="277" r:id="rId34"/>
    <p:sldId id="288" r:id="rId35"/>
    <p:sldId id="278" r:id="rId36"/>
    <p:sldId id="287" r:id="rId37"/>
    <p:sldId id="289" r:id="rId38"/>
    <p:sldId id="290" r:id="rId39"/>
    <p:sldId id="291" r:id="rId40"/>
    <p:sldId id="292" r:id="rId41"/>
    <p:sldId id="293" r:id="rId42"/>
    <p:sldId id="294" r:id="rId4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pPr rtl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1845940" y="476672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pt-BR" sz="9600" dirty="0"/>
              <a:t>Teste de Software</a:t>
            </a:r>
            <a:br>
              <a:rPr lang="pt-BR" sz="9600" dirty="0"/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xmlns="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OpenSTA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7953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Ferramenta de teste open source (GNU General Public License).</a:t>
            </a:r>
          </a:p>
          <a:p>
            <a:r>
              <a:rPr lang="pt-BR" dirty="0"/>
              <a:t>Desenvolvido pela empresa Cyrano.</a:t>
            </a:r>
          </a:p>
          <a:p>
            <a:r>
              <a:rPr lang="pt-BR" dirty="0"/>
              <a:t>Escrito em C++.</a:t>
            </a:r>
          </a:p>
          <a:p>
            <a:r>
              <a:rPr lang="pt-BR" dirty="0"/>
              <a:t> Somente para Windows.</a:t>
            </a:r>
          </a:p>
          <a:p>
            <a:r>
              <a:rPr lang="pt-BR" dirty="0"/>
              <a:t>Composto por duas ferramentas: OpenSTA commander e o OpenSTA gateway.</a:t>
            </a:r>
          </a:p>
          <a:p>
            <a:r>
              <a:rPr lang="pt-BR" dirty="0"/>
              <a:t>Scripts são escritos em uma linguagem própria denominada “SLC”, linguagem de codificação simples, que fornece suporte para funções personalizadas, escopo de variáveis, listas aleatórias ou sequenciais.</a:t>
            </a:r>
          </a:p>
          <a:p>
            <a:r>
              <a:rPr lang="pt-BR" dirty="0"/>
              <a:t>Capaz de executar testes de carga pesada HTTP e HTTPS.</a:t>
            </a:r>
          </a:p>
        </p:txBody>
      </p:sp>
    </p:spTree>
    <p:extLst>
      <p:ext uri="{BB962C8B-B14F-4D97-AF65-F5344CB8AC3E}">
        <p14:creationId xmlns:p14="http://schemas.microsoft.com/office/powerpoint/2010/main" xmlns="" val="224436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Teste são executados utilizando a metáfora do “The record and replay”. Comum na maioria dos outros Disponíveis no mercado.</a:t>
            </a:r>
            <a:endParaRPr lang="pt-BR" dirty="0"/>
          </a:p>
          <a:p>
            <a:r>
              <a:rPr lang="pt-BR" dirty="0"/>
              <a:t>As gravações são feitas no próprio navegador dos testadores produzindo scripts simples que podem ser editados e controlados com uma linguagem de script especial de alto nível.</a:t>
            </a:r>
          </a:p>
          <a:p>
            <a:r>
              <a:rPr lang="pt-BR" dirty="0"/>
              <a:t>Essas sessões com script podem ser reproduzidas para simular muitos usuários por um motor de geração de carga de perfomance.</a:t>
            </a:r>
          </a:p>
          <a:p>
            <a:r>
              <a:rPr lang="pt-BR" dirty="0"/>
              <a:t>Usando esta metodologia, um usuário pode gerar cargas pesadas, simulando a atividade de centenas a milhares de usuários virtuais.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3994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a ferramenta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Scripts formam o conteúdo de um teste de desempenho HTTP/HTTPS usando o OpenSTA. </a:t>
            </a:r>
          </a:p>
          <a:p>
            <a:r>
              <a:rPr lang="pt-BR" dirty="0"/>
              <a:t>Depois de ter Planejado um teste o próximo passo é desenvolver seu conteúdo, criando os scripts que você precisa.</a:t>
            </a:r>
          </a:p>
          <a:p>
            <a:r>
              <a:rPr lang="pt-BR" dirty="0"/>
              <a:t>Criação de um script envolve:</a:t>
            </a:r>
          </a:p>
          <a:p>
            <a:pPr lvl="1"/>
            <a:r>
              <a:rPr lang="pt-PT" dirty="0"/>
              <a:t>Planejar seu script;</a:t>
            </a:r>
          </a:p>
          <a:p>
            <a:pPr lvl="1"/>
            <a:r>
              <a:rPr lang="pt-PT" dirty="0"/>
              <a:t>Configurar o modelador de script para a criação de um novo scripts.</a:t>
            </a:r>
          </a:p>
          <a:p>
            <a:pPr lvl="1"/>
            <a:r>
              <a:rPr lang="pt-PT" dirty="0"/>
              <a:t>Gravar um comando em um site.</a:t>
            </a:r>
          </a:p>
        </p:txBody>
      </p:sp>
    </p:spTree>
    <p:extLst>
      <p:ext uri="{BB962C8B-B14F-4D97-AF65-F5344CB8AC3E}">
        <p14:creationId xmlns:p14="http://schemas.microsoft.com/office/powerpoint/2010/main" xmlns="" val="102074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Gravando um comando em um site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628800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/>
              <a:t>Depois de ter selecionado um navegador e configurado o gateway, está pronto para gravar um site e criar um script.</a:t>
            </a:r>
          </a:p>
          <a:p>
            <a:r>
              <a:rPr lang="pt-PT" dirty="0"/>
              <a:t>Quando você começar a gravar uma sessão em um site, use o navegador como se você estivesse usando ele normalmente e execute as etapas que você deseja que sejam repetidas pelo programa. </a:t>
            </a:r>
          </a:p>
        </p:txBody>
      </p:sp>
    </p:spTree>
    <p:extLst>
      <p:ext uri="{BB962C8B-B14F-4D97-AF65-F5344CB8AC3E}">
        <p14:creationId xmlns:p14="http://schemas.microsoft.com/office/powerpoint/2010/main" xmlns="" val="9251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Modelador de script (Script Modeler)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700808"/>
            <a:ext cx="11576025" cy="4462272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Depois de criar um script ou quando você abre um, ele é exibido no painel de script no lado </a:t>
            </a:r>
            <a:br>
              <a:rPr lang="pt-PT" dirty="0"/>
            </a:br>
            <a:r>
              <a:rPr lang="pt-PT" dirty="0"/>
              <a:t>esquerdo da janela </a:t>
            </a:r>
            <a:br>
              <a:rPr lang="pt-PT" dirty="0"/>
            </a:br>
            <a:r>
              <a:rPr lang="pt-PT" dirty="0"/>
              <a:t>principal. </a:t>
            </a:r>
            <a:br>
              <a:rPr lang="pt-PT" dirty="0"/>
            </a:br>
            <a:r>
              <a:rPr lang="pt-PT" dirty="0"/>
              <a:t>É representado </a:t>
            </a:r>
            <a:br>
              <a:rPr lang="pt-PT" dirty="0"/>
            </a:br>
            <a:r>
              <a:rPr lang="pt-PT" dirty="0"/>
              <a:t>usando código SCL </a:t>
            </a:r>
            <a:br>
              <a:rPr lang="pt-PT" dirty="0"/>
            </a:br>
            <a:r>
              <a:rPr lang="pt-PT" dirty="0"/>
              <a:t>que Permite</a:t>
            </a:r>
            <a:br>
              <a:rPr lang="pt-PT" dirty="0"/>
            </a:br>
            <a:r>
              <a:rPr lang="pt-PT" dirty="0"/>
              <a:t>modelá-lo usando as </a:t>
            </a:r>
            <a:br>
              <a:rPr lang="pt-PT" dirty="0"/>
            </a:br>
            <a:r>
              <a:rPr lang="pt-PT" dirty="0"/>
              <a:t>opções do menu ou </a:t>
            </a:r>
            <a:br>
              <a:rPr lang="pt-PT" dirty="0"/>
            </a:br>
            <a:r>
              <a:rPr lang="pt-PT" dirty="0"/>
              <a:t>diretamente, </a:t>
            </a:r>
            <a:br>
              <a:rPr lang="pt-PT" dirty="0"/>
            </a:br>
            <a:r>
              <a:rPr lang="pt-PT" dirty="0"/>
              <a:t>digitando o SCL </a:t>
            </a:r>
            <a:br>
              <a:rPr lang="pt-PT" dirty="0"/>
            </a:br>
            <a:r>
              <a:rPr lang="pt-PT" dirty="0"/>
              <a:t>Comandos </a:t>
            </a:r>
            <a:br>
              <a:rPr lang="pt-PT" dirty="0"/>
            </a:br>
            <a:r>
              <a:rPr lang="pt-PT" dirty="0"/>
              <a:t>necessários.</a:t>
            </a:r>
          </a:p>
        </p:txBody>
      </p:sp>
      <p:pic>
        <p:nvPicPr>
          <p:cNvPr id="2052" name="Picture 4" descr="C:\Users\Bruno\Desktop\OpenSTA - Copia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204862"/>
            <a:ext cx="8263657" cy="447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766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Modelador de script (Script Modeler)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700808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/>
              <a:t>O painel de resultados da consulta é usado para exibir as respostas do site.</a:t>
            </a:r>
          </a:p>
        </p:txBody>
      </p:sp>
      <p:pic>
        <p:nvPicPr>
          <p:cNvPr id="5" name="Picture 4" descr="C:\Users\Bruno\Desktop\OpenSTA - Co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2203" y="2350778"/>
            <a:ext cx="7848873" cy="42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73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um teste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700808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/>
              <a:t>Após gravar um ou mais scripts de teste.</a:t>
            </a:r>
          </a:p>
          <a:p>
            <a:r>
              <a:rPr lang="pt-PT" dirty="0"/>
              <a:t>Selecionar a ordem de exeção de cada um.</a:t>
            </a:r>
          </a:p>
          <a:p>
            <a:endParaRPr lang="pt-PT" dirty="0"/>
          </a:p>
        </p:txBody>
      </p:sp>
      <p:pic>
        <p:nvPicPr>
          <p:cNvPr id="3074" name="Picture 2" descr="C:\Users\Bruno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801818"/>
            <a:ext cx="7568670" cy="382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4186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6" y="1844824"/>
            <a:ext cx="8938472" cy="78715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The</a:t>
            </a:r>
            <a:r>
              <a:rPr lang="pt-BR" dirty="0"/>
              <a:t> Grinder</a:t>
            </a:r>
          </a:p>
        </p:txBody>
      </p:sp>
    </p:spTree>
    <p:extLst>
      <p:ext uri="{BB962C8B-B14F-4D97-AF65-F5344CB8AC3E}">
        <p14:creationId xmlns:p14="http://schemas.microsoft.com/office/powerpoint/2010/main" xmlns="" val="289003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>
                <a:latin typeface="Arial Rounded MT Bold" panose="020F0704030504030204" pitchFamily="34" charset="0"/>
              </a:rPr>
              <a:t>The Grinder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18882" y="2078739"/>
            <a:ext cx="10360501" cy="4751539"/>
          </a:xfrm>
        </p:spPr>
        <p:txBody>
          <a:bodyPr>
            <a:normAutofit/>
          </a:bodyPr>
          <a:lstStyle/>
          <a:p>
            <a:r>
              <a:rPr lang="pt-BR" sz="2600" i="1" dirty="0"/>
              <a:t>The Grinder</a:t>
            </a:r>
            <a:r>
              <a:rPr lang="pt-BR" sz="2600" dirty="0"/>
              <a:t> é um framework de testes de carga que facilita a execução de testes de carga distribuídas entre vários servidores. Os scripts de teste são escritos em </a:t>
            </a:r>
            <a:r>
              <a:rPr lang="pt-BR" sz="2600" dirty="0" err="1"/>
              <a:t>Jython</a:t>
            </a:r>
            <a:r>
              <a:rPr lang="pt-BR" sz="2600" dirty="0"/>
              <a:t>, fornecendo suporte para testar uma ampla gama de protocolos de rede. </a:t>
            </a:r>
            <a:r>
              <a:rPr lang="pt-BR" sz="2600" i="1" dirty="0"/>
              <a:t>The Grinder</a:t>
            </a:r>
            <a:r>
              <a:rPr lang="pt-BR" sz="2600" dirty="0"/>
              <a:t> também vem com um plug-in para testar serviços HTTP</a:t>
            </a:r>
          </a:p>
        </p:txBody>
      </p:sp>
    </p:spTree>
    <p:extLst>
      <p:ext uri="{BB962C8B-B14F-4D97-AF65-F5344CB8AC3E}">
        <p14:creationId xmlns:p14="http://schemas.microsoft.com/office/powerpoint/2010/main" xmlns="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39571"/>
          </a:xfrm>
        </p:spPr>
        <p:txBody>
          <a:bodyPr>
            <a:normAutofit/>
          </a:bodyPr>
          <a:lstStyle/>
          <a:p>
            <a:r>
              <a:rPr lang="pt-BR" sz="2600" dirty="0"/>
              <a:t>Agentes (agents)</a:t>
            </a:r>
          </a:p>
          <a:p>
            <a:pPr marL="0" indent="0">
              <a:buNone/>
            </a:pPr>
            <a:r>
              <a:rPr lang="pt-BR" sz="2600" dirty="0"/>
              <a:t>Geralmente um único agente em cada máquina injetora de carga, que irá iniciar um número configurado de processos de trabalho.</a:t>
            </a:r>
          </a:p>
          <a:p>
            <a:r>
              <a:rPr lang="pt-BR" sz="2600" dirty="0"/>
              <a:t>Trabalhadores (workers)</a:t>
            </a:r>
          </a:p>
          <a:p>
            <a:pPr marL="0" indent="0">
              <a:buNone/>
            </a:pPr>
            <a:r>
              <a:rPr lang="pt-BR" sz="2600" dirty="0"/>
              <a:t>Fazem o trabalho de teste, ou seja, eles realmente executam os scripts de teste de carga. O arquivo grinder.Properties que é passado para o trabalhador pelo agente define, entre outras coisas, o script que o trabalhador irá executar contra o alvo, quantos threads o trabalhador vai gerar, e quantas vezes cada um desses tópicos ira executar o script.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7"/>
          <p:cNvSpPr txBox="1">
            <a:spLocks/>
          </p:cNvSpPr>
          <p:nvPr/>
        </p:nvSpPr>
        <p:spPr>
          <a:xfrm>
            <a:off x="1278316" y="2060848"/>
            <a:ext cx="10432720" cy="4336774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César Augusto</a:t>
            </a:r>
          </a:p>
          <a:p>
            <a:r>
              <a:rPr lang="pt-BR" sz="3200" dirty="0" smtClean="0"/>
              <a:t>Alessandra Freitas</a:t>
            </a:r>
          </a:p>
          <a:p>
            <a:r>
              <a:rPr lang="pt-BR" sz="3200" dirty="0" smtClean="0"/>
              <a:t>Anderson</a:t>
            </a:r>
          </a:p>
          <a:p>
            <a:r>
              <a:rPr lang="pt-BR" sz="3200" dirty="0" smtClean="0"/>
              <a:t>José Alex</a:t>
            </a:r>
          </a:p>
          <a:p>
            <a:r>
              <a:rPr lang="pt-BR" sz="3200" dirty="0" smtClean="0"/>
              <a:t>Pedro</a:t>
            </a:r>
          </a:p>
          <a:p>
            <a:r>
              <a:rPr lang="pt-BR" sz="3200" dirty="0" smtClean="0"/>
              <a:t>Tatiana</a:t>
            </a:r>
            <a:endParaRPr lang="pt-BR" sz="3200" dirty="0"/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78316" y="1196752"/>
            <a:ext cx="9404723" cy="140053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Equipe:</a:t>
            </a:r>
          </a:p>
        </p:txBody>
      </p:sp>
    </p:spTree>
    <p:extLst>
      <p:ext uri="{BB962C8B-B14F-4D97-AF65-F5344CB8AC3E}">
        <p14:creationId xmlns:p14="http://schemas.microsoft.com/office/powerpoint/2010/main" xmlns="" val="59678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981844" y="836712"/>
            <a:ext cx="10597540" cy="5543381"/>
          </a:xfrm>
        </p:spPr>
        <p:txBody>
          <a:bodyPr>
            <a:normAutofit/>
          </a:bodyPr>
          <a:lstStyle/>
          <a:p>
            <a:r>
              <a:rPr lang="pt-BR" sz="2600" dirty="0"/>
              <a:t>Console</a:t>
            </a:r>
          </a:p>
          <a:p>
            <a:pPr marL="0" indent="0">
              <a:buNone/>
            </a:pPr>
            <a:r>
              <a:rPr lang="pt-BR" sz="2600" dirty="0"/>
              <a:t>É uma interface gráfica que pode ser usado para controlar os agentes, e também exibe as estatísticas recolhidas que são dos trabalhadores.</a:t>
            </a:r>
          </a:p>
          <a:p>
            <a:r>
              <a:rPr lang="pt-BR" sz="2600" dirty="0"/>
              <a:t>TCPProxy</a:t>
            </a:r>
          </a:p>
          <a:p>
            <a:pPr marL="0" indent="0">
              <a:buNone/>
            </a:pPr>
            <a:r>
              <a:rPr lang="pt-BR" sz="2600" dirty="0"/>
              <a:t>Se interpõe entre o navegador e o servidor de destino, e pode ser usado para gerar scripts, registrando a atividade do seu navegador, que podem posteriormente ser executada pelos processos de trabalho. Isto é realmente útil para a geração de testes de carga que simulam a interação do usuário com uma aplicação web.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1904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executar os 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4990" y="1700808"/>
            <a:ext cx="10360501" cy="4462272"/>
          </a:xfrm>
        </p:spPr>
        <p:txBody>
          <a:bodyPr/>
          <a:lstStyle/>
          <a:p>
            <a:r>
              <a:rPr lang="pt-BR" sz="2600" dirty="0"/>
              <a:t>Criar um script para o teste que será executado 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636912"/>
            <a:ext cx="10226202" cy="30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172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6" y="404664"/>
            <a:ext cx="10360501" cy="1223963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+mn-lt"/>
              </a:rPr>
              <a:t>Configurar o script no arquivo de propriedades.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916832"/>
            <a:ext cx="9865096" cy="44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44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79" y="-1035496"/>
            <a:ext cx="10420148" cy="462088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2900" dirty="0">
                <a:latin typeface="+mn-lt"/>
              </a:rPr>
              <a:t/>
            </a:r>
            <a:br>
              <a:rPr lang="pt-BR" sz="2900" dirty="0">
                <a:latin typeface="+mn-lt"/>
              </a:rPr>
            </a:br>
            <a:r>
              <a:rPr lang="pt-BR" sz="2900" dirty="0">
                <a:latin typeface="+mn-lt"/>
              </a:rPr>
              <a:t>Chamar a execução dos scripts o primeiro script que podemos chamar de console por se tratar do console da ferramenta. Logo após dever executar o próximo script.</a:t>
            </a:r>
            <a:r>
              <a:rPr lang="pt-BR" sz="29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o segundo script que deve ser executado que podemos chamar de agente que tem o papel de ler as configurações executar os teste.</a:t>
            </a:r>
            <a:br>
              <a:rPr lang="pt-BR" sz="29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900" dirty="0">
                <a:latin typeface="+mn-lt"/>
              </a:rPr>
              <a:t/>
            </a:r>
            <a:br>
              <a:rPr lang="pt-BR" sz="2900" dirty="0">
                <a:latin typeface="+mn-lt"/>
              </a:rPr>
            </a:br>
            <a:endParaRPr lang="pt-BR" sz="2900" dirty="0">
              <a:latin typeface="+mn-lt"/>
            </a:endParaRPr>
          </a:p>
        </p:txBody>
      </p:sp>
      <p:pic>
        <p:nvPicPr>
          <p:cNvPr id="9" name="Imagem 8" descr="C:\Users\Tagliatti\Desktop\Captur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5860" y="3533739"/>
            <a:ext cx="10165491" cy="150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7065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7948" y="0"/>
            <a:ext cx="9505056" cy="1724819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+mn-lt"/>
              </a:rPr>
              <a:t>Depois que o Script do agente for executado e processados os botões serão habilitados para executar os testes.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932" y="1999456"/>
            <a:ext cx="9433048" cy="463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034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708177" cy="1223963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+mn-lt"/>
              </a:rPr>
              <a:t>Após execução dos teste será exibida a tela de resultados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53852" y="4221088"/>
            <a:ext cx="10360501" cy="3095355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Testes bem sucedidos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São teste de HTTP feitos no host determinado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Tempo médio: 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É o tempo médio de acesso ao host.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Comprimento médio de resposta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Tempo médio para resposta do host para responder aos testes.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8884" y="1700808"/>
            <a:ext cx="10360500" cy="20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9657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692696"/>
            <a:ext cx="10360501" cy="547137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Bytes de resposta por segundo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É o tamanho da resposta em Bytes emitidos pelo host.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Erros de resposta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Quantidade de erros que ocorreram ao tentar receber respostas dos hosts.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Tempo médio para resolver o host: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 Tempo para conseguir encontrar a fonte do host.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Tempo médio para estabelecer conexão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O tempo para conseguir um conexão estável para fazer os testes.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Tempo médio até o primeiro byte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Tempo médio até o primeiro byte de resposta do host.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7507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6" y="1628800"/>
            <a:ext cx="8938472" cy="1041080"/>
          </a:xfrm>
        </p:spPr>
        <p:txBody>
          <a:bodyPr/>
          <a:lstStyle/>
          <a:p>
            <a:r>
              <a:rPr lang="pt-BR" dirty="0"/>
              <a:t>JUnitPerf</a:t>
            </a:r>
          </a:p>
        </p:txBody>
      </p:sp>
    </p:spTree>
    <p:extLst>
      <p:ext uri="{BB962C8B-B14F-4D97-AF65-F5344CB8AC3E}">
        <p14:creationId xmlns:p14="http://schemas.microsoft.com/office/powerpoint/2010/main" xmlns="" val="289022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5118" y="332656"/>
            <a:ext cx="10360501" cy="877912"/>
          </a:xfrm>
        </p:spPr>
        <p:txBody>
          <a:bodyPr/>
          <a:lstStyle/>
          <a:p>
            <a:r>
              <a:rPr lang="pt-BR" dirty="0"/>
              <a:t>JUnitPerf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Coleção de decoradores para medir performance e escalabilidade em testes JUnit existentes</a:t>
            </a:r>
          </a:p>
          <a:p>
            <a:pPr marL="0" indent="0">
              <a:buNone/>
            </a:pPr>
            <a:r>
              <a:rPr lang="pt-BR" dirty="0"/>
              <a:t>Para testes automáticos de performance o JUnitPerf oferece classes que permitem construir objetos que recebem testes existentes do JUnit e acrescentam neles avaliação de performance</a:t>
            </a:r>
          </a:p>
          <a:p>
            <a:pPr marL="0" indent="0">
              <a:buNone/>
            </a:pPr>
            <a:r>
              <a:rPr lang="pt-BR" dirty="0"/>
              <a:t>JUnitPerf não altera testes existentes, podendo rodar os testes sem o JUnitPerf.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8462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1845" y="1498600"/>
            <a:ext cx="10873208" cy="502674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Timedtest</a:t>
            </a:r>
          </a:p>
          <a:p>
            <a:pPr marL="0" indent="0">
              <a:buNone/>
            </a:pPr>
            <a:r>
              <a:rPr lang="pt-BR" dirty="0"/>
              <a:t>Executa um teste e mede o tempo transcorrido.</a:t>
            </a:r>
          </a:p>
          <a:p>
            <a:pPr marL="0" indent="0">
              <a:buNone/>
            </a:pPr>
            <a:r>
              <a:rPr lang="pt-BR" dirty="0"/>
              <a:t>Define um tempo máximo para a execução. A falha acorre se a execução durar mais que o tempo estabelecido.</a:t>
            </a:r>
          </a:p>
          <a:p>
            <a:r>
              <a:rPr lang="pt-BR" dirty="0"/>
              <a:t>Loadtest</a:t>
            </a:r>
          </a:p>
          <a:p>
            <a:pPr marL="0" indent="0">
              <a:buNone/>
            </a:pPr>
            <a:r>
              <a:rPr lang="pt-BR" dirty="0"/>
              <a:t>Executa um teste com uma carga simulada.</a:t>
            </a:r>
          </a:p>
          <a:p>
            <a:pPr marL="0" indent="0">
              <a:buNone/>
            </a:pPr>
            <a:r>
              <a:rPr lang="pt-BR" dirty="0"/>
              <a:t>Utiliza timers para distribuir as cargas usando distribuições randômicas combinado com timertest para medir tempo com carga.</a:t>
            </a:r>
          </a:p>
          <a:p>
            <a:r>
              <a:rPr lang="pt-BR" dirty="0"/>
              <a:t>Threadedtest</a:t>
            </a:r>
          </a:p>
          <a:p>
            <a:pPr marL="0" indent="0">
              <a:buNone/>
            </a:pPr>
            <a:r>
              <a:rPr lang="pt-BR" dirty="0"/>
              <a:t> Executa o teste em um thread separado.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0222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53852" y="116632"/>
            <a:ext cx="9404723" cy="1400530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37252"/>
            <a:ext cx="9670705" cy="4711147"/>
          </a:xfrm>
        </p:spPr>
        <p:txBody>
          <a:bodyPr>
            <a:normAutofit/>
          </a:bodyPr>
          <a:lstStyle/>
          <a:p>
            <a:r>
              <a:rPr lang="pt-BR" sz="3200" dirty="0"/>
              <a:t>Jmeter</a:t>
            </a:r>
          </a:p>
          <a:p>
            <a:r>
              <a:rPr lang="pt-BR" sz="3200" dirty="0"/>
              <a:t>Open STA</a:t>
            </a:r>
          </a:p>
          <a:p>
            <a:r>
              <a:rPr lang="pt-BR" sz="3200" dirty="0"/>
              <a:t>The Grinder</a:t>
            </a:r>
          </a:p>
          <a:p>
            <a:r>
              <a:rPr lang="pt-BR" sz="3200" dirty="0"/>
              <a:t>JUnitPerf</a:t>
            </a:r>
          </a:p>
          <a:p>
            <a:r>
              <a:rPr lang="pt-BR" sz="3200" dirty="0"/>
              <a:t>PyUnitPerf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executar os 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23547"/>
          </a:xfrm>
        </p:spPr>
        <p:txBody>
          <a:bodyPr>
            <a:normAutofit fontScale="92500"/>
          </a:bodyPr>
          <a:lstStyle/>
          <a:p>
            <a:r>
              <a:rPr lang="pt-BR" dirty="0"/>
              <a:t>Primeiro é preciso estimar os valores ideais para execução dos testes.</a:t>
            </a:r>
          </a:p>
          <a:p>
            <a:r>
              <a:rPr lang="pt-BR" dirty="0"/>
              <a:t>1. Escrever testes JUnit para o código.</a:t>
            </a:r>
          </a:p>
          <a:p>
            <a:r>
              <a:rPr lang="pt-BR" dirty="0"/>
              <a:t>2. Executar um profiler para descobrir os gargalos e utilizar os dados obtidos como parâmetros para estabelecer os valores máximos aceitáveis para cada método.</a:t>
            </a:r>
          </a:p>
          <a:p>
            <a:r>
              <a:rPr lang="pt-BR" dirty="0"/>
              <a:t>3. Escrever testes do JUnit (se não existirem) para os trechos críticos de performance.</a:t>
            </a:r>
          </a:p>
          <a:p>
            <a:r>
              <a:rPr lang="pt-BR" dirty="0"/>
              <a:t>4. Escrever um TimedTest do JUnitPerf para cada teste novo e executá-lo.</a:t>
            </a:r>
            <a:br>
              <a:rPr lang="pt-BR" dirty="0"/>
            </a:br>
            <a:r>
              <a:rPr lang="pt-BR" dirty="0"/>
              <a:t>O teste deve falhar. Se passar, não há problema de performance com o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9559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415" y="1700808"/>
            <a:ext cx="8938472" cy="969072"/>
          </a:xfrm>
        </p:spPr>
        <p:txBody>
          <a:bodyPr/>
          <a:lstStyle/>
          <a:p>
            <a:r>
              <a:rPr lang="pt-BR" dirty="0"/>
              <a:t>PyUnit Perf</a:t>
            </a:r>
          </a:p>
        </p:txBody>
      </p:sp>
    </p:spTree>
    <p:extLst>
      <p:ext uri="{BB962C8B-B14F-4D97-AF65-F5344CB8AC3E}">
        <p14:creationId xmlns:p14="http://schemas.microsoft.com/office/powerpoint/2010/main" xmlns="" val="349202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Intrudução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Framework de teste baseado no Junit.</a:t>
            </a:r>
          </a:p>
          <a:p>
            <a:r>
              <a:rPr lang="pt-BR" sz="4000" dirty="0"/>
              <a:t>Feito para a linguagem Python.</a:t>
            </a:r>
          </a:p>
          <a:p>
            <a:r>
              <a:rPr lang="pt-BR" sz="4000" dirty="0"/>
              <a:t>Para as versões do Python acima da 2.1 já está imbutido.</a:t>
            </a:r>
          </a:p>
        </p:txBody>
      </p:sp>
    </p:spTree>
    <p:extLst>
      <p:ext uri="{BB962C8B-B14F-4D97-AF65-F5344CB8AC3E}">
        <p14:creationId xmlns:p14="http://schemas.microsoft.com/office/powerpoint/2010/main" xmlns="" val="179587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Intrudução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 classe chave é a TesteCase, pertencente ao módulo unitteste.</a:t>
            </a:r>
          </a:p>
          <a:p>
            <a:r>
              <a:rPr lang="pt-BR" sz="4000" dirty="0"/>
              <a:t>Toda e qualquer classe </a:t>
            </a:r>
            <a:br>
              <a:rPr lang="pt-BR" sz="4000" dirty="0"/>
            </a:br>
            <a:r>
              <a:rPr lang="pt-BR" sz="4000" dirty="0"/>
              <a:t>de teste deve estender </a:t>
            </a:r>
            <a:br>
              <a:rPr lang="pt-BR" sz="4000" dirty="0"/>
            </a:br>
            <a:r>
              <a:rPr lang="pt-BR" sz="4000" dirty="0"/>
              <a:t>dela.</a:t>
            </a:r>
          </a:p>
          <a:p>
            <a:endParaRPr lang="pt-BR" sz="4000" dirty="0"/>
          </a:p>
        </p:txBody>
      </p:sp>
      <p:pic>
        <p:nvPicPr>
          <p:cNvPr id="1026" name="Picture 2" descr="C:\Users\Bruno\Desktop\pydev_unittest_ru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420888"/>
            <a:ext cx="5586358" cy="433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908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Assertions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Tipicamente usa-se o assert padrão do Python.</a:t>
            </a:r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2050" name="Picture 2" descr="C:\Users\Bruno\Desktop\Captur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3852" y="3068960"/>
            <a:ext cx="10602913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087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Assertions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Problemas: Se for necessário rodar o Python com a otimização ligada os asserts padrões são ignorados.</a:t>
            </a:r>
          </a:p>
          <a:p>
            <a:r>
              <a:rPr lang="pt-BR" sz="4000" dirty="0"/>
              <a:t>A solução seria utilizar os asserts do PyUnit.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xmlns="" val="280693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Três soluções para testar situações em que exceções esperadas não são lançadas.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xmlns="" val="56703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Forma 1: Silimilar ao java.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3074" name="Picture 2" descr="C:\Users\Bruno\Desktop\Captura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811608"/>
            <a:ext cx="55340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68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Forma 2: Forma padrão do Python.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4098" name="Picture 2" descr="C:\Users\Bruno\Desktop\Captura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852936"/>
            <a:ext cx="54864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5572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Forma 3: Utilizando método do PyUnit.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5122" name="Picture 2" descr="C:\Users\Bruno\Desktop\Capturar.3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9956" y="3284984"/>
            <a:ext cx="8612187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0129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6" y="1628800"/>
            <a:ext cx="8938472" cy="1041080"/>
          </a:xfrm>
        </p:spPr>
        <p:txBody>
          <a:bodyPr/>
          <a:lstStyle/>
          <a:p>
            <a:r>
              <a:rPr lang="pt-BR" dirty="0"/>
              <a:t>JMeter</a:t>
            </a:r>
          </a:p>
        </p:txBody>
      </p:sp>
    </p:spTree>
    <p:extLst>
      <p:ext uri="{BB962C8B-B14F-4D97-AF65-F5344CB8AC3E}">
        <p14:creationId xmlns:p14="http://schemas.microsoft.com/office/powerpoint/2010/main" xmlns="" val="299286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Jmeter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O Apache JMeter (</a:t>
            </a:r>
            <a:r>
              <a:rPr lang="pt-BR" dirty="0" err="1"/>
              <a:t>aka</a:t>
            </a:r>
            <a:r>
              <a:rPr lang="pt-BR" dirty="0"/>
              <a:t> JMeter) é um software livre de código aberto para geração automatizada de carga criado e mantido pela Apache Software como parte do projeto Jakarta . Por ser uma ferramenta madura (criada em 2001 e RC em 2007) ela tem se mantido como a primeira ferramenta que nos vem a cabeça quando falamos de testes de carga ou performance, e uma ferramenta open source , além de ser 100% baseada em Java dessa forma não importa qual o sistema operacional você esteja usando, o comportamento funcional vai ser o mesmo, ainda oferece uma interface de linhas de comando muito bem organizada, o que permite que ele seja usado por servidores de integração.</a:t>
            </a:r>
          </a:p>
        </p:txBody>
      </p:sp>
    </p:spTree>
    <p:extLst>
      <p:ext uri="{BB962C8B-B14F-4D97-AF65-F5344CB8AC3E}">
        <p14:creationId xmlns:p14="http://schemas.microsoft.com/office/powerpoint/2010/main" xmlns="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Componentes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667617" cy="4465320"/>
          </a:xfrm>
        </p:spPr>
        <p:txBody>
          <a:bodyPr rtlCol="0">
            <a:normAutofit/>
          </a:bodyPr>
          <a:lstStyle/>
          <a:p>
            <a:r>
              <a:rPr lang="pt-BR" dirty="0"/>
              <a:t>O JMeter tem uma arvore de componentes bem intuitiva que fica a esquerda na interface gráfica. Essa árvore de componentes fornece as ferramentas necessárias para escrever testes, criar verificações, cuidar de situações especiais como cookies e controles de tempo, controlar e distribuir o fluxo de execução das threads, gerar relatórios, etc.</a:t>
            </a:r>
          </a:p>
          <a:p>
            <a:pPr rtl="0"/>
            <a:endParaRPr lang="pt-BR" dirty="0"/>
          </a:p>
        </p:txBody>
      </p:sp>
      <p:pic>
        <p:nvPicPr>
          <p:cNvPr id="7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4532" y="980728"/>
            <a:ext cx="4531831" cy="5191472"/>
          </a:xfrm>
        </p:spPr>
      </p:pic>
    </p:spTree>
    <p:extLst>
      <p:ext uri="{BB962C8B-B14F-4D97-AF65-F5344CB8AC3E}">
        <p14:creationId xmlns:p14="http://schemas.microsoft.com/office/powerpoint/2010/main" xmlns="" val="23419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844" y="188640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412603"/>
            <a:ext cx="11017223" cy="5112741"/>
          </a:xfrm>
        </p:spPr>
        <p:txBody>
          <a:bodyPr rtlCol="0">
            <a:normAutofit lnSpcReduction="10000"/>
          </a:bodyPr>
          <a:lstStyle/>
          <a:p>
            <a:r>
              <a:rPr lang="pt-BR" dirty="0"/>
              <a:t>Plan</a:t>
            </a:r>
          </a:p>
          <a:p>
            <a:pPr marL="0" indent="0">
              <a:buNone/>
            </a:pPr>
            <a:r>
              <a:rPr lang="pt-BR" dirty="0"/>
              <a:t>O Plano é um elemento único e requerido para qualquer atividade dentro do JMeter. Esse elemento agrupa todos os outros elementos e controla a execução de thread groups.</a:t>
            </a:r>
          </a:p>
          <a:p>
            <a:r>
              <a:rPr lang="pt-BR" dirty="0"/>
              <a:t>Schedule Thread Group  </a:t>
            </a:r>
          </a:p>
          <a:p>
            <a:pPr marL="0" indent="0">
              <a:buNone/>
            </a:pPr>
            <a:r>
              <a:rPr lang="pt-BR" dirty="0"/>
              <a:t>É o componente que controla os testes.</a:t>
            </a:r>
          </a:p>
          <a:p>
            <a:r>
              <a:rPr lang="pt-BR" dirty="0"/>
              <a:t>Logic Controllers</a:t>
            </a:r>
          </a:p>
          <a:p>
            <a:pPr marL="0" indent="0">
              <a:buNone/>
            </a:pPr>
            <a:r>
              <a:rPr lang="pt-BR" dirty="0"/>
              <a:t>Os controladores lógicos são a maneira de direcionar os testes de performance para executar uma determinada sequência ou fluxo de eventos, tomar decisões baseadas em dados colhidos durante o teste, agrupar samplers ou outros elementos,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908720"/>
            <a:ext cx="10360501" cy="5255349"/>
          </a:xfrm>
        </p:spPr>
        <p:txBody>
          <a:bodyPr>
            <a:normAutofit/>
          </a:bodyPr>
          <a:lstStyle/>
          <a:p>
            <a:r>
              <a:rPr lang="pt-BR" dirty="0"/>
              <a:t>Timers</a:t>
            </a:r>
          </a:p>
          <a:p>
            <a:pPr marL="0" indent="0">
              <a:buNone/>
            </a:pPr>
            <a:r>
              <a:rPr lang="pt-BR" dirty="0"/>
              <a:t>Várias vezes temos que usar pausas para execução de um script, por exemplo quando precisamos emular um determinado thinking time. Para isso temos alguns timers como o constant timer que espera por um tempo absoluto em milissegundos ou o uniform random timer onde informamos uma variação entre X e Y para a nossa pausa, além de outros timers.</a:t>
            </a:r>
          </a:p>
          <a:p>
            <a:r>
              <a:rPr lang="pt-BR" dirty="0"/>
              <a:t>Listeners e WorkBench</a:t>
            </a:r>
          </a:p>
          <a:p>
            <a:pPr marL="0" indent="0">
              <a:buNone/>
            </a:pPr>
            <a:r>
              <a:rPr lang="pt-BR" dirty="0"/>
              <a:t>Esses são onde ficam os relatórios apresentados após as execuções.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1045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7908" y="1772816"/>
            <a:ext cx="8938472" cy="825056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OpenSTA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5062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4873beb7-5857-4685-be1f-d57550cc96c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374</TotalTime>
  <Words>1405</Words>
  <Application>Microsoft Office PowerPoint</Application>
  <PresentationFormat>Personalizar</PresentationFormat>
  <Paragraphs>134</Paragraphs>
  <Slides>39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Tecnologia 16x9</vt:lpstr>
      <vt:lpstr>Teste de Software </vt:lpstr>
      <vt:lpstr>Slide 2</vt:lpstr>
      <vt:lpstr>Sumário</vt:lpstr>
      <vt:lpstr>JMeter</vt:lpstr>
      <vt:lpstr>Jmeter </vt:lpstr>
      <vt:lpstr>Componentes </vt:lpstr>
      <vt:lpstr>Componentes</vt:lpstr>
      <vt:lpstr>Slide 8</vt:lpstr>
      <vt:lpstr>OpenSTA</vt:lpstr>
      <vt:lpstr>Introdução - OpenSTA</vt:lpstr>
      <vt:lpstr>Introdução - OpenSTA</vt:lpstr>
      <vt:lpstr>Trabalhando com a ferramenta - OpenSTA</vt:lpstr>
      <vt:lpstr>Gravando um comando em um site - OpenSTA</vt:lpstr>
      <vt:lpstr>Modelador de script (Script Modeler) - OpenSTA</vt:lpstr>
      <vt:lpstr>Modelador de script (Script Modeler) - OpenSTA</vt:lpstr>
      <vt:lpstr>Gerando um teste - OpenSTA</vt:lpstr>
      <vt:lpstr>The Grinder</vt:lpstr>
      <vt:lpstr>The Grinder</vt:lpstr>
      <vt:lpstr>Componentes </vt:lpstr>
      <vt:lpstr>Slide 20</vt:lpstr>
      <vt:lpstr>Passos para executar os Testes</vt:lpstr>
      <vt:lpstr>Configurar o script no arquivo de propriedades.</vt:lpstr>
      <vt:lpstr>                       Chamar a execução dos scripts o primeiro script que podemos chamar de console por se tratar do console da ferramenta. Logo após dever executar o próximo script. o segundo script que deve ser executado que podemos chamar de agente que tem o papel de ler as configurações executar os teste.  </vt:lpstr>
      <vt:lpstr>Depois que o Script do agente for executado e processados os botões serão habilitados para executar os testes.</vt:lpstr>
      <vt:lpstr>Após execução dos teste será exibida a tela de resultados </vt:lpstr>
      <vt:lpstr>Slide 26</vt:lpstr>
      <vt:lpstr>JUnitPerf</vt:lpstr>
      <vt:lpstr>JUnitPerf</vt:lpstr>
      <vt:lpstr>Componentes</vt:lpstr>
      <vt:lpstr>Passos para executar os Testes</vt:lpstr>
      <vt:lpstr>PyUnit Perf</vt:lpstr>
      <vt:lpstr>Intrudução - PyUnit Perf</vt:lpstr>
      <vt:lpstr>Intrudução - PyUnit Perf</vt:lpstr>
      <vt:lpstr>Assertions - PyUnit Perf</vt:lpstr>
      <vt:lpstr>Assertions - PyUnit Perf</vt:lpstr>
      <vt:lpstr>Exceções - PyUnit Perf</vt:lpstr>
      <vt:lpstr>Exceções - PyUnit Perf</vt:lpstr>
      <vt:lpstr>Exceções - PyUnit Perf</vt:lpstr>
      <vt:lpstr>Exceções - PyUnit Perf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Maikon Silva</dc:creator>
  <cp:lastModifiedBy>Usuário do Windows</cp:lastModifiedBy>
  <cp:revision>60</cp:revision>
  <dcterms:created xsi:type="dcterms:W3CDTF">2017-05-28T14:55:29Z</dcterms:created>
  <dcterms:modified xsi:type="dcterms:W3CDTF">2019-12-02T23:33:30Z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