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AFE7B-F3B8-18E8-B842-01945AB39A45}" v="74" dt="2025-05-02T10:44:52.054"/>
    <p1510:client id="{98126ED7-E199-2294-0E89-AD2FA664EC11}" v="552" dt="2025-05-02T16:08:41.1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11FB-1606-4EC5-9BCA-2DC04C2243EA}" type="datetimeFigureOut">
              <a:rPr lang="en-US" dirty="0"/>
              <a:t>5/4/25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3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3D07-6BCF-40BC-A7F7-89BB8FFE98C6}" type="datetimeFigureOut">
              <a:rPr lang="en-US" dirty="0"/>
              <a:t>5/4/25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93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16D97-0980-426F-BEA7-F6EB2DE3AC08}" type="datetimeFigureOut">
              <a:rPr lang="en-US" dirty="0"/>
              <a:t>5/4/25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84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AA53-8FBA-45E2-8B10-F7DD55E4E759}" type="datetimeFigureOut">
              <a:rPr lang="en-US" dirty="0"/>
              <a:t>5/4/25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00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84CF-6F0D-4195-920D-9D6F75893720}" type="datetimeFigureOut">
              <a:rPr lang="en-US" dirty="0"/>
              <a:t>5/4/25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03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3BBE-A1CF-4CC7-B02C-EBCBBE110242}" type="datetimeFigureOut">
              <a:rPr lang="en-US" dirty="0"/>
              <a:t>5/4/25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49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63E4-71A5-4C63-9515-748B28B89764}" type="datetimeFigureOut">
              <a:rPr lang="en-US" dirty="0"/>
              <a:t>5/4/25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BAC-F228-4DAC-8800-3D810F869187}" type="datetimeFigureOut">
              <a:rPr lang="en-US" dirty="0"/>
              <a:t>5/4/25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18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FFE8-7E8E-427A-AB26-E496551AFB7B}" type="datetimeFigureOut">
              <a:rPr lang="en-US" dirty="0"/>
              <a:t>5/4/25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49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19-DE76-4E18-BFC7-EB25B8C421E7}" type="datetimeFigureOut">
              <a:rPr lang="en-US" dirty="0"/>
              <a:t>5/4/25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44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BD94-1F69-4074-BD82-D6EDB89FE74F}" type="datetimeFigureOut">
              <a:rPr lang="en-US" dirty="0"/>
              <a:t>5/4/25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18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49C728D-416F-40D5-8F13-55E5DD1CE8D1}" type="datetimeFigureOut">
              <a:rPr lang="en-US" dirty="0"/>
              <a:t>5/4/25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17DE1FC-E54A-4B87-A814-263D1E8654B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9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pos="288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pos="7392">
          <p15:clr>
            <a:srgbClr val="F26B43"/>
          </p15:clr>
        </p15:guide>
        <p15:guide id="7" pos="5112">
          <p15:clr>
            <a:srgbClr val="F26B43"/>
          </p15:clr>
        </p15:guide>
        <p15:guide id="8" pos="2544">
          <p15:clr>
            <a:srgbClr val="F26B43"/>
          </p15:clr>
        </p15:guide>
        <p15:guide id="9" pos="864">
          <p15:clr>
            <a:srgbClr val="F26B43"/>
          </p15:clr>
        </p15:guide>
        <p15:guide id="10" orient="horz" pos="648">
          <p15:clr>
            <a:srgbClr val="F26B43"/>
          </p15:clr>
        </p15:guide>
        <p15:guide id="11" pos="6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mosaic of colorful geometric shapes">
            <a:extLst>
              <a:ext uri="{FF2B5EF4-FFF2-40B4-BE49-F238E27FC236}">
                <a16:creationId xmlns:a16="http://schemas.microsoft.com/office/drawing/2014/main" id="{429720CD-7DE9-31CE-3BF4-D062A51FDE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299" r="-2" b="495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chemeClr val="tx1"/>
                </a:solidFill>
                <a:latin typeface="Georgia"/>
              </a:rPr>
              <a:t>Homework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Georgia"/>
              </a:rPr>
              <a:t>Tudisco Alessandra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1B01-FF00-F0FA-A0E7-C7A135C1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dirty="0" err="1">
                <a:latin typeface="Georgia"/>
                <a:ea typeface="+mj-lt"/>
                <a:cs typeface="+mj-lt"/>
              </a:rPr>
              <a:t>Descrizione</a:t>
            </a:r>
            <a:r>
              <a:rPr lang="en-US" dirty="0">
                <a:latin typeface="Georgia"/>
                <a:ea typeface="+mj-lt"/>
                <a:cs typeface="+mj-lt"/>
              </a:rPr>
              <a:t> Dataset: CIFAR-10</a:t>
            </a:r>
            <a:endParaRPr lang="en-US" dirty="0">
              <a:latin typeface="Georg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C7BEA-6A10-F75C-8B12-F9D909AB1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>
              <a:buFont typeface="Arial,Sans-Serif"/>
              <a:buChar char="•"/>
            </a:pPr>
            <a:r>
              <a:rPr lang="en-US" dirty="0">
                <a:latin typeface="Georgia"/>
                <a:ea typeface="+mn-lt"/>
                <a:cs typeface="Arial"/>
              </a:rPr>
              <a:t>Il dataset </a:t>
            </a:r>
            <a:r>
              <a:rPr lang="en-US" dirty="0" err="1">
                <a:latin typeface="Georgia"/>
                <a:ea typeface="+mn-lt"/>
                <a:cs typeface="Arial"/>
              </a:rPr>
              <a:t>utilizzato</a:t>
            </a:r>
            <a:r>
              <a:rPr lang="en-US" dirty="0">
                <a:latin typeface="Georgia"/>
                <a:ea typeface="+mn-lt"/>
                <a:cs typeface="Arial"/>
              </a:rPr>
              <a:t> per </a:t>
            </a:r>
            <a:r>
              <a:rPr lang="en-US" dirty="0" err="1">
                <a:latin typeface="Georgia"/>
                <a:ea typeface="+mn-lt"/>
                <a:cs typeface="Arial"/>
              </a:rPr>
              <a:t>questo</a:t>
            </a:r>
            <a:r>
              <a:rPr lang="en-US" dirty="0">
                <a:latin typeface="Georgia"/>
                <a:ea typeface="+mn-lt"/>
                <a:cs typeface="Arial"/>
              </a:rPr>
              <a:t> </a:t>
            </a:r>
            <a:r>
              <a:rPr lang="en-US" dirty="0" err="1">
                <a:latin typeface="Georgia"/>
                <a:ea typeface="+mn-lt"/>
                <a:cs typeface="Arial"/>
              </a:rPr>
              <a:t>compito</a:t>
            </a:r>
            <a:r>
              <a:rPr lang="en-US" dirty="0">
                <a:latin typeface="Georgia"/>
                <a:ea typeface="+mn-lt"/>
                <a:cs typeface="Arial"/>
              </a:rPr>
              <a:t> è </a:t>
            </a:r>
            <a:r>
              <a:rPr lang="en-US" b="1" dirty="0">
                <a:latin typeface="Georgia"/>
                <a:ea typeface="+mn-lt"/>
                <a:cs typeface="Arial"/>
              </a:rPr>
              <a:t>CIFAR-10</a:t>
            </a:r>
            <a:r>
              <a:rPr lang="en-US" dirty="0">
                <a:latin typeface="Georgia"/>
                <a:ea typeface="+mn-lt"/>
                <a:cs typeface="Arial"/>
              </a:rPr>
              <a:t>, un </a:t>
            </a:r>
            <a:r>
              <a:rPr lang="en-US" dirty="0" err="1">
                <a:latin typeface="Georgia"/>
                <a:ea typeface="+mn-lt"/>
                <a:cs typeface="Arial"/>
              </a:rPr>
              <a:t>insieme</a:t>
            </a:r>
            <a:r>
              <a:rPr lang="en-US" dirty="0">
                <a:latin typeface="Georgia"/>
                <a:ea typeface="+mn-lt"/>
                <a:cs typeface="Arial"/>
              </a:rPr>
              <a:t> standard per </a:t>
            </a:r>
            <a:r>
              <a:rPr lang="en-US" dirty="0" err="1">
                <a:latin typeface="Georgia"/>
                <a:ea typeface="+mn-lt"/>
                <a:cs typeface="Arial"/>
              </a:rPr>
              <a:t>problemi</a:t>
            </a:r>
            <a:r>
              <a:rPr lang="en-US" dirty="0">
                <a:latin typeface="Georgia"/>
                <a:ea typeface="+mn-lt"/>
                <a:cs typeface="Arial"/>
              </a:rPr>
              <a:t> di </a:t>
            </a:r>
            <a:r>
              <a:rPr lang="en-US" dirty="0" err="1">
                <a:latin typeface="Georgia"/>
                <a:ea typeface="+mn-lt"/>
                <a:cs typeface="Arial"/>
              </a:rPr>
              <a:t>classificazione</a:t>
            </a:r>
            <a:r>
              <a:rPr lang="en-US" dirty="0">
                <a:latin typeface="Georgia"/>
                <a:ea typeface="+mn-lt"/>
                <a:cs typeface="Arial"/>
              </a:rPr>
              <a:t> di </a:t>
            </a:r>
            <a:r>
              <a:rPr lang="en-US" dirty="0" err="1">
                <a:latin typeface="Georgia"/>
                <a:ea typeface="+mn-lt"/>
                <a:cs typeface="Arial"/>
              </a:rPr>
              <a:t>immagini</a:t>
            </a:r>
            <a:r>
              <a:rPr lang="en-US" dirty="0">
                <a:latin typeface="Georgia"/>
                <a:ea typeface="+mn-lt"/>
                <a:cs typeface="Arial"/>
              </a:rPr>
              <a:t>. È </a:t>
            </a:r>
            <a:r>
              <a:rPr lang="en-US" dirty="0" err="1">
                <a:latin typeface="Georgia"/>
                <a:ea typeface="+mn-lt"/>
                <a:cs typeface="Arial"/>
              </a:rPr>
              <a:t>composto</a:t>
            </a:r>
            <a:r>
              <a:rPr lang="en-US" dirty="0">
                <a:latin typeface="Georgia"/>
                <a:ea typeface="+mn-lt"/>
                <a:cs typeface="Arial"/>
              </a:rPr>
              <a:t> da:</a:t>
            </a:r>
          </a:p>
          <a:p>
            <a:pPr lvl="1">
              <a:buFont typeface="Arial"/>
              <a:buChar char="•"/>
            </a:pPr>
            <a:r>
              <a:rPr lang="en-US" b="1" dirty="0">
                <a:latin typeface="Georgia"/>
                <a:ea typeface="+mn-lt"/>
                <a:cs typeface="Arial"/>
              </a:rPr>
              <a:t>60.000 </a:t>
            </a:r>
            <a:r>
              <a:rPr lang="en-US" b="1" dirty="0" err="1">
                <a:latin typeface="Georgia"/>
                <a:ea typeface="+mn-lt"/>
                <a:cs typeface="Arial"/>
              </a:rPr>
              <a:t>immagini</a:t>
            </a:r>
            <a:r>
              <a:rPr lang="en-US" b="1" dirty="0">
                <a:latin typeface="Georgia"/>
                <a:ea typeface="+mn-lt"/>
                <a:cs typeface="Arial"/>
              </a:rPr>
              <a:t> a </a:t>
            </a:r>
            <a:r>
              <a:rPr lang="en-US" b="1" dirty="0" err="1">
                <a:latin typeface="Georgia"/>
                <a:ea typeface="+mn-lt"/>
                <a:cs typeface="Arial"/>
              </a:rPr>
              <a:t>colori</a:t>
            </a:r>
            <a:r>
              <a:rPr lang="en-US" dirty="0">
                <a:latin typeface="Georgia"/>
                <a:ea typeface="+mn-lt"/>
                <a:cs typeface="Arial"/>
              </a:rPr>
              <a:t>, </a:t>
            </a:r>
            <a:r>
              <a:rPr lang="en-US" dirty="0" err="1">
                <a:latin typeface="Georgia"/>
                <a:ea typeface="+mn-lt"/>
                <a:cs typeface="Arial"/>
              </a:rPr>
              <a:t>ciascuna</a:t>
            </a:r>
            <a:r>
              <a:rPr lang="en-US" dirty="0">
                <a:latin typeface="Georgia"/>
                <a:ea typeface="+mn-lt"/>
                <a:cs typeface="Arial"/>
              </a:rPr>
              <a:t> di </a:t>
            </a:r>
            <a:r>
              <a:rPr lang="en-US" dirty="0" err="1">
                <a:latin typeface="Georgia"/>
                <a:ea typeface="+mn-lt"/>
                <a:cs typeface="Arial"/>
              </a:rPr>
              <a:t>dimensione</a:t>
            </a:r>
            <a:r>
              <a:rPr lang="en-US" dirty="0">
                <a:latin typeface="Georgia"/>
                <a:ea typeface="+mn-lt"/>
                <a:cs typeface="Arial"/>
              </a:rPr>
              <a:t> </a:t>
            </a:r>
            <a:r>
              <a:rPr lang="en-US" b="1" dirty="0">
                <a:latin typeface="Georgia"/>
                <a:ea typeface="+mn-lt"/>
                <a:cs typeface="Arial"/>
              </a:rPr>
              <a:t>32x32 pixel</a:t>
            </a:r>
            <a:r>
              <a:rPr lang="en-US" dirty="0">
                <a:latin typeface="Georgia"/>
                <a:ea typeface="+mn-lt"/>
                <a:cs typeface="Arial"/>
              </a:rPr>
              <a:t>, con 3 </a:t>
            </a:r>
            <a:r>
              <a:rPr lang="en-US" dirty="0" err="1">
                <a:latin typeface="Georgia"/>
                <a:ea typeface="+mn-lt"/>
                <a:cs typeface="Arial"/>
              </a:rPr>
              <a:t>canali</a:t>
            </a:r>
            <a:r>
              <a:rPr lang="en-US" dirty="0">
                <a:latin typeface="Georgia"/>
                <a:ea typeface="+mn-lt"/>
                <a:cs typeface="Arial"/>
              </a:rPr>
              <a:t> (RGB);</a:t>
            </a:r>
            <a:endParaRPr lang="en-US" dirty="0">
              <a:latin typeface="Georgia"/>
            </a:endParaRPr>
          </a:p>
          <a:p>
            <a:pPr lvl="1">
              <a:buFont typeface="Arial"/>
              <a:buChar char="•"/>
            </a:pPr>
            <a:r>
              <a:rPr lang="en-US" dirty="0" err="1">
                <a:latin typeface="Georgia"/>
                <a:ea typeface="+mn-lt"/>
                <a:cs typeface="Arial"/>
              </a:rPr>
              <a:t>Suddiviso</a:t>
            </a:r>
            <a:r>
              <a:rPr lang="en-US" dirty="0">
                <a:latin typeface="Georgia"/>
                <a:ea typeface="+mn-lt"/>
                <a:cs typeface="Arial"/>
              </a:rPr>
              <a:t> in </a:t>
            </a:r>
            <a:r>
              <a:rPr lang="en-US" b="1" dirty="0">
                <a:latin typeface="Georgia"/>
                <a:ea typeface="+mn-lt"/>
                <a:cs typeface="Arial"/>
              </a:rPr>
              <a:t>10 </a:t>
            </a:r>
            <a:r>
              <a:rPr lang="en-US" b="1" dirty="0" err="1">
                <a:latin typeface="Georgia"/>
                <a:ea typeface="+mn-lt"/>
                <a:cs typeface="Arial"/>
              </a:rPr>
              <a:t>classi</a:t>
            </a:r>
            <a:r>
              <a:rPr lang="en-US" dirty="0">
                <a:latin typeface="Georgia"/>
                <a:ea typeface="+mn-lt"/>
                <a:cs typeface="Arial"/>
              </a:rPr>
              <a:t> (</a:t>
            </a:r>
            <a:r>
              <a:rPr lang="en-US" dirty="0" err="1">
                <a:latin typeface="Georgia"/>
                <a:ea typeface="+mn-lt"/>
                <a:cs typeface="Arial"/>
              </a:rPr>
              <a:t>tra</a:t>
            </a:r>
            <a:r>
              <a:rPr lang="en-US" dirty="0">
                <a:latin typeface="Georgia"/>
                <a:ea typeface="+mn-lt"/>
                <a:cs typeface="Arial"/>
              </a:rPr>
              <a:t> cui </a:t>
            </a:r>
            <a:r>
              <a:rPr lang="en-US" dirty="0" err="1">
                <a:latin typeface="Georgia"/>
                <a:ea typeface="+mn-lt"/>
                <a:cs typeface="Arial"/>
              </a:rPr>
              <a:t>aereo</a:t>
            </a:r>
            <a:r>
              <a:rPr lang="en-US" dirty="0">
                <a:latin typeface="Georgia"/>
                <a:ea typeface="+mn-lt"/>
                <a:cs typeface="Arial"/>
              </a:rPr>
              <a:t>, automobile, </a:t>
            </a:r>
            <a:r>
              <a:rPr lang="en-US" dirty="0" err="1">
                <a:latin typeface="Georgia"/>
                <a:ea typeface="+mn-lt"/>
                <a:cs typeface="Arial"/>
              </a:rPr>
              <a:t>uccello</a:t>
            </a:r>
            <a:r>
              <a:rPr lang="en-US" dirty="0">
                <a:latin typeface="Georgia"/>
                <a:ea typeface="+mn-lt"/>
                <a:cs typeface="Arial"/>
              </a:rPr>
              <a:t>, </a:t>
            </a:r>
            <a:r>
              <a:rPr lang="en-US" dirty="0" err="1">
                <a:latin typeface="Georgia"/>
                <a:ea typeface="+mn-lt"/>
                <a:cs typeface="Arial"/>
              </a:rPr>
              <a:t>gatto</a:t>
            </a:r>
            <a:r>
              <a:rPr lang="en-US" dirty="0">
                <a:latin typeface="Georgia"/>
                <a:ea typeface="+mn-lt"/>
                <a:cs typeface="Arial"/>
              </a:rPr>
              <a:t>, cane, rana, cavallo, nave, camion, </a:t>
            </a:r>
            <a:r>
              <a:rPr lang="en-US" dirty="0" err="1">
                <a:latin typeface="Georgia"/>
                <a:ea typeface="+mn-lt"/>
                <a:cs typeface="Arial"/>
              </a:rPr>
              <a:t>ecc</a:t>
            </a:r>
            <a:r>
              <a:rPr lang="en-US" dirty="0">
                <a:latin typeface="Georgia"/>
                <a:ea typeface="+mn-lt"/>
                <a:cs typeface="Arial"/>
              </a:rPr>
              <a:t>.);</a:t>
            </a:r>
            <a:endParaRPr lang="en-US" dirty="0">
              <a:latin typeface="Georgia"/>
            </a:endParaRPr>
          </a:p>
          <a:p>
            <a:pPr lvl="1">
              <a:buFont typeface="Arial"/>
              <a:buChar char="•"/>
            </a:pPr>
            <a:r>
              <a:rPr lang="en-US" dirty="0">
                <a:latin typeface="Georgia"/>
                <a:ea typeface="+mn-lt"/>
                <a:cs typeface="Arial"/>
              </a:rPr>
              <a:t>Il dataset è </a:t>
            </a:r>
            <a:r>
              <a:rPr lang="en-US" dirty="0" err="1">
                <a:latin typeface="Georgia"/>
                <a:ea typeface="+mn-lt"/>
                <a:cs typeface="Arial"/>
              </a:rPr>
              <a:t>originariamente</a:t>
            </a:r>
            <a:r>
              <a:rPr lang="en-US" dirty="0">
                <a:latin typeface="Georgia"/>
                <a:ea typeface="+mn-lt"/>
                <a:cs typeface="Arial"/>
              </a:rPr>
              <a:t> </a:t>
            </a:r>
            <a:r>
              <a:rPr lang="en-US" dirty="0" err="1">
                <a:latin typeface="Georgia"/>
                <a:ea typeface="+mn-lt"/>
                <a:cs typeface="Arial"/>
              </a:rPr>
              <a:t>diviso</a:t>
            </a:r>
            <a:r>
              <a:rPr lang="en-US" dirty="0">
                <a:latin typeface="Georgia"/>
                <a:ea typeface="+mn-lt"/>
                <a:cs typeface="Arial"/>
              </a:rPr>
              <a:t> in </a:t>
            </a:r>
            <a:r>
              <a:rPr lang="en-US" b="1" dirty="0">
                <a:latin typeface="Georgia"/>
                <a:ea typeface="+mn-lt"/>
                <a:cs typeface="Arial"/>
              </a:rPr>
              <a:t>50.000 </a:t>
            </a:r>
            <a:r>
              <a:rPr lang="en-US" b="1" dirty="0" err="1">
                <a:latin typeface="Georgia"/>
                <a:ea typeface="+mn-lt"/>
                <a:cs typeface="Arial"/>
              </a:rPr>
              <a:t>immagini</a:t>
            </a:r>
            <a:r>
              <a:rPr lang="en-US" b="1" dirty="0">
                <a:latin typeface="Georgia"/>
                <a:ea typeface="+mn-lt"/>
                <a:cs typeface="Arial"/>
              </a:rPr>
              <a:t> di training</a:t>
            </a:r>
            <a:r>
              <a:rPr lang="en-US" dirty="0">
                <a:latin typeface="Georgia"/>
                <a:ea typeface="+mn-lt"/>
                <a:cs typeface="Arial"/>
              </a:rPr>
              <a:t> e </a:t>
            </a:r>
            <a:r>
              <a:rPr lang="en-US" b="1" dirty="0">
                <a:latin typeface="Georgia"/>
                <a:ea typeface="+mn-lt"/>
                <a:cs typeface="Arial"/>
              </a:rPr>
              <a:t>10.000 di test</a:t>
            </a:r>
            <a:r>
              <a:rPr lang="en-US" dirty="0">
                <a:latin typeface="Georgia"/>
                <a:ea typeface="+mn-lt"/>
                <a:cs typeface="Arial"/>
              </a:rPr>
              <a:t>.</a:t>
            </a:r>
            <a:endParaRPr lang="en-US" dirty="0">
              <a:latin typeface="Georgia"/>
            </a:endParaRPr>
          </a:p>
          <a:p>
            <a:pPr lvl="1">
              <a:buFont typeface="Arial"/>
              <a:buChar char="•"/>
            </a:pPr>
            <a:r>
              <a:rPr lang="en-US" dirty="0">
                <a:latin typeface="Georgia"/>
                <a:ea typeface="+mn-lt"/>
                <a:cs typeface="Arial"/>
              </a:rPr>
              <a:t>Per </a:t>
            </a:r>
            <a:r>
              <a:rPr lang="en-US" dirty="0" err="1">
                <a:latin typeface="Georgia"/>
                <a:ea typeface="+mn-lt"/>
                <a:cs typeface="Arial"/>
              </a:rPr>
              <a:t>gestire</a:t>
            </a:r>
            <a:r>
              <a:rPr lang="en-US" dirty="0">
                <a:latin typeface="Georgia"/>
                <a:ea typeface="+mn-lt"/>
                <a:cs typeface="Arial"/>
              </a:rPr>
              <a:t> </a:t>
            </a:r>
            <a:r>
              <a:rPr lang="en-US" dirty="0" err="1">
                <a:latin typeface="Georgia"/>
                <a:ea typeface="+mn-lt"/>
                <a:cs typeface="Arial"/>
              </a:rPr>
              <a:t>i</a:t>
            </a:r>
            <a:r>
              <a:rPr lang="en-US" dirty="0">
                <a:latin typeface="Georgia"/>
                <a:ea typeface="+mn-lt"/>
                <a:cs typeface="Arial"/>
              </a:rPr>
              <a:t> tempi </a:t>
            </a:r>
            <a:r>
              <a:rPr lang="en-US" dirty="0" err="1">
                <a:latin typeface="Georgia"/>
                <a:ea typeface="+mn-lt"/>
                <a:cs typeface="Arial"/>
              </a:rPr>
              <a:t>computazionali</a:t>
            </a:r>
            <a:r>
              <a:rPr lang="en-US" dirty="0">
                <a:latin typeface="Georgia"/>
                <a:ea typeface="+mn-lt"/>
                <a:cs typeface="Arial"/>
              </a:rPr>
              <a:t>, ho </a:t>
            </a:r>
            <a:r>
              <a:rPr lang="en-US" dirty="0" err="1">
                <a:latin typeface="Georgia"/>
                <a:ea typeface="+mn-lt"/>
                <a:cs typeface="Arial"/>
              </a:rPr>
              <a:t>effettuato</a:t>
            </a:r>
            <a:r>
              <a:rPr lang="en-US" dirty="0">
                <a:latin typeface="Georgia"/>
                <a:ea typeface="+mn-lt"/>
                <a:cs typeface="Arial"/>
              </a:rPr>
              <a:t> un </a:t>
            </a:r>
            <a:r>
              <a:rPr lang="en-US" b="1" dirty="0">
                <a:latin typeface="Georgia"/>
                <a:ea typeface="+mn-lt"/>
                <a:cs typeface="Arial"/>
              </a:rPr>
              <a:t>sotto-</a:t>
            </a:r>
            <a:r>
              <a:rPr lang="en-US" b="1" dirty="0" err="1">
                <a:latin typeface="Georgia"/>
                <a:ea typeface="+mn-lt"/>
                <a:cs typeface="Arial"/>
              </a:rPr>
              <a:t>campionamento</a:t>
            </a:r>
            <a:r>
              <a:rPr lang="en-US" b="1" dirty="0">
                <a:latin typeface="Georgia"/>
                <a:ea typeface="+mn-lt"/>
                <a:cs typeface="Arial"/>
              </a:rPr>
              <a:t> </a:t>
            </a:r>
            <a:r>
              <a:rPr lang="en-US" b="1" dirty="0" err="1">
                <a:latin typeface="Georgia"/>
                <a:ea typeface="+mn-lt"/>
                <a:cs typeface="Arial"/>
              </a:rPr>
              <a:t>casuale</a:t>
            </a:r>
            <a:r>
              <a:rPr lang="en-US" dirty="0">
                <a:latin typeface="Georgia"/>
                <a:ea typeface="+mn-lt"/>
                <a:cs typeface="Arial"/>
              </a:rPr>
              <a:t> a </a:t>
            </a:r>
            <a:r>
              <a:rPr lang="en-US" b="1" dirty="0">
                <a:latin typeface="Georgia"/>
                <a:ea typeface="+mn-lt"/>
                <a:cs typeface="Arial"/>
              </a:rPr>
              <a:t>3.000 </a:t>
            </a:r>
            <a:r>
              <a:rPr lang="en-US" b="1" dirty="0" err="1">
                <a:latin typeface="Georgia"/>
                <a:ea typeface="+mn-lt"/>
                <a:cs typeface="Arial"/>
              </a:rPr>
              <a:t>immagini</a:t>
            </a:r>
            <a:r>
              <a:rPr lang="en-US" b="1" dirty="0">
                <a:latin typeface="Georgia"/>
                <a:ea typeface="+mn-lt"/>
                <a:cs typeface="Arial"/>
              </a:rPr>
              <a:t> </a:t>
            </a:r>
            <a:r>
              <a:rPr lang="en-US" b="1" dirty="0" err="1">
                <a:latin typeface="Georgia"/>
                <a:ea typeface="+mn-lt"/>
                <a:cs typeface="Arial"/>
              </a:rPr>
              <a:t>totali</a:t>
            </a:r>
            <a:r>
              <a:rPr lang="en-US" dirty="0">
                <a:latin typeface="Georgia"/>
                <a:ea typeface="+mn-lt"/>
                <a:cs typeface="Arial"/>
              </a:rPr>
              <a:t>.</a:t>
            </a:r>
            <a:endParaRPr lang="en-US" dirty="0">
              <a:latin typeface="Georgia"/>
            </a:endParaRPr>
          </a:p>
          <a:p>
            <a:pPr>
              <a:buFont typeface="Arial,Sans-Serif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sz="2400" dirty="0">
              <a:latin typeface="Georgia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3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511F7-0207-9A1E-4CD8-DBD1BA6C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3600" dirty="0">
                <a:latin typeface="Georgia"/>
              </a:rPr>
              <a:t>METODOLOGIA ADOTTATA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42E16-CE2C-FFBA-A98B-F55C873FAD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rtlCol="0" anchor="t">
            <a:normAutofit fontScale="92500" lnSpcReduction="10000"/>
          </a:bodyPr>
          <a:lstStyle/>
          <a:p>
            <a:r>
              <a:rPr lang="en-US" sz="1400" dirty="0" err="1">
                <a:latin typeface="Georgia"/>
              </a:rPr>
              <a:t>L’obiettivo</a:t>
            </a:r>
            <a:r>
              <a:rPr lang="en-US" sz="1400" dirty="0">
                <a:latin typeface="Georgia"/>
              </a:rPr>
              <a:t> del </a:t>
            </a:r>
            <a:r>
              <a:rPr lang="en-US" sz="1400" dirty="0" err="1">
                <a:latin typeface="Georgia"/>
              </a:rPr>
              <a:t>progetto</a:t>
            </a:r>
            <a:r>
              <a:rPr lang="en-US" sz="1400" dirty="0">
                <a:latin typeface="Georgia"/>
              </a:rPr>
              <a:t> è </a:t>
            </a:r>
            <a:r>
              <a:rPr lang="en-US" sz="1400" dirty="0" err="1">
                <a:latin typeface="Georgia"/>
              </a:rPr>
              <a:t>classificare</a:t>
            </a:r>
            <a:r>
              <a:rPr lang="en-US" sz="1400" dirty="0">
                <a:latin typeface="Georgia"/>
              </a:rPr>
              <a:t> </a:t>
            </a:r>
            <a:r>
              <a:rPr lang="en-US" sz="1400" dirty="0" err="1">
                <a:latin typeface="Georgia"/>
              </a:rPr>
              <a:t>immagini</a:t>
            </a:r>
            <a:r>
              <a:rPr lang="en-US" sz="1400" dirty="0">
                <a:latin typeface="Georgia"/>
              </a:rPr>
              <a:t> </a:t>
            </a:r>
            <a:r>
              <a:rPr lang="en-US" sz="1400" dirty="0" err="1">
                <a:latin typeface="Georgia"/>
              </a:rPr>
              <a:t>appartenenti</a:t>
            </a:r>
            <a:r>
              <a:rPr lang="en-US" sz="1400" dirty="0">
                <a:latin typeface="Georgia"/>
              </a:rPr>
              <a:t> al dataset </a:t>
            </a:r>
            <a:r>
              <a:rPr lang="en-US" sz="1400" b="1" dirty="0">
                <a:latin typeface="Georgia"/>
              </a:rPr>
              <a:t>CIFAR-10</a:t>
            </a:r>
            <a:r>
              <a:rPr lang="en-US" sz="1400" dirty="0">
                <a:latin typeface="Georgia"/>
              </a:rPr>
              <a:t> </a:t>
            </a:r>
            <a:r>
              <a:rPr lang="en-US" sz="1400" dirty="0" err="1">
                <a:latin typeface="Georgia"/>
              </a:rPr>
              <a:t>utilizzando</a:t>
            </a:r>
            <a:r>
              <a:rPr lang="en-US" sz="1400" dirty="0">
                <a:latin typeface="Georgia"/>
              </a:rPr>
              <a:t> </a:t>
            </a:r>
            <a:r>
              <a:rPr lang="en-US" sz="1400" dirty="0" err="1">
                <a:latin typeface="Georgia"/>
              </a:rPr>
              <a:t>modelli</a:t>
            </a:r>
            <a:r>
              <a:rPr lang="en-US" sz="1400" dirty="0">
                <a:latin typeface="Georgia"/>
              </a:rPr>
              <a:t> </a:t>
            </a:r>
            <a:r>
              <a:rPr lang="en-US" sz="1400" dirty="0" err="1">
                <a:latin typeface="Georgia"/>
              </a:rPr>
              <a:t>classici</a:t>
            </a:r>
            <a:r>
              <a:rPr lang="en-US" sz="1400" dirty="0">
                <a:latin typeface="Georgia"/>
              </a:rPr>
              <a:t> di machine learning, </a:t>
            </a:r>
            <a:r>
              <a:rPr lang="en-US" sz="1400" dirty="0" err="1">
                <a:latin typeface="Georgia"/>
              </a:rPr>
              <a:t>confrontandone</a:t>
            </a:r>
            <a:r>
              <a:rPr lang="en-US" sz="1400" dirty="0">
                <a:latin typeface="Georgia"/>
              </a:rPr>
              <a:t> le </a:t>
            </a:r>
            <a:r>
              <a:rPr lang="en-US" sz="1400" dirty="0" err="1">
                <a:latin typeface="Georgia"/>
              </a:rPr>
              <a:t>prestazioni</a:t>
            </a:r>
            <a:r>
              <a:rPr lang="en-US" sz="1400" dirty="0">
                <a:latin typeface="Georgia"/>
              </a:rPr>
              <a:t> ed </a:t>
            </a:r>
            <a:r>
              <a:rPr lang="en-US" sz="1400" dirty="0" err="1">
                <a:latin typeface="Georgia"/>
              </a:rPr>
              <a:t>effettuando</a:t>
            </a:r>
            <a:r>
              <a:rPr lang="en-US" sz="1400" dirty="0">
                <a:latin typeface="Georgia"/>
              </a:rPr>
              <a:t> </a:t>
            </a:r>
            <a:r>
              <a:rPr lang="en-US" sz="1400" dirty="0" err="1">
                <a:latin typeface="Georgia"/>
              </a:rPr>
              <a:t>opportunamente</a:t>
            </a:r>
            <a:r>
              <a:rPr lang="en-US" sz="1400" dirty="0">
                <a:latin typeface="Georgia"/>
              </a:rPr>
              <a:t> la model selection.</a:t>
            </a:r>
          </a:p>
          <a:p>
            <a:r>
              <a:rPr lang="en-US" sz="1400" b="1" dirty="0">
                <a:latin typeface="Georgia"/>
              </a:rPr>
              <a:t>Preprocessing</a:t>
            </a:r>
            <a:r>
              <a:rPr lang="en-US" sz="1400" dirty="0">
                <a:latin typeface="Georgia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1400" dirty="0">
                <a:latin typeface="Georgia"/>
              </a:rPr>
              <a:t>Le </a:t>
            </a:r>
            <a:r>
              <a:rPr lang="en-US" sz="1400" dirty="0" err="1">
                <a:latin typeface="Georgia"/>
              </a:rPr>
              <a:t>immagini</a:t>
            </a:r>
            <a:r>
              <a:rPr lang="en-US" sz="1400" dirty="0">
                <a:latin typeface="Georgia"/>
              </a:rPr>
              <a:t> </a:t>
            </a:r>
            <a:r>
              <a:rPr lang="en-US" sz="1400" dirty="0" err="1">
                <a:latin typeface="Georgia"/>
              </a:rPr>
              <a:t>sono</a:t>
            </a:r>
            <a:r>
              <a:rPr lang="en-US" sz="1400" dirty="0">
                <a:latin typeface="Georgia"/>
              </a:rPr>
              <a:t> state "flattened" da 3D (32x32x3) a </a:t>
            </a:r>
            <a:r>
              <a:rPr lang="en-US" sz="1400" dirty="0" err="1">
                <a:latin typeface="Georgia"/>
              </a:rPr>
              <a:t>vettori</a:t>
            </a:r>
            <a:r>
              <a:rPr lang="en-US" sz="1400" dirty="0">
                <a:latin typeface="Georgia"/>
              </a:rPr>
              <a:t> 1D.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1400" dirty="0">
                <a:latin typeface="Georgia"/>
              </a:rPr>
              <a:t>Ho </a:t>
            </a:r>
            <a:r>
              <a:rPr lang="en-US" sz="1400" dirty="0" err="1">
                <a:latin typeface="Georgia"/>
              </a:rPr>
              <a:t>suddiviso</a:t>
            </a:r>
            <a:r>
              <a:rPr lang="en-US" sz="1400" dirty="0">
                <a:latin typeface="Georgia"/>
              </a:rPr>
              <a:t> </a:t>
            </a:r>
            <a:r>
              <a:rPr lang="en-US" sz="1400" dirty="0" err="1">
                <a:latin typeface="Georgia"/>
              </a:rPr>
              <a:t>i</a:t>
            </a:r>
            <a:r>
              <a:rPr lang="en-US" sz="1400" dirty="0">
                <a:latin typeface="Georgia"/>
              </a:rPr>
              <a:t> </a:t>
            </a:r>
            <a:r>
              <a:rPr lang="en-US" sz="1400" dirty="0" err="1">
                <a:latin typeface="Georgia"/>
              </a:rPr>
              <a:t>dati</a:t>
            </a:r>
            <a:r>
              <a:rPr lang="en-US" sz="1400" dirty="0">
                <a:latin typeface="Georgia"/>
              </a:rPr>
              <a:t>  in </a:t>
            </a:r>
            <a:r>
              <a:rPr lang="en-US" sz="1400" b="1" dirty="0">
                <a:latin typeface="Georgia"/>
              </a:rPr>
              <a:t>60% training</a:t>
            </a:r>
            <a:r>
              <a:rPr lang="en-US" sz="1400" dirty="0">
                <a:latin typeface="Georgia"/>
              </a:rPr>
              <a:t>, </a:t>
            </a:r>
            <a:r>
              <a:rPr lang="en-US" sz="1400" b="1" dirty="0">
                <a:latin typeface="Georgia"/>
              </a:rPr>
              <a:t>20% validation</a:t>
            </a:r>
            <a:r>
              <a:rPr lang="en-US" sz="1400" dirty="0">
                <a:latin typeface="Georgia"/>
              </a:rPr>
              <a:t>, </a:t>
            </a:r>
            <a:r>
              <a:rPr lang="en-US" sz="1400" b="1" dirty="0">
                <a:latin typeface="Georgia"/>
              </a:rPr>
              <a:t>20% test</a:t>
            </a:r>
            <a:r>
              <a:rPr lang="en-US" sz="1400" dirty="0">
                <a:latin typeface="Georgia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1400" dirty="0">
                <a:latin typeface="Georgia"/>
              </a:rPr>
              <a:t>Ho </a:t>
            </a:r>
            <a:r>
              <a:rPr lang="en-US" sz="1400" dirty="0" err="1">
                <a:latin typeface="Georgia"/>
              </a:rPr>
              <a:t>applicato</a:t>
            </a:r>
            <a:r>
              <a:rPr lang="en-US" sz="1400" dirty="0">
                <a:latin typeface="Georgia"/>
              </a:rPr>
              <a:t> uno </a:t>
            </a:r>
            <a:r>
              <a:rPr lang="en-US" sz="1400" b="1" dirty="0" err="1">
                <a:latin typeface="Georgia"/>
              </a:rPr>
              <a:t>StandardScaler</a:t>
            </a:r>
            <a:r>
              <a:rPr lang="en-US" sz="1400" dirty="0">
                <a:latin typeface="Georgia"/>
              </a:rPr>
              <a:t> per </a:t>
            </a:r>
            <a:r>
              <a:rPr lang="en-US" sz="1400" dirty="0" err="1">
                <a:latin typeface="Georgia"/>
              </a:rPr>
              <a:t>normalizzare</a:t>
            </a:r>
            <a:r>
              <a:rPr lang="en-US" sz="1400" dirty="0">
                <a:latin typeface="Georgia"/>
              </a:rPr>
              <a:t> </a:t>
            </a:r>
            <a:r>
              <a:rPr lang="en-US" sz="1400" dirty="0" err="1">
                <a:latin typeface="Georgia"/>
              </a:rPr>
              <a:t>i</a:t>
            </a:r>
            <a:r>
              <a:rPr lang="en-US" sz="1400" dirty="0">
                <a:latin typeface="Georgia"/>
              </a:rPr>
              <a:t> </a:t>
            </a:r>
            <a:r>
              <a:rPr lang="en-US" sz="1400" dirty="0" err="1">
                <a:latin typeface="Georgia"/>
              </a:rPr>
              <a:t>dati</a:t>
            </a:r>
            <a:r>
              <a:rPr lang="en-US" sz="1400" dirty="0">
                <a:latin typeface="Georgia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1400" dirty="0">
                <a:latin typeface="Georgia"/>
              </a:rPr>
              <a:t>Ho </a:t>
            </a:r>
            <a:r>
              <a:rPr lang="en-US" sz="1400" dirty="0" err="1">
                <a:latin typeface="Georgia"/>
              </a:rPr>
              <a:t>usato</a:t>
            </a:r>
            <a:r>
              <a:rPr lang="en-US" sz="1400" dirty="0">
                <a:latin typeface="Georgia"/>
              </a:rPr>
              <a:t> la </a:t>
            </a:r>
            <a:r>
              <a:rPr lang="en-US" sz="1400" b="1" dirty="0">
                <a:latin typeface="Georgia"/>
              </a:rPr>
              <a:t>PCA</a:t>
            </a:r>
            <a:r>
              <a:rPr lang="en-US" sz="1400" dirty="0">
                <a:latin typeface="Georgia"/>
              </a:rPr>
              <a:t> (con 100 </a:t>
            </a:r>
            <a:r>
              <a:rPr lang="en-US" sz="1400" dirty="0" err="1">
                <a:latin typeface="Georgia"/>
              </a:rPr>
              <a:t>componenti</a:t>
            </a:r>
            <a:r>
              <a:rPr lang="en-US" sz="1400" dirty="0">
                <a:latin typeface="Georgia"/>
              </a:rPr>
              <a:t> </a:t>
            </a:r>
            <a:r>
              <a:rPr lang="en-US" sz="1400" dirty="0" err="1">
                <a:latin typeface="Georgia"/>
              </a:rPr>
              <a:t>principali</a:t>
            </a:r>
            <a:r>
              <a:rPr lang="en-US" sz="1400" dirty="0">
                <a:latin typeface="Georgia"/>
              </a:rPr>
              <a:t>) per </a:t>
            </a:r>
            <a:r>
              <a:rPr lang="en-US" sz="1400" dirty="0" err="1">
                <a:latin typeface="Georgia"/>
              </a:rPr>
              <a:t>ridurre</a:t>
            </a:r>
            <a:r>
              <a:rPr lang="en-US" sz="1400" dirty="0">
                <a:latin typeface="Georgia"/>
              </a:rPr>
              <a:t> la </a:t>
            </a:r>
            <a:r>
              <a:rPr lang="en-US" sz="1400" dirty="0" err="1">
                <a:latin typeface="Georgia"/>
              </a:rPr>
              <a:t>dimensionalità</a:t>
            </a:r>
            <a:r>
              <a:rPr lang="en-US" sz="1400" dirty="0">
                <a:latin typeface="Georgia"/>
              </a:rPr>
              <a:t>, </a:t>
            </a:r>
            <a:r>
              <a:rPr lang="en-US" sz="1400" dirty="0" err="1">
                <a:latin typeface="Georgia"/>
              </a:rPr>
              <a:t>migliorare</a:t>
            </a:r>
            <a:r>
              <a:rPr lang="en-US" sz="1400" dirty="0">
                <a:latin typeface="Georgia"/>
              </a:rPr>
              <a:t> le </a:t>
            </a:r>
            <a:r>
              <a:rPr lang="en-US" sz="1400" dirty="0" err="1">
                <a:latin typeface="Georgia"/>
              </a:rPr>
              <a:t>prestazioni</a:t>
            </a:r>
            <a:r>
              <a:rPr lang="en-US" sz="1400" dirty="0">
                <a:latin typeface="Georgia"/>
              </a:rPr>
              <a:t> e </a:t>
            </a:r>
            <a:r>
              <a:rPr lang="en-US" sz="1400" dirty="0" err="1">
                <a:latin typeface="Georgia"/>
              </a:rPr>
              <a:t>ridurre</a:t>
            </a:r>
            <a:r>
              <a:rPr lang="en-US" sz="1400" dirty="0">
                <a:latin typeface="Georgia"/>
              </a:rPr>
              <a:t> </a:t>
            </a:r>
            <a:r>
              <a:rPr lang="en-US" sz="1400" dirty="0" err="1">
                <a:latin typeface="Georgia"/>
              </a:rPr>
              <a:t>l’overfitting</a:t>
            </a:r>
            <a:r>
              <a:rPr lang="en-US" sz="1400" dirty="0">
                <a:latin typeface="Georgia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Georgia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0802A-50A3-A41D-C5C2-72E40A4A1C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0" rtlCol="0" anchor="t">
            <a:normAutofit fontScale="92500" lnSpcReduction="10000"/>
          </a:bodyPr>
          <a:lstStyle/>
          <a:p>
            <a:pPr marL="342900" indent="-342900"/>
            <a:r>
              <a:rPr lang="en-US" sz="1400" b="1" err="1">
                <a:latin typeface="Georgia"/>
              </a:rPr>
              <a:t>Modelli</a:t>
            </a:r>
            <a:r>
              <a:rPr lang="en-US" sz="1400" b="1" dirty="0">
                <a:latin typeface="Georgia"/>
              </a:rPr>
              <a:t> di </a:t>
            </a:r>
            <a:r>
              <a:rPr lang="en-US" sz="1400" b="1" err="1">
                <a:latin typeface="Georgia"/>
              </a:rPr>
              <a:t>classificazione</a:t>
            </a:r>
            <a:r>
              <a:rPr lang="en-US" sz="1400" b="1" dirty="0">
                <a:latin typeface="Georgia"/>
              </a:rPr>
              <a:t> </a:t>
            </a:r>
            <a:r>
              <a:rPr lang="en-US" sz="1400" b="1" err="1">
                <a:latin typeface="Georgia"/>
              </a:rPr>
              <a:t>testati</a:t>
            </a:r>
            <a:r>
              <a:rPr lang="en-US" sz="1400" dirty="0">
                <a:latin typeface="Georgia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1400" b="1" dirty="0">
                <a:latin typeface="Georgia"/>
              </a:rPr>
              <a:t>Logistic Regression</a:t>
            </a:r>
            <a:endParaRPr lang="en-US" sz="1400" dirty="0">
              <a:latin typeface="Georgia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1400" b="1" dirty="0">
                <a:latin typeface="Georgia"/>
              </a:rPr>
              <a:t>k-Nearest Neighbors (k-NN)</a:t>
            </a:r>
            <a:endParaRPr lang="en-US" sz="1400" dirty="0">
              <a:latin typeface="Georgia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1400" b="1" dirty="0">
                <a:latin typeface="Georgia"/>
              </a:rPr>
              <a:t>Support Vector Machine (SVM)</a:t>
            </a:r>
            <a:endParaRPr lang="en-US" sz="1400" dirty="0">
              <a:latin typeface="Georgia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1400" b="1" dirty="0">
                <a:latin typeface="Georgia"/>
              </a:rPr>
              <a:t>Decision Tree</a:t>
            </a:r>
            <a:endParaRPr lang="en-US" sz="1400" dirty="0">
              <a:latin typeface="Georgia"/>
            </a:endParaRPr>
          </a:p>
          <a:p>
            <a:r>
              <a:rPr lang="en-US" sz="1400" b="1" dirty="0">
                <a:latin typeface="Georgia"/>
              </a:rPr>
              <a:t>Model Selection</a:t>
            </a:r>
            <a:r>
              <a:rPr lang="en-US" sz="1400" dirty="0">
                <a:latin typeface="Georgia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1400" dirty="0">
                <a:latin typeface="Georgia"/>
              </a:rPr>
              <a:t>Ho </a:t>
            </a:r>
            <a:r>
              <a:rPr lang="en-US" sz="1400" dirty="0" err="1">
                <a:latin typeface="Georgia"/>
              </a:rPr>
              <a:t>utilizzato</a:t>
            </a:r>
            <a:r>
              <a:rPr lang="en-US" sz="1400" dirty="0">
                <a:latin typeface="Georgia"/>
              </a:rPr>
              <a:t> </a:t>
            </a:r>
            <a:r>
              <a:rPr lang="en-US" sz="1400" dirty="0" err="1">
                <a:latin typeface="Georgia"/>
              </a:rPr>
              <a:t>GridSearchCV</a:t>
            </a:r>
            <a:r>
              <a:rPr lang="en-US" sz="1400" dirty="0">
                <a:latin typeface="Georgia"/>
              </a:rPr>
              <a:t> con </a:t>
            </a:r>
            <a:r>
              <a:rPr lang="en-US" sz="1400" b="1" dirty="0">
                <a:latin typeface="Georgia"/>
              </a:rPr>
              <a:t>3-fold cross-validation</a:t>
            </a:r>
            <a:r>
              <a:rPr lang="en-US" sz="1400" dirty="0">
                <a:latin typeface="Georgia"/>
              </a:rPr>
              <a:t> per </a:t>
            </a:r>
            <a:r>
              <a:rPr lang="en-US" sz="1400" dirty="0" err="1">
                <a:latin typeface="Georgia"/>
              </a:rPr>
              <a:t>ottimizzare</a:t>
            </a:r>
            <a:r>
              <a:rPr lang="en-US" sz="1400" dirty="0">
                <a:latin typeface="Georgia"/>
              </a:rPr>
              <a:t> </a:t>
            </a:r>
            <a:r>
              <a:rPr lang="en-US" sz="1400" dirty="0" err="1">
                <a:latin typeface="Georgia"/>
              </a:rPr>
              <a:t>gli</a:t>
            </a:r>
            <a:r>
              <a:rPr lang="en-US" sz="1400" dirty="0">
                <a:latin typeface="Georgia"/>
              </a:rPr>
              <a:t> </a:t>
            </a:r>
            <a:r>
              <a:rPr lang="en-US" sz="1400" dirty="0" err="1">
                <a:latin typeface="Georgia"/>
              </a:rPr>
              <a:t>iperparametri</a:t>
            </a:r>
            <a:r>
              <a:rPr lang="en-US" sz="1400" dirty="0">
                <a:latin typeface="Georgia"/>
              </a:rPr>
              <a:t> di </a:t>
            </a:r>
            <a:r>
              <a:rPr lang="en-US" sz="1400" dirty="0" err="1">
                <a:latin typeface="Georgia"/>
              </a:rPr>
              <a:t>ciascun</a:t>
            </a:r>
            <a:r>
              <a:rPr lang="en-US" sz="1400" dirty="0">
                <a:latin typeface="Georgia"/>
              </a:rPr>
              <a:t> </a:t>
            </a:r>
            <a:r>
              <a:rPr lang="en-US" sz="1400" dirty="0" err="1">
                <a:latin typeface="Georgia"/>
              </a:rPr>
              <a:t>modello</a:t>
            </a:r>
            <a:r>
              <a:rPr lang="en-US" sz="1400" dirty="0">
                <a:latin typeface="Georgia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1400" dirty="0">
                <a:latin typeface="Georgia"/>
              </a:rPr>
              <a:t>Ho </a:t>
            </a:r>
            <a:r>
              <a:rPr lang="en-US" sz="1400" dirty="0" err="1">
                <a:latin typeface="Georgia"/>
              </a:rPr>
              <a:t>implementato</a:t>
            </a:r>
            <a:r>
              <a:rPr lang="en-US" sz="1400" dirty="0">
                <a:latin typeface="Georgia"/>
              </a:rPr>
              <a:t> ogni </a:t>
            </a:r>
            <a:r>
              <a:rPr lang="en-US" sz="1400" dirty="0" err="1">
                <a:latin typeface="Georgia"/>
              </a:rPr>
              <a:t>modello</a:t>
            </a:r>
            <a:r>
              <a:rPr lang="en-US" sz="1400" dirty="0">
                <a:latin typeface="Georgia"/>
              </a:rPr>
              <a:t> come pipeline con scaling, PCA e </a:t>
            </a:r>
            <a:r>
              <a:rPr lang="en-US" sz="1400" dirty="0" err="1">
                <a:latin typeface="Georgia"/>
              </a:rPr>
              <a:t>classificatore</a:t>
            </a:r>
            <a:r>
              <a:rPr lang="en-US" sz="1400" dirty="0">
                <a:latin typeface="Georgia"/>
              </a:rPr>
              <a:t>.</a:t>
            </a:r>
          </a:p>
          <a:p>
            <a:r>
              <a:rPr lang="en-US" sz="1400" b="1" err="1">
                <a:latin typeface="Georgia"/>
              </a:rPr>
              <a:t>Valutazione</a:t>
            </a:r>
            <a:r>
              <a:rPr lang="en-US" sz="1400" dirty="0">
                <a:latin typeface="Georgia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1400" dirty="0">
                <a:latin typeface="Georgia"/>
              </a:rPr>
              <a:t>Le performance le ho </a:t>
            </a:r>
            <a:r>
              <a:rPr lang="en-US" sz="1400" dirty="0" err="1">
                <a:latin typeface="Georgia"/>
              </a:rPr>
              <a:t>valutate</a:t>
            </a:r>
            <a:r>
              <a:rPr lang="en-US" sz="1400" dirty="0">
                <a:latin typeface="Georgia"/>
              </a:rPr>
              <a:t> </a:t>
            </a:r>
            <a:r>
              <a:rPr lang="en-US" sz="1400" dirty="0" err="1">
                <a:latin typeface="Georgia"/>
              </a:rPr>
              <a:t>su</a:t>
            </a:r>
            <a:r>
              <a:rPr lang="en-US" sz="1400" dirty="0">
                <a:latin typeface="Georgia"/>
              </a:rPr>
              <a:t> set di </a:t>
            </a:r>
            <a:r>
              <a:rPr lang="en-US" sz="1400" b="1" dirty="0" err="1">
                <a:latin typeface="Georgia"/>
              </a:rPr>
              <a:t>validazione</a:t>
            </a:r>
            <a:r>
              <a:rPr lang="en-US" sz="1400" dirty="0">
                <a:latin typeface="Georgia"/>
              </a:rPr>
              <a:t> e </a:t>
            </a:r>
            <a:r>
              <a:rPr lang="en-US" sz="1400" b="1" dirty="0">
                <a:latin typeface="Georgia"/>
              </a:rPr>
              <a:t>test</a:t>
            </a:r>
            <a:r>
              <a:rPr lang="en-US" sz="1400" dirty="0">
                <a:latin typeface="Georgia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US" sz="1400" dirty="0">
                <a:latin typeface="Georgia"/>
              </a:rPr>
              <a:t>Ho </a:t>
            </a:r>
            <a:r>
              <a:rPr lang="en-US" sz="1400" dirty="0" err="1">
                <a:latin typeface="Georgia"/>
              </a:rPr>
              <a:t>calcolato</a:t>
            </a:r>
            <a:r>
              <a:rPr lang="en-US" sz="1400" dirty="0">
                <a:latin typeface="Georgia"/>
              </a:rPr>
              <a:t> </a:t>
            </a:r>
            <a:r>
              <a:rPr lang="en-US" sz="1400" b="1" dirty="0">
                <a:latin typeface="Georgia"/>
              </a:rPr>
              <a:t>accuracy</a:t>
            </a:r>
            <a:r>
              <a:rPr lang="en-US" sz="1400" dirty="0">
                <a:latin typeface="Georgia"/>
              </a:rPr>
              <a:t>, </a:t>
            </a:r>
            <a:r>
              <a:rPr lang="en-US" sz="1400" b="1" dirty="0">
                <a:latin typeface="Georgia"/>
              </a:rPr>
              <a:t>classification report</a:t>
            </a:r>
            <a:r>
              <a:rPr lang="en-US" sz="1400" dirty="0">
                <a:latin typeface="Georgia"/>
              </a:rPr>
              <a:t> e </a:t>
            </a:r>
            <a:r>
              <a:rPr lang="en-US" sz="1400" b="1" dirty="0">
                <a:latin typeface="Georgia"/>
              </a:rPr>
              <a:t>confusion matrix</a:t>
            </a:r>
            <a:r>
              <a:rPr lang="en-US" sz="1400" dirty="0">
                <a:latin typeface="Georgia"/>
              </a:rPr>
              <a:t>.</a:t>
            </a:r>
            <a:endParaRPr lang="en-US" sz="140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1D93F-0AE1-91E8-C315-4F1F25EF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0064-CA0E-452C-B6BF-2577DE8205D5}" type="datetime1">
              <a:t>04/05/25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7AFF8-B48A-D2CC-DCF6-5A0F5229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874AD-36AC-BF16-E6C4-36F9D712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79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286018-4ADB-0CE1-9B15-5A0DB89D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3200" dirty="0">
                <a:latin typeface="Georgia"/>
              </a:rPr>
              <a:t>METODOLOGIA ADOTTATA</a:t>
            </a:r>
            <a:endParaRPr lang="it-IT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C775586A-3EF3-5626-55AE-171C475BA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it-IT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Ho deciso di iterare sui modelli usando un </a:t>
            </a:r>
            <a:r>
              <a:rPr lang="it-IT" b="1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ciclo for</a:t>
            </a:r>
            <a:r>
              <a:rPr lang="it-IT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invece di scrivere codice separato per ogni classificatore, per i seguenti motivi:</a:t>
            </a:r>
          </a:p>
          <a:p>
            <a:pPr algn="l"/>
            <a:r>
              <a:rPr lang="it-IT" b="1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Efficienza e compattezza del codice:</a:t>
            </a:r>
          </a:p>
          <a:p>
            <a:pPr lvl="1">
              <a:buFont typeface="Wingdings" pitchFamily="2" charset="2"/>
              <a:buChar char="§"/>
            </a:pPr>
            <a:r>
              <a:rPr lang="it-IT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Evita ripetizioni di codice (come definire pipeline, fare 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GridSearch</a:t>
            </a:r>
            <a:r>
              <a:rPr lang="it-IT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calcolare metriche).</a:t>
            </a:r>
          </a:p>
          <a:p>
            <a:pPr lvl="1">
              <a:buFont typeface="Wingdings" pitchFamily="2" charset="2"/>
              <a:buChar char="§"/>
            </a:pPr>
            <a:r>
              <a:rPr lang="it-IT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Un solo blocco di codice permette di trattare tutti i modelli allo stesso modo.</a:t>
            </a:r>
          </a:p>
          <a:p>
            <a:pPr algn="l"/>
            <a:r>
              <a:rPr lang="it-IT" b="1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Scalabilità:</a:t>
            </a:r>
          </a:p>
          <a:p>
            <a:pPr lvl="1">
              <a:buFont typeface="Wingdings" pitchFamily="2" charset="2"/>
              <a:buChar char="§"/>
            </a:pPr>
            <a:r>
              <a:rPr lang="it-IT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Aggiungere un nuovo modello richiede solo di aggiungere una voce nel dizionario models, senza duplicare funzioni o righe.</a:t>
            </a:r>
          </a:p>
          <a:p>
            <a:pPr algn="l"/>
            <a:r>
              <a:rPr lang="it-IT" b="1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Coerenza:</a:t>
            </a:r>
          </a:p>
          <a:p>
            <a:pPr lvl="1">
              <a:buFont typeface="Wingdings" pitchFamily="2" charset="2"/>
              <a:buChar char="§"/>
            </a:pPr>
            <a:r>
              <a:rPr lang="it-IT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Ogni modello viene valutato con </a:t>
            </a:r>
            <a:r>
              <a:rPr lang="it-IT" b="1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gli stessi passaggi</a:t>
            </a:r>
            <a:r>
              <a:rPr lang="it-IT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con la stessa metrica (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accuracy</a:t>
            </a:r>
            <a:r>
              <a:rPr lang="it-IT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) e la stessa suddivisione dei dati, evitando 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bias</a:t>
            </a:r>
            <a:r>
              <a:rPr lang="it-IT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pPr algn="l"/>
            <a:r>
              <a:rPr lang="it-IT" b="1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Raccolta centralizzata dei risultati:</a:t>
            </a:r>
          </a:p>
          <a:p>
            <a:pPr lvl="1">
              <a:buFont typeface="Wingdings" pitchFamily="2" charset="2"/>
              <a:buChar char="§"/>
            </a:pPr>
            <a:r>
              <a:rPr lang="it-IT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Il ciclo permette di salvare tutti i risultati (parametri ottimali, 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accuracy</a:t>
            </a:r>
            <a:r>
              <a:rPr lang="it-IT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predizioni) in un dizionario 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results</a:t>
            </a:r>
            <a:r>
              <a:rPr lang="it-IT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per un confronto finale ordinato.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68A151-78DF-84A1-72A0-A13E3E80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A0B1-9B1B-424C-B49F-A15A673EA061}" type="datetime1">
              <a:rPr lang="en-US" smtClean="0"/>
              <a:t>5/4/25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345AC5-A5EC-4A9A-19E3-62099A4F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37B0F9-E408-7360-FFD9-792E3BE6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45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B44F-1EC8-AF85-5A6B-528C3936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dirty="0" err="1">
                <a:latin typeface="Georgia"/>
              </a:rPr>
              <a:t>risultati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E159-DD6C-9C0F-92F7-EAD96D08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2140817"/>
            <a:ext cx="10240903" cy="3956179"/>
          </a:xfrm>
        </p:spPr>
        <p:txBody>
          <a:bodyPr vert="horz" lIns="0" tIns="0" rIns="0" bIns="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Georgia"/>
                <a:ea typeface="+mn-lt"/>
                <a:cs typeface="+mn-lt"/>
              </a:rPr>
              <a:t>I </a:t>
            </a:r>
            <a:r>
              <a:rPr lang="en-US" dirty="0" err="1">
                <a:latin typeface="Georgia"/>
                <a:ea typeface="+mn-lt"/>
                <a:cs typeface="+mn-lt"/>
              </a:rPr>
              <a:t>risultati</a:t>
            </a:r>
            <a:r>
              <a:rPr lang="en-US" dirty="0">
                <a:latin typeface="Georgia"/>
                <a:ea typeface="+mn-lt"/>
                <a:cs typeface="+mn-lt"/>
              </a:rPr>
              <a:t> </a:t>
            </a:r>
            <a:r>
              <a:rPr lang="en-US" dirty="0" err="1">
                <a:latin typeface="Georgia"/>
                <a:ea typeface="+mn-lt"/>
                <a:cs typeface="+mn-lt"/>
              </a:rPr>
              <a:t>ottenuti</a:t>
            </a:r>
            <a:r>
              <a:rPr lang="en-US" dirty="0">
                <a:latin typeface="Georgia"/>
                <a:ea typeface="+mn-lt"/>
                <a:cs typeface="+mn-lt"/>
              </a:rPr>
              <a:t> in termini di </a:t>
            </a:r>
            <a:r>
              <a:rPr lang="en-US" dirty="0" err="1">
                <a:latin typeface="Georgia"/>
                <a:ea typeface="+mn-lt"/>
                <a:cs typeface="+mn-lt"/>
              </a:rPr>
              <a:t>accuratezza</a:t>
            </a:r>
            <a:r>
              <a:rPr lang="en-US" dirty="0">
                <a:latin typeface="Georgia"/>
                <a:ea typeface="+mn-lt"/>
                <a:cs typeface="+mn-lt"/>
              </a:rPr>
              <a:t> </a:t>
            </a:r>
            <a:r>
              <a:rPr lang="en-US" dirty="0" err="1">
                <a:latin typeface="Georgia"/>
                <a:ea typeface="+mn-lt"/>
                <a:cs typeface="+mn-lt"/>
              </a:rPr>
              <a:t>sul</a:t>
            </a:r>
            <a:r>
              <a:rPr lang="en-US" dirty="0">
                <a:latin typeface="Georgia"/>
                <a:ea typeface="+mn-lt"/>
                <a:cs typeface="+mn-lt"/>
              </a:rPr>
              <a:t> </a:t>
            </a:r>
            <a:r>
              <a:rPr lang="en-US" b="1" dirty="0">
                <a:latin typeface="Georgia"/>
                <a:ea typeface="+mn-lt"/>
                <a:cs typeface="+mn-lt"/>
              </a:rPr>
              <a:t>set di test</a:t>
            </a:r>
            <a:r>
              <a:rPr lang="en-US" dirty="0">
                <a:latin typeface="Georgia"/>
                <a:ea typeface="+mn-lt"/>
                <a:cs typeface="+mn-lt"/>
              </a:rPr>
              <a:t> </a:t>
            </a:r>
            <a:r>
              <a:rPr lang="en-US" dirty="0" err="1">
                <a:latin typeface="Georgia"/>
                <a:ea typeface="+mn-lt"/>
                <a:cs typeface="+mn-lt"/>
              </a:rPr>
              <a:t>sono</a:t>
            </a:r>
            <a:r>
              <a:rPr lang="en-US" dirty="0">
                <a:latin typeface="Georgia"/>
                <a:ea typeface="+mn-lt"/>
                <a:cs typeface="+mn-lt"/>
              </a:rPr>
              <a:t>:</a:t>
            </a:r>
            <a:endParaRPr lang="en-US" dirty="0">
              <a:latin typeface="Avenir Next LT Pro Light"/>
              <a:ea typeface="+mn-lt"/>
              <a:cs typeface="+mn-lt"/>
            </a:endParaRPr>
          </a:p>
          <a:p>
            <a:pPr marL="0" indent="0">
              <a:buNone/>
            </a:pP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>
              <a:buFont typeface="Arial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Georgia"/>
                <a:ea typeface="+mn-lt"/>
                <a:cs typeface="+mn-lt"/>
              </a:rPr>
              <a:t>Il </a:t>
            </a:r>
            <a:r>
              <a:rPr lang="en-US" b="1" dirty="0" err="1">
                <a:latin typeface="Georgia"/>
                <a:ea typeface="+mn-lt"/>
                <a:cs typeface="+mn-lt"/>
              </a:rPr>
              <a:t>modello</a:t>
            </a:r>
            <a:r>
              <a:rPr lang="en-US" b="1" dirty="0">
                <a:latin typeface="Georgia"/>
                <a:ea typeface="+mn-lt"/>
                <a:cs typeface="+mn-lt"/>
              </a:rPr>
              <a:t> </a:t>
            </a:r>
            <a:r>
              <a:rPr lang="en-US" b="1" dirty="0" err="1">
                <a:latin typeface="Georgia"/>
                <a:ea typeface="+mn-lt"/>
                <a:cs typeface="+mn-lt"/>
              </a:rPr>
              <a:t>migliore</a:t>
            </a:r>
            <a:r>
              <a:rPr lang="en-US" dirty="0">
                <a:latin typeface="Georgia"/>
                <a:ea typeface="+mn-lt"/>
                <a:cs typeface="+mn-lt"/>
              </a:rPr>
              <a:t> è </a:t>
            </a:r>
            <a:r>
              <a:rPr lang="en-US" dirty="0" err="1">
                <a:latin typeface="Georgia"/>
                <a:ea typeface="+mn-lt"/>
                <a:cs typeface="+mn-lt"/>
              </a:rPr>
              <a:t>risultato</a:t>
            </a:r>
            <a:r>
              <a:rPr lang="en-US" dirty="0">
                <a:latin typeface="Georgia"/>
                <a:ea typeface="+mn-lt"/>
                <a:cs typeface="+mn-lt"/>
              </a:rPr>
              <a:t> </a:t>
            </a:r>
            <a:r>
              <a:rPr lang="en-US" dirty="0" err="1">
                <a:latin typeface="Georgia"/>
                <a:ea typeface="+mn-lt"/>
                <a:cs typeface="+mn-lt"/>
              </a:rPr>
              <a:t>essere</a:t>
            </a:r>
            <a:r>
              <a:rPr lang="en-US" dirty="0">
                <a:latin typeface="Georgia"/>
                <a:ea typeface="+mn-lt"/>
                <a:cs typeface="+mn-lt"/>
              </a:rPr>
              <a:t> la </a:t>
            </a:r>
            <a:r>
              <a:rPr lang="en-US" b="1" dirty="0">
                <a:latin typeface="Georgia"/>
                <a:ea typeface="+mn-lt"/>
                <a:cs typeface="+mn-lt"/>
              </a:rPr>
              <a:t>SVM</a:t>
            </a:r>
            <a:r>
              <a:rPr lang="en-US" dirty="0">
                <a:latin typeface="Georgia"/>
                <a:ea typeface="+mn-lt"/>
                <a:cs typeface="+mn-lt"/>
              </a:rPr>
              <a:t>, con </a:t>
            </a:r>
            <a:r>
              <a:rPr lang="en-US" dirty="0" err="1">
                <a:latin typeface="Georgia"/>
                <a:ea typeface="+mn-lt"/>
                <a:cs typeface="+mn-lt"/>
              </a:rPr>
              <a:t>un’accuratezza</a:t>
            </a:r>
            <a:r>
              <a:rPr lang="en-US" dirty="0">
                <a:latin typeface="Georgia"/>
                <a:ea typeface="+mn-lt"/>
                <a:cs typeface="+mn-lt"/>
              </a:rPr>
              <a:t> di circa </a:t>
            </a:r>
            <a:r>
              <a:rPr lang="en-US" b="1" dirty="0">
                <a:latin typeface="Georgia"/>
                <a:ea typeface="+mn-lt"/>
                <a:cs typeface="+mn-lt"/>
              </a:rPr>
              <a:t>38%</a:t>
            </a:r>
            <a:r>
              <a:rPr lang="en-US" dirty="0">
                <a:latin typeface="Georgia"/>
                <a:ea typeface="+mn-lt"/>
                <a:cs typeface="+mn-lt"/>
              </a:rPr>
              <a:t>, </a:t>
            </a:r>
            <a:r>
              <a:rPr lang="en-US" dirty="0" err="1">
                <a:latin typeface="Georgia"/>
                <a:ea typeface="+mn-lt"/>
                <a:cs typeface="+mn-lt"/>
              </a:rPr>
              <a:t>utilizzando</a:t>
            </a:r>
            <a:r>
              <a:rPr lang="en-US" dirty="0">
                <a:latin typeface="Georgia"/>
                <a:ea typeface="+mn-lt"/>
                <a:cs typeface="+mn-lt"/>
              </a:rPr>
              <a:t> kernel </a:t>
            </a:r>
            <a:r>
              <a:rPr lang="en-US" dirty="0" err="1">
                <a:latin typeface="Georgia"/>
              </a:rPr>
              <a:t>rbf</a:t>
            </a:r>
            <a:r>
              <a:rPr lang="en-US" dirty="0">
                <a:latin typeface="Georgia"/>
                <a:ea typeface="+mn-lt"/>
                <a:cs typeface="+mn-lt"/>
              </a:rPr>
              <a:t> e </a:t>
            </a:r>
            <a:r>
              <a:rPr lang="en-US" dirty="0">
                <a:latin typeface="Georgia"/>
              </a:rPr>
              <a:t>C=10</a:t>
            </a:r>
            <a:r>
              <a:rPr lang="en-US" dirty="0">
                <a:latin typeface="Georgia"/>
                <a:ea typeface="+mn-lt"/>
                <a:cs typeface="+mn-lt"/>
              </a:rPr>
              <a:t>.</a:t>
            </a:r>
            <a:endParaRPr lang="en-US" dirty="0">
              <a:latin typeface="Georgia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Georgia"/>
                <a:ea typeface="+mn-lt"/>
                <a:cs typeface="+mn-lt"/>
              </a:rPr>
              <a:t>La </a:t>
            </a:r>
            <a:r>
              <a:rPr lang="en-US" b="1" dirty="0">
                <a:latin typeface="Georgia"/>
                <a:ea typeface="+mn-lt"/>
                <a:cs typeface="+mn-lt"/>
              </a:rPr>
              <a:t>Logistic Regression</a:t>
            </a:r>
            <a:r>
              <a:rPr lang="en-US" dirty="0">
                <a:latin typeface="Georgia"/>
                <a:ea typeface="+mn-lt"/>
                <a:cs typeface="+mn-lt"/>
              </a:rPr>
              <a:t> </a:t>
            </a:r>
            <a:r>
              <a:rPr lang="en-US" dirty="0" err="1">
                <a:latin typeface="Georgia"/>
                <a:ea typeface="+mn-lt"/>
                <a:cs typeface="+mn-lt"/>
              </a:rPr>
              <a:t>si</a:t>
            </a:r>
            <a:r>
              <a:rPr lang="en-US" dirty="0">
                <a:latin typeface="Georgia"/>
                <a:ea typeface="+mn-lt"/>
                <a:cs typeface="+mn-lt"/>
              </a:rPr>
              <a:t> è </a:t>
            </a:r>
            <a:r>
              <a:rPr lang="en-US" dirty="0" err="1">
                <a:latin typeface="Georgia"/>
                <a:ea typeface="+mn-lt"/>
                <a:cs typeface="+mn-lt"/>
              </a:rPr>
              <a:t>comportata</a:t>
            </a:r>
            <a:r>
              <a:rPr lang="en-US" dirty="0">
                <a:latin typeface="Georgia"/>
                <a:ea typeface="+mn-lt"/>
                <a:cs typeface="+mn-lt"/>
              </a:rPr>
              <a:t> </a:t>
            </a:r>
            <a:r>
              <a:rPr lang="en-US" dirty="0" err="1">
                <a:latin typeface="Georgia"/>
                <a:ea typeface="+mn-lt"/>
                <a:cs typeface="+mn-lt"/>
              </a:rPr>
              <a:t>discretamente</a:t>
            </a:r>
            <a:r>
              <a:rPr lang="en-US" dirty="0">
                <a:latin typeface="Georgia"/>
                <a:ea typeface="+mn-lt"/>
                <a:cs typeface="+mn-lt"/>
              </a:rPr>
              <a:t>, </a:t>
            </a:r>
            <a:r>
              <a:rPr lang="en-US" dirty="0" err="1">
                <a:latin typeface="Georgia"/>
                <a:ea typeface="+mn-lt"/>
                <a:cs typeface="+mn-lt"/>
              </a:rPr>
              <a:t>mentre</a:t>
            </a:r>
            <a:r>
              <a:rPr lang="en-US" dirty="0">
                <a:latin typeface="Georgia"/>
                <a:ea typeface="+mn-lt"/>
                <a:cs typeface="+mn-lt"/>
              </a:rPr>
              <a:t> </a:t>
            </a:r>
            <a:r>
              <a:rPr lang="en-US" b="1" dirty="0">
                <a:latin typeface="Georgia"/>
                <a:ea typeface="+mn-lt"/>
                <a:cs typeface="+mn-lt"/>
              </a:rPr>
              <a:t>Decision Tree</a:t>
            </a:r>
            <a:r>
              <a:rPr lang="en-US" dirty="0">
                <a:latin typeface="Georgia"/>
                <a:ea typeface="+mn-lt"/>
                <a:cs typeface="+mn-lt"/>
              </a:rPr>
              <a:t> e </a:t>
            </a:r>
            <a:r>
              <a:rPr lang="en-US" b="1" dirty="0">
                <a:latin typeface="Georgia"/>
                <a:ea typeface="+mn-lt"/>
                <a:cs typeface="+mn-lt"/>
              </a:rPr>
              <a:t>k-NN</a:t>
            </a:r>
            <a:r>
              <a:rPr lang="en-US" dirty="0">
                <a:latin typeface="Georgia"/>
                <a:ea typeface="+mn-lt"/>
                <a:cs typeface="+mn-lt"/>
              </a:rPr>
              <a:t> </a:t>
            </a:r>
            <a:r>
              <a:rPr lang="en-US" dirty="0" err="1">
                <a:latin typeface="Georgia"/>
                <a:ea typeface="+mn-lt"/>
                <a:cs typeface="+mn-lt"/>
              </a:rPr>
              <a:t>hanno</a:t>
            </a:r>
            <a:r>
              <a:rPr lang="en-US" dirty="0">
                <a:latin typeface="Georgia"/>
                <a:ea typeface="+mn-lt"/>
                <a:cs typeface="+mn-lt"/>
              </a:rPr>
              <a:t> </a:t>
            </a:r>
            <a:r>
              <a:rPr lang="en-US" dirty="0" err="1">
                <a:latin typeface="Georgia"/>
                <a:ea typeface="+mn-lt"/>
                <a:cs typeface="+mn-lt"/>
              </a:rPr>
              <a:t>avuto</a:t>
            </a:r>
            <a:r>
              <a:rPr lang="en-US" dirty="0">
                <a:latin typeface="Georgia"/>
                <a:ea typeface="+mn-lt"/>
                <a:cs typeface="+mn-lt"/>
              </a:rPr>
              <a:t> performance </a:t>
            </a:r>
            <a:r>
              <a:rPr lang="en-US" dirty="0" err="1">
                <a:latin typeface="Georgia"/>
                <a:ea typeface="+mn-lt"/>
                <a:cs typeface="+mn-lt"/>
              </a:rPr>
              <a:t>inferiori</a:t>
            </a:r>
            <a:r>
              <a:rPr lang="en-US" dirty="0">
                <a:latin typeface="Georgia"/>
                <a:ea typeface="+mn-lt"/>
                <a:cs typeface="+mn-lt"/>
              </a:rPr>
              <a:t>.</a:t>
            </a:r>
            <a:endParaRPr lang="en-US" dirty="0">
              <a:latin typeface="Georgia"/>
            </a:endParaRPr>
          </a:p>
          <a:p>
            <a:pPr marL="0" indent="0">
              <a:buNone/>
            </a:pPr>
            <a:endParaRPr lang="en-US" dirty="0">
              <a:latin typeface="Georgia"/>
            </a:endParaRPr>
          </a:p>
          <a:p>
            <a:pPr marL="0" indent="0">
              <a:buNone/>
            </a:pPr>
            <a:endParaRPr lang="en-US" dirty="0">
              <a:latin typeface="Georgia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E68C0-F36D-6F36-BCCB-FE596F56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EBCC-0386-433A-A1DF-3577CDA598F8}" type="datetime1">
              <a:t>04/05/25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5B649-1796-6E9E-BA66-13A31CBA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3E40D-4894-4010-DA7B-B59F108A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5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6C05D1-5C7D-ACD9-F125-30E64DA36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618783"/>
              </p:ext>
            </p:extLst>
          </p:nvPr>
        </p:nvGraphicFramePr>
        <p:xfrm>
          <a:off x="1195555" y="2687282"/>
          <a:ext cx="4363272" cy="151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636">
                  <a:extLst>
                    <a:ext uri="{9D8B030D-6E8A-4147-A177-3AD203B41FA5}">
                      <a16:colId xmlns:a16="http://schemas.microsoft.com/office/drawing/2014/main" val="4095797903"/>
                    </a:ext>
                  </a:extLst>
                </a:gridCol>
                <a:gridCol w="2181636">
                  <a:extLst>
                    <a:ext uri="{9D8B030D-6E8A-4147-A177-3AD203B41FA5}">
                      <a16:colId xmlns:a16="http://schemas.microsoft.com/office/drawing/2014/main" val="207148876"/>
                    </a:ext>
                  </a:extLst>
                </a:gridCol>
              </a:tblGrid>
              <a:tr h="3777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Georgia"/>
                        </a:rPr>
                        <a:t>Logistic Regression</a:t>
                      </a:r>
                      <a:endParaRPr lang="en-US" sz="1800" dirty="0" err="1">
                        <a:latin typeface="Georgi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1"/>
                          </a:solidFill>
                          <a:latin typeface="Consolas"/>
                        </a:rPr>
                        <a:t>0.3100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578395"/>
                  </a:ext>
                </a:extLst>
              </a:tr>
              <a:tr h="3777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Georgia"/>
                        </a:rPr>
                        <a:t>KNN</a:t>
                      </a:r>
                      <a:endParaRPr lang="en-US" sz="1800" dirty="0">
                        <a:solidFill>
                          <a:schemeClr val="bg1"/>
                        </a:solidFill>
                        <a:latin typeface="Georgi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1"/>
                          </a:solidFill>
                          <a:latin typeface="Consolas"/>
                        </a:rPr>
                        <a:t>0.2650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588822"/>
                  </a:ext>
                </a:extLst>
              </a:tr>
              <a:tr h="37773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Georgia"/>
                        </a:rPr>
                        <a:t>SVM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1"/>
                          </a:solidFill>
                          <a:latin typeface="Consolas"/>
                        </a:rPr>
                        <a:t>0.3867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6048"/>
                  </a:ext>
                </a:extLst>
              </a:tr>
              <a:tr h="3777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chemeClr val="bg1"/>
                          </a:solidFill>
                          <a:latin typeface="Georgia"/>
                        </a:rPr>
                        <a:t>DecisionTree</a:t>
                      </a:r>
                      <a:endParaRPr lang="en-US" sz="1800" err="1">
                        <a:solidFill>
                          <a:schemeClr val="bg1"/>
                        </a:solidFill>
                        <a:latin typeface="Georgi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1"/>
                          </a:solidFill>
                          <a:latin typeface="Consolas"/>
                        </a:rPr>
                        <a:t>0.2100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538526"/>
                  </a:ext>
                </a:extLst>
              </a:tr>
            </a:tbl>
          </a:graphicData>
        </a:graphic>
      </p:graphicFrame>
      <p:pic>
        <p:nvPicPr>
          <p:cNvPr id="7" name="Segnaposto contenuto 7">
            <a:extLst>
              <a:ext uri="{FF2B5EF4-FFF2-40B4-BE49-F238E27FC236}">
                <a16:creationId xmlns:a16="http://schemas.microsoft.com/office/drawing/2014/main" id="{2AA4EE94-E557-04BA-BF65-322A448A8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352" y="1737203"/>
            <a:ext cx="4818978" cy="286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55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radientRiseVTI">
  <a:themeElements>
    <a:clrScheme name="GradientRiseVTI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GradientRiseVTI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GradientRi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13C68A69-E745-489A-84EC-B7BCE4AA380B}" vid="{9CF7857A-9412-4E45-AB0D-6EAA5A7DC4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496</Words>
  <Application>Microsoft Macintosh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3" baseType="lpstr">
      <vt:lpstr>Arial</vt:lpstr>
      <vt:lpstr>Arial,Sans-Serif</vt:lpstr>
      <vt:lpstr>Avenir Next LT Pro</vt:lpstr>
      <vt:lpstr>Avenir Next LT Pro Light</vt:lpstr>
      <vt:lpstr>Consolas</vt:lpstr>
      <vt:lpstr>Georgia</vt:lpstr>
      <vt:lpstr>Wingdings</vt:lpstr>
      <vt:lpstr>GradientRiseVTI</vt:lpstr>
      <vt:lpstr>Homework 2</vt:lpstr>
      <vt:lpstr>Descrizione Dataset: CIFAR-10</vt:lpstr>
      <vt:lpstr>METODOLOGIA ADOTTATA</vt:lpstr>
      <vt:lpstr>METODOLOGIA ADOTTATA</vt:lpstr>
      <vt:lpstr>risultati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2</dc:title>
  <dc:creator/>
  <cp:lastModifiedBy>ALESSANDRA TUDISCO</cp:lastModifiedBy>
  <cp:revision>263</cp:revision>
  <dcterms:created xsi:type="dcterms:W3CDTF">2025-05-02T10:27:09Z</dcterms:created>
  <dcterms:modified xsi:type="dcterms:W3CDTF">2025-05-04T13:48:08Z</dcterms:modified>
</cp:coreProperties>
</file>