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6ABDD-AAE7-47FE-EB74-C74F8756EA53}" v="4" dt="2025-06-19T16:19:31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109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83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090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129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29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06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34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15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36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060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80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6/19/25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3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err="1">
                <a:latin typeface="Georgia" panose="02040502050405020303" pitchFamily="18" charset="0"/>
              </a:rPr>
              <a:t>HomewORK</a:t>
            </a:r>
            <a:r>
              <a:rPr lang="en-US" dirty="0">
                <a:latin typeface="Georgia" panose="02040502050405020303" pitchFamily="18" charset="0"/>
              </a:rPr>
              <a:t>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 err="1">
                <a:latin typeface="Georgia" panose="02040502050405020303" pitchFamily="18" charset="0"/>
              </a:rPr>
              <a:t>Tudisco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en-US" dirty="0" err="1">
                <a:latin typeface="Georgia" panose="02040502050405020303" pitchFamily="18" charset="0"/>
              </a:rPr>
              <a:t>alessandra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26A46C-33E1-717C-3954-734C55CC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Descrizione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FF715D-E385-D731-F351-70105BE6C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>
                <a:latin typeface="Georgia" panose="02040502050405020303" pitchFamily="18" charset="0"/>
              </a:rPr>
              <a:t>Il dataset utilizzato è una versione del </a:t>
            </a:r>
            <a:r>
              <a:rPr lang="it-IT" b="1" dirty="0">
                <a:latin typeface="Georgia" panose="02040502050405020303" pitchFamily="18" charset="0"/>
              </a:rPr>
              <a:t>CIFAR-10</a:t>
            </a:r>
            <a:r>
              <a:rPr lang="it-IT" dirty="0">
                <a:latin typeface="Georgia" panose="02040502050405020303" pitchFamily="18" charset="0"/>
              </a:rPr>
              <a:t>.</a:t>
            </a:r>
          </a:p>
          <a:p>
            <a:r>
              <a:rPr lang="it-IT" b="1" dirty="0">
                <a:latin typeface="Georgia" panose="02040502050405020303" pitchFamily="18" charset="0"/>
              </a:rPr>
              <a:t>Numero di immagini: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>
                <a:latin typeface="Georgia" panose="02040502050405020303" pitchFamily="18" charset="0"/>
              </a:rPr>
              <a:t>Training set: 50.000 immagini</a:t>
            </a:r>
          </a:p>
          <a:p>
            <a:pPr lvl="1">
              <a:buFont typeface="Wingdings" pitchFamily="2" charset="2"/>
              <a:buChar char="§"/>
            </a:pPr>
            <a:r>
              <a:rPr lang="it-IT" dirty="0">
                <a:latin typeface="Georgia" panose="02040502050405020303" pitchFamily="18" charset="0"/>
              </a:rPr>
              <a:t>Test set: 10.000 immagini</a:t>
            </a:r>
          </a:p>
          <a:p>
            <a:r>
              <a:rPr lang="it-IT" b="1" dirty="0">
                <a:latin typeface="Georgia" panose="02040502050405020303" pitchFamily="18" charset="0"/>
              </a:rPr>
              <a:t>Dimensione delle immagini: </a:t>
            </a:r>
            <a:r>
              <a:rPr lang="it-IT" dirty="0">
                <a:latin typeface="Georgia" panose="02040502050405020303" pitchFamily="18" charset="0"/>
              </a:rPr>
              <a:t>32x32 pixel, a colori (3 canali RGB)</a:t>
            </a:r>
          </a:p>
          <a:p>
            <a:r>
              <a:rPr lang="it-IT" b="1" dirty="0">
                <a:latin typeface="Georgia" panose="02040502050405020303" pitchFamily="18" charset="0"/>
              </a:rPr>
              <a:t>Classi:</a:t>
            </a:r>
            <a:r>
              <a:rPr lang="it-IT" dirty="0">
                <a:latin typeface="Georgia" panose="02040502050405020303" pitchFamily="18" charset="0"/>
              </a:rPr>
              <a:t> 10 categorie distinte di oggetti (ad esempio: aeroplani, automobili, uccelli, gatti, cani, rane, cavalli, navi, camion, ecc.)</a:t>
            </a:r>
          </a:p>
          <a:p>
            <a:pPr marL="0" indent="0">
              <a:buNone/>
            </a:pPr>
            <a:r>
              <a:rPr lang="it-IT" dirty="0">
                <a:latin typeface="Georgia" panose="02040502050405020303" pitchFamily="18" charset="0"/>
              </a:rPr>
              <a:t>Le immagini sono memorizzate in array </a:t>
            </a:r>
            <a:r>
              <a:rPr lang="it-IT" dirty="0" err="1">
                <a:latin typeface="Georgia" panose="02040502050405020303" pitchFamily="18" charset="0"/>
              </a:rPr>
              <a:t>NumPy</a:t>
            </a:r>
            <a:r>
              <a:rPr lang="it-IT" dirty="0">
                <a:latin typeface="Georgia" panose="02040502050405020303" pitchFamily="18" charset="0"/>
              </a:rPr>
              <a:t> e caricate da file .</a:t>
            </a:r>
            <a:r>
              <a:rPr lang="it-IT" dirty="0" err="1">
                <a:latin typeface="Georgia" panose="02040502050405020303" pitchFamily="18" charset="0"/>
              </a:rPr>
              <a:t>npy</a:t>
            </a:r>
            <a:r>
              <a:rPr lang="it-IT" dirty="0">
                <a:latin typeface="Georgia" panose="02040502050405020303" pitchFamily="18" charset="0"/>
              </a:rPr>
              <a:t>.</a:t>
            </a:r>
          </a:p>
          <a:p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82A283-C79F-5838-1195-0FB1A41E0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9AE-EB4F-AC45-AF88-108ACCD8CB7F}" type="datetime1">
              <a:rPr lang="en-US" smtClean="0"/>
              <a:t>6/19/25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4FB63B5-3F82-1622-8BD6-10E3DCF7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41DDDB-E73F-A724-568C-B6754DA9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700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B0803-5CEB-6102-D333-43841FD3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Metodologia adottata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588AC7-E42F-CFC6-EBD1-84483A26A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15" y="2108741"/>
            <a:ext cx="11189970" cy="3956179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it-IT" b="1" dirty="0">
                <a:latin typeface="Georgia" panose="02040502050405020303" pitchFamily="18" charset="0"/>
              </a:rPr>
              <a:t>1. </a:t>
            </a:r>
            <a:r>
              <a:rPr lang="it-IT" b="1" dirty="0" err="1">
                <a:latin typeface="Georgia" panose="02040502050405020303" pitchFamily="18" charset="0"/>
              </a:rPr>
              <a:t>Preprocessing</a:t>
            </a:r>
            <a:r>
              <a:rPr lang="it-IT" b="1" dirty="0">
                <a:latin typeface="Georgia" panose="02040502050405020303" pitchFamily="18" charset="0"/>
              </a:rPr>
              <a:t> e pulizia dati</a:t>
            </a:r>
          </a:p>
          <a:p>
            <a:pPr lvl="2"/>
            <a:r>
              <a:rPr lang="it-IT" dirty="0">
                <a:latin typeface="Georgia" panose="02040502050405020303" pitchFamily="18" charset="0"/>
              </a:rPr>
              <a:t>Le immagini originali sono state visualizzate per un controllo qualitativo.</a:t>
            </a:r>
          </a:p>
          <a:p>
            <a:pPr lvl="2"/>
            <a:r>
              <a:rPr lang="it-IT" dirty="0">
                <a:latin typeface="Georgia" panose="02040502050405020303" pitchFamily="18" charset="0"/>
              </a:rPr>
              <a:t>Ho implementato una funzione </a:t>
            </a:r>
            <a:r>
              <a:rPr lang="it-IT" b="1" dirty="0" err="1">
                <a:latin typeface="Georgia" panose="02040502050405020303" pitchFamily="18" charset="0"/>
              </a:rPr>
              <a:t>remove_uniform_square</a:t>
            </a:r>
            <a:r>
              <a:rPr lang="it-IT" b="1" dirty="0">
                <a:latin typeface="Georgia" panose="02040502050405020303" pitchFamily="18" charset="0"/>
              </a:rPr>
              <a:t> </a:t>
            </a:r>
            <a:r>
              <a:rPr lang="it-IT" dirty="0">
                <a:latin typeface="Georgia" panose="02040502050405020303" pitchFamily="18" charset="0"/>
              </a:rPr>
              <a:t>che rimuove una patch quadrata uniforme all’interno delle immagini, sostituendola con il colore medio dei pixel circostanti. Questo serve a eliminare eventuali "patch colorate" o rumore che potrebbero disturbare il modello.</a:t>
            </a:r>
          </a:p>
          <a:p>
            <a:pPr lvl="2"/>
            <a:r>
              <a:rPr lang="it-IT" dirty="0">
                <a:latin typeface="Georgia" panose="02040502050405020303" pitchFamily="18" charset="0"/>
              </a:rPr>
              <a:t>Successivamente, ho "appiattito" le immagini (da 32x32x3 a vettori di 3072 elementi) e normalizzato dividendo i valori dei pixel per 255, per portarli nell’intervallo [0,1].</a:t>
            </a:r>
          </a:p>
          <a:p>
            <a:pPr lvl="2"/>
            <a:r>
              <a:rPr lang="it-IT" dirty="0">
                <a:latin typeface="Georgia" panose="02040502050405020303" pitchFamily="18" charset="0"/>
              </a:rPr>
              <a:t>Le etichette sono state convertite in one-hot encoding per il training.</a:t>
            </a:r>
          </a:p>
          <a:p>
            <a:pPr marL="457200" lvl="1" indent="0">
              <a:buNone/>
            </a:pPr>
            <a:endParaRPr lang="it-IT" dirty="0">
              <a:latin typeface="Georgia" panose="02040502050405020303" pitchFamily="18" charset="0"/>
            </a:endParaRPr>
          </a:p>
          <a:p>
            <a:pPr marL="457200" lvl="1" indent="0">
              <a:buNone/>
            </a:pPr>
            <a:r>
              <a:rPr lang="it-IT" b="1" dirty="0">
                <a:latin typeface="Georgia" panose="02040502050405020303" pitchFamily="18" charset="0"/>
              </a:rPr>
              <a:t>2. Modello</a:t>
            </a:r>
          </a:p>
          <a:p>
            <a:pPr marL="914400" lvl="2" indent="0">
              <a:buNone/>
            </a:pPr>
            <a:r>
              <a:rPr lang="it-IT" dirty="0">
                <a:latin typeface="Georgia" panose="02040502050405020303" pitchFamily="18" charset="0"/>
              </a:rPr>
              <a:t>Ho costruito un modello </a:t>
            </a:r>
            <a:r>
              <a:rPr lang="it-IT" b="1" dirty="0">
                <a:latin typeface="Georgia" panose="02040502050405020303" pitchFamily="18" charset="0"/>
              </a:rPr>
              <a:t>MLP (Multi-Layer </a:t>
            </a:r>
            <a:r>
              <a:rPr lang="it-IT" b="1" dirty="0" err="1">
                <a:latin typeface="Georgia" panose="02040502050405020303" pitchFamily="18" charset="0"/>
              </a:rPr>
              <a:t>Perceptron</a:t>
            </a:r>
            <a:r>
              <a:rPr lang="it-IT" b="1" dirty="0">
                <a:latin typeface="Georgia" panose="02040502050405020303" pitchFamily="18" charset="0"/>
              </a:rPr>
              <a:t>) con </a:t>
            </a:r>
            <a:r>
              <a:rPr lang="it-IT" b="1" dirty="0" err="1">
                <a:latin typeface="Georgia" panose="02040502050405020303" pitchFamily="18" charset="0"/>
              </a:rPr>
              <a:t>Keras</a:t>
            </a:r>
            <a:r>
              <a:rPr lang="it-IT" dirty="0">
                <a:latin typeface="Georgia" panose="02040502050405020303" pitchFamily="18" charset="0"/>
              </a:rPr>
              <a:t>, composto da:</a:t>
            </a:r>
          </a:p>
          <a:p>
            <a:pPr lvl="2"/>
            <a:r>
              <a:rPr lang="it-IT" dirty="0">
                <a:latin typeface="Georgia" panose="02040502050405020303" pitchFamily="18" charset="0"/>
              </a:rPr>
              <a:t>Due </a:t>
            </a:r>
            <a:r>
              <a:rPr lang="it-IT" dirty="0" err="1">
                <a:latin typeface="Georgia" panose="02040502050405020303" pitchFamily="18" charset="0"/>
              </a:rPr>
              <a:t>layer</a:t>
            </a:r>
            <a:r>
              <a:rPr lang="it-IT" dirty="0">
                <a:latin typeface="Georgia" panose="02040502050405020303" pitchFamily="18" charset="0"/>
              </a:rPr>
              <a:t> densi (Dense) con attivazione </a:t>
            </a:r>
            <a:r>
              <a:rPr lang="it-IT" dirty="0" err="1">
                <a:latin typeface="Georgia" panose="02040502050405020303" pitchFamily="18" charset="0"/>
              </a:rPr>
              <a:t>ReLU</a:t>
            </a:r>
            <a:r>
              <a:rPr lang="it-IT" dirty="0">
                <a:latin typeface="Georgia" panose="02040502050405020303" pitchFamily="18" charset="0"/>
              </a:rPr>
              <a:t> rispettivamente di dimensione 512 e 256 nodi, con regolarizzazione L2 per prevenire </a:t>
            </a:r>
            <a:r>
              <a:rPr lang="it-IT" dirty="0" err="1">
                <a:latin typeface="Georgia" panose="02040502050405020303" pitchFamily="18" charset="0"/>
              </a:rPr>
              <a:t>overfitting</a:t>
            </a:r>
            <a:r>
              <a:rPr lang="it-IT" dirty="0">
                <a:latin typeface="Georgia" panose="02040502050405020303" pitchFamily="18" charset="0"/>
              </a:rPr>
              <a:t>.</a:t>
            </a:r>
          </a:p>
          <a:p>
            <a:pPr lvl="2"/>
            <a:r>
              <a:rPr lang="it-IT" dirty="0" err="1">
                <a:latin typeface="Georgia" panose="02040502050405020303" pitchFamily="18" charset="0"/>
              </a:rPr>
              <a:t>BatchNormalization</a:t>
            </a:r>
            <a:r>
              <a:rPr lang="it-IT" dirty="0">
                <a:latin typeface="Georgia" panose="02040502050405020303" pitchFamily="18" charset="0"/>
              </a:rPr>
              <a:t> e Dropout (0.5) dopo ciascun </a:t>
            </a:r>
            <a:r>
              <a:rPr lang="it-IT" dirty="0" err="1">
                <a:latin typeface="Georgia" panose="02040502050405020303" pitchFamily="18" charset="0"/>
              </a:rPr>
              <a:t>layer</a:t>
            </a:r>
            <a:r>
              <a:rPr lang="it-IT" dirty="0">
                <a:latin typeface="Georgia" panose="02040502050405020303" pitchFamily="18" charset="0"/>
              </a:rPr>
              <a:t> denso per stabilizzare l’allenamento e migliorare la generalizzazione.</a:t>
            </a:r>
          </a:p>
          <a:p>
            <a:pPr lvl="2"/>
            <a:r>
              <a:rPr lang="it-IT" dirty="0">
                <a:latin typeface="Georgia" panose="02040502050405020303" pitchFamily="18" charset="0"/>
              </a:rPr>
              <a:t>Layer finale denso con 10 nodi e attivazione </a:t>
            </a:r>
            <a:r>
              <a:rPr lang="it-IT" dirty="0" err="1">
                <a:latin typeface="Georgia" panose="02040502050405020303" pitchFamily="18" charset="0"/>
              </a:rPr>
              <a:t>softmax</a:t>
            </a:r>
            <a:r>
              <a:rPr lang="it-IT" dirty="0">
                <a:latin typeface="Georgia" panose="02040502050405020303" pitchFamily="18" charset="0"/>
              </a:rPr>
              <a:t> per classificazione </a:t>
            </a:r>
            <a:r>
              <a:rPr lang="it-IT" dirty="0" err="1">
                <a:latin typeface="Georgia" panose="02040502050405020303" pitchFamily="18" charset="0"/>
              </a:rPr>
              <a:t>multiclasse</a:t>
            </a:r>
            <a:r>
              <a:rPr lang="it-IT" dirty="0">
                <a:latin typeface="Georgia" panose="02040502050405020303" pitchFamily="18" charset="0"/>
              </a:rPr>
              <a:t>.</a:t>
            </a:r>
          </a:p>
          <a:p>
            <a:pPr lvl="2"/>
            <a:r>
              <a:rPr lang="it-IT" dirty="0">
                <a:latin typeface="Georgia" panose="02040502050405020303" pitchFamily="18" charset="0"/>
              </a:rPr>
              <a:t>Ottimizzatore Adam, funzione di perdita </a:t>
            </a:r>
            <a:r>
              <a:rPr lang="it-IT" dirty="0" err="1">
                <a:latin typeface="Georgia" panose="02040502050405020303" pitchFamily="18" charset="0"/>
              </a:rPr>
              <a:t>categorical_crossentropy</a:t>
            </a:r>
            <a:r>
              <a:rPr lang="it-IT" dirty="0">
                <a:latin typeface="Georgia" panose="02040502050405020303" pitchFamily="18" charset="0"/>
              </a:rPr>
              <a:t> e metrica di accuratezza.</a:t>
            </a:r>
          </a:p>
          <a:p>
            <a:pPr lvl="2"/>
            <a:r>
              <a:rPr lang="it-IT" dirty="0" err="1">
                <a:latin typeface="Georgia" panose="02040502050405020303" pitchFamily="18" charset="0"/>
              </a:rPr>
              <a:t>EarlyStopping</a:t>
            </a:r>
            <a:r>
              <a:rPr lang="it-IT" dirty="0">
                <a:latin typeface="Georgia" panose="02040502050405020303" pitchFamily="18" charset="0"/>
              </a:rPr>
              <a:t> con </a:t>
            </a:r>
            <a:r>
              <a:rPr lang="it-IT" dirty="0" err="1">
                <a:latin typeface="Georgia" panose="02040502050405020303" pitchFamily="18" charset="0"/>
              </a:rPr>
              <a:t>patience</a:t>
            </a:r>
            <a:r>
              <a:rPr lang="it-IT" dirty="0">
                <a:latin typeface="Georgia" panose="02040502050405020303" pitchFamily="18" charset="0"/>
              </a:rPr>
              <a:t> di 10 epoche per interrompere l’allenamento se la validazione non migliora, ripristinando i migliori pesi trovati.</a:t>
            </a:r>
          </a:p>
          <a:p>
            <a:pPr lvl="1"/>
            <a:endParaRPr lang="it-IT" dirty="0">
              <a:latin typeface="Georgia" panose="02040502050405020303" pitchFamily="18" charset="0"/>
            </a:endParaRPr>
          </a:p>
          <a:p>
            <a:pPr lvl="1"/>
            <a:endParaRPr lang="it-IT" dirty="0">
              <a:latin typeface="Georgia" panose="02040502050405020303" pitchFamily="18" charset="0"/>
            </a:endParaRPr>
          </a:p>
          <a:p>
            <a:pPr lvl="1"/>
            <a:endParaRPr lang="it-IT" dirty="0">
              <a:latin typeface="Georgia" panose="02040502050405020303" pitchFamily="18" charset="0"/>
            </a:endParaRPr>
          </a:p>
          <a:p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7DCE6F-8340-DF56-6297-F7116436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428FC-DA6D-4746-A214-EAA80D010220}" type="datetime1">
              <a:rPr lang="en-US" smtClean="0"/>
              <a:t>6/19/25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1AD687D-8867-1FC1-F368-9DFEBAD4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D5841A4-CEB7-DD1B-8F54-8BCA6634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176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AD19A4-3033-849D-9F4E-507BB81D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Metodologia adottata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54EA2D-63A8-1111-8D06-387F3F5AA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>
                <a:latin typeface="Georgia" panose="02040502050405020303" pitchFamily="18" charset="0"/>
              </a:rPr>
              <a:t>3. Training e valutazione</a:t>
            </a:r>
          </a:p>
          <a:p>
            <a:pPr lvl="1"/>
            <a:r>
              <a:rPr lang="it-IT" dirty="0">
                <a:latin typeface="Georgia" panose="02040502050405020303" pitchFamily="18" charset="0"/>
              </a:rPr>
              <a:t>Il modello è stato addestrato per un massimo di 50 epoche, con batch size 128 e validazione interna del 20% del training set.</a:t>
            </a:r>
          </a:p>
          <a:p>
            <a:pPr lvl="1"/>
            <a:r>
              <a:rPr lang="it-IT" dirty="0">
                <a:latin typeface="Georgia" panose="02040502050405020303" pitchFamily="18" charset="0"/>
              </a:rPr>
              <a:t>Al termine, il modello è stato valutato sul test set non visto.</a:t>
            </a:r>
          </a:p>
          <a:p>
            <a:pPr marL="0" indent="0">
              <a:buNone/>
            </a:pPr>
            <a:r>
              <a:rPr lang="it-IT" b="1" dirty="0">
                <a:latin typeface="Georgia" panose="02040502050405020303" pitchFamily="18" charset="0"/>
              </a:rPr>
              <a:t>4. Analisi finale</a:t>
            </a:r>
          </a:p>
          <a:p>
            <a:pPr lvl="1"/>
            <a:r>
              <a:rPr lang="it-IT" dirty="0">
                <a:latin typeface="Georgia" panose="02040502050405020303" pitchFamily="18" charset="0"/>
              </a:rPr>
              <a:t>Calcolo dell’accuratezza sul test set.</a:t>
            </a:r>
          </a:p>
          <a:p>
            <a:pPr lvl="1"/>
            <a:r>
              <a:rPr lang="it-IT" dirty="0">
                <a:latin typeface="Georgia" panose="02040502050405020303" pitchFamily="18" charset="0"/>
              </a:rPr>
              <a:t>Report di classificazione (</a:t>
            </a:r>
            <a:r>
              <a:rPr lang="it-IT" dirty="0" err="1">
                <a:latin typeface="Georgia" panose="02040502050405020303" pitchFamily="18" charset="0"/>
              </a:rPr>
              <a:t>precision</a:t>
            </a:r>
            <a:r>
              <a:rPr lang="it-IT" dirty="0">
                <a:latin typeface="Georgia" panose="02040502050405020303" pitchFamily="18" charset="0"/>
              </a:rPr>
              <a:t>, recall, f1-score) per ciascuna classe.</a:t>
            </a:r>
          </a:p>
          <a:p>
            <a:pPr lvl="1"/>
            <a:r>
              <a:rPr lang="it-IT" dirty="0">
                <a:latin typeface="Georgia" panose="02040502050405020303" pitchFamily="18" charset="0"/>
              </a:rPr>
              <a:t>Visualizzazione della matrice di confusione per analizzare quali classi vengono confuse dal modello.</a:t>
            </a:r>
          </a:p>
          <a:p>
            <a:endParaRPr lang="it-IT" dirty="0">
              <a:latin typeface="Georgia" panose="02040502050405020303" pitchFamily="18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D09E40-1B02-360F-A6F8-7581EC67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2AAD6-71D0-7440-9A96-B6445C526890}" type="datetime1">
              <a:rPr lang="en-US" smtClean="0"/>
              <a:t>6/19/25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A5FAB4-982D-1793-2401-537803AC6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1C4A0E-C15B-51A4-6B67-2DFAC7FC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731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BBF4D0-389D-F637-9B52-70FF3CF46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719" y="91864"/>
            <a:ext cx="10240903" cy="1233488"/>
          </a:xfrm>
        </p:spPr>
        <p:txBody>
          <a:bodyPr anchor="ctr"/>
          <a:lstStyle/>
          <a:p>
            <a:pPr algn="ctr"/>
            <a:r>
              <a:rPr lang="it-IT" dirty="0">
                <a:latin typeface="Georgia" panose="02040502050405020303" pitchFamily="18" charset="0"/>
              </a:rPr>
              <a:t>Descrizione dei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C1FB3-06F3-D40B-98A1-9B76E857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06" y="1253540"/>
            <a:ext cx="6314493" cy="4802231"/>
          </a:xfrm>
        </p:spPr>
        <p:txBody>
          <a:bodyPr>
            <a:normAutofit/>
          </a:bodyPr>
          <a:lstStyle/>
          <a:p>
            <a:r>
              <a:rPr lang="it-IT" dirty="0">
                <a:latin typeface="Georgia" panose="02040502050405020303" pitchFamily="18" charset="0"/>
              </a:rPr>
              <a:t>Il modello ha raggiunto una accuratezza finale sul test set di </a:t>
            </a:r>
            <a:r>
              <a:rPr lang="it-IT" b="1" dirty="0">
                <a:latin typeface="Georgia" panose="02040502050405020303" pitchFamily="18" charset="0"/>
              </a:rPr>
              <a:t>0.4537</a:t>
            </a:r>
          </a:p>
          <a:p>
            <a:r>
              <a:rPr lang="it-IT" dirty="0">
                <a:latin typeface="Georgia" panose="02040502050405020303" pitchFamily="18" charset="0"/>
              </a:rPr>
              <a:t>Il report di classificazione mostra metriche dettagliate per ogni classe, evidenziando quali categorie il modello riconosce bene e quali meno</a:t>
            </a:r>
          </a:p>
          <a:p>
            <a:r>
              <a:rPr lang="it-IT" dirty="0">
                <a:latin typeface="Georgia" panose="02040502050405020303" pitchFamily="18" charset="0"/>
              </a:rPr>
              <a:t>La matrice di confusione evidenzia i pattern di errore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E809BB9-CB5F-4BE5-85CB-F433C23D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347E-EB49-1543-A48D-AFF4CD7BBABC}" type="datetime1">
              <a:rPr lang="en-US" smtClean="0"/>
              <a:t>6/19/25</a:t>
            </a:fld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70FFA2-B2DB-482F-35CD-8DE6747D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E28E30-71D2-C94D-01B7-A533DA61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42E8E95-2466-0FE1-29D2-D9D899DCF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61" y="2792809"/>
            <a:ext cx="4550116" cy="361593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F8CDA1F-A171-0EF0-0030-D2E8FF610D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7"/>
          <a:stretch/>
        </p:blipFill>
        <p:spPr>
          <a:xfrm>
            <a:off x="1859793" y="3889419"/>
            <a:ext cx="3256917" cy="207214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03CB518-DFDC-C692-08D7-D3B8F173BD68}"/>
              </a:ext>
            </a:extLst>
          </p:cNvPr>
          <p:cNvSpPr txBox="1"/>
          <p:nvPr/>
        </p:nvSpPr>
        <p:spPr>
          <a:xfrm>
            <a:off x="6827607" y="1253540"/>
            <a:ext cx="5061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Georgia" panose="02040502050405020303" pitchFamily="18" charset="0"/>
              </a:rPr>
              <a:t>L’uso di tecniche di regolarizzazione (L2, Dropout) e di </a:t>
            </a:r>
            <a:r>
              <a:rPr lang="it-IT" dirty="0" err="1">
                <a:latin typeface="Georgia" panose="02040502050405020303" pitchFamily="18" charset="0"/>
              </a:rPr>
              <a:t>EarlyStopping</a:t>
            </a:r>
            <a:r>
              <a:rPr lang="it-IT" dirty="0">
                <a:latin typeface="Georgia" panose="02040502050405020303" pitchFamily="18" charset="0"/>
              </a:rPr>
              <a:t> ha permesso di limitare l’</a:t>
            </a:r>
            <a:r>
              <a:rPr lang="it-IT" dirty="0" err="1">
                <a:latin typeface="Georgia" panose="02040502050405020303" pitchFamily="18" charset="0"/>
              </a:rPr>
              <a:t>overfitting</a:t>
            </a:r>
            <a:r>
              <a:rPr lang="it-IT" dirty="0">
                <a:latin typeface="Georgia" panose="02040502050405020303" pitchFamily="18" charset="0"/>
              </a:rPr>
              <a:t>, mantenendo un buon bilanciamento tra apprendimento e generalizzazione.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9340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480</Words>
  <Application>Microsoft Macintosh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Light</vt:lpstr>
      <vt:lpstr>Georgia</vt:lpstr>
      <vt:lpstr>Wingdings</vt:lpstr>
      <vt:lpstr>GradientRiseVTI</vt:lpstr>
      <vt:lpstr>HomewORK 3</vt:lpstr>
      <vt:lpstr>Descrizione del Dataset</vt:lpstr>
      <vt:lpstr>Metodologia adottata</vt:lpstr>
      <vt:lpstr>Metodologia adottata</vt:lpstr>
      <vt:lpstr>Descrizione dei risultati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3</dc:title>
  <dc:creator/>
  <cp:lastModifiedBy>ALESSANDRA TUDISCO</cp:lastModifiedBy>
  <cp:revision>6</cp:revision>
  <dcterms:created xsi:type="dcterms:W3CDTF">2025-06-19T16:18:38Z</dcterms:created>
  <dcterms:modified xsi:type="dcterms:W3CDTF">2025-06-19T16:46:26Z</dcterms:modified>
</cp:coreProperties>
</file>