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6" r:id="rId2"/>
  </p:sldMasterIdLst>
  <p:notesMasterIdLst>
    <p:notesMasterId r:id="rId11"/>
  </p:notesMasterIdLst>
  <p:sldIdLst>
    <p:sldId id="264" r:id="rId3"/>
    <p:sldId id="266" r:id="rId4"/>
    <p:sldId id="267" r:id="rId5"/>
    <p:sldId id="261" r:id="rId6"/>
    <p:sldId id="268" r:id="rId7"/>
    <p:sldId id="269" r:id="rId8"/>
    <p:sldId id="270" r:id="rId9"/>
    <p:sldId id="271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9ECB0-CF1D-492F-A57D-151AF39EDDCB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625D0-EDF7-41D4-A698-786330FB05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8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625D0-EDF7-41D4-A698-786330FB056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1901825" y="1901826"/>
            <a:ext cx="6858001" cy="3054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7628" y="2767411"/>
            <a:ext cx="5689606" cy="132318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583762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11040" y="583762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1760428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1040" y="1760428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2937094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11040" y="2937094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113760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11040" y="4113760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290426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11040" y="5290426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58737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79902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501066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722231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9433954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861147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53221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347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374386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511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595550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05676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816715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6840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10378796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80051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1238317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2440606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642895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6000" y="4845183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5" y="4909237"/>
            <a:ext cx="6080125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610000" y="4754735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681328"/>
            <a:ext cx="8137525" cy="1918905"/>
          </a:xfr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1016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7" y="4276723"/>
            <a:ext cx="9211944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359320" y="4040700"/>
            <a:ext cx="144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029854"/>
            <a:ext cx="9211944" cy="1774823"/>
          </a:xfrm>
        </p:spPr>
        <p:txBody>
          <a:bodyPr anchor="ctr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587374" y="584200"/>
            <a:ext cx="9572625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0296" y="5053963"/>
            <a:ext cx="5005704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1090296" y="4817940"/>
            <a:ext cx="782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0296" y="1531620"/>
            <a:ext cx="5005704" cy="3050297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6020" y="920750"/>
            <a:ext cx="5204143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956574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E593DFA-EB43-CFEF-40AF-CE4B512A23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36129" y="2166602"/>
            <a:ext cx="4728634" cy="387785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180A12-53A4-BB93-743D-C70ECF4793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6129" y="1742816"/>
            <a:ext cx="4728634" cy="38778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89C51E-5004-A6EF-8589-370381CD52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9014" y="1771409"/>
            <a:ext cx="4487335" cy="4487335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20B40EC-DC0F-26D6-B1DF-3976FD337F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36129" y="2590388"/>
            <a:ext cx="4728634" cy="3667562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15637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956574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E593DFA-EB43-CFEF-40AF-CE4B512A23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375" y="5547419"/>
            <a:ext cx="2747009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180A12-53A4-BB93-743D-C70ECF4793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5" y="5014882"/>
            <a:ext cx="2747009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89C51E-5004-A6EF-8589-370381CD52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9016" y="2039525"/>
            <a:ext cx="2735368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2432EED-E135-B1F4-910B-941CF5E7C4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8835" y="5547419"/>
            <a:ext cx="2747009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9369EF-CBF7-5DF6-9390-D62B8514C54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48835" y="5014882"/>
            <a:ext cx="2747009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834D732-92FD-5D66-7BBF-CCB731E359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61905" y="2039525"/>
            <a:ext cx="2735368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CD80821-548B-5466-ECCF-2BF792C744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0295" y="5547419"/>
            <a:ext cx="2747009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8B16D4B-14C7-122E-25C1-586F3126A2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0295" y="5014882"/>
            <a:ext cx="2747009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0A27D1B-D167-018C-D9D6-DA5C65A694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724795" y="2039525"/>
            <a:ext cx="2735368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956574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BD6BB9E-B078-2632-2E89-44CF6FC03E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376" y="5547419"/>
            <a:ext cx="2374900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C22D5E4-C42F-4057-C89B-3413AC19D3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6" y="5014882"/>
            <a:ext cx="2374900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B33B4A15-BD94-DE91-B077-6D268332E85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3197" y="2039525"/>
            <a:ext cx="2363259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E4E6D8A-A173-5A51-2DA1-CDA6451B3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1945" y="5547419"/>
            <a:ext cx="2374900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8B0DBA45-CB9C-50B0-BB1E-30F92589486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21945" y="5014882"/>
            <a:ext cx="2374900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3DC9F395-7084-7C37-3F1B-5103B8B722C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27766" y="2039525"/>
            <a:ext cx="2363259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1F0C8A0-A045-2F26-4E26-A748867D76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6514" y="5547419"/>
            <a:ext cx="2374900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34487C1D-E1D1-349E-E21E-8F095C3A3B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6514" y="5014882"/>
            <a:ext cx="2374900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83B13598-F4AC-335C-0A34-0285EB642F6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62335" y="2039525"/>
            <a:ext cx="2363259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7E0C8FF-4F29-A9D9-DC9C-7D36FFF503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1083" y="5547419"/>
            <a:ext cx="2374900" cy="49821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98503B6-4673-3D6F-0AD1-65154E8719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1083" y="5014882"/>
            <a:ext cx="2374900" cy="4982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73E77837-D0B3-9401-1923-CA9B9AC763A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96904" y="2039525"/>
            <a:ext cx="2363259" cy="2739076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9565747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E593DFA-EB43-CFEF-40AF-CE4B512A23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16" y="5896596"/>
            <a:ext cx="3480859" cy="37764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0180A12-53A4-BB93-743D-C70ECF4793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6" y="5484635"/>
            <a:ext cx="3480859" cy="37764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89C51E-5004-A6EF-8589-370381CD526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99016" y="1771411"/>
            <a:ext cx="3480859" cy="3485577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8DD335F-2B06-DB1F-1E7C-74FACA469E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51892" y="3604380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4489E67-E639-3E2D-4231-26433242A72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51892" y="3287941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0A2C4B1-0CD3-08F0-8F69-0989DBA1853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704292" y="1771411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DE97A98-90F2-7EE6-8AC9-949BF1EA9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7773" y="3604380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6B1250-2610-44F5-6668-8021741F33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57773" y="3287941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5BCE31E1-EDB0-93E5-9974-261D4DE913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10173" y="1771411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4D41D9A-9B6E-E75B-BAA3-B3DF55C6C82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63655" y="3604380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7440B68-9B97-E0C5-5A08-FD4292E9F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63655" y="3287941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EFF49419-E2FB-C4DB-FA80-C90E4F9C2F9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916055" y="1771411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F382B5B-F7B3-6F2C-80D3-368895B7FAA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1892" y="5998329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3F4AAB6-C9E4-DC1B-1A33-8AC367AA71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1892" y="5681890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48" name="Picture Placeholder 7">
            <a:extLst>
              <a:ext uri="{FF2B5EF4-FFF2-40B4-BE49-F238E27FC236}">
                <a16:creationId xmlns:a16="http://schemas.microsoft.com/office/drawing/2014/main" id="{AA3A4A03-4FCE-680C-0EB0-DB91B550A40D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04292" y="4165360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6FACD0A-E80A-F8E3-509B-87D460C60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7773" y="5998329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0442033A-B3F3-46D6-AECC-BBB8C28138C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7773" y="5681890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51" name="Picture Placeholder 7">
            <a:extLst>
              <a:ext uri="{FF2B5EF4-FFF2-40B4-BE49-F238E27FC236}">
                <a16:creationId xmlns:a16="http://schemas.microsoft.com/office/drawing/2014/main" id="{51B83FBF-34EA-8B7F-9CBE-8F361F9B2C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310173" y="4165360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1F81A615-A3EF-699F-C9E5-9CC0ECF4052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63655" y="5998329"/>
            <a:ext cx="1696508" cy="28211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9ACD8F3D-0D4D-6A02-EA0F-8B24B572966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63655" y="5681890"/>
            <a:ext cx="1696508" cy="28211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54" name="Picture Placeholder 7">
            <a:extLst>
              <a:ext uri="{FF2B5EF4-FFF2-40B4-BE49-F238E27FC236}">
                <a16:creationId xmlns:a16="http://schemas.microsoft.com/office/drawing/2014/main" id="{A4AC0BF0-8C06-600C-1FDC-C1EF9A8FEF0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916055" y="4165360"/>
            <a:ext cx="1391708" cy="1393594"/>
          </a:xfrm>
          <a:ln w="762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819D4F-A2E0-97FA-8B71-403EAC32E5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8488" y="1677988"/>
            <a:ext cx="10491787" cy="4595812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1pPr>
            <a:lvl2pPr marL="628673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100"/>
            </a:lvl2pPr>
            <a:lvl3pPr marL="108589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/>
            </a:lvl3pPr>
            <a:lvl4pPr marL="1543119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00"/>
            </a:lvl4pPr>
            <a:lvl5pPr marL="2000341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4343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584200"/>
            <a:ext cx="6245679" cy="2165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7" y="770014"/>
            <a:ext cx="5508624" cy="1774823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926B77F-7EFD-1693-46D4-EE2E89AB21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375" y="3667578"/>
            <a:ext cx="9577388" cy="260622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251FF48-A4DF-2A85-75D9-073FAD6883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5" y="2935999"/>
            <a:ext cx="9577388" cy="69726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2435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1121251" y="1826578"/>
            <a:ext cx="2520000" cy="25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887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887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1251" y="2832300"/>
            <a:ext cx="252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5051721" y="2006578"/>
            <a:ext cx="21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1934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1934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51721" y="2832300"/>
            <a:ext cx="216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8958376" y="2186578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646003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46003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58376" y="2832300"/>
            <a:ext cx="180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627968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599016" y="2221331"/>
            <a:ext cx="4056062" cy="4056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3627" y="2625250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3627" y="2221331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5822" y="252457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1177666" y="3378631"/>
            <a:ext cx="2898762" cy="2898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83627" y="405572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83627" y="365181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5822" y="354915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1705822" y="4434943"/>
            <a:ext cx="1842450" cy="184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883627" y="548620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883627" y="508229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5822" y="4573734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551875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3" y="585048"/>
            <a:ext cx="5139174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584200"/>
            <a:ext cx="54863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44021"/>
            <a:ext cx="5139174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40102"/>
            <a:ext cx="5139174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199"/>
            <a:ext cx="3139574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9875" y="584199"/>
            <a:ext cx="2016125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8926" y="998877"/>
            <a:ext cx="5011237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8926" y="594958"/>
            <a:ext cx="501123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19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9" y="584200"/>
            <a:ext cx="7014524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4200"/>
            <a:ext cx="3492500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634" y="2339801"/>
            <a:ext cx="7014523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634" y="1935882"/>
            <a:ext cx="7014523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3724275"/>
            <a:ext cx="51408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9864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0710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9018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128194"/>
            <a:ext cx="5139174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724274"/>
            <a:ext cx="513917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4" y="584199"/>
            <a:ext cx="1650365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150559"/>
            <a:ext cx="3480858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173" y="1554478"/>
            <a:ext cx="4979990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0173" y="1150559"/>
            <a:ext cx="497999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824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3093720"/>
            <a:ext cx="10873099" cy="2448863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5678322"/>
            <a:ext cx="163476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5814062"/>
            <a:ext cx="10873099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4200"/>
            <a:ext cx="4998403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551180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760" y="2878789"/>
            <a:ext cx="4998403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760" y="2474023"/>
            <a:ext cx="4998403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78148"/>
            <a:ext cx="5508625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200" y="2241723"/>
            <a:ext cx="5508625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5" y="1835574"/>
            <a:ext cx="5508625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649" y="3429000"/>
            <a:ext cx="3348038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6" y="584200"/>
            <a:ext cx="3348038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9172" y="3429000"/>
            <a:ext cx="3348038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793682"/>
            <a:ext cx="3480858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4994450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94450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5634" y="4197601"/>
            <a:ext cx="6644816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5634" y="3793682"/>
            <a:ext cx="664481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45" y="583762"/>
            <a:ext cx="5903917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3762"/>
            <a:ext cx="3307710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8648" y="4204262"/>
            <a:ext cx="5497351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48" y="3800342"/>
            <a:ext cx="549735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0845" y="2389035"/>
            <a:ext cx="5903917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60845" y="1985115"/>
            <a:ext cx="5903917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61760" y="3800342"/>
            <a:ext cx="4998403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3760"/>
            <a:ext cx="4998403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4" y="583762"/>
            <a:ext cx="5508626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67108" y="2993316"/>
            <a:ext cx="4993056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7108" y="2589397"/>
            <a:ext cx="4993056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096" y="4206364"/>
            <a:ext cx="5484556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6096" y="3802444"/>
            <a:ext cx="548455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7"/>
            <a:ext cx="3820054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6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6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92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92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007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007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7313081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9015" y="2480765"/>
            <a:ext cx="7313082" cy="77678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9015" y="2076846"/>
            <a:ext cx="7313082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8A9BE80-1B75-3817-195A-B531368899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9015" y="3989109"/>
            <a:ext cx="7313082" cy="77678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B97CE0F-425D-D355-F103-AEA74543D4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9015" y="3585190"/>
            <a:ext cx="7313082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A2B17C2-21D6-A744-F979-E37E1F13B7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5" y="5497452"/>
            <a:ext cx="7313082" cy="77678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8519AB0-A678-3458-92CD-D41756BB8F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9015" y="5093533"/>
            <a:ext cx="7313082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D93D0807-E56D-3914-FFD5-0C050D1076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5300" y="584200"/>
            <a:ext cx="3333749" cy="56896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33457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10745095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9016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9016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04389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4389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6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9016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4389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4389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F3E381-0FD3-65C1-50FE-397A8E49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10773834" cy="77678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51FF3F-D701-22DB-D593-1A6213C3A6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41700" y="2004516"/>
            <a:ext cx="7931150" cy="5577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942FCD4-7D5F-0B3B-FC8C-4A488B6D23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1700" y="1600596"/>
            <a:ext cx="793115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1683FA9-F25D-2F73-E402-28BCF11C36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1600596"/>
            <a:ext cx="2563284" cy="4673204"/>
          </a:xfrm>
        </p:spPr>
        <p:txBody>
          <a:bodyPr/>
          <a:lstStyle/>
          <a:p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3F7E2BC-9C8B-B998-E082-0652A46D93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41700" y="3241708"/>
            <a:ext cx="7931150" cy="5577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429C1D-1251-89CC-1A6E-2D59378397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41700" y="2837788"/>
            <a:ext cx="793115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55EFDFA-A033-D4A0-3985-DD600CA512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41700" y="4478900"/>
            <a:ext cx="7931150" cy="5577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3B82AF-984F-1D4A-C813-1F350B949C1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41700" y="4074980"/>
            <a:ext cx="793115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BB20569-54F0-986D-0DB2-8B2C526353B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41700" y="5716091"/>
            <a:ext cx="7931150" cy="55770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F0C04259-C835-7DEE-95DD-B00FBD4EB4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41700" y="5312171"/>
            <a:ext cx="793115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979747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9016" y="2463922"/>
            <a:ext cx="10490453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184" y="1580745"/>
            <a:ext cx="10490454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427242"/>
            <a:ext cx="9577699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27274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831519"/>
            <a:ext cx="9577699" cy="3286719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42327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42327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532518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2518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625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7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7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013813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3813" y="1789592"/>
            <a:ext cx="1581292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487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13831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3831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382862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28627" y="1789592"/>
            <a:ext cx="1581292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8969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28645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8645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664344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43441" y="1789592"/>
            <a:ext cx="1581292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0450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43458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3458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94582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58254" y="1789592"/>
            <a:ext cx="1581292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19320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99015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2677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677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592654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9015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9015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43437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45757" y="2343997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5757" y="1666395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2125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6764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6764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675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36756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36756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9876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03404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3404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607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60772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60772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8632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6325" y="2338326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86325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40801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0801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40801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9527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95277" y="2338326"/>
            <a:ext cx="2010411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95277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4975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449752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49752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1029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1029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029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873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873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8873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718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6718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718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4562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4562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4562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40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24072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24072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376" y="2415645"/>
            <a:ext cx="3552332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6" y="1738043"/>
            <a:ext cx="3552332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4058083" y="3357980"/>
            <a:ext cx="3923434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99890" y="2415645"/>
            <a:ext cx="3560271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9890" y="1738043"/>
            <a:ext cx="35602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67049" y="5360048"/>
            <a:ext cx="5924552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67049" y="4889798"/>
            <a:ext cx="5924552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11604625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343423"/>
            <a:ext cx="10873099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1775460"/>
            <a:ext cx="10873099" cy="2258958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93753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0755" y="3925457"/>
            <a:ext cx="2730500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0755" y="3247854"/>
            <a:ext cx="2730500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801564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109375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3423758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417186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17508" y="3925457"/>
            <a:ext cx="2586036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17508" y="3247854"/>
            <a:ext cx="2586036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57695" y="5453522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57695" y="4775919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93908" y="2415646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93908" y="1738043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2026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5151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73515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3515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89137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9137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04759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604759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680459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80459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97818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97818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588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48369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79150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932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713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684830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684830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4300452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4300452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6916074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6916074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991774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991774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5609133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5609133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14942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2105892" y="3357980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24755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24755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24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058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8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90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3"/>
            <a:ext cx="11060906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5" y="4389136"/>
            <a:ext cx="5508936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5" y="1249683"/>
            <a:ext cx="5508936" cy="2784735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206" y="584201"/>
            <a:ext cx="4457700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64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78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18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05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58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29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2482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5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08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6899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9847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899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9847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899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9847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6899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847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0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78948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6000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78948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96000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8948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096000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78948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91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287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97388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86797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804277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72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5424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371599"/>
            <a:ext cx="725424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19007"/>
            <a:ext cx="7254240" cy="40293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903272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7375" y="18041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0323" y="1742695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303355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323" y="2972077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7375" y="426293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323" y="4201459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7375" y="549232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0323" y="5430842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51" y="1755274"/>
            <a:ext cx="4338638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188428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2823" y="1884287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755274"/>
            <a:ext cx="3480858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28017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62823" y="2801774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371926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2823" y="3719261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63674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262823" y="4636748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55423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62823" y="5554236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053420" y="2182593"/>
            <a:ext cx="3667561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251" y="6274237"/>
            <a:ext cx="469900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11089640" y="-1057275"/>
            <a:ext cx="36576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9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35" r:id="rId17"/>
    <p:sldLayoutId id="2147483730" r:id="rId18"/>
    <p:sldLayoutId id="2147483732" r:id="rId19"/>
    <p:sldLayoutId id="2147483731" r:id="rId20"/>
    <p:sldLayoutId id="2147483729" r:id="rId21"/>
    <p:sldLayoutId id="2147483734" r:id="rId22"/>
    <p:sldLayoutId id="2147483733" r:id="rId23"/>
    <p:sldLayoutId id="2147483736" r:id="rId24"/>
    <p:sldLayoutId id="2147483701" r:id="rId25"/>
    <p:sldLayoutId id="2147483791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737" r:id="rId36"/>
    <p:sldLayoutId id="2147483710" r:id="rId37"/>
    <p:sldLayoutId id="2147483738" r:id="rId38"/>
    <p:sldLayoutId id="2147483693" r:id="rId39"/>
    <p:sldLayoutId id="2147483697" r:id="rId40"/>
    <p:sldLayoutId id="2147483698" r:id="rId41"/>
    <p:sldLayoutId id="2147483699" r:id="rId42"/>
    <p:sldLayoutId id="2147483711" r:id="rId43"/>
    <p:sldLayoutId id="2147483712" r:id="rId44"/>
    <p:sldLayoutId id="2147483694" r:id="rId45"/>
    <p:sldLayoutId id="2147483704" r:id="rId46"/>
    <p:sldLayoutId id="2147483705" r:id="rId47"/>
    <p:sldLayoutId id="2147483706" r:id="rId48"/>
    <p:sldLayoutId id="2147483716" r:id="rId49"/>
    <p:sldLayoutId id="2147483717" r:id="rId50"/>
    <p:sldLayoutId id="2147483718" r:id="rId51"/>
    <p:sldLayoutId id="2147483719" r:id="rId52"/>
    <p:sldLayoutId id="2147483703" r:id="rId53"/>
    <p:sldLayoutId id="2147483695" r:id="rId54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0364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6403" userDrawn="1">
          <p15:clr>
            <a:srgbClr val="F26B43"/>
          </p15:clr>
        </p15:guide>
        <p15:guide id="8" pos="370" userDrawn="1">
          <p15:clr>
            <a:srgbClr val="F26B43"/>
          </p15:clr>
        </p15:guide>
        <p15:guide id="9" pos="7287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7219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8B4897-9079-4337-9358-393BF5F2637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80C3-48E1-4AC2-ACE7-2A691DF645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02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9" r:id="rId22"/>
    <p:sldLayoutId id="2147483788" r:id="rId23"/>
    <p:sldLayoutId id="2147483790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0.sv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5.svg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image" Target="../media/image23.sv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image" Target="../media/image18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3.svg"/><Relationship Id="rId32" Type="http://schemas.openxmlformats.org/officeDocument/2006/relationships/image" Target="../media/image21.sv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7.png"/><Relationship Id="rId28" Type="http://schemas.openxmlformats.org/officeDocument/2006/relationships/image" Target="../media/image17.sv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20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72.xml"/><Relationship Id="rId27" Type="http://schemas.openxmlformats.org/officeDocument/2006/relationships/image" Target="../media/image16.png"/><Relationship Id="rId30" Type="http://schemas.openxmlformats.org/officeDocument/2006/relationships/image" Target="../media/image19.svg"/><Relationship Id="rId8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image" Target="../media/image26.png"/><Relationship Id="rId3" Type="http://schemas.openxmlformats.org/officeDocument/2006/relationships/tags" Target="../tags/tag38.xml"/><Relationship Id="rId21" Type="http://schemas.openxmlformats.org/officeDocument/2006/relationships/image" Target="../media/image29.sv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image" Target="../media/image25.svg"/><Relationship Id="rId2" Type="http://schemas.openxmlformats.org/officeDocument/2006/relationships/tags" Target="../tags/tag3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31.svg"/><Relationship Id="rId10" Type="http://schemas.openxmlformats.org/officeDocument/2006/relationships/tags" Target="../tags/tag45.xml"/><Relationship Id="rId19" Type="http://schemas.openxmlformats.org/officeDocument/2006/relationships/image" Target="../media/image27.sv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73.xml"/><Relationship Id="rId18" Type="http://schemas.openxmlformats.org/officeDocument/2006/relationships/image" Target="../media/image36.sv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image" Target="../media/image35.png"/><Relationship Id="rId2" Type="http://schemas.openxmlformats.org/officeDocument/2006/relationships/tags" Target="../tags/tag51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33.png"/><Relationship Id="rId10" Type="http://schemas.openxmlformats.org/officeDocument/2006/relationships/tags" Target="../tags/tag59.xml"/><Relationship Id="rId19" Type="http://schemas.openxmlformats.org/officeDocument/2006/relationships/image" Target="../media/image37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39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7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2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40.jpeg"/><Relationship Id="rId5" Type="http://schemas.openxmlformats.org/officeDocument/2006/relationships/tags" Target="../tags/tag81.xml"/><Relationship Id="rId10" Type="http://schemas.openxmlformats.org/officeDocument/2006/relationships/slideLayout" Target="../slideLayouts/slideLayout73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Simulador de Elevador Inteligente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4494D-0C18-3D7B-51B6-12EA7C4F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135712D-2A1A-3FE0-436C-961E5C44A64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1157" y="155148"/>
            <a:ext cx="4408449" cy="1319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A05CD3-2612-83B3-A9FD-CE87340657FD}"/>
              </a:ext>
            </a:extLst>
          </p:cNvPr>
          <p:cNvSpPr>
            <a:spLocks noGrp="1"/>
          </p:cNvSpPr>
          <p:nvPr>
            <p:ph sz="half" idx="14"/>
            <p:custDataLst>
              <p:tags r:id="rId2"/>
            </p:custDataLst>
          </p:nvPr>
        </p:nvSpPr>
        <p:spPr>
          <a:xfrm>
            <a:off x="6096000" y="829289"/>
            <a:ext cx="5509515" cy="1463040"/>
          </a:xfrm>
        </p:spPr>
        <p:txBody>
          <a:bodyPr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Simula o funcionamento de elevadores em um prédio, onde pessoas fazem chamadas e são atendidas por elevadores controlados </a:t>
            </a:r>
            <a:r>
              <a:rPr lang="en-US" b="1" dirty="0" err="1">
                <a:solidFill>
                  <a:schemeClr val="bg1"/>
                </a:solidFill>
              </a:rPr>
              <a:t>centralizadamente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39B2E6-C47C-620A-1AB7-C68F2A3DB162}"/>
              </a:ext>
            </a:extLst>
          </p:cNvPr>
          <p:cNvSpPr>
            <a:spLocks noGrp="1"/>
          </p:cNvSpPr>
          <p:nvPr>
            <p:ph sz="half" idx="15"/>
            <p:custDataLst>
              <p:tags r:id="rId3"/>
            </p:custDataLst>
          </p:nvPr>
        </p:nvSpPr>
        <p:spPr>
          <a:xfrm>
            <a:off x="6096000" y="2801947"/>
            <a:ext cx="5509515" cy="14630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O sistema foi desenvolvido em Java, garantindo portabilidade e uso eficiente de estruturas de dados personalizadas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2EE6EF6-5792-CB3D-3420-E4AFEB5A9625}"/>
              </a:ext>
            </a:extLst>
          </p:cNvPr>
          <p:cNvSpPr>
            <a:spLocks noGrp="1"/>
          </p:cNvSpPr>
          <p:nvPr>
            <p:ph sz="half" idx="16"/>
            <p:custDataLst>
              <p:tags r:id="rId4"/>
            </p:custDataLst>
          </p:nvPr>
        </p:nvSpPr>
        <p:spPr>
          <a:xfrm>
            <a:off x="6096000" y="4774605"/>
            <a:ext cx="5509515" cy="1463040"/>
          </a:xfrm>
        </p:spPr>
        <p:txBody>
          <a:bodyPr anchor="t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solidFill>
                  <a:schemeClr val="bg1"/>
                </a:solidFill>
              </a:rPr>
              <a:t>A motivação é entender como funcionam sistemas logísticos na prática, aprimorar nossos conhecimentos em simulação, algoritmos e modelagem de sistemas reais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366B857-1788-BBFC-A548-0B78FE7CA293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6096000" y="471370"/>
            <a:ext cx="5509515" cy="3657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O que o sistema faz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E1FE4FB-5358-D27A-9DCD-A092015F75D8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6096000" y="2436187"/>
            <a:ext cx="5509515" cy="365760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+mj-lt"/>
              </a:rPr>
              <a:t>Linguagem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utilizada</a:t>
            </a:r>
            <a:endParaRPr lang="en-US" sz="1800" dirty="0">
              <a:latin typeface="+mj-lt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48E6A32-BA22-3E94-9ED1-9570BDADE5D5}"/>
              </a:ext>
            </a:extLst>
          </p:cNvPr>
          <p:cNvSpPr>
            <a:spLocks noGrp="1"/>
          </p:cNvSpPr>
          <p:nvPr>
            <p:ph type="body" idx="19"/>
            <p:custDataLst>
              <p:tags r:id="rId7"/>
            </p:custDataLst>
          </p:nvPr>
        </p:nvSpPr>
        <p:spPr>
          <a:xfrm>
            <a:off x="6096000" y="4408845"/>
            <a:ext cx="5509515" cy="3657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Motivação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51121-0004-C52C-3F09-B09B3690AD3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30EA35-8D7A-1C10-1B13-69F3E8F923D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14003" y="540720"/>
            <a:ext cx="274320" cy="27432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A0B83E6-08B2-F0C5-9754-54D6F11BB9E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4003" y="2508849"/>
            <a:ext cx="274320" cy="2743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93DFAC9-AC1C-9619-2E4E-A155F8A2907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14003" y="4476977"/>
            <a:ext cx="274320" cy="274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7C3DF3-AC34-5A27-FAC4-CE9CAC96A449}"/>
              </a:ext>
            </a:extLst>
          </p:cNvPr>
          <p:cNvSpPr txBox="1"/>
          <p:nvPr/>
        </p:nvSpPr>
        <p:spPr>
          <a:xfrm>
            <a:off x="-434898" y="1782395"/>
            <a:ext cx="2966225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projeto é um simulador de elevadores inteligentes, que representa um prédio onde pessoas realizam chamadas e são atendidas de forma eficiente pelos elevadores.A simulação considera capacidade dos elevadores, horários de pico e uma lógica de otimização nas viagens</a:t>
            </a:r>
          </a:p>
        </p:txBody>
      </p:sp>
    </p:spTree>
    <p:extLst>
      <p:ext uri="{BB962C8B-B14F-4D97-AF65-F5344CB8AC3E}">
        <p14:creationId xmlns:p14="http://schemas.microsoft.com/office/powerpoint/2010/main" val="414974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0C33-021A-236D-C8F0-B69F78D1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E0A900-C3BE-FEFD-E5D2-A0B4142C21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1610" y="157934"/>
            <a:ext cx="10972803" cy="792480"/>
          </a:xfrm>
        </p:spPr>
        <p:txBody>
          <a:bodyPr>
            <a:normAutofit/>
          </a:bodyPr>
          <a:lstStyle/>
          <a:p>
            <a:r>
              <a:rPr lang="en-US" dirty="0"/>
              <a:t>Estrutura Geral do Sistema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2F8AA-1DC1-27A8-5C4F-589C0FF9D3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57064E7-EC32-5EFB-7A04-5E475853CAD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09600" y="700741"/>
            <a:ext cx="10972803" cy="792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Resumo das Classes e Funções</a:t>
            </a:r>
          </a:p>
        </p:txBody>
      </p:sp>
      <p:sp>
        <p:nvSpPr>
          <p:cNvPr id="43" name="Content Placeholder 10">
            <a:extLst>
              <a:ext uri="{FF2B5EF4-FFF2-40B4-BE49-F238E27FC236}">
                <a16:creationId xmlns:a16="http://schemas.microsoft.com/office/drawing/2014/main" id="{0B441DFB-8A2F-B979-E71E-F6FEDF0BFC2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5196" y="1581997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1"/>
                </a:solidFill>
              </a:rPr>
              <a:t>Representa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cada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piso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prédio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armazenando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informações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sobre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chamadas</a:t>
            </a:r>
            <a:r>
              <a:rPr lang="en-US" b="1" dirty="0">
                <a:solidFill>
                  <a:schemeClr val="bg1"/>
                </a:solidFill>
              </a:rPr>
              <a:t> e status do </a:t>
            </a:r>
            <a:r>
              <a:rPr lang="en-US" b="1" dirty="0" err="1">
                <a:solidFill>
                  <a:schemeClr val="bg1"/>
                </a:solidFill>
              </a:rPr>
              <a:t>elevador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naquele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andar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333C70CC-FBCD-9F48-FF42-C7F0FF108361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465196" y="3136477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Franklin Gothic Medium" panose="020B0603020102020204" pitchFamily="34" charset="0"/>
                <a:ea typeface="+mj-ea"/>
                <a:cs typeface="+mj-cs"/>
              </a:defRPr>
            </a:lvl1pPr>
            <a:lvl2pPr marL="457178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35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532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70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588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062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2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418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Responsável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pelo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deslocamento</a:t>
            </a:r>
            <a:r>
              <a:rPr lang="en-US" sz="1400" dirty="0">
                <a:solidFill>
                  <a:schemeClr val="bg1"/>
                </a:solidFill>
              </a:rPr>
              <a:t> entre </a:t>
            </a:r>
            <a:r>
              <a:rPr lang="en-US" sz="1400" dirty="0" err="1">
                <a:solidFill>
                  <a:schemeClr val="bg1"/>
                </a:solidFill>
              </a:rPr>
              <a:t>andares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controle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portas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transporte</a:t>
            </a:r>
            <a:r>
              <a:rPr lang="en-US" sz="1400" dirty="0">
                <a:solidFill>
                  <a:schemeClr val="bg1"/>
                </a:solidFill>
              </a:rPr>
              <a:t> das </a:t>
            </a:r>
            <a:r>
              <a:rPr lang="en-US" sz="1400" dirty="0" err="1">
                <a:solidFill>
                  <a:schemeClr val="bg1"/>
                </a:solidFill>
              </a:rPr>
              <a:t>pessoas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dentro</a:t>
            </a:r>
            <a:r>
              <a:rPr lang="en-US" sz="1400" dirty="0">
                <a:solidFill>
                  <a:schemeClr val="bg1"/>
                </a:solidFill>
              </a:rPr>
              <a:t> do </a:t>
            </a:r>
            <a:r>
              <a:rPr lang="en-US" sz="1400" dirty="0" err="1">
                <a:solidFill>
                  <a:schemeClr val="bg1"/>
                </a:solidFill>
              </a:rPr>
              <a:t>prédio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5" name="Content Placeholder 12">
            <a:extLst>
              <a:ext uri="{FF2B5EF4-FFF2-40B4-BE49-F238E27FC236}">
                <a16:creationId xmlns:a16="http://schemas.microsoft.com/office/drawing/2014/main" id="{62E80D40-60FD-C2E5-8B28-22D443A3403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465196" y="4690958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1"/>
                </a:solidFill>
              </a:rPr>
              <a:t>Gerencia</a:t>
            </a:r>
            <a:r>
              <a:rPr lang="en-US" b="1" dirty="0">
                <a:solidFill>
                  <a:schemeClr val="bg1"/>
                </a:solidFill>
              </a:rPr>
              <a:t> as </a:t>
            </a:r>
            <a:r>
              <a:rPr lang="en-US" b="1" dirty="0" err="1">
                <a:solidFill>
                  <a:schemeClr val="bg1"/>
                </a:solidFill>
              </a:rPr>
              <a:t>chamadas</a:t>
            </a:r>
            <a:r>
              <a:rPr lang="en-US" b="1" dirty="0">
                <a:solidFill>
                  <a:schemeClr val="bg1"/>
                </a:solidFill>
              </a:rPr>
              <a:t> dos </a:t>
            </a:r>
            <a:r>
              <a:rPr lang="en-US" b="1" dirty="0" err="1">
                <a:solidFill>
                  <a:schemeClr val="bg1"/>
                </a:solidFill>
              </a:rPr>
              <a:t>andares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movimentação</a:t>
            </a:r>
            <a:r>
              <a:rPr lang="en-US" b="1" dirty="0">
                <a:solidFill>
                  <a:schemeClr val="bg1"/>
                </a:solidFill>
              </a:rPr>
              <a:t> dos </a:t>
            </a:r>
            <a:r>
              <a:rPr lang="en-US" b="1" dirty="0" err="1">
                <a:solidFill>
                  <a:schemeClr val="bg1"/>
                </a:solidFill>
              </a:rPr>
              <a:t>elevadores</a:t>
            </a:r>
            <a:r>
              <a:rPr lang="en-US" b="1" dirty="0">
                <a:solidFill>
                  <a:schemeClr val="bg1"/>
                </a:solidFill>
              </a:rPr>
              <a:t> para </a:t>
            </a:r>
            <a:r>
              <a:rPr lang="en-US" b="1" dirty="0" err="1">
                <a:solidFill>
                  <a:schemeClr val="bg1"/>
                </a:solidFill>
              </a:rPr>
              <a:t>otimizar</a:t>
            </a:r>
            <a:r>
              <a:rPr lang="en-US" b="1" dirty="0">
                <a:solidFill>
                  <a:schemeClr val="bg1"/>
                </a:solidFill>
              </a:rPr>
              <a:t> o </a:t>
            </a:r>
            <a:r>
              <a:rPr lang="en-US" b="1" dirty="0" err="1">
                <a:solidFill>
                  <a:schemeClr val="bg1"/>
                </a:solidFill>
              </a:rPr>
              <a:t>atendimento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Content Placeholder 13">
            <a:extLst>
              <a:ext uri="{FF2B5EF4-FFF2-40B4-BE49-F238E27FC236}">
                <a16:creationId xmlns:a16="http://schemas.microsoft.com/office/drawing/2014/main" id="{7AB70E03-F7B8-E3D2-5BD3-A311B0CB8DC0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112518" y="1581997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Define a </a:t>
            </a:r>
            <a:r>
              <a:rPr lang="en-US" b="1" dirty="0" err="1">
                <a:solidFill>
                  <a:schemeClr val="bg1"/>
                </a:solidFill>
              </a:rPr>
              <a:t>estrutura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prédio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incluindo</a:t>
            </a:r>
            <a:r>
              <a:rPr lang="en-US" b="1" dirty="0">
                <a:solidFill>
                  <a:schemeClr val="bg1"/>
                </a:solidFill>
              </a:rPr>
              <a:t> a </a:t>
            </a:r>
            <a:r>
              <a:rPr lang="en-US" b="1" dirty="0" err="1">
                <a:solidFill>
                  <a:schemeClr val="bg1"/>
                </a:solidFill>
              </a:rPr>
              <a:t>quantidade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andares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elevadores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disponíveis</a:t>
            </a:r>
            <a:r>
              <a:rPr lang="en-US" b="1" dirty="0">
                <a:solidFill>
                  <a:schemeClr val="bg1"/>
                </a:solidFill>
              </a:rPr>
              <a:t> no </a:t>
            </a:r>
            <a:r>
              <a:rPr lang="en-US" b="1" dirty="0" err="1">
                <a:solidFill>
                  <a:schemeClr val="bg1"/>
                </a:solidFill>
              </a:rPr>
              <a:t>sistema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Content Placeholder 18">
            <a:extLst>
              <a:ext uri="{FF2B5EF4-FFF2-40B4-BE49-F238E27FC236}">
                <a16:creationId xmlns:a16="http://schemas.microsoft.com/office/drawing/2014/main" id="{8E4DA1CB-F22B-8458-EB8A-98AC40BAFA6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112518" y="3136477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Interface que </a:t>
            </a:r>
            <a:r>
              <a:rPr lang="en-US" b="1" dirty="0" err="1">
                <a:solidFill>
                  <a:schemeClr val="bg1"/>
                </a:solidFill>
              </a:rPr>
              <a:t>permite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usuários</a:t>
            </a:r>
            <a:r>
              <a:rPr lang="en-US" b="1" dirty="0">
                <a:solidFill>
                  <a:schemeClr val="bg1"/>
                </a:solidFill>
              </a:rPr>
              <a:t> chamar o </a:t>
            </a:r>
            <a:r>
              <a:rPr lang="en-US" b="1" dirty="0" err="1">
                <a:solidFill>
                  <a:schemeClr val="bg1"/>
                </a:solidFill>
              </a:rPr>
              <a:t>elevador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diferentes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andares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registrando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pedidos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8" name="Content Placeholder 19">
            <a:extLst>
              <a:ext uri="{FF2B5EF4-FFF2-40B4-BE49-F238E27FC236}">
                <a16:creationId xmlns:a16="http://schemas.microsoft.com/office/drawing/2014/main" id="{EFAE760F-FE08-9B70-7C72-EA96A9B411B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112518" y="4690958"/>
            <a:ext cx="3469885" cy="1463040"/>
          </a:xfrm>
          <a:prstGeom prst="rect">
            <a:avLst/>
          </a:prstGeom>
        </p:spPr>
        <p:txBody>
          <a:bodyPr vert="horz" lIns="91440" tIns="0" rIns="121920" bIns="6096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1"/>
                </a:solidFill>
              </a:rPr>
              <a:t>Representa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usuários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elevador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simulando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ações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destinos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dentro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prédio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515C1073-56AA-70DB-D82E-6A6896EBDCC5}"/>
              </a:ext>
            </a:extLst>
          </p:cNvPr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1009772" y="1581997"/>
            <a:ext cx="14630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j-lt"/>
              </a:rPr>
              <a:t>Classe Andar</a:t>
            </a:r>
          </a:p>
        </p:txBody>
      </p:sp>
      <p:sp>
        <p:nvSpPr>
          <p:cNvPr id="50" name="Text Placeholder 25">
            <a:extLst>
              <a:ext uri="{FF2B5EF4-FFF2-40B4-BE49-F238E27FC236}">
                <a16:creationId xmlns:a16="http://schemas.microsoft.com/office/drawing/2014/main" id="{472B2FD3-4806-ED69-764B-32E144D834AE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034023" y="3139461"/>
            <a:ext cx="146304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Classe </a:t>
            </a:r>
            <a:r>
              <a:rPr lang="en-US" sz="1400" dirty="0" err="1"/>
              <a:t>Elevador</a:t>
            </a:r>
            <a:endParaRPr lang="en-US" sz="1400" dirty="0"/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9A40D9EA-C4CB-6DBF-B919-5F4DF8F116C4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1009772" y="4690958"/>
            <a:ext cx="146304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/>
              <a:t>Central de Controle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179A4D36-C8B7-34B7-DF1B-BD6B9E9C663B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649478" y="1581997"/>
            <a:ext cx="146304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/>
              <a:t>Classe Prédio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F207E86C-EDF1-F01D-C66E-7300FAA992EB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649478" y="3136477"/>
            <a:ext cx="146304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/>
              <a:t>Painel Externo</a:t>
            </a:r>
          </a:p>
        </p:txBody>
      </p:sp>
      <p:sp>
        <p:nvSpPr>
          <p:cNvPr id="54" name="Text Placeholder 21">
            <a:extLst>
              <a:ext uri="{FF2B5EF4-FFF2-40B4-BE49-F238E27FC236}">
                <a16:creationId xmlns:a16="http://schemas.microsoft.com/office/drawing/2014/main" id="{8465DB9C-B9DA-E86E-A157-9670DF9C19CC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649478" y="4690958"/>
            <a:ext cx="146304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/>
              <a:t>Classe Pessoas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9918ECE-0F03-4AA9-B7F5-321EDA7F6C0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7738" y="1618093"/>
            <a:ext cx="274320" cy="27432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A3449DB-E981-393E-0CAF-1FB5D2FF438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899" y="3172573"/>
            <a:ext cx="274320" cy="27432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9FF27484-1A44-959B-7E18-647582878F3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37738" y="4727054"/>
            <a:ext cx="274320" cy="27432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DFFCCA5C-D10D-FD84-8389-C56E857B02FF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239477" y="1618093"/>
            <a:ext cx="274320" cy="27432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CDF53845-5A0F-BD2D-39E2-63BED6652592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239477" y="3172574"/>
            <a:ext cx="274320" cy="27432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CB39A8C-F54F-B533-A60A-973E133F1C33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250373" y="472705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B14556-F0A0-D5CE-465D-24DDB5A71195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1222" y="367476"/>
            <a:ext cx="4527394" cy="4594288"/>
          </a:xfrm>
        </p:spPr>
        <p:txBody>
          <a:bodyPr>
            <a:normAutofit/>
          </a:bodyPr>
          <a:lstStyle/>
          <a:p>
            <a:r>
              <a:rPr lang="en-US" sz="2800" dirty="0" err="1"/>
              <a:t>Lógica</a:t>
            </a:r>
            <a:r>
              <a:rPr lang="en-US" sz="2800" dirty="0"/>
              <a:t> de </a:t>
            </a:r>
            <a:r>
              <a:rPr lang="en-US" sz="2800" dirty="0" err="1"/>
              <a:t>Funcionamento</a:t>
            </a:r>
            <a:r>
              <a:rPr lang="en-US" sz="2800" dirty="0"/>
              <a:t>  </a:t>
            </a:r>
            <a:r>
              <a:rPr lang="en-US" sz="2800" dirty="0" err="1"/>
              <a:t>Chamadas</a:t>
            </a:r>
            <a:endParaRPr lang="en-US" sz="2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2"/>
            </p:custDataLst>
          </p:nvPr>
        </p:nvSpPr>
        <p:spPr>
          <a:xfrm>
            <a:off x="6773780" y="468868"/>
            <a:ext cx="4808620" cy="141732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 err="1">
                <a:solidFill>
                  <a:schemeClr val="bg1"/>
                </a:solidFill>
              </a:rPr>
              <a:t>Usuários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fazem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chamadas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utilizando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painéis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externos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instalados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andares</a:t>
            </a:r>
            <a:r>
              <a:rPr lang="en-US" sz="1400" b="1" dirty="0">
                <a:solidFill>
                  <a:schemeClr val="bg1"/>
                </a:solidFill>
              </a:rPr>
              <a:t>, que </a:t>
            </a:r>
            <a:r>
              <a:rPr lang="en-US" sz="1400" b="1" dirty="0" err="1">
                <a:solidFill>
                  <a:schemeClr val="bg1"/>
                </a:solidFill>
              </a:rPr>
              <a:t>registram</a:t>
            </a:r>
            <a:r>
              <a:rPr lang="en-US" sz="1400" b="1" dirty="0">
                <a:solidFill>
                  <a:schemeClr val="bg1"/>
                </a:solidFill>
              </a:rPr>
              <a:t> a </a:t>
            </a:r>
            <a:r>
              <a:rPr lang="en-US" sz="1400" b="1" dirty="0" err="1">
                <a:solidFill>
                  <a:schemeClr val="bg1"/>
                </a:solidFill>
              </a:rPr>
              <a:t>intenção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subir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ou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descer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direcionam</a:t>
            </a:r>
            <a:r>
              <a:rPr lang="en-US" sz="1400" b="1" dirty="0">
                <a:solidFill>
                  <a:schemeClr val="bg1"/>
                </a:solidFill>
              </a:rPr>
              <a:t> a </a:t>
            </a:r>
            <a:r>
              <a:rPr lang="en-US" sz="1400" b="1" dirty="0" err="1">
                <a:solidFill>
                  <a:schemeClr val="bg1"/>
                </a:solidFill>
              </a:rPr>
              <a:t>chamada</a:t>
            </a:r>
            <a:r>
              <a:rPr lang="en-US" sz="1400" b="1" dirty="0">
                <a:solidFill>
                  <a:schemeClr val="bg1"/>
                </a:solidFill>
              </a:rPr>
              <a:t> à central de </a:t>
            </a:r>
            <a:r>
              <a:rPr lang="en-US" sz="1400" b="1" dirty="0" err="1">
                <a:solidFill>
                  <a:schemeClr val="bg1"/>
                </a:solidFill>
              </a:rPr>
              <a:t>controle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3"/>
            </p:custDataLst>
          </p:nvPr>
        </p:nvSpPr>
        <p:spPr>
          <a:xfrm>
            <a:off x="6773780" y="1958499"/>
            <a:ext cx="4808620" cy="141732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São </a:t>
            </a:r>
            <a:r>
              <a:rPr lang="en-US" sz="1400" b="1" dirty="0" err="1">
                <a:solidFill>
                  <a:schemeClr val="bg1"/>
                </a:solidFill>
              </a:rPr>
              <a:t>três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tipos</a:t>
            </a:r>
            <a:r>
              <a:rPr lang="en-US" sz="1400" b="1" dirty="0">
                <a:solidFill>
                  <a:schemeClr val="bg1"/>
                </a:solidFill>
              </a:rPr>
              <a:t>: </a:t>
            </a:r>
            <a:r>
              <a:rPr lang="en-US" sz="1400" b="1" dirty="0" err="1">
                <a:solidFill>
                  <a:schemeClr val="bg1"/>
                </a:solidFill>
              </a:rPr>
              <a:t>botão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único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chamada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geral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dois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botões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indicando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subida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ou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descida</a:t>
            </a:r>
            <a:r>
              <a:rPr lang="en-US" sz="1400" b="1" dirty="0">
                <a:solidFill>
                  <a:schemeClr val="bg1"/>
                </a:solidFill>
              </a:rPr>
              <a:t>, e </a:t>
            </a:r>
            <a:r>
              <a:rPr lang="en-US" sz="1400" b="1" dirty="0" err="1">
                <a:solidFill>
                  <a:schemeClr val="bg1"/>
                </a:solidFill>
              </a:rPr>
              <a:t>painel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numérico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digitar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andar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desejado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diretamente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4"/>
            </p:custDataLst>
          </p:nvPr>
        </p:nvSpPr>
        <p:spPr>
          <a:xfrm>
            <a:off x="6773780" y="3448130"/>
            <a:ext cx="4808620" cy="121308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O </a:t>
            </a:r>
            <a:r>
              <a:rPr lang="en-US" sz="1400" b="1" dirty="0" err="1">
                <a:solidFill>
                  <a:schemeClr val="bg1"/>
                </a:solidFill>
              </a:rPr>
              <a:t>painel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interno</a:t>
            </a:r>
            <a:r>
              <a:rPr lang="en-US" sz="1400" b="1" dirty="0">
                <a:solidFill>
                  <a:schemeClr val="bg1"/>
                </a:solidFill>
              </a:rPr>
              <a:t> é </a:t>
            </a:r>
            <a:r>
              <a:rPr lang="en-US" sz="1400" b="1" dirty="0" err="1">
                <a:solidFill>
                  <a:schemeClr val="bg1"/>
                </a:solidFill>
              </a:rPr>
              <a:t>adaptado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conforme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painel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externo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escolhido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permitindo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usuário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selecionar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andar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destino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visualizar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informações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percurso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5028113" y="468866"/>
            <a:ext cx="1652617" cy="1417320"/>
          </a:xfrm>
        </p:spPr>
        <p:txBody>
          <a:bodyPr anchor="t">
            <a:normAutofit/>
          </a:bodyPr>
          <a:lstStyle/>
          <a:p>
            <a:r>
              <a:rPr lang="en-US" sz="1600">
                <a:latin typeface="+mj-lt"/>
              </a:rPr>
              <a:t>Como uma pessoa chama o elevador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5028114" y="1958497"/>
            <a:ext cx="1652617" cy="1417320"/>
          </a:xfrm>
        </p:spPr>
        <p:txBody>
          <a:bodyPr anchor="t">
            <a:normAutofit/>
          </a:bodyPr>
          <a:lstStyle/>
          <a:p>
            <a:r>
              <a:rPr lang="en-US" sz="1600">
                <a:latin typeface="+mj-lt"/>
              </a:rPr>
              <a:t>Painéis externos configuráveis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7"/>
            </p:custDataLst>
          </p:nvPr>
        </p:nvSpPr>
        <p:spPr>
          <a:xfrm>
            <a:off x="5028114" y="3448128"/>
            <a:ext cx="1652617" cy="1417320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latin typeface="+mj-lt"/>
              </a:rPr>
              <a:t>Painéis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internos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configuráveis</a:t>
            </a:r>
            <a:endParaRPr lang="en-US" sz="1600" dirty="0">
              <a:latin typeface="+mj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8"/>
            </p:custDataLst>
          </p:nvPr>
        </p:nvSpPr>
        <p:spPr>
          <a:xfrm>
            <a:off x="6773779" y="4937760"/>
            <a:ext cx="4808620" cy="141732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 central </a:t>
            </a:r>
            <a:r>
              <a:rPr lang="en-US" sz="1400" b="1" dirty="0" err="1">
                <a:solidFill>
                  <a:schemeClr val="bg1"/>
                </a:solidFill>
              </a:rPr>
              <a:t>recebe</a:t>
            </a:r>
            <a:r>
              <a:rPr lang="en-US" sz="1400" b="1" dirty="0">
                <a:solidFill>
                  <a:schemeClr val="bg1"/>
                </a:solidFill>
              </a:rPr>
              <a:t> as </a:t>
            </a:r>
            <a:r>
              <a:rPr lang="en-US" sz="1400" b="1" dirty="0" err="1">
                <a:solidFill>
                  <a:schemeClr val="bg1"/>
                </a:solidFill>
              </a:rPr>
              <a:t>chamadas</a:t>
            </a:r>
            <a:r>
              <a:rPr lang="en-US" sz="1400" b="1" dirty="0">
                <a:solidFill>
                  <a:schemeClr val="bg1"/>
                </a:solidFill>
              </a:rPr>
              <a:t> dos </a:t>
            </a:r>
            <a:r>
              <a:rPr lang="en-US" sz="1400" b="1" dirty="0" err="1">
                <a:solidFill>
                  <a:schemeClr val="bg1"/>
                </a:solidFill>
              </a:rPr>
              <a:t>painéis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externos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gerencia</a:t>
            </a:r>
            <a:r>
              <a:rPr lang="en-US" sz="1400" b="1" dirty="0">
                <a:solidFill>
                  <a:schemeClr val="bg1"/>
                </a:solidFill>
              </a:rPr>
              <a:t> as </a:t>
            </a:r>
            <a:r>
              <a:rPr lang="en-US" sz="1400" b="1" dirty="0" err="1">
                <a:solidFill>
                  <a:schemeClr val="bg1"/>
                </a:solidFill>
              </a:rPr>
              <a:t>filas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espera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direciona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elevador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mais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adequado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atender</a:t>
            </a:r>
            <a:r>
              <a:rPr lang="en-US" sz="1400" b="1" dirty="0">
                <a:solidFill>
                  <a:schemeClr val="bg1"/>
                </a:solidFill>
              </a:rPr>
              <a:t> a </a:t>
            </a:r>
            <a:r>
              <a:rPr lang="en-US" sz="1400" b="1" dirty="0" err="1">
                <a:solidFill>
                  <a:schemeClr val="bg1"/>
                </a:solidFill>
              </a:rPr>
              <a:t>solicitação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9"/>
            </p:custDataLst>
          </p:nvPr>
        </p:nvSpPr>
        <p:spPr>
          <a:xfrm>
            <a:off x="5028113" y="4937760"/>
            <a:ext cx="1652617" cy="14173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+mj-lt"/>
              </a:rPr>
              <a:t>Integração com a central de controle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53FEFB9-DAB7-2F73-2931-DD448E11014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76879" y="540720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709BE0C-33BD-72DE-49B6-17E3DF0D98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76879" y="2026453"/>
            <a:ext cx="274320" cy="27432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04C681F-58CE-DDB6-6173-48756EBDBB8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76879" y="3512186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EDD9131-BD6E-FDA1-CA83-E3A08D8701A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76879" y="4997920"/>
            <a:ext cx="274320" cy="274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5DD36F-5516-3FF6-736F-5C05E9CC8E2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7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8A1280F6-127D-EE9A-ED5E-009DD7D5A5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>
            <a:alphaModFix amt="85000"/>
          </a:blip>
          <a:srcRect l="6455" r="6455"/>
          <a:stretch/>
        </p:blipFill>
        <p:spPr>
          <a:xfrm>
            <a:off x="7924799" y="542869"/>
            <a:ext cx="3667137" cy="561439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5064" y="92838"/>
            <a:ext cx="7002948" cy="7924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Funcionamento</a:t>
            </a:r>
            <a:r>
              <a:rPr lang="en-US" dirty="0"/>
              <a:t> - </a:t>
            </a:r>
            <a:r>
              <a:rPr lang="en-US" dirty="0" err="1"/>
              <a:t>Algoritmo</a:t>
            </a:r>
            <a:r>
              <a:rPr lang="en-US" dirty="0"/>
              <a:t> de </a:t>
            </a:r>
            <a:r>
              <a:rPr lang="en-US" dirty="0" err="1"/>
              <a:t>Despacho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2801357" y="1570825"/>
            <a:ext cx="4681728" cy="14630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Este </a:t>
            </a:r>
            <a:r>
              <a:rPr lang="en-US" sz="1400" b="1" dirty="0" err="1">
                <a:solidFill>
                  <a:schemeClr val="bg1"/>
                </a:solidFill>
              </a:rPr>
              <a:t>modelo</a:t>
            </a:r>
            <a:r>
              <a:rPr lang="en-US" sz="1400" b="1" dirty="0">
                <a:solidFill>
                  <a:schemeClr val="bg1"/>
                </a:solidFill>
              </a:rPr>
              <a:t> simples </a:t>
            </a:r>
            <a:r>
              <a:rPr lang="en-US" sz="1400" b="1" dirty="0" err="1">
                <a:solidFill>
                  <a:schemeClr val="bg1"/>
                </a:solidFill>
              </a:rPr>
              <a:t>atende</a:t>
            </a:r>
            <a:r>
              <a:rPr lang="en-US" sz="1400" b="1" dirty="0">
                <a:solidFill>
                  <a:schemeClr val="bg1"/>
                </a:solidFill>
              </a:rPr>
              <a:t> as </a:t>
            </a:r>
            <a:r>
              <a:rPr lang="en-US" sz="1400" b="1" dirty="0" err="1">
                <a:solidFill>
                  <a:schemeClr val="bg1"/>
                </a:solidFill>
              </a:rPr>
              <a:t>chamadas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na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ordem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em</a:t>
            </a:r>
            <a:r>
              <a:rPr lang="en-US" sz="1400" b="1" dirty="0">
                <a:solidFill>
                  <a:schemeClr val="bg1"/>
                </a:solidFill>
              </a:rPr>
              <a:t> que </a:t>
            </a:r>
            <a:r>
              <a:rPr lang="en-US" sz="1400" b="1" dirty="0" err="1">
                <a:solidFill>
                  <a:schemeClr val="bg1"/>
                </a:solidFill>
              </a:rPr>
              <a:t>são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recebidas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sem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priorizar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otimizações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garantindo</a:t>
            </a:r>
            <a:r>
              <a:rPr lang="en-US" sz="1400" b="1" dirty="0">
                <a:solidFill>
                  <a:schemeClr val="bg1"/>
                </a:solidFill>
              </a:rPr>
              <a:t> um </a:t>
            </a:r>
            <a:r>
              <a:rPr lang="en-US" sz="1400" b="1" dirty="0" err="1">
                <a:solidFill>
                  <a:schemeClr val="bg1"/>
                </a:solidFill>
              </a:rPr>
              <a:t>processo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direto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fácil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implementar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2801357" y="3132522"/>
            <a:ext cx="4681728" cy="14630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 central </a:t>
            </a:r>
            <a:r>
              <a:rPr lang="en-US" sz="1400" b="1" dirty="0" err="1">
                <a:solidFill>
                  <a:schemeClr val="bg1"/>
                </a:solidFill>
              </a:rPr>
              <a:t>ajusta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dinamicamente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ciclos</a:t>
            </a:r>
            <a:r>
              <a:rPr lang="en-US" sz="1400" b="1" dirty="0">
                <a:solidFill>
                  <a:schemeClr val="bg1"/>
                </a:solidFill>
              </a:rPr>
              <a:t> dos </a:t>
            </a:r>
            <a:r>
              <a:rPr lang="en-US" sz="1400" b="1" dirty="0" err="1">
                <a:solidFill>
                  <a:schemeClr val="bg1"/>
                </a:solidFill>
              </a:rPr>
              <a:t>elevadores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conforme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tamanho</a:t>
            </a:r>
            <a:r>
              <a:rPr lang="en-US" sz="1400" b="1" dirty="0">
                <a:solidFill>
                  <a:schemeClr val="bg1"/>
                </a:solidFill>
              </a:rPr>
              <a:t> das </a:t>
            </a:r>
            <a:r>
              <a:rPr lang="en-US" sz="1400" b="1" dirty="0" err="1">
                <a:solidFill>
                  <a:schemeClr val="bg1"/>
                </a:solidFill>
              </a:rPr>
              <a:t>filas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espera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minimizando</a:t>
            </a:r>
            <a:r>
              <a:rPr lang="en-US" sz="1400" b="1" dirty="0">
                <a:solidFill>
                  <a:schemeClr val="bg1"/>
                </a:solidFill>
              </a:rPr>
              <a:t> o tempo de </a:t>
            </a:r>
            <a:r>
              <a:rPr lang="en-US" sz="1400" b="1" dirty="0" err="1">
                <a:solidFill>
                  <a:schemeClr val="bg1"/>
                </a:solidFill>
              </a:rPr>
              <a:t>espera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médio</a:t>
            </a:r>
            <a:r>
              <a:rPr lang="en-US" sz="1400" b="1" dirty="0">
                <a:solidFill>
                  <a:schemeClr val="bg1"/>
                </a:solidFill>
              </a:rPr>
              <a:t> dos </a:t>
            </a:r>
            <a:r>
              <a:rPr lang="en-US" sz="1400" b="1" dirty="0" err="1">
                <a:solidFill>
                  <a:schemeClr val="bg1"/>
                </a:solidFill>
              </a:rPr>
              <a:t>usuários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6F1865-5DAE-BFBA-2FF2-DA142B0B6BE5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2801357" y="4694219"/>
            <a:ext cx="4681728" cy="146304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</a:rPr>
              <a:t>Foca </a:t>
            </a:r>
            <a:r>
              <a:rPr lang="en-US" sz="1400" b="1" dirty="0" err="1">
                <a:solidFill>
                  <a:schemeClr val="bg1"/>
                </a:solidFill>
              </a:rPr>
              <a:t>em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reduzir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deslocamentos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desnecessários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ajustar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funcionamento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conforme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horários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pico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baixa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movimentação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economizando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energia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sistema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053550" y="1570825"/>
            <a:ext cx="1694452" cy="1463040"/>
          </a:xfrm>
        </p:spPr>
        <p:txBody>
          <a:bodyPr anchor="t">
            <a:normAutofit/>
          </a:bodyPr>
          <a:lstStyle/>
          <a:p>
            <a:r>
              <a:rPr lang="en-US" sz="1400" dirty="0">
                <a:latin typeface="+mj-lt"/>
              </a:rPr>
              <a:t>Modelo 1: Atendimento na Ordem de Chegada</a:t>
            </a:r>
          </a:p>
          <a:p>
            <a:r>
              <a:rPr lang="en-US" sz="1400" dirty="0">
                <a:latin typeface="+mj-lt"/>
              </a:rPr>
              <a:t>FCFS</a:t>
            </a:r>
          </a:p>
          <a:p>
            <a:endParaRPr lang="en-US" sz="1400" dirty="0"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106906" y="3132522"/>
            <a:ext cx="1694452" cy="1463040"/>
          </a:xfrm>
        </p:spPr>
        <p:txBody>
          <a:bodyPr anchor="t">
            <a:normAutofit/>
          </a:bodyPr>
          <a:lstStyle/>
          <a:p>
            <a:r>
              <a:rPr lang="en-US" sz="1400">
                <a:latin typeface="+mj-lt"/>
              </a:rPr>
              <a:t>Modelo 2: Otimização do Tempo de Espera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7D026A-729A-0BDC-C780-6B555ADADDD2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106906" y="4694219"/>
            <a:ext cx="1694452" cy="1463040"/>
          </a:xfrm>
        </p:spPr>
        <p:txBody>
          <a:bodyPr anchor="t">
            <a:normAutofit/>
          </a:bodyPr>
          <a:lstStyle/>
          <a:p>
            <a:r>
              <a:rPr lang="en-US" sz="1400">
                <a:latin typeface="+mj-lt"/>
              </a:rPr>
              <a:t>Modelo 3: Otimização do Consumo de Energia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922E487-E26A-73F5-8471-7DEF175D1F0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262" y="1594972"/>
            <a:ext cx="320040" cy="3200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1ADDB32-A2C1-6546-B26F-2DA0202239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9975" y="3152359"/>
            <a:ext cx="320040" cy="3200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1B014C-18F5-5B1F-E024-250F8D17D90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3262" y="4709746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951343-461E-D4BD-671A-00ABB195CCF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1C394D-9457-9052-ED02-4E5AB20D7DB2}"/>
              </a:ext>
            </a:extLst>
          </p:cNvPr>
          <p:cNvSpPr/>
          <p:nvPr/>
        </p:nvSpPr>
        <p:spPr>
          <a:xfrm>
            <a:off x="609600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AEE23-D7F0-73A9-8065-2FC46DA386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1" y="776645"/>
            <a:ext cx="5124254" cy="808614"/>
          </a:xfrm>
        </p:spPr>
        <p:txBody>
          <a:bodyPr anchor="t">
            <a:normAutofit fontScale="90000"/>
          </a:bodyPr>
          <a:lstStyle/>
          <a:p>
            <a:r>
              <a:rPr lang="en-US" sz="2600"/>
              <a:t>Lógica de Funcionamento - Movimento e Embarque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946FA-F535-E8E1-828C-502FA8993BEF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1" y="1612124"/>
            <a:ext cx="5124254" cy="433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Movimento e Embarque dos Elevadores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1" y="2161309"/>
            <a:ext cx="5124254" cy="3995950"/>
          </a:xfrm>
        </p:spPr>
        <p:txBody>
          <a:bodyPr>
            <a:normAutofit fontScale="70000" lnSpcReduction="20000"/>
          </a:bodyPr>
          <a:lstStyle/>
          <a:p>
            <a:pPr marL="400041" indent="-280981">
              <a:lnSpc>
                <a:spcPct val="120000"/>
              </a:lnSpc>
              <a:buClr>
                <a:schemeClr val="accent2"/>
              </a:buClr>
            </a:pPr>
            <a:r>
              <a:rPr lang="en-US" b="1" dirty="0">
                <a:solidFill>
                  <a:schemeClr val="bg1"/>
                </a:solidFill>
              </a:rPr>
              <a:t>O elevador se move de acordo com as chamadas recebidas e o algoritmo de despacho selecionado, considerando tempos de viagem variáveis conforme o andar e horário.
Para embarque e desembarque, o elevador para nos andares solicitados, abrindo portas para entrada e saída das pessoas na ordem correta.
Usuários cadeirantes e idosos têm prioridade na ordem de embarque, garantindo atendimento preferencial através do controle da fila e do painel interno.
Trecho de código estratégico: o método que controla o embarque verifica a capacidade do elevador e prioriza usuários especiais para embarque antes dos demais.</a:t>
            </a:r>
          </a:p>
        </p:txBody>
      </p:sp>
      <p:pic>
        <p:nvPicPr>
          <p:cNvPr id="3" name="Picture Placeholder 8">
            <a:extLst>
              <a:ext uri="{FF2B5EF4-FFF2-40B4-BE49-F238E27FC236}">
                <a16:creationId xmlns:a16="http://schemas.microsoft.com/office/drawing/2014/main" id="{E9F95579-BA90-5C3E-C396-AF1E955659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7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24" r="7424"/>
          <a:stretch/>
        </p:blipFill>
        <p:spPr>
          <a:xfrm>
            <a:off x="6614556" y="457200"/>
            <a:ext cx="50610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Principais Desafios do Projeto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09961" y="1542305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dirty="0" err="1">
                <a:latin typeface="Aptos Narrow" panose="020B0004020202020204" pitchFamily="34" charset="0"/>
              </a:rPr>
              <a:t>Distribuição</a:t>
            </a:r>
            <a:r>
              <a:rPr lang="en-US" sz="1700" dirty="0">
                <a:latin typeface="Aptos Narrow" panose="020B0004020202020204" pitchFamily="34" charset="0"/>
              </a:rPr>
              <a:t> de </a:t>
            </a:r>
            <a:r>
              <a:rPr lang="en-US" sz="1700" dirty="0" err="1">
                <a:latin typeface="Aptos Narrow" panose="020B0004020202020204" pitchFamily="34" charset="0"/>
              </a:rPr>
              <a:t>Chamadas</a:t>
            </a:r>
            <a:endParaRPr lang="en-US" sz="1700" dirty="0">
              <a:latin typeface="Aptos Narrow" panose="020B00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 b="1" dirty="0" err="1">
                <a:solidFill>
                  <a:schemeClr val="bg1"/>
                </a:solidFill>
              </a:rPr>
              <a:t>Gerenciar</a:t>
            </a:r>
            <a:r>
              <a:rPr lang="en-US" sz="1500" b="1" dirty="0">
                <a:solidFill>
                  <a:schemeClr val="bg1"/>
                </a:solidFill>
              </a:rPr>
              <a:t> a </a:t>
            </a:r>
            <a:r>
              <a:rPr lang="en-US" sz="1500" b="1" dirty="0" err="1">
                <a:solidFill>
                  <a:schemeClr val="bg1"/>
                </a:solidFill>
              </a:rPr>
              <a:t>alocação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eficiente</a:t>
            </a:r>
            <a:r>
              <a:rPr lang="en-US" sz="1500" b="1" dirty="0">
                <a:solidFill>
                  <a:schemeClr val="bg1"/>
                </a:solidFill>
              </a:rPr>
              <a:t> das </a:t>
            </a:r>
            <a:r>
              <a:rPr lang="en-US" sz="1500" b="1" dirty="0" err="1">
                <a:solidFill>
                  <a:schemeClr val="bg1"/>
                </a:solidFill>
              </a:rPr>
              <a:t>chamadas</a:t>
            </a:r>
            <a:r>
              <a:rPr lang="en-US" sz="1500" b="1" dirty="0">
                <a:solidFill>
                  <a:schemeClr val="bg1"/>
                </a:solidFill>
              </a:rPr>
              <a:t> entre </a:t>
            </a:r>
            <a:r>
              <a:rPr lang="en-US" sz="1500" b="1" dirty="0" err="1">
                <a:solidFill>
                  <a:schemeClr val="bg1"/>
                </a:solidFill>
              </a:rPr>
              <a:t>múltiplos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elevadores</a:t>
            </a:r>
            <a:r>
              <a:rPr lang="en-US" sz="1500" b="1" dirty="0">
                <a:solidFill>
                  <a:schemeClr val="bg1"/>
                </a:solidFill>
              </a:rPr>
              <a:t> para </a:t>
            </a:r>
            <a:r>
              <a:rPr lang="en-US" sz="1500" b="1" dirty="0" err="1">
                <a:solidFill>
                  <a:schemeClr val="bg1"/>
                </a:solidFill>
              </a:rPr>
              <a:t>minimizar</a:t>
            </a:r>
            <a:r>
              <a:rPr lang="en-US" sz="1500" b="1" dirty="0">
                <a:solidFill>
                  <a:schemeClr val="bg1"/>
                </a:solidFill>
              </a:rPr>
              <a:t> o tempo de </a:t>
            </a:r>
            <a:r>
              <a:rPr lang="en-US" sz="1500" b="1" dirty="0" err="1">
                <a:solidFill>
                  <a:schemeClr val="bg1"/>
                </a:solidFill>
              </a:rPr>
              <a:t>espera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evitar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sobrecarga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em</a:t>
            </a:r>
            <a:r>
              <a:rPr lang="en-US" sz="1500" b="1" dirty="0">
                <a:solidFill>
                  <a:schemeClr val="bg1"/>
                </a:solidFill>
              </a:rPr>
              <a:t> um </a:t>
            </a:r>
            <a:r>
              <a:rPr lang="en-US" sz="1500" b="1" dirty="0" err="1">
                <a:solidFill>
                  <a:schemeClr val="bg1"/>
                </a:solidFill>
              </a:rPr>
              <a:t>único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elevador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foi</a:t>
            </a:r>
            <a:r>
              <a:rPr lang="en-US" sz="1500" b="1" dirty="0">
                <a:solidFill>
                  <a:schemeClr val="bg1"/>
                </a:solidFill>
              </a:rPr>
              <a:t> um </a:t>
            </a:r>
            <a:r>
              <a:rPr lang="en-US" sz="1500" b="1" dirty="0" err="1">
                <a:solidFill>
                  <a:schemeClr val="bg1"/>
                </a:solidFill>
              </a:rPr>
              <a:t>grande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desafio</a:t>
            </a:r>
            <a:r>
              <a:rPr lang="en-US" sz="15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dirty="0" err="1">
                <a:latin typeface="Aptos Narrow" panose="020B0004020202020204" pitchFamily="34" charset="0"/>
              </a:rPr>
              <a:t>Sincronização</a:t>
            </a:r>
            <a:r>
              <a:rPr lang="en-US" sz="1700" dirty="0">
                <a:latin typeface="Aptos Narrow" panose="020B0004020202020204" pitchFamily="34" charset="0"/>
              </a:rPr>
              <a:t> dos </a:t>
            </a:r>
            <a:r>
              <a:rPr lang="en-US" sz="1700" dirty="0" err="1">
                <a:latin typeface="Aptos Narrow" panose="020B0004020202020204" pitchFamily="34" charset="0"/>
              </a:rPr>
              <a:t>Elevadores</a:t>
            </a:r>
            <a:endParaRPr lang="en-US" sz="1700" dirty="0">
              <a:latin typeface="Aptos Narrow" panose="020B00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 b="1" dirty="0" err="1">
                <a:solidFill>
                  <a:schemeClr val="bg1"/>
                </a:solidFill>
              </a:rPr>
              <a:t>Garantir</a:t>
            </a:r>
            <a:r>
              <a:rPr lang="en-US" sz="1500" b="1" dirty="0">
                <a:solidFill>
                  <a:schemeClr val="bg1"/>
                </a:solidFill>
              </a:rPr>
              <a:t> que </a:t>
            </a:r>
            <a:r>
              <a:rPr lang="en-US" sz="1500" b="1" dirty="0" err="1">
                <a:solidFill>
                  <a:schemeClr val="bg1"/>
                </a:solidFill>
              </a:rPr>
              <a:t>vários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elevadores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operem</a:t>
            </a:r>
            <a:r>
              <a:rPr lang="en-US" sz="1500" b="1" dirty="0">
                <a:solidFill>
                  <a:schemeClr val="bg1"/>
                </a:solidFill>
              </a:rPr>
              <a:t> de forma </a:t>
            </a:r>
            <a:r>
              <a:rPr lang="en-US" sz="1500" b="1" dirty="0" err="1">
                <a:solidFill>
                  <a:schemeClr val="bg1"/>
                </a:solidFill>
              </a:rPr>
              <a:t>coordenada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sem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conflitos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especialmente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ao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atender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prioridades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múltiplas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filas</a:t>
            </a:r>
            <a:r>
              <a:rPr lang="en-US" sz="1500" b="1" dirty="0">
                <a:solidFill>
                  <a:schemeClr val="bg1"/>
                </a:solidFill>
              </a:rPr>
              <a:t> de </a:t>
            </a:r>
            <a:r>
              <a:rPr lang="en-US" sz="1500" b="1" dirty="0" err="1">
                <a:solidFill>
                  <a:schemeClr val="bg1"/>
                </a:solidFill>
              </a:rPr>
              <a:t>espera</a:t>
            </a:r>
            <a:r>
              <a:rPr lang="en-US" sz="1500" dirty="0"/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6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dirty="0" err="1">
                <a:latin typeface="Aptos Narrow" panose="020B0004020202020204" pitchFamily="34" charset="0"/>
              </a:rPr>
              <a:t>Estruturas</a:t>
            </a:r>
            <a:r>
              <a:rPr lang="en-US" sz="1700" dirty="0">
                <a:latin typeface="Aptos Narrow" panose="020B0004020202020204" pitchFamily="34" charset="0"/>
              </a:rPr>
              <a:t> de Dados </a:t>
            </a:r>
            <a:r>
              <a:rPr lang="en-US" sz="1700" dirty="0" err="1">
                <a:latin typeface="Aptos Narrow" panose="020B0004020202020204" pitchFamily="34" charset="0"/>
              </a:rPr>
              <a:t>Personalizadas</a:t>
            </a:r>
            <a:endParaRPr lang="en-US" sz="1700" dirty="0">
              <a:latin typeface="Aptos Narrow" panose="020B00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7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 b="1" dirty="0" err="1">
                <a:solidFill>
                  <a:schemeClr val="bg1"/>
                </a:solidFill>
              </a:rPr>
              <a:t>Desenvolver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filas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listas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próprias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sem</a:t>
            </a:r>
            <a:r>
              <a:rPr lang="en-US" sz="1500" b="1" dirty="0">
                <a:solidFill>
                  <a:schemeClr val="bg1"/>
                </a:solidFill>
              </a:rPr>
              <a:t> usar as </a:t>
            </a:r>
            <a:r>
              <a:rPr lang="en-US" sz="1500" b="1" dirty="0" err="1">
                <a:solidFill>
                  <a:schemeClr val="bg1"/>
                </a:solidFill>
              </a:rPr>
              <a:t>bibliotecas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prontas</a:t>
            </a:r>
            <a:r>
              <a:rPr lang="en-US" sz="1500" b="1" dirty="0">
                <a:solidFill>
                  <a:schemeClr val="bg1"/>
                </a:solidFill>
              </a:rPr>
              <a:t> do Java, para </a:t>
            </a:r>
            <a:r>
              <a:rPr lang="en-US" sz="1500" b="1" dirty="0" err="1">
                <a:solidFill>
                  <a:schemeClr val="bg1"/>
                </a:solidFill>
              </a:rPr>
              <a:t>controlar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eventos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chamadas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exigiu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atenção</a:t>
            </a:r>
            <a:r>
              <a:rPr lang="en-US" sz="1500" b="1" dirty="0">
                <a:solidFill>
                  <a:schemeClr val="bg1"/>
                </a:solidFill>
              </a:rPr>
              <a:t> à </a:t>
            </a:r>
            <a:r>
              <a:rPr lang="en-US" sz="1500" b="1" dirty="0" err="1">
                <a:solidFill>
                  <a:schemeClr val="bg1"/>
                </a:solidFill>
              </a:rPr>
              <a:t>eficiência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robustez</a:t>
            </a:r>
            <a:r>
              <a:rPr lang="en-US" sz="15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dirty="0" err="1">
                <a:latin typeface="Aptos Narrow" panose="020B0004020202020204" pitchFamily="34" charset="0"/>
              </a:rPr>
              <a:t>Manutenção</a:t>
            </a:r>
            <a:r>
              <a:rPr lang="en-US" sz="1700" dirty="0">
                <a:latin typeface="Aptos Narrow" panose="020B0004020202020204" pitchFamily="34" charset="0"/>
              </a:rPr>
              <a:t> e Testes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9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 b="1" dirty="0">
                <a:solidFill>
                  <a:schemeClr val="bg1"/>
                </a:solidFill>
              </a:rPr>
              <a:t>Testar o </a:t>
            </a:r>
            <a:r>
              <a:rPr lang="en-US" sz="1500" b="1" dirty="0" err="1">
                <a:solidFill>
                  <a:schemeClr val="bg1"/>
                </a:solidFill>
              </a:rPr>
              <a:t>sistema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completo</a:t>
            </a:r>
            <a:r>
              <a:rPr lang="en-US" sz="1500" b="1" dirty="0">
                <a:solidFill>
                  <a:schemeClr val="bg1"/>
                </a:solidFill>
              </a:rPr>
              <a:t> e </a:t>
            </a:r>
            <a:r>
              <a:rPr lang="en-US" sz="1500" b="1" dirty="0" err="1">
                <a:solidFill>
                  <a:schemeClr val="bg1"/>
                </a:solidFill>
              </a:rPr>
              <a:t>ajustar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heurísticas</a:t>
            </a:r>
            <a:r>
              <a:rPr lang="en-US" sz="1500" b="1" dirty="0">
                <a:solidFill>
                  <a:schemeClr val="bg1"/>
                </a:solidFill>
              </a:rPr>
              <a:t> para </a:t>
            </a:r>
            <a:r>
              <a:rPr lang="en-US" sz="1500" b="1" dirty="0" err="1">
                <a:solidFill>
                  <a:schemeClr val="bg1"/>
                </a:solidFill>
              </a:rPr>
              <a:t>diferentes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  <a:r>
              <a:rPr lang="en-US" sz="1500" b="1" dirty="0" err="1">
                <a:solidFill>
                  <a:schemeClr val="bg1"/>
                </a:solidFill>
              </a:rPr>
              <a:t>cenários</a:t>
            </a:r>
            <a:r>
              <a:rPr lang="en-US" sz="1500" b="1" dirty="0">
                <a:solidFill>
                  <a:schemeClr val="bg1"/>
                </a:solidFill>
              </a:rPr>
              <a:t>, </a:t>
            </a:r>
            <a:r>
              <a:rPr lang="en-US" sz="1500" b="1" dirty="0" err="1">
                <a:solidFill>
                  <a:schemeClr val="bg1"/>
                </a:solidFill>
              </a:rPr>
              <a:t>garantindo</a:t>
            </a:r>
            <a:r>
              <a:rPr lang="en-US" sz="1500" b="1" dirty="0">
                <a:solidFill>
                  <a:schemeClr val="bg1"/>
                </a:solidFill>
              </a:rPr>
              <a:t> a </a:t>
            </a:r>
            <a:r>
              <a:rPr lang="en-US" sz="1500" b="1" dirty="0" err="1">
                <a:solidFill>
                  <a:schemeClr val="bg1"/>
                </a:solidFill>
              </a:rPr>
              <a:t>confiabilidade</a:t>
            </a:r>
            <a:r>
              <a:rPr lang="en-US" sz="1500" b="1" dirty="0">
                <a:solidFill>
                  <a:schemeClr val="bg1"/>
                </a:solidFill>
              </a:rPr>
              <a:t> e a </a:t>
            </a:r>
            <a:r>
              <a:rPr lang="en-US" sz="1500" b="1" dirty="0" err="1">
                <a:solidFill>
                  <a:schemeClr val="bg1"/>
                </a:solidFill>
              </a:rPr>
              <a:t>adaptabilidade</a:t>
            </a:r>
            <a:r>
              <a:rPr lang="en-US" sz="1500" b="1" dirty="0">
                <a:solidFill>
                  <a:schemeClr val="bg1"/>
                </a:solidFill>
              </a:rPr>
              <a:t> do </a:t>
            </a:r>
            <a:r>
              <a:rPr lang="en-US" sz="1500" b="1" dirty="0" err="1">
                <a:solidFill>
                  <a:schemeClr val="bg1"/>
                </a:solidFill>
              </a:rPr>
              <a:t>simulador</a:t>
            </a:r>
            <a:r>
              <a:rPr lang="en-US" sz="15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B2A4-57B5-A75C-B3AE-CDCC5F78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447E7689-A57E-B0C5-1B00-AA56C3F6E2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1">
            <a:alphaModFix amt="85000"/>
          </a:blip>
          <a:srcRect l="6455" r="6455"/>
          <a:stretch/>
        </p:blipFill>
        <p:spPr>
          <a:xfrm>
            <a:off x="7924799" y="542869"/>
            <a:ext cx="3667137" cy="561439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6A03A6D-45DA-48E9-EAFE-1CFF8616949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6890388" cy="792480"/>
          </a:xfrm>
        </p:spPr>
        <p:txBody>
          <a:bodyPr>
            <a:normAutofit/>
          </a:bodyPr>
          <a:lstStyle/>
          <a:p>
            <a:r>
              <a:rPr lang="en-US" dirty="0"/>
              <a:t>Aprendizados Obtidos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390802-CE5C-FD61-A799-0DEAA0BA2E2D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2544416" y="1570079"/>
            <a:ext cx="4955572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 err="1">
                <a:solidFill>
                  <a:schemeClr val="bg1"/>
                </a:solidFill>
              </a:rPr>
              <a:t>Aprendemos</a:t>
            </a:r>
            <a:r>
              <a:rPr lang="en-US" sz="1400" b="1" dirty="0">
                <a:solidFill>
                  <a:schemeClr val="bg1"/>
                </a:solidFill>
              </a:rPr>
              <a:t> a </a:t>
            </a:r>
            <a:r>
              <a:rPr lang="en-US" sz="1400" b="1" dirty="0" err="1">
                <a:solidFill>
                  <a:schemeClr val="bg1"/>
                </a:solidFill>
              </a:rPr>
              <a:t>modelar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sistema</a:t>
            </a:r>
            <a:r>
              <a:rPr lang="en-US" sz="1400" b="1" dirty="0">
                <a:solidFill>
                  <a:schemeClr val="bg1"/>
                </a:solidFill>
              </a:rPr>
              <a:t> com classes e </a:t>
            </a:r>
            <a:r>
              <a:rPr lang="en-US" sz="1400" b="1" dirty="0" err="1">
                <a:solidFill>
                  <a:schemeClr val="bg1"/>
                </a:solidFill>
              </a:rPr>
              <a:t>objetos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facilitando</a:t>
            </a:r>
            <a:r>
              <a:rPr lang="en-US" sz="1400" b="1" dirty="0">
                <a:solidFill>
                  <a:schemeClr val="bg1"/>
                </a:solidFill>
              </a:rPr>
              <a:t> a </a:t>
            </a:r>
            <a:r>
              <a:rPr lang="en-US" sz="1400" b="1" dirty="0" err="1">
                <a:solidFill>
                  <a:schemeClr val="bg1"/>
                </a:solidFill>
              </a:rPr>
              <a:t>organização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modularidade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reutilização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código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8977B1B-C09F-9E40-BA2A-E599E0C57612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2544417" y="3132149"/>
            <a:ext cx="4955572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 err="1">
                <a:solidFill>
                  <a:schemeClr val="bg1"/>
                </a:solidFill>
              </a:rPr>
              <a:t>Implementamos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algoritmos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despacho</a:t>
            </a:r>
            <a:r>
              <a:rPr lang="en-US" sz="1400" b="1" dirty="0">
                <a:solidFill>
                  <a:schemeClr val="bg1"/>
                </a:solidFill>
              </a:rPr>
              <a:t> dos </a:t>
            </a:r>
            <a:r>
              <a:rPr lang="en-US" sz="1400" b="1" dirty="0" err="1">
                <a:solidFill>
                  <a:schemeClr val="bg1"/>
                </a:solidFill>
              </a:rPr>
              <a:t>elevadores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incluindo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heurísticas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otimizar</a:t>
            </a:r>
            <a:r>
              <a:rPr lang="en-US" sz="1400" b="1" dirty="0">
                <a:solidFill>
                  <a:schemeClr val="bg1"/>
                </a:solidFill>
              </a:rPr>
              <a:t> tempo de </a:t>
            </a:r>
            <a:r>
              <a:rPr lang="en-US" sz="1400" b="1" dirty="0" err="1">
                <a:solidFill>
                  <a:schemeClr val="bg1"/>
                </a:solidFill>
              </a:rPr>
              <a:t>espera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consumo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energia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D8733CA-A6FD-6510-0F68-33DB1C20AB64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2544417" y="4694219"/>
            <a:ext cx="4955572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 err="1">
                <a:solidFill>
                  <a:schemeClr val="bg1"/>
                </a:solidFill>
              </a:rPr>
              <a:t>Desenvolvemos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listas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filas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personalizadas</a:t>
            </a:r>
            <a:r>
              <a:rPr lang="en-US" sz="1400" b="1" dirty="0">
                <a:solidFill>
                  <a:schemeClr val="bg1"/>
                </a:solidFill>
              </a:rPr>
              <a:t> para </a:t>
            </a:r>
            <a:r>
              <a:rPr lang="en-US" sz="1400" b="1" dirty="0" err="1">
                <a:solidFill>
                  <a:schemeClr val="bg1"/>
                </a:solidFill>
              </a:rPr>
              <a:t>gerenciar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eventos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b="1" dirty="0" err="1">
                <a:solidFill>
                  <a:schemeClr val="bg1"/>
                </a:solidFill>
              </a:rPr>
              <a:t>simulando</a:t>
            </a:r>
            <a:r>
              <a:rPr lang="en-US" sz="1400" b="1" dirty="0">
                <a:solidFill>
                  <a:schemeClr val="bg1"/>
                </a:solidFill>
              </a:rPr>
              <a:t> com </a:t>
            </a:r>
            <a:r>
              <a:rPr lang="en-US" sz="1400" b="1" dirty="0" err="1">
                <a:solidFill>
                  <a:schemeClr val="bg1"/>
                </a:solidFill>
              </a:rPr>
              <a:t>precisão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funcionamento</a:t>
            </a:r>
            <a:r>
              <a:rPr lang="en-US" sz="1400" b="1" dirty="0">
                <a:solidFill>
                  <a:schemeClr val="bg1"/>
                </a:solidFill>
              </a:rPr>
              <a:t> do </a:t>
            </a:r>
            <a:r>
              <a:rPr lang="en-US" sz="1400" b="1" dirty="0" err="1">
                <a:solidFill>
                  <a:schemeClr val="bg1"/>
                </a:solidFill>
              </a:rPr>
              <a:t>sistema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elevadores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BB5B13-2E00-13C2-B23F-A7CED20A8FF8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609602" y="1570079"/>
            <a:ext cx="1825780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Aptos Narrow" panose="020B0004020202020204" pitchFamily="34" charset="0"/>
              </a:rPr>
              <a:t>Orientação a Objetos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45B0E67-3366-0D22-3A81-2473D8771A26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609603" y="3132149"/>
            <a:ext cx="1825780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Aptos Narrow" panose="020B0004020202020204" pitchFamily="34" charset="0"/>
              </a:rPr>
              <a:t>Algoritmos</a:t>
            </a:r>
            <a:r>
              <a:rPr lang="en-US" sz="1600" dirty="0">
                <a:latin typeface="Aptos Narrow" panose="020B0004020202020204" pitchFamily="34" charset="0"/>
              </a:rPr>
              <a:t> e </a:t>
            </a:r>
            <a:r>
              <a:rPr lang="en-US" sz="1600" dirty="0" err="1">
                <a:latin typeface="Aptos Narrow" panose="020B0004020202020204" pitchFamily="34" charset="0"/>
              </a:rPr>
              <a:t>Heurísticas</a:t>
            </a:r>
            <a:endParaRPr lang="en-US" sz="1600" dirty="0">
              <a:latin typeface="Aptos Narrow" panose="020B00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6903C30-A287-628C-0DD4-6F6C5BE15890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609603" y="4694219"/>
            <a:ext cx="1825780" cy="146304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1600" dirty="0" err="1">
                <a:latin typeface="Aptos Narrow" panose="020B0004020202020204" pitchFamily="34" charset="0"/>
              </a:rPr>
              <a:t>Estruturas</a:t>
            </a:r>
            <a:r>
              <a:rPr lang="en-US" sz="1600" dirty="0">
                <a:latin typeface="Aptos Narrow" panose="020B0004020202020204" pitchFamily="34" charset="0"/>
              </a:rPr>
              <a:t> de Dados e </a:t>
            </a:r>
            <a:r>
              <a:rPr lang="en-US" sz="1600" dirty="0" err="1">
                <a:latin typeface="Aptos Narrow" panose="020B0004020202020204" pitchFamily="34" charset="0"/>
              </a:rPr>
              <a:t>Simulação</a:t>
            </a:r>
            <a:endParaRPr lang="en-US" sz="1600" dirty="0"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EBE5C-1150-E456-3C55-40BFE2D35DB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3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1e65e54-753c-4368-946b-ddb430583b0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cean">
  <a:themeElements>
    <a:clrScheme name="Custom 254">
      <a:dk1>
        <a:sysClr val="windowText" lastClr="000000"/>
      </a:dk1>
      <a:lt1>
        <a:sysClr val="window" lastClr="FFFFFF"/>
      </a:lt1>
      <a:dk2>
        <a:srgbClr val="0958F7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963007F-FD2D-435F-B3C0-318D1A220C31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Ocean&quot;,&quot;colorPalette&quot;:[],&quot;color&quot;:&quot;#3B82F6&quot;,&quot;previewImages&quot;:[&quot;https://cpp.appsdowonders.com/assets/SlideTitle-ocean.png&quot;,&quot;https://cpp.appsdowonders.com/assets/SlideTextbox1V1-ocean.png&quot;,&quot;https://cpp.appsdowonders.com/assets/SlideTextbox3V1-ocean.png&quot;,&quot;https://cpp.appsdowonders.com/assets/SlideTable-ocean.png&quot;,&quot;https://cpp.appsdowonders.com/assets/SlideTimelineV1-ocean.png&quot;],&quot;isDefault&quot;:true,&quot;index&quot;:0}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B9188B3-811E-4749-A2F6-D0612AF02E56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</TotalTime>
  <Words>772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Narrow</vt:lpstr>
      <vt:lpstr>Arial</vt:lpstr>
      <vt:lpstr>Arial Black</vt:lpstr>
      <vt:lpstr>Calibri</vt:lpstr>
      <vt:lpstr>Century Gothic</vt:lpstr>
      <vt:lpstr>Franklin Gothic Book</vt:lpstr>
      <vt:lpstr>Franklin Gothic Medium</vt:lpstr>
      <vt:lpstr>Wingdings</vt:lpstr>
      <vt:lpstr>Wingdings 3</vt:lpstr>
      <vt:lpstr>Ocean</vt:lpstr>
      <vt:lpstr>Ion</vt:lpstr>
      <vt:lpstr>Simulador de Elevador Inteligente</vt:lpstr>
      <vt:lpstr>Introdução ao Projeto</vt:lpstr>
      <vt:lpstr>Estrutura Geral do Sistema</vt:lpstr>
      <vt:lpstr>Lógica de Funcionamento  Chamadas</vt:lpstr>
      <vt:lpstr>Lógica de Funcionamento - Algoritmo de Despacho</vt:lpstr>
      <vt:lpstr>Lógica de Funcionamento - Movimento e Embarque</vt:lpstr>
      <vt:lpstr>Principais Desafios do Projeto</vt:lpstr>
      <vt:lpstr>Aprendizados Obtidos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Bezerra</dc:creator>
  <cp:lastModifiedBy>Leonardo Bezerra</cp:lastModifiedBy>
  <cp:revision>7</cp:revision>
  <dcterms:created xsi:type="dcterms:W3CDTF">2025-05-23T13:24:47Z</dcterms:created>
  <dcterms:modified xsi:type="dcterms:W3CDTF">2025-05-23T17:08:48Z</dcterms:modified>
</cp:coreProperties>
</file>