
<file path=[Content_Types].xml><?xml version="1.0" encoding="utf-8"?>
<Types xmlns="http://schemas.openxmlformats.org/package/2006/content-types"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9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2.xml" ContentType="application/vnd.openxmlformats-officedocument.presentationml.slide+xml"/>
  <Override PartName="/ppt/slides/slide86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Default Extension="rels" ContentType="application/vnd.openxmlformats-package.relationships+xml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slides/slide79.xml" ContentType="application/vnd.openxmlformats-officedocument.presentationml.slide+xml"/>
  <Override PartName="/ppt/slides/slide75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48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27.xml" ContentType="application/vnd.openxmlformats-officedocument.presentationml.slide+xml"/>
  <Override PartName="/ppt/slides/slide9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83.xml" ContentType="application/vnd.openxmlformats-officedocument.presentationml.slide+xml"/>
  <Override PartName="/ppt/slides/slide16.xml" ContentType="application/vnd.openxmlformats-officedocument.presentationml.slide+xml"/>
  <Override PartName="/ppt/slides/slide8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9.xml" ContentType="application/vnd.openxmlformats-officedocument.presentationml.slide+xml"/>
  <Override PartName="/ppt/slides/slide55.xml" ContentType="application/vnd.openxmlformats-officedocument.presentationml.slide+xml"/>
  <Override PartName="/ppt/viewProps.xml" ContentType="application/vnd.openxmlformats-officedocument.presentationml.viewProps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Default Extension="png" ContentType="image/png"/>
  <Override PartName="/ppt/slides/slide38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slides/slide30.xml" ContentType="application/vnd.openxmlformats-officedocument.presentationml.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84.xml" ContentType="application/vnd.openxmlformats-officedocument.presentationml.slide+xml"/>
  <Override PartName="/ppt/slides/slide17.xml" ContentType="application/vnd.openxmlformats-officedocument.presentationml.slide+xml"/>
  <Override PartName="/ppt/slides/slide8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80.xml" ContentType="application/vnd.openxmlformats-officedocument.presentationml.slide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ppt/slides/slide70.xml" ContentType="application/vnd.openxmlformats-officedocument.presentationml.slide+xml"/>
  <Default Extension="xml" ContentType="application/xml"/>
  <Override PartName="/ppt/notesSlides/notesSlide9.xml" ContentType="application/vnd.openxmlformats-officedocument.presentationml.notes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theme/theme2.xml" ContentType="application/vnd.openxmlformats-officedocument.theme+xml"/>
  <Override PartName="/ppt/slides/slide67.xml" ContentType="application/vnd.openxmlformats-officedocument.presentationml.slide+xml"/>
  <Override PartName="/ppt/slides/slide6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46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85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1.xml" ContentType="application/vnd.openxmlformats-officedocument.presentationml.slide+xml"/>
  <Override PartName="/ppt/slides/slide78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slides/slide53.xml" ContentType="application/vnd.openxmlformats-officedocument.presentationml.slide+xml"/>
  <Override PartName="/ppt/slides/slide57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361" r:id="rId28"/>
    <p:sldId id="350" r:id="rId29"/>
    <p:sldId id="351" r:id="rId30"/>
    <p:sldId id="352" r:id="rId31"/>
    <p:sldId id="353" r:id="rId32"/>
    <p:sldId id="356" r:id="rId33"/>
    <p:sldId id="358" r:id="rId34"/>
    <p:sldId id="359" r:id="rId35"/>
    <p:sldId id="354" r:id="rId36"/>
    <p:sldId id="364" r:id="rId37"/>
    <p:sldId id="355" r:id="rId38"/>
    <p:sldId id="360" r:id="rId39"/>
    <p:sldId id="296" r:id="rId40"/>
    <p:sldId id="297" r:id="rId41"/>
    <p:sldId id="298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421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80"/>
    <a:srgbClr val="FFFFFF"/>
    <a:srgbClr val="DB4415"/>
    <a:srgbClr val="008C53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34580" autoAdjust="0"/>
    <p:restoredTop sz="86410" autoAdjust="0"/>
  </p:normalViewPr>
  <p:slideViewPr>
    <p:cSldViewPr showGuides="1">
      <p:cViewPr varScale="1">
        <p:scale>
          <a:sx n="82" d="100"/>
          <a:sy n="82" d="100"/>
        </p:scale>
        <p:origin x="-104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interSettings" Target="printerSettings/printerSettings1.bin"/><Relationship Id="rId100" Type="http://schemas.openxmlformats.org/officeDocument/2006/relationships/commentAuthors" Target="commentAuthors.xml"/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"/>
          <c:y val="0.0437262357414449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0935819109567827"/>
          <c:y val="0.14005089667974"/>
          <c:w val="0.875026528941946"/>
          <c:h val="0.801648254044291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0.572509727070517</c:v>
                  </c:pt>
                  <c:pt idx="1">
                    <c:v>4.077806648680228</c:v>
                  </c:pt>
                  <c:pt idx="2">
                    <c:v>0.988079538079026</c:v>
                  </c:pt>
                  <c:pt idx="3">
                    <c:v>1.773791816527092</c:v>
                  </c:pt>
                  <c:pt idx="4">
                    <c:v>4.42499602678916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</c:v>
                </c:pt>
                <c:pt idx="1">
                  <c:v>1.164089000000001</c:v>
                </c:pt>
                <c:pt idx="2">
                  <c:v>4.289925</c:v>
                </c:pt>
                <c:pt idx="3">
                  <c:v>7.342743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</c:v>
                  </c:pt>
                  <c:pt idx="1">
                    <c:v>1.877089561183835</c:v>
                  </c:pt>
                  <c:pt idx="2">
                    <c:v>1.4763311688777</c:v>
                  </c:pt>
                  <c:pt idx="3">
                    <c:v>2.277816345721436</c:v>
                  </c:pt>
                  <c:pt idx="4">
                    <c:v>3.239263294353957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</c:v>
                </c:pt>
                <c:pt idx="1">
                  <c:v>3.642884</c:v>
                </c:pt>
                <c:pt idx="2">
                  <c:v>5.847938999999996</c:v>
                </c:pt>
                <c:pt idx="3">
                  <c:v>10.661818</c:v>
                </c:pt>
                <c:pt idx="4">
                  <c:v>23.94388500000001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</c:v>
                  </c:pt>
                  <c:pt idx="1">
                    <c:v>0.593994681388992</c:v>
                  </c:pt>
                  <c:pt idx="2">
                    <c:v>0.223943447386026</c:v>
                  </c:pt>
                  <c:pt idx="3">
                    <c:v>1.389188738340622</c:v>
                  </c:pt>
                  <c:pt idx="4">
                    <c:v>6.166838214181127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0.0991040000000001</c:v>
                </c:pt>
                <c:pt idx="1">
                  <c:v>0.214286</c:v>
                </c:pt>
                <c:pt idx="2">
                  <c:v>0.470088</c:v>
                </c:pt>
                <c:pt idx="3">
                  <c:v>0.843512</c:v>
                </c:pt>
                <c:pt idx="4">
                  <c:v>1.661026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3.710037505841396</c:v>
                  </c:pt>
                  <c:pt idx="1">
                    <c:v>183.3654748781759</c:v>
                  </c:pt>
                  <c:pt idx="2">
                    <c:v>12.5004583660671</c:v>
                  </c:pt>
                  <c:pt idx="3">
                    <c:v>156.9544397517038</c:v>
                  </c:pt>
                  <c:pt idx="4">
                    <c:v>69.48043664090374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31.37870199999999</c:v>
                </c:pt>
                <c:pt idx="2">
                  <c:v>75.383114</c:v>
                </c:pt>
                <c:pt idx="3">
                  <c:v>313.074639</c:v>
                </c:pt>
                <c:pt idx="4">
                  <c:v>1126.492702</c:v>
                </c:pt>
              </c:numCache>
            </c:numRef>
          </c:val>
        </c:ser>
        <c:marker val="1"/>
        <c:axId val="698111432"/>
        <c:axId val="684640984"/>
      </c:lineChart>
      <c:catAx>
        <c:axId val="698111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2"/>
              <c:y val="0.88783352378795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4640984"/>
        <c:crosses val="autoZero"/>
        <c:auto val="1"/>
        <c:lblAlgn val="ctr"/>
        <c:lblOffset val="100"/>
        <c:tickLblSkip val="1"/>
        <c:tickMarkSkip val="2"/>
      </c:catAx>
      <c:valAx>
        <c:axId val="684640984"/>
        <c:scaling>
          <c:logBase val="10.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0.00621118389168278"/>
              <c:y val="0.2851713673837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98111432"/>
        <c:crossesAt val="1.0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4"/>
          <c:y val="0.165400037923016"/>
          <c:w val="0.413664847186073"/>
          <c:h val="0.045627418781393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as </a:t>
            </a:r>
            <a:r>
              <a:rPr lang="en-US" dirty="0" err="1" smtClean="0"/>
              <a:t>mpi_init</a:t>
            </a:r>
            <a:r>
              <a:rPr lang="en-US" dirty="0" smtClean="0"/>
              <a:t>/finalize</a:t>
            </a:r>
          </a:p>
          <a:p>
            <a:r>
              <a:rPr lang="en-US" dirty="0" err="1" smtClean="0"/>
              <a:t>Adios_init</a:t>
            </a:r>
            <a:r>
              <a:rPr lang="en-US" dirty="0" smtClean="0"/>
              <a:t> : initialization </a:t>
            </a:r>
          </a:p>
          <a:p>
            <a:r>
              <a:rPr lang="en-US" dirty="0" err="1" smtClean="0"/>
              <a:t>Adios_finalize</a:t>
            </a:r>
            <a:r>
              <a:rPr lang="en-US" dirty="0" smtClean="0"/>
              <a:t> : cleanup</a:t>
            </a:r>
          </a:p>
          <a:p>
            <a:r>
              <a:rPr lang="en-US" dirty="0" err="1" smtClean="0"/>
              <a:t>adios_open</a:t>
            </a:r>
            <a:r>
              <a:rPr lang="en-US" dirty="0" smtClean="0"/>
              <a:t>: retrieve the buffer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baseline="0" dirty="0" smtClean="0"/>
              <a:t> the adios-group, which will be read from/written into the given filename</a:t>
            </a:r>
          </a:p>
          <a:p>
            <a:r>
              <a:rPr lang="en-US" baseline="0" dirty="0" err="1" smtClean="0"/>
              <a:t>Adios_close</a:t>
            </a:r>
            <a:r>
              <a:rPr lang="en-US" baseline="0" dirty="0" smtClean="0"/>
              <a:t>: is actually to commit the operation of actual read/write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Adios-open</a:t>
            </a:r>
          </a:p>
          <a:p>
            <a:r>
              <a:rPr lang="en-US" dirty="0" smtClean="0"/>
              <a:t>Adios-write</a:t>
            </a:r>
          </a:p>
          <a:p>
            <a:r>
              <a:rPr lang="en-US" dirty="0" smtClean="0"/>
              <a:t>Adios-close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</a:t>
            </a:r>
            <a:r>
              <a:rPr lang="en-US" baseline="0" dirty="0" smtClean="0"/>
              <a:t> version=1.0?</a:t>
            </a:r>
            <a:r>
              <a:rPr lang="en-US" dirty="0" smtClean="0"/>
              <a:t>&gt; optional</a:t>
            </a:r>
            <a:r>
              <a:rPr lang="en-US" baseline="0" dirty="0" smtClean="0"/>
              <a:t> xml declaration, this element states what version of xml is in use, also may contain information about character encoding</a:t>
            </a:r>
            <a:endParaRPr lang="en-US" dirty="0" smtClean="0"/>
          </a:p>
          <a:p>
            <a:r>
              <a:rPr lang="en-US" dirty="0" smtClean="0"/>
              <a:t>&lt;adios-</a:t>
            </a:r>
            <a:r>
              <a:rPr lang="en-US" dirty="0" err="1" smtClean="0"/>
              <a:t>config</a:t>
            </a:r>
            <a:r>
              <a:rPr lang="en-US" dirty="0" smtClean="0"/>
              <a:t>&gt; root element (can only be</a:t>
            </a:r>
            <a:r>
              <a:rPr lang="en-US" baseline="0" dirty="0" smtClean="0"/>
              <a:t> stated once)</a:t>
            </a:r>
            <a:r>
              <a:rPr lang="en-US" dirty="0" smtClean="0"/>
              <a:t>,</a:t>
            </a:r>
            <a:r>
              <a:rPr lang="en-US" baseline="0" dirty="0" smtClean="0"/>
              <a:t> any text or elements must be enclosed between the root start-tag and end-tag</a:t>
            </a:r>
            <a:endParaRPr lang="en-US" dirty="0" smtClean="0"/>
          </a:p>
          <a:p>
            <a:r>
              <a:rPr lang="en-US" dirty="0" smtClean="0"/>
              <a:t>&lt;adios-group&gt; : a container of a group of variables/attributes</a:t>
            </a:r>
            <a:r>
              <a:rPr lang="en-US" baseline="0" dirty="0" smtClean="0"/>
              <a:t> that should be treated as a single IO operations</a:t>
            </a:r>
            <a:endParaRPr lang="en-US" dirty="0" smtClean="0"/>
          </a:p>
          <a:p>
            <a:r>
              <a:rPr lang="en-US" dirty="0" smtClean="0"/>
              <a:t>&lt;method&gt;: specify what transport method used</a:t>
            </a:r>
            <a:r>
              <a:rPr lang="en-US" baseline="0" dirty="0" smtClean="0"/>
              <a:t> for different  adios-group </a:t>
            </a:r>
          </a:p>
          <a:p>
            <a:r>
              <a:rPr lang="en-US" dirty="0" smtClean="0"/>
              <a:t>&lt;buffer&gt;   : internal buffer size and</a:t>
            </a:r>
            <a:r>
              <a:rPr lang="en-US" baseline="0" dirty="0" smtClean="0"/>
              <a:t> creation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works as </a:t>
            </a:r>
            <a:r>
              <a:rPr lang="en-US" dirty="0" err="1" smtClean="0"/>
              <a:t>ncdump</a:t>
            </a:r>
            <a:r>
              <a:rPr lang="en-US" baseline="0" dirty="0" smtClean="0"/>
              <a:t> and h5dump, </a:t>
            </a:r>
          </a:p>
          <a:p>
            <a:r>
              <a:rPr lang="en-US" baseline="0" dirty="0" smtClean="0"/>
              <a:t>Element size here is the size of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data entry for scalar NX including variable name, path name and other attribute information if provided.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1. when do you use </a:t>
            </a:r>
            <a:r>
              <a:rPr lang="en-US" baseline="0" dirty="0" err="1" smtClean="0"/>
              <a:t>adios_gwrite</a:t>
            </a:r>
            <a:r>
              <a:rPr lang="en-US" baseline="0" dirty="0" smtClean="0"/>
              <a:t> better than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2. the </a:t>
            </a:r>
            <a:r>
              <a:rPr lang="en-US" baseline="0" dirty="0" err="1" smtClean="0"/>
              <a:t>adios_write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scatterred</a:t>
            </a:r>
            <a:r>
              <a:rPr lang="en-US" baseline="0" dirty="0" smtClean="0"/>
              <a:t> around different subroutines and not easy for 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to replace all the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3.  open/close/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should be in same routines </a:t>
            </a:r>
          </a:p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Coordination-communication: pass</a:t>
            </a:r>
            <a:r>
              <a:rPr lang="en-US" baseline="0" dirty="0" smtClean="0"/>
              <a:t> to the transport methods to coordinate the write/read operation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restart POSIX and not MPI?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jpe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10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10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2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  <p:sldLayoutId id="214748365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://www.northwestern.edu/index.html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www.gopack.com/HomePage.dbml?DB_OEM_ID=9200" TargetMode="External"/><Relationship Id="rId6" Type="http://schemas.openxmlformats.org/officeDocument/2006/relationships/image" Target="../media/image9.jpeg"/><Relationship Id="rId7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25 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Chimera code speed up by 6.5% (overall time).</a:t>
            </a:r>
          </a:p>
          <a:p>
            <a:pPr eaLnBrk="1" hangingPunct="1">
              <a:defRPr/>
            </a:pPr>
            <a:r>
              <a:rPr lang="en-US" dirty="0" smtClean="0"/>
              <a:t>DART: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June 7, 2008: 24 hour GTC run on Jaguar at ORNL</a:t>
            </a:r>
          </a:p>
          <a:p>
            <a:pPr lvl="1"/>
            <a:r>
              <a:rPr lang="en-US" smtClean="0"/>
              <a:t>93% of machine (28,672 cores)</a:t>
            </a:r>
          </a:p>
          <a:p>
            <a:pPr lvl="1"/>
            <a:r>
              <a:rPr lang="en-US" smtClean="0"/>
              <a:t>MPI-OpenMP mixed model on quad-core nodes (7168 MPI procs)</a:t>
            </a:r>
          </a:p>
          <a:p>
            <a:pPr lvl="1"/>
            <a:r>
              <a:rPr lang="en-US" smtClean="0"/>
              <a:t>three interruptions total (simple node failure) with 2 10+ hour runs</a:t>
            </a:r>
          </a:p>
          <a:p>
            <a:pPr lvl="1"/>
            <a:r>
              <a:rPr lang="en-US" smtClean="0"/>
              <a:t>Wrote 56 TB of data at 20 GB/sec (21 TB for post analysis)</a:t>
            </a:r>
          </a:p>
          <a:p>
            <a:pPr lvl="1"/>
            <a:r>
              <a:rPr lang="en-US" smtClean="0"/>
              <a:t>IO overhead 3% of wall clock time</a:t>
            </a:r>
          </a:p>
          <a:p>
            <a:pPr lvl="1"/>
            <a:r>
              <a:rPr lang="en-US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P will be fully supported.</a:t>
            </a:r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Indicate non-IO intensive sections of code</a:t>
            </a:r>
          </a:p>
          <a:p>
            <a:pPr lvl="1"/>
            <a:r>
              <a:rPr lang="en-US" sz="2800" smtClean="0"/>
              <a:t>adios_start_calculation ()</a:t>
            </a:r>
          </a:p>
          <a:p>
            <a:pPr lvl="1"/>
            <a:r>
              <a:rPr lang="en-US" sz="2800" smtClean="0"/>
              <a:t>adios_stop_calculation ()</a:t>
            </a:r>
          </a:p>
          <a:p>
            <a:endParaRPr lang="en-US" sz="3200" smtClean="0"/>
          </a:p>
          <a:p>
            <a:r>
              <a:rPr lang="en-US" sz="3200" smtClean="0"/>
              <a:t>IO pacing hint</a:t>
            </a:r>
          </a:p>
          <a:p>
            <a:pPr lvl="1"/>
            <a:r>
              <a:rPr lang="en-US" sz="2800" smtClean="0"/>
              <a:t>adios_end_iteration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smtClean="0"/>
              <a:t>Special IO buffering control</a:t>
            </a:r>
          </a:p>
          <a:p>
            <a:pPr lvl="1"/>
            <a:r>
              <a:rPr lang="en-US" sz="3200" smtClean="0"/>
              <a:t>adios_allocate_buffer ()</a:t>
            </a:r>
          </a:p>
          <a:p>
            <a:pPr lvl="2"/>
            <a:r>
              <a:rPr lang="en-US" sz="280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var element, part 1</a:t>
            </a:r>
          </a:p>
          <a:p>
            <a:pPr lvl="1"/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is used in write/read</a:t>
            </a:r>
          </a:p>
          <a:p>
            <a:pPr lvl="3"/>
            <a:r>
              <a:rPr lang="en-US" b="1" smtClean="0"/>
              <a:t>flexible names to allow simple expressions</a:t>
            </a:r>
          </a:p>
          <a:p>
            <a:pPr lvl="4"/>
            <a:r>
              <a:rPr lang="en-US" b="1" smtClean="0"/>
              <a:t>must contain at least one non-number character</a:t>
            </a:r>
          </a:p>
          <a:p>
            <a:pPr lvl="4"/>
            <a:r>
              <a:rPr lang="en-US" b="1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is expected names: </a:t>
            </a:r>
            <a:r>
              <a:rPr lang="en-US" b="1" smtClean="0">
                <a:solidFill>
                  <a:srgbClr val="000080"/>
                </a:solidFill>
              </a:rPr>
              <a:t>integer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double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complex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string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real*4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integer*8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character</a:t>
            </a:r>
            <a:r>
              <a:rPr lang="en-US" b="1" smtClean="0"/>
              <a:t>, etc.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output (optional)</a:t>
            </a:r>
          </a:p>
          <a:p>
            <a:pPr lvl="3"/>
            <a:r>
              <a:rPr lang="en-US" b="1" smtClean="0"/>
              <a:t>use ‘/’ to separate levels</a:t>
            </a:r>
          </a:p>
          <a:p>
            <a:pPr lvl="3"/>
            <a:r>
              <a:rPr lang="en-US" b="1" smtClean="0"/>
              <a:t>converted to ‘_’ for netCDF output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attribute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val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var</a:t>
            </a:r>
            <a:r>
              <a:rPr lang="en-US" b="1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works like the 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in a 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smtClean="0"/>
              <a:t>Group: if the last character is a ‘/’ or not a var name</a:t>
            </a:r>
          </a:p>
          <a:p>
            <a:pPr lvl="4">
              <a:lnSpc>
                <a:spcPct val="80000"/>
              </a:lnSpc>
            </a:pPr>
            <a:r>
              <a:rPr lang="en-US" b="1" smtClean="0"/>
              <a:t>Data Item: if the last piece names a var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smtClean="0"/>
              <a:t>Must provide EITHER </a:t>
            </a: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 OR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 and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value</a:t>
            </a:r>
            <a:r>
              <a:rPr lang="en-US" b="1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var</a:t>
            </a:r>
            <a:r>
              <a:rPr lang="en-US" b="1" smtClean="0"/>
              <a:t> is the name of a var so that adios_write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works like 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/>
              <a:t> element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, used for the </a:t>
            </a:r>
            <a:r>
              <a:rPr lang="en-US" b="1" smtClean="0">
                <a:solidFill>
                  <a:srgbClr val="008C53"/>
                </a:solidFill>
              </a:rPr>
              <a:t>var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/>
              <a:t> 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host-language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Fortran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gnx,gny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offsets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lnx,lny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	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data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real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nx,ny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	&lt;/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&lt;/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method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group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method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MPI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	&lt;</a:t>
            </a:r>
            <a:r>
              <a:rPr lang="en-US" sz="1600" b="1" smtClean="0">
                <a:solidFill>
                  <a:srgbClr val="DB4415"/>
                </a:solidFill>
              </a:rPr>
              <a:t>buffer</a:t>
            </a:r>
            <a:r>
              <a:rPr lang="en-US" sz="1600" b="1" smtClean="0"/>
              <a:t> </a:t>
            </a:r>
            <a:r>
              <a:rPr lang="en-US" sz="1600" b="1" smtClean="0">
                <a:solidFill>
                  <a:srgbClr val="008C53"/>
                </a:solidFill>
              </a:rPr>
              <a:t>size-MB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100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allocate-time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now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4" name="Picture 3" descr="h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22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5487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9147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b="1" dirty="0"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0267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0267" y="1371600"/>
            <a:ext cx="2011680" cy="64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86467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9147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9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5347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667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1067" y="1691640"/>
            <a:ext cx="1219200" cy="1920597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1067" y="3368040"/>
            <a:ext cx="1219200" cy="244197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91067" y="3673197"/>
            <a:ext cx="1295400" cy="2041803"/>
          </a:xfrm>
          <a:prstGeom prst="straightConnector1">
            <a:avLst/>
          </a:prstGeom>
          <a:ln w="57150" cap="flat" cmpd="sng" algn="ctr">
            <a:solidFill>
              <a:srgbClr val="00BEDD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227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227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227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227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2427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2427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667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6267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667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152" y="4281289"/>
            <a:ext cx="1161336" cy="6469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947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610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43600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9147" y="1295400"/>
            <a:ext cx="1447800" cy="1588"/>
          </a:xfrm>
          <a:prstGeom prst="line">
            <a:avLst/>
          </a:prstGeom>
          <a:ln w="76200" cap="flat" cmpd="sng" algn="ctr">
            <a:solidFill>
              <a:srgbClr val="FF6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9147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5347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193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81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69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192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9266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867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548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9284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2976" y="4338935"/>
            <a:ext cx="150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8599" y="2644914"/>
            <a:ext cx="137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Boundary Exchange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IO routines in the original code.</a:t>
            </a:r>
          </a:p>
          <a:p>
            <a:r>
              <a:rPr lang="en-US" dirty="0" smtClean="0"/>
              <a:t>Compile/Run Original Code</a:t>
            </a:r>
          </a:p>
          <a:p>
            <a:r>
              <a:rPr lang="en-US" dirty="0" smtClean="0"/>
              <a:t>Show ASCII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ADIOS APIs into source Code</a:t>
            </a:r>
          </a:p>
          <a:p>
            <a:r>
              <a:rPr lang="en-US" dirty="0" smtClean="0"/>
              <a:t>Two primary routines in the code to look at</a:t>
            </a:r>
          </a:p>
          <a:p>
            <a:pPr lvl="1"/>
            <a:r>
              <a:rPr lang="en-US" dirty="0" smtClean="0"/>
              <a:t>Main()</a:t>
            </a:r>
          </a:p>
          <a:p>
            <a:pPr lvl="2"/>
            <a:r>
              <a:rPr lang="en-US" dirty="0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dirty="0" err="1" smtClean="0"/>
              <a:t>Adios_init</a:t>
            </a:r>
            <a:r>
              <a:rPr lang="en-US" dirty="0" smtClean="0"/>
              <a:t>/finalize</a:t>
            </a:r>
          </a:p>
          <a:p>
            <a:pPr lvl="1"/>
            <a:r>
              <a:rPr lang="en-US" dirty="0" err="1" smtClean="0"/>
              <a:t>Prtdat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routine writes the output files.</a:t>
            </a:r>
          </a:p>
          <a:p>
            <a:pPr lvl="2"/>
            <a:r>
              <a:rPr lang="en-US" dirty="0" err="1" smtClean="0"/>
              <a:t>adios_open</a:t>
            </a:r>
            <a:r>
              <a:rPr lang="en-US" dirty="0" smtClean="0"/>
              <a:t>/write/close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Prtdat</a:t>
            </a:r>
            <a:r>
              <a:rPr lang="en-US" dirty="0" smtClean="0"/>
              <a:t>: Original vs. Adios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4495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fn){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"w");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=0;ix&lt;=nx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=0;iy&lt;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=ny-1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%8.6f"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,iy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-1)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"\n"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419600" y="1066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prtdat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(float *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char *fn){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long long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adios_open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(&amp;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“output”,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fn,”w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”NX", &amp;NX);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”NY", &amp;NY);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"data",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host-language="C”&gt;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/>
          <p:nvPr/>
        </p:nvGrpSpPr>
        <p:grpSpPr>
          <a:xfrm>
            <a:off x="3962400" y="1295400"/>
            <a:ext cx="5181600" cy="5334000"/>
            <a:chOff x="3962400" y="1234440"/>
            <a:chExt cx="5181600" cy="5334000"/>
          </a:xfrm>
        </p:grpSpPr>
        <p:sp>
          <p:nvSpPr>
            <p:cNvPr id="9" name="Oval Callout 8"/>
            <p:cNvSpPr/>
            <p:nvPr/>
          </p:nvSpPr>
          <p:spPr>
            <a:xfrm>
              <a:off x="5562600" y="1234440"/>
              <a:ext cx="3581400" cy="595884"/>
            </a:xfrm>
            <a:prstGeom prst="wedgeEllipseCallout">
              <a:avLst>
                <a:gd name="adj1" fmla="val -66286"/>
                <a:gd name="adj2" fmla="val 3977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Start-tag         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800"/>
              <a:ext cx="4724400" cy="548640"/>
            </a:xfrm>
            <a:prstGeom prst="wedgeEllipseCallout">
              <a:avLst>
                <a:gd name="adj1" fmla="val -80090"/>
                <a:gd name="adj2" fmla="val -41670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 End-tag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152400" y="838200"/>
            <a:ext cx="7848600" cy="690265"/>
            <a:chOff x="152400" y="838200"/>
            <a:chExt cx="7848600" cy="690265"/>
          </a:xfrm>
        </p:grpSpPr>
        <p:sp>
          <p:nvSpPr>
            <p:cNvPr id="8" name="Rectangle 7"/>
            <p:cNvSpPr/>
            <p:nvPr/>
          </p:nvSpPr>
          <p:spPr>
            <a:xfrm>
              <a:off x="152400" y="1066800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924"/>
            </a:xfrm>
            <a:prstGeom prst="wedgeEllipseCallout">
              <a:avLst>
                <a:gd name="adj1" fmla="val -59587"/>
                <a:gd name="adj2" fmla="val 46132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Optional Declaration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7200" y="2057400"/>
            <a:ext cx="93726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output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"&gt;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="NX" type="integer"/&gt;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name=“NY”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type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=“integer”/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="data" 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gname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” type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=”float" 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dimensions="NX,NY"/&gt;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&lt;/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dirty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943600" y="2133600"/>
              <a:ext cx="3200400" cy="687324"/>
            </a:xfrm>
            <a:prstGeom prst="wedgeEllipseCallout">
              <a:avLst>
                <a:gd name="adj1" fmla="val -85200"/>
                <a:gd name="adj2" fmla="val -2674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Group Container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200" y="4419600"/>
            <a:ext cx="8610600" cy="760476"/>
            <a:chOff x="533400" y="4116324"/>
            <a:chExt cx="8610600" cy="760476"/>
          </a:xfrm>
        </p:grpSpPr>
        <p:sp>
          <p:nvSpPr>
            <p:cNvPr id="5" name="Rectangle 4"/>
            <p:cNvSpPr/>
            <p:nvPr/>
          </p:nvSpPr>
          <p:spPr>
            <a:xfrm>
              <a:off x="533400" y="4415135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2400" dirty="0"/>
                <a:t>&lt;</a:t>
              </a:r>
              <a:r>
                <a:rPr lang="en-US" sz="2400" b="1" dirty="0"/>
                <a:t>method </a:t>
              </a:r>
              <a:r>
                <a:rPr lang="en-US" sz="2400" dirty="0"/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output</a:t>
              </a:r>
              <a:r>
                <a:rPr lang="en-US" sz="2400" dirty="0"/>
                <a:t>"/</a:t>
              </a:r>
              <a:r>
                <a:rPr lang="en-US" sz="2400" dirty="0" smtClean="0"/>
                <a:t>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7010400" y="4116324"/>
              <a:ext cx="2133600" cy="608838"/>
            </a:xfrm>
            <a:prstGeom prst="wedgeEllipseCallout">
              <a:avLst>
                <a:gd name="adj1" fmla="val -62561"/>
                <a:gd name="adj2" fmla="val 3985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Transport method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57200" y="5251811"/>
            <a:ext cx="8610600" cy="691789"/>
            <a:chOff x="533400" y="4948535"/>
            <a:chExt cx="8610600" cy="691789"/>
          </a:xfrm>
        </p:grpSpPr>
        <p:sp>
          <p:nvSpPr>
            <p:cNvPr id="6" name="Rectangle 5"/>
            <p:cNvSpPr/>
            <p:nvPr/>
          </p:nvSpPr>
          <p:spPr>
            <a:xfrm>
              <a:off x="533400" y="4948535"/>
              <a:ext cx="7086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&lt;</a:t>
              </a:r>
              <a:r>
                <a:rPr lang="en-US" sz="2400" b="1" dirty="0" smtClean="0"/>
                <a:t>buffer </a:t>
              </a:r>
              <a:r>
                <a:rPr lang="en-US" sz="2400" dirty="0" smtClean="0"/>
                <a:t>size-MB="100" allocate-time="now"/&gt;</a:t>
              </a:r>
              <a:endParaRPr lang="en-US" sz="2400" dirty="0"/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7086600" y="4954524"/>
              <a:ext cx="2057400" cy="685800"/>
            </a:xfrm>
            <a:prstGeom prst="wedgeEllipseCallout">
              <a:avLst>
                <a:gd name="adj1" fmla="val -64358"/>
                <a:gd name="adj2" fmla="val -10349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Buffer size/creation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err="1" smtClean="0"/>
              <a:t>Bpdump</a:t>
            </a:r>
            <a:endParaRPr lang="en-US" dirty="0" smtClean="0"/>
          </a:p>
          <a:p>
            <a:r>
              <a:rPr lang="en-US" dirty="0" smtClean="0"/>
              <a:t>Bp2h5</a:t>
            </a:r>
          </a:p>
          <a:p>
            <a:r>
              <a:rPr lang="en-US" dirty="0" smtClean="0"/>
              <a:t>bp2ncd</a:t>
            </a:r>
          </a:p>
          <a:p>
            <a:r>
              <a:rPr lang="en-US" dirty="0" smtClean="0"/>
              <a:t>Bp2ascii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adios_lint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2999"/>
          </a:xfrm>
        </p:spPr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bpdump</a:t>
            </a:r>
            <a:r>
              <a:rPr lang="en-US" dirty="0" smtClean="0"/>
              <a:t> [-</a:t>
            </a:r>
            <a:r>
              <a:rPr lang="en-US" dirty="0" err="1" smtClean="0"/>
              <a:t>d</a:t>
            </a:r>
            <a:r>
              <a:rPr lang="en-US" dirty="0" smtClean="0"/>
              <a:t> [</a:t>
            </a:r>
            <a:r>
              <a:rPr lang="en-US" dirty="0" err="1" smtClean="0"/>
              <a:t>var</a:t>
            </a:r>
            <a:r>
              <a:rPr lang="en-US" dirty="0" smtClean="0"/>
              <a:t>]|--dump [</a:t>
            </a:r>
            <a:r>
              <a:rPr lang="en-US" dirty="0" err="1" smtClean="0"/>
              <a:t>var</a:t>
            </a:r>
            <a:r>
              <a:rPr lang="en-US" dirty="0" smtClean="0"/>
              <a:t>]] &lt;filename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2578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./</a:t>
            </a:r>
            <a:r>
              <a:rPr lang="en-US" sz="2200" dirty="0" err="1" smtClean="0"/>
              <a:t>bpdump</a:t>
            </a:r>
            <a:r>
              <a:rPr lang="en-US" sz="2200" dirty="0" smtClean="0"/>
              <a:t> –</a:t>
            </a:r>
            <a:r>
              <a:rPr lang="en-US" sz="2200" dirty="0" err="1" smtClean="0"/>
              <a:t>d</a:t>
            </a:r>
            <a:r>
              <a:rPr lang="en-US" sz="2200" dirty="0" smtClean="0"/>
              <a:t> NX </a:t>
            </a:r>
            <a:r>
              <a:rPr lang="en-US" sz="2200" dirty="0" err="1" smtClean="0"/>
              <a:t>final.bp</a:t>
            </a:r>
            <a:endParaRPr lang="en-US" sz="2200" dirty="0" smtClean="0"/>
          </a:p>
          <a:p>
            <a:r>
              <a:rPr lang="en-US" sz="2200" dirty="0" smtClean="0"/>
              <a:t>element size: 39</a:t>
            </a:r>
          </a:p>
          <a:p>
            <a:r>
              <a:rPr lang="en-US" sz="2200" dirty="0" smtClean="0"/>
              <a:t>Scalar NX</a:t>
            </a:r>
          </a:p>
          <a:p>
            <a:r>
              <a:rPr lang="en-US" sz="2200" dirty="0" smtClean="0"/>
              <a:t>        Path: /</a:t>
            </a:r>
          </a:p>
          <a:p>
            <a:r>
              <a:rPr lang="en-US" sz="2200" dirty="0" smtClean="0"/>
              <a:t>        Type: integer (2)</a:t>
            </a:r>
          </a:p>
          <a:p>
            <a:r>
              <a:rPr lang="en-US" sz="2200" dirty="0" smtClean="0"/>
              <a:t>        Value:</a:t>
            </a:r>
            <a:r>
              <a:rPr lang="en-US" sz="2200" dirty="0" smtClean="0"/>
              <a:t> </a:t>
            </a:r>
            <a:r>
              <a:rPr lang="en-US" sz="2200" dirty="0" smtClean="0"/>
              <a:t>4</a:t>
            </a:r>
            <a:r>
              <a:rPr lang="en-US" sz="2200" dirty="0" smtClean="0"/>
              <a:t>00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./bp2h5 </a:t>
            </a:r>
            <a:r>
              <a:rPr lang="en-US" dirty="0" err="1" smtClean="0"/>
              <a:t>XXXX.bp</a:t>
            </a:r>
            <a:r>
              <a:rPr lang="en-US" dirty="0" smtClean="0"/>
              <a:t> [XXXX.h5]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54056"/>
            <a:ext cx="7010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./bp2h5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–</a:t>
            </a:r>
            <a:r>
              <a:rPr lang="en-US" sz="2200" dirty="0" err="1" smtClean="0"/>
              <a:t>c</a:t>
            </a:r>
            <a:r>
              <a:rPr lang="en-US" sz="2200" dirty="0" smtClean="0"/>
              <a:t> </a:t>
            </a:r>
            <a:r>
              <a:rPr lang="en-US" sz="2200" dirty="0" err="1" smtClean="0"/>
              <a:t>heat.xml</a:t>
            </a:r>
            <a:endParaRPr lang="en-US" sz="2200" dirty="0" smtClean="0"/>
          </a:p>
          <a:p>
            <a:r>
              <a:rPr lang="en-US" sz="2200" dirty="0" smtClean="0"/>
              <a:t>h5ls -</a:t>
            </a:r>
            <a:r>
              <a:rPr lang="en-US" sz="2200" dirty="0" err="1" smtClean="0"/>
              <a:t>r</a:t>
            </a:r>
            <a:r>
              <a:rPr lang="en-US" sz="2200" dirty="0" smtClean="0"/>
              <a:t> final.</a:t>
            </a:r>
            <a:r>
              <a:rPr lang="en-US" sz="2200" dirty="0" smtClean="0"/>
              <a:t>h5</a:t>
            </a:r>
          </a:p>
          <a:p>
            <a:endParaRPr lang="en-US" sz="2200" dirty="0" smtClean="0"/>
          </a:p>
          <a:p>
            <a:r>
              <a:rPr lang="en-US" sz="2200" dirty="0" smtClean="0"/>
              <a:t>/NX                      Dataset {1}</a:t>
            </a:r>
          </a:p>
          <a:p>
            <a:r>
              <a:rPr lang="en-US" sz="2200" dirty="0" smtClean="0"/>
              <a:t>/NY                      Dataset {1}</a:t>
            </a:r>
          </a:p>
          <a:p>
            <a:r>
              <a:rPr lang="en-US" sz="2200" dirty="0" smtClean="0"/>
              <a:t>/data                    Dataset {400, 500}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./bp2ncd </a:t>
            </a:r>
            <a:r>
              <a:rPr lang="en-US" dirty="0" err="1" smtClean="0"/>
              <a:t>XXXX.bp</a:t>
            </a:r>
            <a:r>
              <a:rPr lang="en-US" dirty="0" smtClean="0"/>
              <a:t> [</a:t>
            </a:r>
            <a:r>
              <a:rPr lang="en-US" dirty="0" err="1" smtClean="0"/>
              <a:t>XXXX.nc</a:t>
            </a:r>
            <a:r>
              <a:rPr lang="en-US" dirty="0" smtClean="0"/>
              <a:t>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362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./bp2ncd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endParaRPr lang="en-US" sz="2200" dirty="0" smtClean="0"/>
          </a:p>
          <a:p>
            <a:r>
              <a:rPr lang="en-US" sz="2200" dirty="0" err="1" smtClean="0"/>
              <a:t>ncdump</a:t>
            </a:r>
            <a:r>
              <a:rPr lang="en-US" sz="2200" dirty="0" smtClean="0"/>
              <a:t> -</a:t>
            </a:r>
            <a:r>
              <a:rPr lang="en-US" sz="2200" dirty="0" err="1" smtClean="0"/>
              <a:t>hfinal.nc</a:t>
            </a:r>
            <a:endParaRPr lang="en-US" sz="2200" dirty="0" smtClean="0"/>
          </a:p>
          <a:p>
            <a:r>
              <a:rPr lang="en-US" sz="2200" dirty="0" err="1" smtClean="0"/>
              <a:t>netcdf</a:t>
            </a:r>
            <a:r>
              <a:rPr lang="en-US" sz="2200" dirty="0" smtClean="0"/>
              <a:t> final { // format variant: 64bit </a:t>
            </a:r>
          </a:p>
          <a:p>
            <a:r>
              <a:rPr lang="en-US" sz="2200" dirty="0" smtClean="0"/>
              <a:t>dimensions:</a:t>
            </a:r>
          </a:p>
          <a:p>
            <a:r>
              <a:rPr lang="en-US" sz="2200" dirty="0" smtClean="0"/>
              <a:t>        _data_0 = 400 ;</a:t>
            </a:r>
          </a:p>
          <a:p>
            <a:r>
              <a:rPr lang="en-US" sz="2200" dirty="0" smtClean="0"/>
              <a:t>        _data_1 = 500 ;</a:t>
            </a:r>
          </a:p>
          <a:p>
            <a:r>
              <a:rPr lang="en-US" sz="2200" dirty="0" smtClean="0"/>
              <a:t>variables:</a:t>
            </a:r>
          </a:p>
          <a:p>
            <a:r>
              <a:rPr lang="en-US" sz="2200" dirty="0" smtClean="0"/>
              <a:t>        float _data(_data_0, _data_1) ;</a:t>
            </a:r>
          </a:p>
          <a:p>
            <a:r>
              <a:rPr lang="en-US" sz="2200" dirty="0"/>
              <a:t>}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686800" cy="2514600"/>
          </a:xfrm>
        </p:spPr>
        <p:txBody>
          <a:bodyPr/>
          <a:lstStyle/>
          <a:p>
            <a:r>
              <a:rPr lang="en-US" dirty="0" smtClean="0"/>
              <a:t>./bp2ascii </a:t>
            </a:r>
            <a:r>
              <a:rPr lang="en-US" dirty="0" err="1" smtClean="0"/>
              <a:t>XXXX.bp</a:t>
            </a:r>
            <a:r>
              <a:rPr lang="en-US" dirty="0" smtClean="0"/>
              <a:t>  [</a:t>
            </a:r>
            <a:r>
              <a:rPr lang="en-US" dirty="0" err="1" smtClean="0"/>
              <a:t>XXXX.txt</a:t>
            </a:r>
            <a:r>
              <a:rPr lang="en-US" dirty="0" smtClean="0"/>
              <a:t>] -C[-</a:t>
            </a:r>
            <a:r>
              <a:rPr lang="en-US" dirty="0" err="1" smtClean="0"/>
              <a:t>c</a:t>
            </a:r>
            <a:r>
              <a:rPr lang="en-US" dirty="0" smtClean="0"/>
              <a:t>] data_name1  [data_name2...]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./bp2ascii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r>
              <a:rPr lang="en-US" sz="2200" dirty="0" smtClean="0"/>
              <a:t> data</a:t>
            </a:r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generating file: </a:t>
            </a:r>
            <a:r>
              <a:rPr lang="en-US" sz="2200" dirty="0" err="1" smtClean="0"/>
              <a:t>final.txt</a:t>
            </a:r>
            <a:endParaRPr lang="en-US" sz="2200" dirty="0" smtClean="0"/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write dataset: data</a:t>
            </a:r>
          </a:p>
          <a:p>
            <a:r>
              <a:rPr lang="en-US" sz="2200" dirty="0" smtClean="0"/>
              <a:t>        Dimension:400 </a:t>
            </a:r>
            <a:r>
              <a:rPr lang="en-US" sz="2200" dirty="0" err="1" smtClean="0"/>
              <a:t>x</a:t>
            </a:r>
            <a:r>
              <a:rPr lang="en-US" sz="2200" dirty="0" smtClean="0"/>
              <a:t> 500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Easy to Insert/Remove Variables</a:t>
            </a:r>
          </a:p>
          <a:p>
            <a:pPr lvl="1"/>
            <a:r>
              <a:rPr lang="en-US" dirty="0" smtClean="0"/>
              <a:t>Only need maintain xml file</a:t>
            </a:r>
            <a:endParaRPr lang="en-US" dirty="0" smtClean="0"/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/>
              <a:t>code</a:t>
            </a:r>
          </a:p>
          <a:p>
            <a:pPr lvl="2"/>
            <a:r>
              <a:rPr lang="en-US" dirty="0" err="1" smtClean="0"/>
              <a:t>Adios_gwrite(buf_id,group_name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pPr lvl="2"/>
            <a:r>
              <a:rPr lang="en-US" dirty="0" smtClean="0"/>
              <a:t>Python </a:t>
            </a:r>
            <a:r>
              <a:rPr lang="en-US" dirty="0" err="1" smtClean="0"/>
              <a:t>gwrite.</a:t>
            </a:r>
            <a:r>
              <a:rPr lang="en-US" dirty="0" err="1" smtClean="0"/>
              <a:t>py</a:t>
            </a:r>
            <a:r>
              <a:rPr lang="en-US" dirty="0" smtClean="0"/>
              <a:t> xml _</a:t>
            </a: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 err="1" smtClean="0"/>
              <a:t>dir_name</a:t>
            </a:r>
            <a:endParaRPr lang="en-US" dirty="0" smtClean="0"/>
          </a:p>
          <a:p>
            <a:pPr lvl="2"/>
            <a:r>
              <a:rPr lang="en-US" dirty="0" smtClean="0"/>
              <a:t>Run </a:t>
            </a:r>
            <a:r>
              <a:rPr lang="en-US" dirty="0" err="1" smtClean="0"/>
              <a:t>gwrite.py</a:t>
            </a:r>
            <a:r>
              <a:rPr lang="en-US" dirty="0" smtClean="0"/>
              <a:t> in every directory containing the </a:t>
            </a:r>
            <a:r>
              <a:rPr lang="en-US" dirty="0" err="1" smtClean="0"/>
              <a:t>adios_gwrite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Compile</a:t>
            </a:r>
            <a:r>
              <a:rPr lang="en-US" dirty="0" smtClean="0"/>
              <a:t>/</a:t>
            </a:r>
            <a:r>
              <a:rPr lang="en-US" dirty="0" smtClean="0"/>
              <a:t>Run </a:t>
            </a:r>
            <a:r>
              <a:rPr lang="en-US" dirty="0" err="1" smtClean="0"/>
              <a:t>Heat_adios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More output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more variables </a:t>
            </a:r>
          </a:p>
          <a:p>
            <a:pPr lvl="1"/>
            <a:r>
              <a:rPr lang="en-US" dirty="0" err="1" smtClean="0"/>
              <a:t>cos_u,sin_u</a:t>
            </a:r>
            <a:r>
              <a:rPr lang="en-US" dirty="0" smtClean="0"/>
              <a:t>, </a:t>
            </a:r>
            <a:r>
              <a:rPr lang="en-US" dirty="0" err="1" smtClean="0"/>
              <a:t>tan_u</a:t>
            </a:r>
            <a:endParaRPr lang="en-US" dirty="0" smtClean="0"/>
          </a:p>
          <a:p>
            <a:r>
              <a:rPr lang="en-US" dirty="0" smtClean="0"/>
              <a:t>Modify XML File</a:t>
            </a:r>
          </a:p>
          <a:p>
            <a:r>
              <a:rPr lang="en-US" dirty="0" smtClean="0"/>
              <a:t>Modify </a:t>
            </a:r>
            <a:r>
              <a:rPr lang="en-US" b="1" dirty="0" err="1" smtClean="0"/>
              <a:t>ptrdat</a:t>
            </a:r>
            <a:r>
              <a:rPr lang="en-US" b="1" dirty="0" smtClean="0"/>
              <a:t> </a:t>
            </a:r>
            <a:r>
              <a:rPr lang="en-US" dirty="0" smtClean="0"/>
              <a:t>routine</a:t>
            </a:r>
          </a:p>
          <a:p>
            <a:pPr lvl="1"/>
            <a:r>
              <a:rPr lang="en-US" dirty="0" smtClean="0"/>
              <a:t>Replace all of the </a:t>
            </a:r>
            <a:r>
              <a:rPr lang="en-US" dirty="0" err="1" smtClean="0"/>
              <a:t>adios_write</a:t>
            </a:r>
            <a:r>
              <a:rPr lang="en-US" dirty="0" smtClean="0"/>
              <a:t> statements with just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(buf_id,”output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dirty="0" smtClean="0"/>
              <a:t>Recompile/Run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&lt;adios-group name="output”&gt;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var</a:t>
            </a:r>
            <a:r>
              <a:rPr lang="en-US" dirty="0" smtClean="0"/>
              <a:t> name</a:t>
            </a:r>
            <a:r>
              <a:rPr lang="en-US" dirty="0" smtClean="0"/>
              <a:t>=”temperature"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  <a:r>
              <a:rPr lang="en-US" dirty="0" smtClean="0"/>
              <a:t>" </a:t>
            </a:r>
            <a:r>
              <a:rPr lang="en-US" dirty="0" smtClean="0"/>
              <a:t>dimensions="NX,NY"/&gt;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</a:t>
            </a:r>
            <a:r>
              <a:rPr lang="en-US" dirty="0" smtClean="0">
                <a:solidFill>
                  <a:srgbClr val="0000FF"/>
                </a:solidFill>
              </a:rPr>
              <a:t>=”float" </a:t>
            </a:r>
            <a:r>
              <a:rPr lang="en-US" dirty="0" smtClean="0">
                <a:solidFill>
                  <a:srgbClr val="0000FF"/>
                </a:solidFill>
              </a:rPr>
              <a:t>dimensions="NX,NY"/&gt;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sin_te</a:t>
            </a:r>
            <a:r>
              <a:rPr lang="en-US" dirty="0" err="1" smtClean="0">
                <a:solidFill>
                  <a:srgbClr val="0000FF"/>
                </a:solidFill>
              </a:rPr>
              <a:t>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</a:t>
            </a:r>
            <a:r>
              <a:rPr lang="en-US" dirty="0" smtClean="0">
                <a:solidFill>
                  <a:srgbClr val="0000FF"/>
                </a:solidFill>
              </a:rPr>
              <a:t>"float" </a:t>
            </a:r>
            <a:r>
              <a:rPr lang="en-US" dirty="0" smtClean="0">
                <a:solidFill>
                  <a:srgbClr val="0000FF"/>
                </a:solidFill>
              </a:rPr>
              <a:t>dimensions="NX,NY"/&gt;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</a:t>
            </a:r>
            <a:r>
              <a:rPr lang="en-US" dirty="0" smtClean="0">
                <a:solidFill>
                  <a:srgbClr val="0000FF"/>
                </a:solidFill>
              </a:rPr>
              <a:t>"float" </a:t>
            </a:r>
            <a:r>
              <a:rPr lang="en-US" dirty="0" smtClean="0">
                <a:solidFill>
                  <a:srgbClr val="0000FF"/>
                </a:solidFill>
              </a:rPr>
              <a:t>dimensions="NX,NY"/&gt;</a:t>
            </a:r>
          </a:p>
          <a:p>
            <a:pPr>
              <a:buNone/>
            </a:pPr>
            <a:r>
              <a:rPr lang="en-US" dirty="0" smtClean="0"/>
              <a:t>&lt;/adios-group&gt;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&lt;method method="POSIX" group="output"/&gt;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g</a:t>
            </a:r>
            <a:r>
              <a:rPr lang="en-US" dirty="0" err="1" smtClean="0"/>
              <a:t>name</a:t>
            </a:r>
            <a:r>
              <a:rPr lang="en-US" dirty="0" smtClean="0"/>
              <a:t> </a:t>
            </a:r>
            <a:r>
              <a:rPr lang="en-US" dirty="0" smtClean="0"/>
              <a:t>:actual variable name/expression in the source code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75700" cy="676275"/>
          </a:xfrm>
        </p:spPr>
        <p:txBody>
          <a:bodyPr/>
          <a:lstStyle/>
          <a:p>
            <a:r>
              <a:rPr lang="en-US" dirty="0" smtClean="0"/>
              <a:t>Show and run new ADIOS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 we need to</a:t>
            </a:r>
          </a:p>
          <a:p>
            <a:pPr lvl="1"/>
            <a:r>
              <a:rPr lang="en-US" dirty="0" smtClean="0"/>
              <a:t>Define a communicator.</a:t>
            </a:r>
          </a:p>
          <a:p>
            <a:pPr lvl="2"/>
            <a:r>
              <a:rPr lang="en-US" dirty="0" smtClean="0"/>
              <a:t>Required whenever not all ranks are participating in the write.</a:t>
            </a:r>
          </a:p>
          <a:p>
            <a:pPr lvl="2"/>
            <a:r>
              <a:rPr lang="en-US" dirty="0" smtClean="0"/>
              <a:t>In this example, we have a master process which will NOT participate in this write.</a:t>
            </a:r>
          </a:p>
          <a:p>
            <a:pPr lvl="2"/>
            <a:r>
              <a:rPr lang="en-US" dirty="0" smtClean="0"/>
              <a:t>In this case, we put different path name for different slave nodes</a:t>
            </a:r>
          </a:p>
          <a:p>
            <a:pPr lvl="1"/>
            <a:r>
              <a:rPr lang="en-US" dirty="0" smtClean="0"/>
              <a:t>Modify the XML file to use the MPI-IO method, and to place the communicator in the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119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784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444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dirty="0"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564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357564" y="1371600"/>
            <a:ext cx="2011680" cy="640080"/>
          </a:xfrm>
          <a:prstGeom prst="roundRect">
            <a:avLst/>
          </a:prstGeom>
          <a:solidFill>
            <a:srgbClr val="00FF8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33764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444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644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4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8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040"/>
            <a:ext cx="1333501" cy="2423160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040"/>
            <a:ext cx="1409701" cy="137160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3524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3524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3524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3524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724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724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4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4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4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4" y="1691640"/>
            <a:ext cx="1333501" cy="409956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5244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3907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444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444" y="1325880"/>
            <a:ext cx="1447800" cy="1588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444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644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490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078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666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489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4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5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1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048000" y="4114800"/>
            <a:ext cx="106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543800" y="2537043"/>
            <a:ext cx="159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dge Exchange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4801" y="2080439"/>
            <a:ext cx="1844398" cy="121920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040"/>
            <a:ext cx="1300164" cy="244198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681" y="3944956"/>
            <a:ext cx="2041803" cy="1376364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adios-group </a:t>
            </a:r>
            <a:r>
              <a:rPr lang="en-US" sz="2000" dirty="0" smtClean="0"/>
              <a:t>name="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”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000" dirty="0" smtClean="0"/>
              <a:t>=“</a:t>
            </a:r>
            <a:r>
              <a:rPr lang="en-US" sz="20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>
                <a:solidFill>
                  <a:schemeClr val="tx1"/>
                </a:solidFill>
              </a:rPr>
              <a:t>var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/>
              <a:t>name</a:t>
            </a:r>
            <a:r>
              <a:rPr lang="en-US" sz="1800" dirty="0" smtClean="0"/>
              <a:t>=”</a:t>
            </a:r>
            <a:r>
              <a:rPr lang="en-US" sz="18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1800" dirty="0" smtClean="0"/>
              <a:t>” </a:t>
            </a:r>
            <a:r>
              <a:rPr lang="en-US" sz="1800" dirty="0" smtClean="0"/>
              <a:t>type</a:t>
            </a:r>
            <a:r>
              <a:rPr lang="en-US" sz="1800" dirty="0" smtClean="0"/>
              <a:t>=“integer</a:t>
            </a:r>
            <a:r>
              <a:rPr lang="en-US" sz="1800" dirty="0" smtClean="0"/>
              <a:t>*</a:t>
            </a:r>
            <a:r>
              <a:rPr lang="en-US" sz="1800" dirty="0" smtClean="0"/>
              <a:t>8”/</a:t>
            </a:r>
            <a:r>
              <a:rPr lang="en-US" sz="1800" dirty="0" smtClean="0"/>
              <a:t>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</a:t>
            </a:r>
            <a:r>
              <a:rPr lang="en-US" sz="1800" dirty="0" smtClean="0"/>
              <a:t>="NX" type="integer"/&gt;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</a:t>
            </a:r>
            <a:r>
              <a:rPr lang="en-US" sz="1800" dirty="0" smtClean="0"/>
              <a:t>="NY" type="integer"/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offset</a:t>
            </a:r>
            <a:r>
              <a:rPr lang="en-US" sz="1800" dirty="0" smtClean="0"/>
              <a:t>" </a:t>
            </a:r>
            <a:r>
              <a:rPr lang="en-US" sz="1800" dirty="0" smtClean="0"/>
              <a:t>type="integer"/&gt;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size</a:t>
            </a:r>
            <a:r>
              <a:rPr lang="en-US" sz="1800" dirty="0" smtClean="0"/>
              <a:t>" </a:t>
            </a:r>
            <a:r>
              <a:rPr lang="en-US" sz="1800" dirty="0" smtClean="0"/>
              <a:t>type="integer"/</a:t>
            </a:r>
            <a:r>
              <a:rPr lang="en-US" sz="1800" dirty="0" smtClean="0"/>
              <a:t>&gt;</a:t>
            </a:r>
            <a:endParaRPr lang="en-US" sz="1800" dirty="0" smtClean="0"/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name=”temperature"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u+offset</a:t>
            </a:r>
            <a:r>
              <a:rPr lang="en-US" sz="1800" b="1" dirty="0" smtClean="0">
                <a:solidFill>
                  <a:srgbClr val="0000FF"/>
                </a:solidFill>
              </a:rPr>
              <a:t>*NY</a:t>
            </a:r>
            <a:r>
              <a:rPr lang="en-US" sz="1800" dirty="0" smtClean="0"/>
              <a:t>” type=”float" dimensions</a:t>
            </a:r>
            <a:r>
              <a:rPr lang="en-US" sz="1800" b="1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/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</a:t>
            </a:r>
            <a:r>
              <a:rPr lang="en-US" sz="1800" dirty="0" smtClean="0"/>
              <a:t>"</a:t>
            </a:r>
            <a:r>
              <a:rPr lang="en-US" sz="1800" b="1" dirty="0" err="1" smtClean="0">
                <a:solidFill>
                  <a:srgbClr val="0000FF"/>
                </a:solidFill>
              </a:rPr>
              <a:t>cos_u[offset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</a:t>
            </a:r>
            <a:r>
              <a:rPr lang="en-US" sz="1800" dirty="0" smtClean="0"/>
              <a:t>type=”float" dimensions=</a:t>
            </a:r>
            <a:r>
              <a:rPr lang="en-US" sz="1800" dirty="0" smtClean="0"/>
              <a:t>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sin_u[</a:t>
            </a:r>
            <a:r>
              <a:rPr lang="en-US" sz="1800" b="1" dirty="0" err="1" smtClean="0">
                <a:solidFill>
                  <a:srgbClr val="0000FF"/>
                </a:solidFill>
              </a:rPr>
              <a:t>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</a:t>
            </a:r>
            <a:r>
              <a:rPr lang="en-US" sz="1800" dirty="0" smtClean="0"/>
              <a:t>type="float" dimensions</a:t>
            </a:r>
            <a:r>
              <a:rPr lang="en-US" sz="1800" dirty="0" smtClean="0"/>
              <a:t>=”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smtClean="0"/>
              <a:t>name="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tan_u</a:t>
            </a:r>
            <a:r>
              <a:rPr lang="en-US" sz="1800" b="1" dirty="0" err="1" smtClean="0">
                <a:solidFill>
                  <a:srgbClr val="0000FF"/>
                </a:solidFill>
              </a:rPr>
              <a:t>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 </a:t>
            </a:r>
            <a:r>
              <a:rPr lang="en-US" sz="1800" dirty="0" smtClean="0"/>
              <a:t>type="float" dimensions</a:t>
            </a:r>
            <a:r>
              <a:rPr lang="en-US" sz="1800" dirty="0" smtClean="0"/>
              <a:t>=“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</a:t>
            </a:r>
            <a:r>
              <a:rPr lang="en-US" sz="1800" dirty="0" smtClean="0"/>
              <a:t>/&gt;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</a:t>
            </a:r>
            <a:r>
              <a:rPr lang="en-US" sz="2000" b="1" dirty="0" smtClean="0"/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b="1" dirty="0" smtClean="0"/>
              <a:t>method </a:t>
            </a:r>
            <a:r>
              <a:rPr lang="en-US" sz="2200" dirty="0" smtClean="0"/>
              <a:t>method=”</a:t>
            </a:r>
            <a:r>
              <a:rPr lang="en-US" sz="2200" b="1" dirty="0" smtClean="0">
                <a:solidFill>
                  <a:srgbClr val="FF6800"/>
                </a:solidFill>
              </a:rPr>
              <a:t>MPI</a:t>
            </a:r>
            <a:r>
              <a:rPr lang="en-US" sz="2200" dirty="0" smtClean="0"/>
              <a:t>" group="</a:t>
            </a:r>
            <a:r>
              <a:rPr lang="en-US" sz="2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200" dirty="0" smtClean="0"/>
              <a:t>"/</a:t>
            </a:r>
            <a:r>
              <a:rPr lang="en-US" sz="22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Array</a:t>
            </a:r>
          </a:p>
          <a:p>
            <a:pPr lvl="1"/>
            <a:r>
              <a:rPr lang="en-US" dirty="0" smtClean="0"/>
              <a:t>Global/local dimension, Offset</a:t>
            </a:r>
          </a:p>
          <a:p>
            <a:pPr lvl="1"/>
            <a:r>
              <a:rPr lang="en-US" dirty="0" smtClean="0"/>
              <a:t>Used to reconstruct dataset in bp2h5/bp2ncd</a:t>
            </a:r>
          </a:p>
          <a:p>
            <a:r>
              <a:rPr lang="en-US" dirty="0" smtClean="0"/>
              <a:t>Recompile/Run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8991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/>
              <a:t>&lt;</a:t>
            </a:r>
            <a:r>
              <a:rPr lang="en-US" sz="2400" dirty="0" err="1" smtClean="0"/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="</a:t>
            </a:r>
            <a:r>
              <a:rPr lang="en-US" sz="2400" b="1" dirty="0" smtClean="0">
                <a:solidFill>
                  <a:srgbClr val="0000FF"/>
                </a:solidFill>
              </a:rPr>
              <a:t>offset</a:t>
            </a:r>
            <a:r>
              <a:rPr lang="en-US" sz="2400" b="1" dirty="0" smtClean="0">
                <a:solidFill>
                  <a:srgbClr val="000000"/>
                </a:solidFill>
              </a:rPr>
              <a:t>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</a:rPr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"size"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</a:t>
            </a:r>
            <a:r>
              <a:rPr lang="en-US" sz="2400" b="1" dirty="0" smtClean="0">
                <a:solidFill>
                  <a:srgbClr val="FF6800"/>
                </a:solidFill>
              </a:rPr>
              <a:t>global-bounds </a:t>
            </a:r>
            <a:r>
              <a:rPr lang="en-US" sz="2400" dirty="0" smtClean="0">
                <a:solidFill>
                  <a:srgbClr val="000000"/>
                </a:solidFill>
              </a:rPr>
              <a:t>dimensions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"NX,NY" </a:t>
            </a:r>
            <a:r>
              <a:rPr lang="en-US" sz="2400" dirty="0" smtClean="0"/>
              <a:t>offsets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"offset,0"&gt;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&lt;</a:t>
            </a:r>
            <a:r>
              <a:rPr lang="en-US" sz="1800" dirty="0" err="1" smtClean="0">
                <a:solidFill>
                  <a:srgbClr val="000000"/>
                </a:solidFill>
              </a:rPr>
              <a:t>var</a:t>
            </a:r>
            <a:r>
              <a:rPr lang="en-US" sz="1800" dirty="0" smtClean="0">
                <a:solidFill>
                  <a:srgbClr val="000000"/>
                </a:solidFill>
              </a:rPr>
              <a:t> name</a:t>
            </a:r>
            <a:r>
              <a:rPr lang="en-US" sz="1800" dirty="0" smtClean="0">
                <a:solidFill>
                  <a:srgbClr val="000000"/>
                </a:solidFill>
              </a:rPr>
              <a:t>=”temperature" </a:t>
            </a:r>
            <a:r>
              <a:rPr lang="en-US" sz="1800" dirty="0" err="1" smtClean="0">
                <a:solidFill>
                  <a:srgbClr val="000000"/>
                </a:solidFill>
              </a:rPr>
              <a:t>gname</a:t>
            </a:r>
            <a:r>
              <a:rPr lang="en-US" sz="1800" dirty="0" smtClean="0">
                <a:solidFill>
                  <a:srgbClr val="000000"/>
                </a:solidFill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</a:rPr>
              <a:t>u+offset</a:t>
            </a:r>
            <a:r>
              <a:rPr lang="en-US" sz="1800" dirty="0" smtClean="0">
                <a:solidFill>
                  <a:srgbClr val="000000"/>
                </a:solidFill>
              </a:rPr>
              <a:t>*NY” type=</a:t>
            </a:r>
            <a:r>
              <a:rPr lang="en-US" sz="1800" dirty="0" smtClean="0">
                <a:solidFill>
                  <a:srgbClr val="000000"/>
                </a:solidFill>
              </a:rPr>
              <a:t>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00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00"/>
                </a:solidFill>
              </a:rPr>
              <a:t>"</a:t>
            </a:r>
            <a:r>
              <a:rPr lang="en-US" sz="1800" dirty="0" smtClean="0">
                <a:solidFill>
                  <a:srgbClr val="000000"/>
                </a:solidFill>
              </a:rPr>
              <a:t>/&gt;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cos_u[offset</a:t>
            </a:r>
            <a:r>
              <a:rPr lang="en-US" sz="1800" dirty="0" smtClean="0"/>
              <a:t>]" type=</a:t>
            </a:r>
            <a:r>
              <a:rPr lang="en-US" sz="1800" dirty="0" smtClean="0"/>
              <a:t>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  <a:endParaRPr lang="en-US" sz="1800" dirty="0" smtClean="0"/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sin_u[offset</a:t>
            </a:r>
            <a:r>
              <a:rPr lang="en-US" sz="1800" dirty="0" smtClean="0"/>
              <a:t>]” type=</a:t>
            </a:r>
            <a:r>
              <a:rPr lang="en-US" sz="1800" dirty="0" smtClean="0"/>
              <a:t>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</a:t>
            </a:r>
            <a:r>
              <a:rPr lang="en-US" sz="1800" dirty="0" smtClean="0"/>
              <a:t>&gt;</a:t>
            </a:r>
            <a:endParaRPr lang="en-US" sz="1800" dirty="0" smtClean="0"/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tan_u[offset</a:t>
            </a:r>
            <a:r>
              <a:rPr lang="en-US" sz="1800" dirty="0" smtClean="0"/>
              <a:t>]” type=</a:t>
            </a:r>
            <a:r>
              <a:rPr lang="en-US" sz="1800" dirty="0" smtClean="0"/>
              <a:t>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&lt;/</a:t>
            </a:r>
            <a:r>
              <a:rPr lang="en-US" sz="2400" b="1" dirty="0" smtClean="0">
                <a:solidFill>
                  <a:srgbClr val="E46C0A"/>
                </a:solidFill>
              </a:rPr>
              <a:t>global-bounds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smtClean="0"/>
              <a:t>Adios run time error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gwrite/gread</a:t>
            </a:r>
            <a:r>
              <a:rPr lang="en-US" dirty="0" smtClean="0"/>
              <a:t> to avoid the typos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IO Pattern</a:t>
            </a:r>
          </a:p>
          <a:p>
            <a:pPr lvl="1"/>
            <a:r>
              <a:rPr lang="en-US" dirty="0" smtClean="0"/>
              <a:t>NetCDF files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Snapshot of adios-groups in </a:t>
            </a:r>
            <a:r>
              <a:rPr lang="en-US" sz="3200" dirty="0" err="1" smtClean="0"/>
              <a:t>xgc</a:t>
            </a:r>
            <a:r>
              <a:rPr lang="en-US" sz="3200" dirty="0" smtClean="0"/>
              <a:t> config.xml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500" dirty="0" smtClean="0"/>
              <a:t>&lt;method  method=”MPI"  group="restart"/&gt;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group="diagnosis.bfield.1"/&gt;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method="MPI" 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group="fort.60"/&gt;</a:t>
            </a:r>
          </a:p>
          <a:p>
            <a:pPr>
              <a:buNone/>
            </a:pPr>
            <a:r>
              <a:rPr lang="en-US" sz="1500" dirty="0" smtClean="0"/>
              <a:t>&lt;method  method="POSIX"  group="fort.50"/&gt;</a:t>
            </a:r>
          </a:p>
          <a:p>
            <a:pPr>
              <a:buNone/>
            </a:pPr>
            <a:r>
              <a:rPr lang="en-US" sz="1500" dirty="0" smtClean="0"/>
              <a:t>&lt;method  method="POSIX"  group="fort.61"/&gt;</a:t>
            </a:r>
          </a:p>
          <a:p>
            <a:pPr>
              <a:buNone/>
            </a:pPr>
            <a:r>
              <a:rPr lang="en-US" sz="1500" dirty="0" smtClean="0"/>
              <a:t>&lt;method  method="POSIX"  group="fort.30"/&gt;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group="diagnosis.fieldi.1"/&gt;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group="diagnosis.fieldi.2"/&gt;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group="diagnosis.fieldi.3"/&gt;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group="diagnosis.fieldi.4"/&gt;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group="diagnosis.fieldi.5"/&gt;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667000"/>
          </a:xfrm>
        </p:spPr>
        <p:txBody>
          <a:bodyPr/>
          <a:lstStyle/>
          <a:p>
            <a:r>
              <a:rPr lang="en-US" dirty="0" smtClean="0"/>
              <a:t>Original XGC-1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restart file per processor</a:t>
            </a:r>
          </a:p>
          <a:p>
            <a:r>
              <a:rPr lang="en-US" dirty="0" smtClean="0"/>
              <a:t>ADIOS XGC-1</a:t>
            </a:r>
          </a:p>
          <a:p>
            <a:pPr lvl="1"/>
            <a:r>
              <a:rPr lang="en-US" dirty="0" smtClean="0"/>
              <a:t>One restart file for all the processors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4488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31859C"/>
                </a:solidFill>
              </a:rPr>
              <a:t>&lt;adios-group </a:t>
            </a:r>
            <a:r>
              <a:rPr lang="en-US" sz="2200" dirty="0" smtClean="0"/>
              <a:t>name="</a:t>
            </a:r>
            <a:r>
              <a:rPr lang="en-US" sz="2200" b="1" dirty="0" smtClean="0"/>
              <a:t>restart</a:t>
            </a:r>
            <a:r>
              <a:rPr lang="en-US" sz="2200" dirty="0" smtClean="0"/>
              <a:t>" </a:t>
            </a:r>
            <a:r>
              <a:rPr lang="en-US" sz="22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2200" dirty="0" err="1" smtClean="0">
                <a:solidFill>
                  <a:srgbClr val="FF0000"/>
                </a:solidFill>
              </a:rPr>
              <a:t>icomm</a:t>
            </a:r>
            <a:r>
              <a:rPr lang="en-US" sz="2200" dirty="0" smtClean="0"/>
              <a:t>"&gt;</a:t>
            </a:r>
            <a:endParaRPr lang="en-US" sz="22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icomm</a:t>
            </a:r>
            <a:r>
              <a:rPr lang="en-US" sz="2000" dirty="0" smtClean="0"/>
              <a:t>" type="integer*8"/&gt;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sml_istep</a:t>
            </a:r>
            <a:r>
              <a:rPr lang="en-US" sz="2000" dirty="0" smtClean="0"/>
              <a:t>" type="integer"/&gt;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sml_time</a:t>
            </a:r>
            <a:r>
              <a:rPr lang="en-US" sz="2000" dirty="0" smtClean="0"/>
              <a:t>" type="double"/&gt;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sp%maxnum</a:t>
            </a:r>
            <a:r>
              <a:rPr lang="en-US" sz="2000" dirty="0" smtClean="0"/>
              <a:t>" type="integer"/&gt;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inum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sp%num</a:t>
            </a:r>
            <a:r>
              <a:rPr lang="en-US" sz="2000" dirty="0" smtClean="0"/>
              <a:t>" type="integer"/&gt;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inphase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sp%nphase</a:t>
            </a:r>
            <a:r>
              <a:rPr lang="en-US" sz="2000" dirty="0" smtClean="0"/>
              <a:t>" type="integer"  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imaxgid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sp%maxgid</a:t>
            </a:r>
            <a:r>
              <a:rPr lang="en-US" sz="2000" dirty="0" smtClean="0"/>
              <a:t>" type="integer"/&gt;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igid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sp%gid</a:t>
            </a:r>
            <a:r>
              <a:rPr lang="en-US" sz="2000" dirty="0" smtClean="0"/>
              <a:t>" type="integer*8" dimensions="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iphase</a:t>
            </a:r>
            <a:r>
              <a:rPr lang="en-US" sz="2000" dirty="0" smtClean="0"/>
              <a:t>"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sp%phase</a:t>
            </a:r>
            <a:r>
              <a:rPr lang="en-US" sz="2000" dirty="0" smtClean="0"/>
              <a:t>" type="double" dimensions="</a:t>
            </a:r>
            <a:r>
              <a:rPr lang="en-US" sz="2000" dirty="0" err="1" smtClean="0"/>
              <a:t>inphase,maxnum</a:t>
            </a:r>
            <a:r>
              <a:rPr lang="en-US" sz="2000" dirty="0" smtClean="0"/>
              <a:t>"/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gwrite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 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if(sml_electron_on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==1) then"/&gt;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gwrite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  sp=&gt;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ptl%elec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name=“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type=“integer”/&gt;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emaxgid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sp%maxgid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type="integer"/&gt;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sp%nphase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type="integer"/&gt;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sp%gid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type="integer*8" dimensions="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gname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sp%phase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type="double" dimensions="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enphase,enum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gwrite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  </a:t>
            </a:r>
            <a:r>
              <a:rPr kumimoji="0" 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endif</a:t>
            </a: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&lt;/adios-group&gt;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194D5B"/>
                </a:solidFill>
              </a:rPr>
              <a:t>! Dynamically form the name for certain time step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adios_open</a:t>
            </a:r>
            <a:r>
              <a:rPr lang="en-US" sz="2400" dirty="0" err="1" smtClean="0"/>
              <a:t>(buf,’restart’,</a:t>
            </a:r>
            <a:r>
              <a:rPr lang="en-US" sz="2400" dirty="0" err="1" smtClean="0"/>
              <a:t>filename</a:t>
            </a:r>
            <a:r>
              <a:rPr lang="en-US" sz="2400" dirty="0" err="1" smtClean="0"/>
              <a:t>,’w</a:t>
            </a:r>
            <a:r>
              <a:rPr lang="en-US" sz="2400" dirty="0" smtClean="0"/>
              <a:t>’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</a:t>
            </a:r>
            <a:r>
              <a:rPr lang="en-US" sz="2400" dirty="0" err="1" smtClean="0"/>
              <a:t>buf,’restart</a:t>
            </a:r>
            <a:r>
              <a:rPr lang="en-US" sz="2400" dirty="0" smtClean="0"/>
              <a:t>’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</a:t>
            </a:r>
            <a:r>
              <a:rPr lang="en-US" sz="2400" dirty="0" err="1" smtClean="0"/>
              <a:t>buf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0650" y="9525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Restart_read</a:t>
            </a:r>
            <a:r>
              <a:rPr kumimoji="0" lang="en-US" sz="3200" b="0" i="0" u="none" strike="noStrike" kern="0" cap="none" spc="0" normalizeH="0" baseline="0" noProof="0" dirty="0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(ADIOS)</a:t>
            </a:r>
            <a:endParaRPr kumimoji="0" lang="en-US" sz="32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673E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143001"/>
            <a:ext cx="891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94D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Dynamically form the name for certain time step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write(filename,'("restart.",i4.4,".bp")')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sml_istep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adios_open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(buf,’restart’,filename,’w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adios_gread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adios_close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ADIOS</a:t>
            </a:r>
            <a:endParaRPr lang="en-US" dirty="0" smtClean="0"/>
          </a:p>
          <a:p>
            <a:pPr lvl="1"/>
            <a:r>
              <a:rPr lang="en-US" dirty="0" smtClean="0"/>
              <a:t>Simple APIs</a:t>
            </a:r>
          </a:p>
          <a:p>
            <a:pPr lvl="1"/>
            <a:r>
              <a:rPr lang="en-US" dirty="0" smtClean="0"/>
              <a:t>General bp2h5 converter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</a:t>
            </a:r>
            <a:r>
              <a:rPr lang="en-US" dirty="0" smtClean="0"/>
              <a:t>: mesh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 name="</a:t>
            </a:r>
            <a:r>
              <a:rPr lang="en-US" sz="2000" dirty="0" err="1" smtClean="0"/>
              <a:t>diagnosis.mesh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</a:t>
            </a:r>
            <a:r>
              <a:rPr lang="en-US" sz="2000" b="1" dirty="0" err="1" smtClean="0">
                <a:solidFill>
                  <a:srgbClr val="FF0000"/>
                </a:solidFill>
              </a:rPr>
              <a:t>n_n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</a:t>
            </a:r>
            <a:r>
              <a:rPr lang="en-US" sz="2000" dirty="0" err="1" smtClean="0"/>
              <a:t>n_t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="values"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coord</a:t>
            </a:r>
            <a:r>
              <a:rPr lang="en-US" sz="2000" dirty="0" smtClean="0"/>
              <a:t>"</a:t>
            </a:r>
            <a:r>
              <a:rPr lang="en-US" sz="2000" dirty="0" smtClean="0"/>
              <a:t> type="float*8"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path</a:t>
            </a:r>
            <a:r>
              <a:rPr lang="en-US" sz="2000" dirty="0" smtClean="0"/>
              <a:t>="/coordinates/"</a:t>
            </a:r>
            <a:r>
              <a:rPr lang="en-US" sz="2000" dirty="0" smtClean="0"/>
              <a:t> dimensions</a:t>
            </a:r>
            <a:r>
              <a:rPr lang="en-US" sz="2000" dirty="0" smtClean="0"/>
              <a:t>="2,n_n"/&gt;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</a:t>
            </a:r>
            <a:r>
              <a:rPr lang="en-US" sz="2000" dirty="0" err="1" smtClean="0"/>
              <a:t>node_connect_list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nodeid</a:t>
            </a:r>
            <a:r>
              <a:rPr lang="en-US" sz="2000" dirty="0" smtClean="0"/>
              <a:t>” type="integer"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path</a:t>
            </a:r>
            <a:r>
              <a:rPr lang="en-US" sz="2000" dirty="0" smtClean="0"/>
              <a:t>="cell_set[0]"</a:t>
            </a:r>
            <a:r>
              <a:rPr lang="en-US" sz="2000" dirty="0" smtClean="0"/>
              <a:t> dimensions</a:t>
            </a:r>
            <a:r>
              <a:rPr lang="en-US" sz="2000" dirty="0" smtClean="0"/>
              <a:t>="3,n_t"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nextnode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nextn</a:t>
            </a:r>
            <a:r>
              <a:rPr lang="en-US" sz="2000" dirty="0" smtClean="0"/>
              <a:t>” type="integer" </a:t>
            </a:r>
          </a:p>
          <a:p>
            <a:pPr>
              <a:buNone/>
            </a:pPr>
            <a:r>
              <a:rPr lang="en-US" sz="2000" dirty="0" smtClean="0"/>
              <a:t>        dimensions</a:t>
            </a:r>
            <a:r>
              <a:rPr lang="en-US" sz="2000" dirty="0" smtClean="0"/>
              <a:t>="</a:t>
            </a:r>
            <a:r>
              <a:rPr lang="en-US" sz="2000" dirty="0" err="1" smtClean="0"/>
              <a:t>n_n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name</a:t>
            </a:r>
            <a:r>
              <a:rPr lang="en-US" sz="2000" dirty="0" smtClean="0"/>
              <a:t>="itheta0"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="n_itheta0"</a:t>
            </a:r>
            <a:r>
              <a:rPr lang="en-US" sz="2000" dirty="0" smtClean="0"/>
              <a:t> type="integer"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dimensions</a:t>
            </a:r>
            <a:r>
              <a:rPr lang="en-US" sz="2000" dirty="0" smtClean="0"/>
              <a:t>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"/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</a:t>
            </a:r>
            <a:r>
              <a:rPr lang="en-US" dirty="0" smtClean="0"/>
              <a:t>: mesh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7724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nnodes</a:t>
            </a:r>
            <a:r>
              <a:rPr lang="en-US" sz="1800" dirty="0" smtClean="0"/>
              <a:t>" path="/" </a:t>
            </a:r>
            <a:r>
              <a:rPr lang="en-US" sz="1800" b="1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</a:rPr>
              <a:t>n_n</a:t>
            </a:r>
            <a:r>
              <a:rPr lang="en-US" sz="1800" dirty="0" smtClean="0">
                <a:solidFill>
                  <a:srgbClr val="FF0000"/>
                </a:solidFill>
              </a:rPr>
              <a:t>" </a:t>
            </a:r>
            <a:r>
              <a:rPr lang="en-US" sz="1800" dirty="0" smtClean="0"/>
              <a:t>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nspace</a:t>
            </a:r>
            <a:r>
              <a:rPr lang="en-US" sz="1800" dirty="0" smtClean="0"/>
              <a:t>" path="/" value="2"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ncell_sets</a:t>
            </a:r>
            <a:r>
              <a:rPr lang="en-US" sz="1800" dirty="0" smtClean="0"/>
              <a:t>" path="/" value="1"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name="XP_CLASS" path="/" value="Mesh"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008000"/>
                </a:solidFill>
              </a:rPr>
              <a:t>attribute </a:t>
            </a:r>
            <a:r>
              <a:rPr lang="en-US" sz="1800" dirty="0" smtClean="0"/>
              <a:t>name="</a:t>
            </a:r>
            <a:r>
              <a:rPr lang="en-US" sz="1800" dirty="0" err="1" smtClean="0"/>
              <a:t>cell_name</a:t>
            </a:r>
            <a:r>
              <a:rPr lang="en-US" sz="1800" dirty="0" smtClean="0"/>
              <a:t>" path="/cell_set[0]/" value="Tri" /&gt;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b="1" dirty="0" smtClean="0">
                <a:solidFill>
                  <a:srgbClr val="31859C"/>
                </a:solidFill>
              </a:rPr>
              <a:t>adios-group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mesh.h5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9023350" cy="54102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GROUP "</a:t>
            </a:r>
            <a:r>
              <a:rPr lang="en-US" sz="1800" dirty="0" smtClean="0"/>
              <a:t>/” </a:t>
            </a:r>
          </a:p>
          <a:p>
            <a:pPr>
              <a:buNone/>
            </a:pPr>
            <a:r>
              <a:rPr lang="en-US" sz="1800" dirty="0" smtClean="0"/>
              <a:t>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nnodes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    </a:t>
            </a:r>
          </a:p>
          <a:p>
            <a:pPr>
              <a:buNone/>
            </a:pPr>
            <a:r>
              <a:rPr lang="en-US" sz="1800" dirty="0" smtClean="0"/>
              <a:t>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nspace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ATTRIBUTE "</a:t>
            </a:r>
            <a:r>
              <a:rPr lang="en-US" sz="1800" dirty="0" err="1" smtClean="0"/>
              <a:t>ncell_sets</a:t>
            </a:r>
            <a:r>
              <a:rPr lang="en-US" sz="1800" dirty="0" smtClean="0"/>
              <a:t>” 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ATTRIBUTE </a:t>
            </a:r>
            <a:r>
              <a:rPr lang="en-US" sz="1800" dirty="0" smtClean="0"/>
              <a:t>"</a:t>
            </a:r>
            <a:r>
              <a:rPr lang="en-US" sz="1800" dirty="0" smtClean="0"/>
              <a:t>XP_CLASS” = “Mesh”</a:t>
            </a:r>
          </a:p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"cell_set[0]"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ncells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cell_name</a:t>
            </a:r>
            <a:r>
              <a:rPr lang="en-US" sz="1800" dirty="0" smtClean="0"/>
              <a:t>” = “Tri”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DATASET </a:t>
            </a:r>
            <a:r>
              <a:rPr lang="en-US" sz="1800" dirty="0" smtClean="0"/>
              <a:t>"</a:t>
            </a:r>
            <a:r>
              <a:rPr lang="en-US" sz="1800" dirty="0" err="1" smtClean="0"/>
              <a:t>node_connect_list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[][])</a:t>
            </a:r>
          </a:p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</a:t>
            </a:r>
            <a:r>
              <a:rPr lang="en-US" sz="1800" dirty="0" smtClean="0"/>
              <a:t>coordinates”</a:t>
            </a:r>
          </a:p>
          <a:p>
            <a:pPr>
              <a:buNone/>
            </a:pPr>
            <a:r>
              <a:rPr lang="en-US" sz="1800" dirty="0" smtClean="0"/>
              <a:t>  DATASET “values” (double)</a:t>
            </a:r>
          </a:p>
          <a:p>
            <a:pPr>
              <a:buNone/>
            </a:pPr>
            <a:r>
              <a:rPr lang="en-US" sz="1800" dirty="0" smtClean="0"/>
              <a:t>DATASET </a:t>
            </a:r>
            <a:r>
              <a:rPr lang="en-US" sz="1800" dirty="0" smtClean="0"/>
              <a:t>"</a:t>
            </a:r>
            <a:r>
              <a:rPr lang="en-US" sz="1800" dirty="0" smtClean="0"/>
              <a:t>itheta0”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[])</a:t>
            </a:r>
          </a:p>
          <a:p>
            <a:pPr>
              <a:buNone/>
            </a:pPr>
            <a:r>
              <a:rPr lang="en-US" sz="1800" dirty="0" smtClean="0"/>
              <a:t>DATASET </a:t>
            </a:r>
            <a:r>
              <a:rPr lang="en-US" sz="1800" dirty="0" smtClean="0"/>
              <a:t>"</a:t>
            </a:r>
            <a:r>
              <a:rPr lang="en-US" sz="1800" dirty="0" err="1" smtClean="0"/>
              <a:t>nextnode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[])</a:t>
            </a: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28600"/>
            <a:ext cx="8775700" cy="676275"/>
          </a:xfrm>
        </p:spPr>
        <p:txBody>
          <a:bodyPr>
            <a:normAutofit/>
          </a:bodyPr>
          <a:lstStyle/>
          <a:p>
            <a:r>
              <a:rPr lang="en-US" dirty="0" smtClean="0"/>
              <a:t>./bp2h5 </a:t>
            </a:r>
            <a:r>
              <a:rPr lang="en-US" dirty="0" err="1" smtClean="0"/>
              <a:t>mesh.</a:t>
            </a:r>
            <a:r>
              <a:rPr lang="en-US" dirty="0" err="1" smtClean="0"/>
              <a:t>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dirty="0" smtClean="0"/>
              <a:t>H5dump –H mesh.h5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smtClean="0"/>
              <a:t>cell_set[0]             Group</a:t>
            </a:r>
          </a:p>
          <a:p>
            <a:pPr marL="514350" indent="-514350">
              <a:buNone/>
            </a:pPr>
            <a:r>
              <a:rPr lang="en-US" sz="2200" dirty="0" smtClean="0"/>
              <a:t>/cell_set[0]/node_connect_list </a:t>
            </a:r>
            <a:r>
              <a:rPr lang="en-US" sz="2200" dirty="0" smtClean="0"/>
              <a:t>Dataset</a:t>
            </a:r>
          </a:p>
          <a:p>
            <a:pPr marL="514350" indent="-514350">
              <a:buNone/>
            </a:pPr>
            <a:r>
              <a:rPr lang="en-US" sz="2200" dirty="0" smtClean="0"/>
              <a:t>/coordinates             Group</a:t>
            </a:r>
          </a:p>
          <a:p>
            <a:pPr marL="514350" indent="-514350">
              <a:buNone/>
            </a:pPr>
            <a:r>
              <a:rPr lang="en-US" sz="2200" dirty="0" smtClean="0"/>
              <a:t>/coordinates/values      </a:t>
            </a:r>
            <a:r>
              <a:rPr lang="en-US" sz="2200" dirty="0" smtClean="0"/>
              <a:t>Dataset</a:t>
            </a:r>
          </a:p>
          <a:p>
            <a:pPr marL="514350" indent="-514350">
              <a:buNone/>
            </a:pPr>
            <a:r>
              <a:rPr lang="en-US" sz="2200" dirty="0" smtClean="0"/>
              <a:t>/itheta0                 Dataset</a:t>
            </a:r>
            <a:r>
              <a:rPr lang="en-US" sz="2200" dirty="0" smtClean="0"/>
              <a:t> 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n_n</a:t>
            </a:r>
            <a:r>
              <a:rPr lang="en-US" sz="2200" dirty="0" smtClean="0"/>
              <a:t>                     </a:t>
            </a:r>
            <a:r>
              <a:rPr lang="en-US" sz="2200" dirty="0" smtClean="0"/>
              <a:t>Dataset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n_psi</a:t>
            </a:r>
            <a:r>
              <a:rPr lang="en-US" sz="2200" dirty="0" smtClean="0"/>
              <a:t>                   </a:t>
            </a:r>
            <a:r>
              <a:rPr lang="en-US" sz="2200" dirty="0" smtClean="0"/>
              <a:t>Dataset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n_t</a:t>
            </a:r>
            <a:r>
              <a:rPr lang="en-US" sz="2200" dirty="0" smtClean="0"/>
              <a:t>                     </a:t>
            </a:r>
            <a:r>
              <a:rPr lang="en-US" sz="2200" dirty="0" smtClean="0"/>
              <a:t>Dataset</a:t>
            </a:r>
          </a:p>
          <a:p>
            <a:pPr marL="514350" indent="-514350">
              <a:buNone/>
            </a:pPr>
            <a:r>
              <a:rPr lang="en-US" sz="2200" dirty="0" smtClean="0"/>
              <a:t>/</a:t>
            </a:r>
            <a:r>
              <a:rPr lang="en-US" sz="2200" dirty="0" err="1" smtClean="0"/>
              <a:t>nextnode</a:t>
            </a:r>
            <a:r>
              <a:rPr lang="en-US" sz="2200" dirty="0" smtClean="0"/>
              <a:t>                Dataset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Bfield.h5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5800"/>
            <a:ext cx="9023350" cy="61722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GROUP "</a:t>
            </a:r>
            <a:r>
              <a:rPr lang="en-US" sz="1800" dirty="0" smtClean="0"/>
              <a:t>/”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nspace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)}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nnodes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nnode_data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</a:t>
            </a:r>
            <a:r>
              <a:rPr lang="en-US" sz="1800" dirty="0" smtClean="0"/>
              <a:t>"</a:t>
            </a:r>
            <a:r>
              <a:rPr lang="en-US" sz="1800" dirty="0" smtClean="0"/>
              <a:t>XP_CLASS = “</a:t>
            </a:r>
            <a:r>
              <a:rPr lang="en-US" sz="1800" dirty="0" err="1" smtClean="0"/>
              <a:t>N</a:t>
            </a:r>
            <a:r>
              <a:rPr lang="en-US" sz="1800" dirty="0" err="1" smtClean="0"/>
              <a:t>ode_data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"node_data[0]" {</a:t>
            </a:r>
          </a:p>
          <a:p>
            <a:pPr>
              <a:buNone/>
            </a:pPr>
            <a:r>
              <a:rPr lang="en-US" sz="1800" dirty="0" smtClean="0"/>
              <a:t>   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   ATTRIBUTE "</a:t>
            </a:r>
            <a:r>
              <a:rPr lang="en-US" sz="1800" dirty="0" smtClean="0"/>
              <a:t>labels” = “</a:t>
            </a:r>
            <a:r>
              <a:rPr lang="en-US" sz="1800" dirty="0" err="1" smtClean="0"/>
              <a:t>bfield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      ATTRIBUTE </a:t>
            </a:r>
            <a:r>
              <a:rPr lang="en-US" sz="1800" dirty="0" smtClean="0"/>
              <a:t>"</a:t>
            </a:r>
            <a:r>
              <a:rPr lang="en-US" sz="1800" dirty="0" smtClean="0"/>
              <a:t>unit” = “</a:t>
            </a:r>
            <a:r>
              <a:rPr lang="en-US" sz="1800" dirty="0" err="1" smtClean="0"/>
              <a:t>telsa</a:t>
            </a:r>
            <a:r>
              <a:rPr lang="en-US" sz="1800" dirty="0" smtClean="0"/>
              <a:t>’</a:t>
            </a:r>
          </a:p>
          <a:p>
            <a:pPr>
              <a:buNone/>
            </a:pPr>
            <a:r>
              <a:rPr lang="en-US" sz="1800" dirty="0" smtClean="0"/>
              <a:t>      DATASET "</a:t>
            </a:r>
            <a:r>
              <a:rPr lang="en-US" sz="1800" dirty="0" smtClean="0"/>
              <a:t>values” (double[][])</a:t>
            </a:r>
          </a:p>
          <a:p>
            <a:pPr>
              <a:buNone/>
            </a:pPr>
            <a:r>
              <a:rPr lang="en-US" sz="1800" dirty="0" smtClean="0"/>
              <a:t>GROUP "node_data</a:t>
            </a:r>
            <a:r>
              <a:rPr lang="en-US" sz="1800" dirty="0" smtClean="0"/>
              <a:t>[</a:t>
            </a:r>
            <a:r>
              <a:rPr lang="en-US" sz="1800" dirty="0" smtClean="0"/>
              <a:t>1</a:t>
            </a:r>
            <a:r>
              <a:rPr lang="en-US" sz="1800" dirty="0" smtClean="0"/>
              <a:t>]" {</a:t>
            </a:r>
          </a:p>
          <a:p>
            <a:pPr>
              <a:buNone/>
            </a:pPr>
            <a:r>
              <a:rPr lang="en-US" sz="1800" dirty="0" smtClean="0"/>
              <a:t>   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   ATTRIBUTE "labels” = “</a:t>
            </a:r>
            <a:r>
              <a:rPr lang="en-US" sz="1800" dirty="0" err="1" smtClean="0"/>
              <a:t>poloidalflux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smtClean="0"/>
              <a:t>ATTRIBUTE "unit=“Tm^2”</a:t>
            </a:r>
          </a:p>
          <a:p>
            <a:pPr>
              <a:buNone/>
            </a:pPr>
            <a:r>
              <a:rPr lang="en-US" sz="1800" dirty="0" smtClean="0"/>
              <a:t>      DATASET "values” (double[][])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</a:t>
            </a:r>
            <a:r>
              <a:rPr lang="en-US" sz="1800" dirty="0" smtClean="0"/>
              <a:t>/”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timestep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nspace</a:t>
            </a:r>
            <a:r>
              <a:rPr lang="en-US" sz="1800" dirty="0" smtClean="0"/>
              <a:t>”  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nnodes</a:t>
            </a:r>
            <a:r>
              <a:rPr lang="en-US" sz="1800" dirty="0" smtClean="0"/>
              <a:t>”  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</a:t>
            </a:r>
            <a:r>
              <a:rPr lang="en-US" sz="1800" dirty="0" smtClean="0"/>
              <a:t>"</a:t>
            </a:r>
            <a:r>
              <a:rPr lang="en-US" sz="1800" dirty="0" err="1" smtClean="0"/>
              <a:t>nnode_data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</a:t>
            </a:r>
            <a:r>
              <a:rPr lang="en-US" sz="1800" dirty="0" smtClean="0"/>
              <a:t>"</a:t>
            </a:r>
            <a:r>
              <a:rPr lang="en-US" sz="1800" dirty="0" smtClean="0"/>
              <a:t>XP_CLASS” = “</a:t>
            </a:r>
            <a:r>
              <a:rPr lang="en-US" sz="1800" dirty="0" err="1" smtClean="0"/>
              <a:t>Node_data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GROUP "node_data</a:t>
            </a:r>
            <a:r>
              <a:rPr lang="en-US" sz="1800" dirty="0" smtClean="0"/>
              <a:t>[0]</a:t>
            </a:r>
            <a:r>
              <a:rPr lang="en-US" sz="1800" dirty="0" smtClean="0"/>
              <a:t>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</a:t>
            </a:r>
            <a:r>
              <a:rPr lang="en-US" sz="1800" dirty="0" smtClean="0"/>
              <a:t> = “ion__density</a:t>
            </a:r>
            <a:r>
              <a:rPr lang="en-US" sz="1800" dirty="0" smtClean="0"/>
              <a:t>(</a:t>
            </a:r>
            <a:r>
              <a:rPr lang="en-US" sz="1800" dirty="0" smtClean="0"/>
              <a:t>2D)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   ATTRIBUTE "units"  =  "m^-3"</a:t>
            </a:r>
          </a:p>
          <a:p>
            <a:pPr>
              <a:buNone/>
            </a:pPr>
            <a:r>
              <a:rPr lang="en-US" sz="1800" dirty="0" smtClean="0"/>
              <a:t>   DATASET "values” (double[]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"node_data</a:t>
            </a:r>
            <a:r>
              <a:rPr lang="en-US" sz="1800" dirty="0" smtClean="0"/>
              <a:t>[1]</a:t>
            </a:r>
            <a:r>
              <a:rPr lang="en-US" sz="1800" dirty="0" smtClean="0"/>
              <a:t>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“ion__v_par(2D</a:t>
            </a:r>
            <a:r>
              <a:rPr lang="en-US" sz="1800" dirty="0" smtClean="0"/>
              <a:t>)”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ATTRIBUTE "units"  =  "</a:t>
            </a:r>
            <a:r>
              <a:rPr lang="en-US" sz="1800" dirty="0" err="1" smtClean="0"/>
              <a:t>m/s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"node_data</a:t>
            </a:r>
            <a:r>
              <a:rPr lang="en-US" sz="1800" dirty="0" smtClean="0"/>
              <a:t>[2]</a:t>
            </a:r>
            <a:r>
              <a:rPr lang="en-US" sz="1800" dirty="0" smtClean="0"/>
              <a:t>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“ion__v_ExB-Z(</a:t>
            </a:r>
            <a:r>
              <a:rPr lang="en-US" sz="1800" dirty="0" smtClean="0"/>
              <a:t>2D)</a:t>
            </a:r>
            <a:r>
              <a:rPr lang="en-US" sz="1800" dirty="0" smtClean="0"/>
              <a:t>”</a:t>
            </a:r>
          </a:p>
          <a:p>
            <a:pPr>
              <a:buNone/>
            </a:pPr>
            <a:r>
              <a:rPr lang="en-US" sz="1800" dirty="0" smtClean="0"/>
              <a:t>   ATTRIBUTE "units"  = </a:t>
            </a:r>
            <a:r>
              <a:rPr lang="en-US" sz="1800" dirty="0" smtClean="0"/>
              <a:t> ”</a:t>
            </a:r>
            <a:r>
              <a:rPr lang="en-US" sz="1800" dirty="0" err="1" smtClean="0"/>
              <a:t>m/s</a:t>
            </a:r>
            <a:r>
              <a:rPr lang="en-US" sz="1800" dirty="0" smtClean="0"/>
              <a:t>"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DATASET "values” (double[]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"node_data</a:t>
            </a:r>
            <a:r>
              <a:rPr lang="en-US" sz="1800" dirty="0" smtClean="0"/>
              <a:t>[3]</a:t>
            </a:r>
            <a:r>
              <a:rPr lang="en-US" sz="1800" dirty="0" smtClean="0"/>
              <a:t>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“ion__T_perp(2D)”</a:t>
            </a:r>
          </a:p>
          <a:p>
            <a:pPr>
              <a:buNone/>
            </a:pPr>
            <a:r>
              <a:rPr lang="en-US" sz="1800" dirty="0" smtClean="0"/>
              <a:t>   ATTRIBUTE "units"  =  "</a:t>
            </a:r>
            <a:r>
              <a:rPr lang="en-US" sz="1800" dirty="0" err="1" smtClean="0"/>
              <a:t>keV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GROUP </a:t>
            </a:r>
            <a:r>
              <a:rPr lang="en-US" sz="1800" dirty="0" smtClean="0"/>
              <a:t>"node_data</a:t>
            </a:r>
            <a:r>
              <a:rPr lang="en-US" sz="1800" dirty="0" smtClean="0"/>
              <a:t>[4]</a:t>
            </a:r>
            <a:r>
              <a:rPr lang="en-US" sz="1800" dirty="0" smtClean="0"/>
              <a:t>" </a:t>
            </a:r>
          </a:p>
          <a:p>
            <a:pPr>
              <a:buNone/>
            </a:pPr>
            <a:r>
              <a:rPr lang="en-US" sz="1800" dirty="0" smtClean="0"/>
              <a:t>   ATTRIBUTE "</a:t>
            </a:r>
            <a:r>
              <a:rPr lang="en-US" sz="1800" dirty="0" err="1" smtClean="0"/>
              <a:t>veclen</a:t>
            </a:r>
            <a:r>
              <a:rPr lang="en-US" sz="1800" dirty="0" smtClean="0"/>
              <a:t>” (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ATTRIBUTE "labels” = “ion__T_perp(2D)”</a:t>
            </a:r>
          </a:p>
          <a:p>
            <a:pPr>
              <a:buNone/>
            </a:pPr>
            <a:r>
              <a:rPr lang="en-US" sz="1800" dirty="0" smtClean="0"/>
              <a:t>   ATTRIBUTE "units"  =  "</a:t>
            </a:r>
            <a:r>
              <a:rPr lang="en-US" sz="1800" dirty="0" err="1" smtClean="0"/>
              <a:t>keV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DATASET "values” (double[]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3810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GROUP "node_data[5]" </a:t>
            </a:r>
          </a:p>
          <a:p>
            <a:pPr marL="514350" indent="-514350">
              <a:buNone/>
            </a:pPr>
            <a:r>
              <a:rPr lang="en-US" dirty="0" smtClean="0"/>
              <a:t>   ATTRIBUTE "</a:t>
            </a:r>
            <a:r>
              <a:rPr lang="en-US" dirty="0" err="1" smtClean="0"/>
              <a:t>veclen</a:t>
            </a:r>
            <a:r>
              <a:rPr lang="en-US" dirty="0" smtClean="0"/>
              <a:t>”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514350" indent="-514350">
              <a:buNone/>
            </a:pPr>
            <a:r>
              <a:rPr lang="en-US" dirty="0" smtClean="0"/>
              <a:t>   ATTRIBUTE "labels” = “ion__T_perp(2D)"”</a:t>
            </a:r>
          </a:p>
          <a:p>
            <a:pPr marL="514350" indent="-514350">
              <a:buNone/>
            </a:pPr>
            <a:r>
              <a:rPr lang="en-US" dirty="0" smtClean="0"/>
              <a:t>   ATTRIBUTE "units"  =  ” </a:t>
            </a:r>
            <a:r>
              <a:rPr lang="en-US" dirty="0" err="1" smtClean="0"/>
              <a:t>keV</a:t>
            </a:r>
            <a:r>
              <a:rPr lang="en-US" dirty="0" smtClean="0"/>
              <a:t>"</a:t>
            </a:r>
          </a:p>
          <a:p>
            <a:pPr marL="514350" indent="-514350">
              <a:buNone/>
            </a:pPr>
            <a:r>
              <a:rPr lang="en-US" dirty="0" smtClean="0"/>
              <a:t>   DATASET "values” (double[])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Fieldi_istep.bp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&lt;adios-group name="diagnosis.fieldi.5"&gt;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n_n</a:t>
            </a:r>
            <a:r>
              <a:rPr lang="en-US" sz="2000" dirty="0" smtClean="0"/>
              <a:t>" type="integer"  /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name="values"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enpe</a:t>
            </a:r>
            <a:r>
              <a:rPr lang="en-US" sz="2000" dirty="0" smtClean="0"/>
              <a:t>" path="/node_data[5]" type="double" dimensions="</a:t>
            </a:r>
            <a:r>
              <a:rPr lang="en-US" sz="2000" dirty="0" err="1" smtClean="0"/>
              <a:t>n_n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  &lt;attribute name="</a:t>
            </a:r>
            <a:r>
              <a:rPr lang="en-US" sz="2000" dirty="0" err="1" smtClean="0"/>
              <a:t>veclen</a:t>
            </a:r>
            <a:r>
              <a:rPr lang="en-US" sz="2000" dirty="0" smtClean="0"/>
              <a:t>" path="/node_data[5]/"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=“</a:t>
            </a:r>
            <a:r>
              <a:rPr lang="en-US" sz="2000" dirty="0" err="1" smtClean="0"/>
              <a:t>veclen</a:t>
            </a:r>
            <a:r>
              <a:rPr lang="en-US" sz="2000" dirty="0" smtClean="0"/>
              <a:t>” type=“integer” /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&lt;attribute name="labels" path="/node_data[5]/" value="ion__T_perp(2D)" /&gt;</a:t>
            </a:r>
          </a:p>
          <a:p>
            <a:pPr>
              <a:buNone/>
            </a:pPr>
            <a:r>
              <a:rPr lang="en-US" sz="2000" dirty="0" smtClean="0"/>
              <a:t>  &lt;attribute name="units" path="/node_data[5]/" value="</a:t>
            </a:r>
            <a:r>
              <a:rPr lang="en-US" sz="2000" dirty="0" err="1" smtClean="0"/>
              <a:t>KeV</a:t>
            </a:r>
            <a:r>
              <a:rPr lang="en-US" sz="2000" dirty="0" smtClean="0"/>
              <a:t>" /&gt;</a:t>
            </a:r>
          </a:p>
          <a:p>
            <a:pPr>
              <a:buNone/>
            </a:pPr>
            <a:r>
              <a:rPr lang="en-US" sz="2200" dirty="0" smtClean="0"/>
              <a:t>&lt;/adios-group&gt;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using NETCDF</a:t>
            </a:r>
          </a:p>
          <a:p>
            <a:pPr lvl="1"/>
            <a:r>
              <a:rPr lang="en-US" dirty="0" smtClean="0"/>
              <a:t>Three routines to write </a:t>
            </a:r>
            <a:r>
              <a:rPr lang="en-US" dirty="0" err="1" smtClean="0"/>
              <a:t>flowdiag.nc</a:t>
            </a:r>
            <a:r>
              <a:rPr lang="en-US" dirty="0" smtClean="0"/>
              <a:t> with attributes</a:t>
            </a:r>
          </a:p>
          <a:p>
            <a:pPr lvl="2"/>
            <a:r>
              <a:rPr lang="en-US" b="1" dirty="0" err="1" smtClean="0"/>
              <a:t>diag_flow_ncinit</a:t>
            </a:r>
            <a:endParaRPr lang="en-US" b="1" dirty="0" smtClean="0"/>
          </a:p>
          <a:p>
            <a:pPr lvl="2"/>
            <a:r>
              <a:rPr lang="en-US" b="1" dirty="0" err="1" smtClean="0"/>
              <a:t>diag_flow_ncfinal</a:t>
            </a:r>
            <a:endParaRPr lang="en-US" b="1" dirty="0" smtClean="0"/>
          </a:p>
          <a:p>
            <a:pPr lvl="2"/>
            <a:r>
              <a:rPr lang="en-US" b="1" dirty="0" err="1" smtClean="0"/>
              <a:t>low_diagnosis</a:t>
            </a:r>
            <a:endParaRPr lang="en-US" b="1" dirty="0" smtClean="0"/>
          </a:p>
          <a:p>
            <a:r>
              <a:rPr lang="en-US" dirty="0" smtClean="0"/>
              <a:t>ADIOS </a:t>
            </a:r>
          </a:p>
          <a:p>
            <a:pPr lvl="1"/>
            <a:r>
              <a:rPr lang="en-US" dirty="0" smtClean="0"/>
              <a:t>Shift the complexity to XML construction</a:t>
            </a:r>
          </a:p>
          <a:p>
            <a:pPr lvl="1"/>
            <a:r>
              <a:rPr lang="en-US" dirty="0" smtClean="0"/>
              <a:t>Provide easy-to-use, high-level APIs for end-uses</a:t>
            </a:r>
            <a:endParaRPr lang="en-US" b="1" dirty="0" smtClean="0"/>
          </a:p>
          <a:p>
            <a:pPr lvl="1"/>
            <a:r>
              <a:rPr lang="en-US" dirty="0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None/>
            </a:pPr>
            <a:r>
              <a:rPr lang="en-US" sz="1800" dirty="0" smtClean="0"/>
              <a:t>  var_units(25)= 'm^3’</a:t>
            </a:r>
          </a:p>
          <a:p>
            <a:pPr>
              <a:buNone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None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nf90_put_att(diag_flow_ncfileid, NF90_GLOBAL, 'running', 'false')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nf90_close(diag_flow_ncfileid)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if</a:t>
            </a:r>
            <a:r>
              <a:rPr lang="en-US" sz="2000" dirty="0" err="1"/>
              <a:t>(sp_type</a:t>
            </a:r>
            <a:r>
              <a:rPr lang="en-US" sz="2000" dirty="0"/>
              <a:t>==1) then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diag_time_ncstart</a:t>
            </a:r>
            <a:r>
              <a:rPr lang="en-US" sz="2000" dirty="0"/>
              <a:t>(1)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  </a:t>
            </a:r>
            <a:r>
              <a:rPr lang="en-US" sz="2000" dirty="0" smtClean="0"/>
              <a:t> simtime</a:t>
            </a:r>
            <a:r>
              <a:rPr lang="en-US" sz="2000" dirty="0"/>
              <a:t>(1) = </a:t>
            </a:r>
            <a:r>
              <a:rPr lang="en-US" sz="2000" dirty="0" err="1"/>
              <a:t>sml_time/sml_tran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</a:t>
            </a:r>
            <a:r>
              <a:rPr lang="en-US" sz="2000" dirty="0" err="1" smtClean="0"/>
              <a:t>iret</a:t>
            </a:r>
            <a:r>
              <a:rPr lang="en-US" sz="2000" dirty="0" smtClean="0"/>
              <a:t>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diag_time_ncvarid</a:t>
            </a:r>
            <a:r>
              <a:rPr lang="en-US" sz="2000" dirty="0"/>
              <a:t>, </a:t>
            </a:r>
            <a:r>
              <a:rPr lang="en-US" sz="2000" dirty="0" err="1"/>
              <a:t>simtime</a:t>
            </a:r>
            <a:r>
              <a:rPr lang="en-US" sz="2000" dirty="0"/>
              <a:t>, </a:t>
            </a:r>
            <a:r>
              <a:rPr lang="en-US" sz="2000" dirty="0" err="1"/>
              <a:t>diag_time_ncstart</a:t>
            </a:r>
            <a:r>
              <a:rPr lang="en-US" sz="2000" dirty="0"/>
              <a:t>, </a:t>
            </a:r>
            <a:r>
              <a:rPr lang="en-US" sz="2000" dirty="0" err="1"/>
              <a:t>diag_time_nccount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endif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diag_flow_ncstart</a:t>
            </a:r>
            <a:r>
              <a:rPr lang="en-US" sz="2000" dirty="0"/>
              <a:t>(2)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do </a:t>
            </a:r>
            <a:r>
              <a:rPr lang="en-US" sz="2000" dirty="0" err="1"/>
              <a:t>j</a:t>
            </a:r>
            <a:r>
              <a:rPr lang="en-US" sz="2000" dirty="0"/>
              <a:t>=2, </a:t>
            </a:r>
            <a:r>
              <a:rPr lang="en-US" sz="2000" dirty="0" smtClean="0"/>
              <a:t>NN2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ret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diag_flow_ncvarid(j,sp_type</a:t>
            </a:r>
            <a:r>
              <a:rPr lang="en-US" sz="2000" dirty="0"/>
              <a:t>), </a:t>
            </a:r>
            <a:r>
              <a:rPr lang="en-US" sz="2000" dirty="0" err="1"/>
              <a:t>netcdf_flow(:,j</a:t>
            </a:r>
            <a:r>
              <a:rPr lang="en-US" sz="2000" dirty="0"/>
              <a:t>), </a:t>
            </a:r>
            <a:r>
              <a:rPr lang="en-US" sz="2000" dirty="0" err="1"/>
              <a:t>diag_flow_ncstart</a:t>
            </a:r>
            <a:r>
              <a:rPr lang="en-US" sz="2000" dirty="0"/>
              <a:t>, </a:t>
            </a:r>
            <a:r>
              <a:rPr lang="en-US" sz="2000" dirty="0" err="1"/>
              <a:t>diag_flow_nccount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Enddo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! </a:t>
            </a:r>
            <a:r>
              <a:rPr lang="en-US" sz="2000" dirty="0"/>
              <a:t>sync output file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/>
              <a:t>iret</a:t>
            </a:r>
            <a:r>
              <a:rPr lang="en-US" sz="2000" dirty="0"/>
              <a:t> = nf90_sync(diag_flow_ncfileid)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call </a:t>
            </a:r>
            <a:r>
              <a:rPr lang="en-US" sz="2000" dirty="0" err="1"/>
              <a:t>check_err(iret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</a:t>
            </a:r>
            <a:r>
              <a:rPr lang="en-US" sz="2200" dirty="0" smtClean="0"/>
              <a:t>"</a:t>
            </a:r>
            <a:r>
              <a:rPr lang="en-US" sz="2200" dirty="0" err="1" smtClean="0"/>
              <a:t>flowdiag.</a:t>
            </a:r>
            <a:r>
              <a:rPr lang="en-US" sz="2200" dirty="0" err="1" smtClean="0"/>
              <a:t>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smtClean="0">
                <a:solidFill>
                  <a:srgbClr val="0000FF"/>
                </a:solidFill>
              </a:rPr>
              <a:t>adios_open</a:t>
            </a:r>
            <a:r>
              <a:rPr lang="en-US" sz="2200" dirty="0" smtClean="0"/>
              <a:t>(buf_id,"diagnosis.</a:t>
            </a:r>
            <a:r>
              <a:rPr lang="en-US" sz="2200" dirty="0" smtClean="0"/>
              <a:t>flow</a:t>
            </a:r>
            <a:r>
              <a:rPr lang="en-US" sz="2200" dirty="0" smtClean="0"/>
              <a:t>”, </a:t>
            </a:r>
            <a:r>
              <a:rPr lang="en-US" sz="2200" dirty="0" err="1" smtClean="0"/>
              <a:t>filename,</a:t>
            </a:r>
            <a:r>
              <a:rPr lang="en-US" sz="2200" dirty="0" err="1" smtClean="0"/>
              <a:t>"</a:t>
            </a:r>
            <a:r>
              <a:rPr lang="en-US" sz="2200" dirty="0" err="1" smtClean="0"/>
              <a:t>a</a:t>
            </a:r>
            <a:r>
              <a:rPr lang="en-US" sz="2200" dirty="0" smtClean="0"/>
              <a:t>”)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(buf_id,"diagnosis.flow</a:t>
            </a:r>
            <a:r>
              <a:rPr lang="en-US" sz="2200" dirty="0" smtClean="0"/>
              <a:t>")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0134600" cy="5867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800" dirty="0" smtClean="0"/>
              <a:t>&lt;adios-group name="</a:t>
            </a:r>
            <a:r>
              <a:rPr lang="en-US" sz="1800" dirty="0" err="1" smtClean="0"/>
              <a:t>diagnosis.flow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name="samples"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" type="integer" 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istep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istep/diag_flow_period</a:t>
            </a:r>
            <a:r>
              <a:rPr lang="en-US" sz="1800" dirty="0" smtClean="0"/>
              <a:t>" type="integer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 copy-on-write="yes"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err="1" smtClean="0">
                <a:solidFill>
                  <a:srgbClr val="008000"/>
                </a:solidFill>
              </a:rPr>
              <a:t>src</a:t>
            </a:r>
            <a:r>
              <a:rPr lang="en-US" sz="1800" dirty="0" smtClean="0">
                <a:solidFill>
                  <a:srgbClr val="008000"/>
                </a:solidFill>
              </a:rPr>
              <a:t>=</a:t>
            </a:r>
            <a:r>
              <a:rPr lang="en-US" sz="1800" dirty="0" smtClean="0">
                <a:solidFill>
                  <a:srgbClr val="008000"/>
                </a:solidFill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</a:rPr>
              <a:t>if(istep</a:t>
            </a:r>
            <a:r>
              <a:rPr lang="en-US" sz="1800" dirty="0" smtClean="0">
                <a:solidFill>
                  <a:srgbClr val="008000"/>
                </a:solidFill>
              </a:rPr>
              <a:t>==</a:t>
            </a:r>
            <a:r>
              <a:rPr lang="en-US" sz="18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1800" dirty="0" smtClean="0">
                <a:solidFill>
                  <a:srgbClr val="008000"/>
                </a:solidFill>
              </a:rPr>
              <a:t>) then"/&gt;</a:t>
            </a:r>
            <a:endParaRPr lang="en-US" sz="18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1800" dirty="0" smtClean="0"/>
              <a:t>  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psi</a:t>
            </a:r>
            <a:r>
              <a:rPr lang="en-US" sz="1800" dirty="0" smtClean="0"/>
              <a:t>" type="double" dimensions="samples"/&gt;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err="1" smtClean="0">
                <a:solidFill>
                  <a:srgbClr val="008000"/>
                </a:solidFill>
              </a:rPr>
              <a:t>src</a:t>
            </a:r>
            <a:r>
              <a:rPr lang="en-US" sz="1800" dirty="0" smtClean="0">
                <a:solidFill>
                  <a:srgbClr val="008000"/>
                </a:solidFill>
              </a:rPr>
              <a:t>=</a:t>
            </a:r>
            <a:r>
              <a:rPr lang="en-US" sz="1800" dirty="0" smtClean="0">
                <a:solidFill>
                  <a:srgbClr val="008000"/>
                </a:solidFill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</a:rPr>
              <a:t>endif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="simtime(1)" type="double"/&gt;</a:t>
            </a:r>
          </a:p>
          <a:p>
            <a:pPr>
              <a:buNone/>
            </a:pPr>
            <a:r>
              <a:rPr lang="en-US" sz="1800" dirty="0" smtClean="0"/>
              <a:t>&lt;attribute name="units"  path="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value="transit times"/&gt;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/>
              <a:t>)"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="netcdf_flow(:,2)" type="double" dimensions="samples"/&gt;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" value="m^-3"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="netcdf_flow(:,3)" type="double" dimensions="samples"/&gt;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value="</a:t>
            </a:r>
            <a:r>
              <a:rPr lang="en-US" sz="1800" dirty="0" err="1" smtClean="0"/>
              <a:t>m/s</a:t>
            </a:r>
            <a:r>
              <a:rPr lang="en-US" sz="1800" dirty="0" smtClean="0"/>
              <a:t>" /&gt;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Original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</a:p>
          <a:p>
            <a:pPr>
              <a:buNone/>
            </a:pPr>
            <a:r>
              <a:rPr lang="en-US" sz="1600" dirty="0" err="1" smtClean="0"/>
              <a:t>timesteps</a:t>
            </a:r>
            <a:r>
              <a:rPr lang="en-US" sz="1600" dirty="0" smtClean="0"/>
              <a:t> 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</a:p>
          <a:p>
            <a:pPr>
              <a:buNone/>
            </a:pPr>
            <a:r>
              <a:rPr lang="en-US" sz="1600" dirty="0" smtClean="0"/>
              <a:t>        ion__density(df)_0 = 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ion__density(df)(timesteps</a:t>
            </a:r>
            <a:r>
              <a:rPr lang="en-US" sz="1600" dirty="0" smtClean="0"/>
              <a:t>, ion__density(df)_0) ;</a:t>
            </a:r>
          </a:p>
          <a:p>
            <a:pPr>
              <a:buNone/>
            </a:pPr>
            <a:r>
              <a:rPr lang="en-US" sz="1600" dirty="0" err="1" smtClean="0"/>
              <a:t>ion__density(df):units</a:t>
            </a:r>
            <a:r>
              <a:rPr lang="en-US" sz="1600" dirty="0" smtClean="0"/>
              <a:t> = "m^-3"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ion__toroidal_flow(df)(timesteps</a:t>
            </a:r>
            <a:r>
              <a:rPr lang="en-US" sz="1600" dirty="0" smtClean="0"/>
              <a:t>, ion__toroidal_flow(df)_0) ;</a:t>
            </a:r>
          </a:p>
          <a:p>
            <a:pPr>
              <a:buNone/>
            </a:pPr>
            <a:r>
              <a:rPr lang="en-US" sz="1600" dirty="0" err="1" smtClean="0"/>
              <a:t>ion__toroidal_flow(df):units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ion__poloidal_flow(df)(timesteps</a:t>
            </a:r>
            <a:r>
              <a:rPr lang="en-US" sz="1600" dirty="0" smtClean="0"/>
              <a:t>, ion__poloidal_flow(df)_0) ;</a:t>
            </a:r>
          </a:p>
          <a:p>
            <a:pPr>
              <a:buNone/>
            </a:pPr>
            <a:r>
              <a:rPr lang="en-US" sz="1600" dirty="0" err="1" smtClean="0"/>
              <a:t>ion__poloidal_flow(df):units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Flux_diagnosis</a:t>
            </a:r>
            <a:r>
              <a:rPr lang="en-US" dirty="0" smtClean="0"/>
              <a:t> </a:t>
            </a:r>
            <a:r>
              <a:rPr lang="en-US" dirty="0" smtClean="0"/>
              <a:t>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76200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</a:t>
            </a:r>
            <a:r>
              <a:rPr lang="en-US" sz="2200" dirty="0" smtClean="0"/>
              <a:t>"</a:t>
            </a:r>
            <a:r>
              <a:rPr lang="en-US" sz="2200" dirty="0" err="1" smtClean="0"/>
              <a:t>fluxdiag</a:t>
            </a:r>
            <a:r>
              <a:rPr lang="en-US" sz="2200" dirty="0" err="1" smtClean="0"/>
              <a:t>.</a:t>
            </a:r>
            <a:r>
              <a:rPr lang="en-US" sz="2200" dirty="0" err="1" smtClean="0"/>
              <a:t>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adios_open</a:t>
            </a:r>
            <a:r>
              <a:rPr lang="en-US" sz="2200" dirty="0" err="1" smtClean="0"/>
              <a:t>(buf_id,"diagnosis.</a:t>
            </a:r>
            <a:r>
              <a:rPr lang="en-US" sz="2200" dirty="0" err="1" smtClean="0"/>
              <a:t>flux”,filename,</a:t>
            </a:r>
            <a:r>
              <a:rPr lang="en-US" sz="2200" dirty="0" err="1" smtClean="0"/>
              <a:t>"</a:t>
            </a:r>
            <a:r>
              <a:rPr lang="en-US" sz="2200" dirty="0" err="1" smtClean="0"/>
              <a:t>a</a:t>
            </a:r>
            <a:r>
              <a:rPr lang="en-US" sz="2200" dirty="0" smtClean="0"/>
              <a:t>”)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</a:t>
            </a:r>
            <a:r>
              <a:rPr lang="en-US" sz="2200" dirty="0" err="1" smtClean="0"/>
              <a:t>flux</a:t>
            </a:r>
            <a:r>
              <a:rPr lang="en-US" sz="2200" dirty="0" smtClean="0"/>
              <a:t>"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5867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600" dirty="0" smtClean="0"/>
              <a:t>&lt;adios-group name="</a:t>
            </a:r>
            <a:r>
              <a:rPr lang="en-US" sz="1600" dirty="0" err="1" smtClean="0"/>
              <a:t>diagnosis.flux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name="samples" type="integer"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diag_avg_npsi</a:t>
            </a:r>
            <a:r>
              <a:rPr lang="en-US" sz="1600" dirty="0" smtClean="0"/>
              <a:t>"/&gt;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istep</a:t>
            </a:r>
            <a:r>
              <a:rPr lang="en-US" sz="1600" dirty="0" smtClean="0"/>
              <a:t>" type="integer"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</a:t>
            </a:r>
            <a:r>
              <a:rPr lang="en-US" sz="1600" dirty="0" err="1" smtClean="0"/>
              <a:t>istep/diag_avg_outperiod</a:t>
            </a:r>
            <a:r>
              <a:rPr lang="en-US" sz="1600" dirty="0" smtClean="0"/>
              <a:t>"/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14D2E"/>
                </a:solidFill>
              </a:rPr>
              <a:t>  &lt;</a:t>
            </a:r>
            <a:r>
              <a:rPr lang="en-US" sz="1600" dirty="0" err="1" smtClean="0">
                <a:solidFill>
                  <a:srgbClr val="014D2E"/>
                </a:solidFill>
              </a:rPr>
              <a:t>gwrite</a:t>
            </a:r>
            <a:r>
              <a:rPr lang="en-US" sz="1600" dirty="0" smtClean="0">
                <a:solidFill>
                  <a:srgbClr val="014D2E"/>
                </a:solidFill>
              </a:rPr>
              <a:t> </a:t>
            </a:r>
            <a:r>
              <a:rPr lang="en-US" sz="1600" dirty="0" err="1" smtClean="0">
                <a:solidFill>
                  <a:srgbClr val="014D2E"/>
                </a:solidFill>
              </a:rPr>
              <a:t>src</a:t>
            </a:r>
            <a:r>
              <a:rPr lang="en-US" sz="1600" dirty="0" smtClean="0">
                <a:solidFill>
                  <a:srgbClr val="014D2E"/>
                </a:solidFill>
              </a:rPr>
              <a:t>="</a:t>
            </a:r>
            <a:r>
              <a:rPr lang="en-US" sz="1600" dirty="0" err="1" smtClean="0">
                <a:solidFill>
                  <a:srgbClr val="014D2E"/>
                </a:solidFill>
              </a:rPr>
              <a:t>if(istep</a:t>
            </a:r>
            <a:r>
              <a:rPr lang="en-US" sz="1600" dirty="0" smtClean="0">
                <a:solidFill>
                  <a:srgbClr val="014D2E"/>
                </a:solidFill>
              </a:rPr>
              <a:t>==</a:t>
            </a:r>
            <a:r>
              <a:rPr lang="en-US" sz="1600" dirty="0" err="1" smtClean="0">
                <a:solidFill>
                  <a:srgbClr val="014D2E"/>
                </a:solidFill>
              </a:rPr>
              <a:t>diag_avg_outperiod</a:t>
            </a:r>
            <a:r>
              <a:rPr lang="en-US" sz="1600" dirty="0" smtClean="0">
                <a:solidFill>
                  <a:srgbClr val="014D2E"/>
                </a:solidFill>
              </a:rPr>
              <a:t>) then"/&gt;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psi</a:t>
            </a:r>
            <a:r>
              <a:rPr lang="en-US" sz="1600" dirty="0" smtClean="0"/>
              <a:t>" type="double" dimensions="samples"/&gt;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gwrite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endif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"/&gt;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name="time" type="double"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="simtime(1)"/&gt;</a:t>
            </a:r>
          </a:p>
          <a:p>
            <a:pPr>
              <a:buNone/>
            </a:pPr>
            <a:r>
              <a:rPr lang="en-US" sz="1600" dirty="0" smtClean="0"/>
              <a:t>  &lt;attribute name="units"  path="time" value="transit times"/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ion__radial_flux(avg</a:t>
            </a:r>
            <a:r>
              <a:rPr lang="en-US" sz="1600" dirty="0" smtClean="0"/>
              <a:t>)" type="double" dimensions="samples"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="flux_total(:,2,1)"/&gt;</a:t>
            </a:r>
          </a:p>
          <a:p>
            <a:pPr>
              <a:buNone/>
            </a:pPr>
            <a:r>
              <a:rPr lang="en-US" sz="1600" dirty="0" smtClean="0"/>
              <a:t>  &lt;attribute name="units" path="</a:t>
            </a:r>
            <a:r>
              <a:rPr lang="en-US" sz="1600" dirty="0" err="1" smtClean="0"/>
              <a:t>ion__radial_flux(avg</a:t>
            </a:r>
            <a:r>
              <a:rPr lang="en-US" sz="1600" dirty="0" smtClean="0"/>
              <a:t>)" value="</a:t>
            </a:r>
            <a:r>
              <a:rPr lang="en-US" sz="1600" dirty="0" err="1" smtClean="0"/>
              <a:t>psi/s</a:t>
            </a:r>
            <a:r>
              <a:rPr lang="en-US" sz="1600" dirty="0" smtClean="0"/>
              <a:t>" /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name="</a:t>
            </a:r>
            <a:r>
              <a:rPr lang="en-US" sz="1600" dirty="0" err="1" smtClean="0"/>
              <a:t>ion__radial_E_para_flux(avg</a:t>
            </a:r>
            <a:r>
              <a:rPr lang="en-US" sz="1600" dirty="0" smtClean="0"/>
              <a:t>)" type="double" dimensions="samples" </a:t>
            </a:r>
            <a:r>
              <a:rPr lang="en-US" sz="1600" dirty="0" err="1" smtClean="0"/>
              <a:t>gname</a:t>
            </a:r>
            <a:r>
              <a:rPr lang="en-US" sz="1600" dirty="0" smtClean="0"/>
              <a:t>="flux_total(:,3,1)"/&gt;</a:t>
            </a:r>
          </a:p>
          <a:p>
            <a:pPr>
              <a:buNone/>
            </a:pPr>
            <a:r>
              <a:rPr lang="en-US" sz="1600" dirty="0" smtClean="0"/>
              <a:t>  &lt;attribute name="units" path="</a:t>
            </a:r>
            <a:r>
              <a:rPr lang="en-US" sz="1600" dirty="0" err="1" smtClean="0"/>
              <a:t>ion__radial_E_para_flux(avg</a:t>
            </a:r>
            <a:r>
              <a:rPr lang="en-US" sz="1600" dirty="0" smtClean="0"/>
              <a:t>)" value="J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/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Flux_diagnosis</a:t>
            </a:r>
            <a:r>
              <a:rPr lang="en-US" dirty="0" smtClean="0"/>
              <a:t>: Original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</a:t>
            </a:r>
            <a:r>
              <a:rPr lang="en-US" dirty="0" smtClean="0"/>
              <a:t> </a:t>
            </a:r>
            <a:r>
              <a:rPr lang="en-US" dirty="0" err="1" smtClean="0"/>
              <a:t>ion__radial_flux(</a:t>
            </a:r>
            <a:r>
              <a:rPr lang="en-US" dirty="0" err="1" smtClean="0"/>
              <a:t>avg</a:t>
            </a:r>
            <a:r>
              <a:rPr lang="en-US" dirty="0" smtClean="0"/>
              <a:t>) (</a:t>
            </a:r>
            <a:r>
              <a:rPr lang="en-US" dirty="0" err="1" smtClean="0"/>
              <a:t>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ion__radial_flux(avg</a:t>
            </a:r>
            <a:r>
              <a:rPr lang="en-US" dirty="0" smtClean="0"/>
              <a:t>) :</a:t>
            </a:r>
            <a:r>
              <a:rPr lang="en-US" dirty="0" smtClean="0"/>
              <a:t>units = “</a:t>
            </a:r>
            <a:r>
              <a:rPr lang="en-US" dirty="0" err="1" smtClean="0"/>
              <a:t>psi</a:t>
            </a:r>
            <a:r>
              <a:rPr lang="en-US" dirty="0" err="1" smtClean="0"/>
              <a:t>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ion__radial_E_para_flux(avg</a:t>
            </a:r>
            <a:r>
              <a:rPr lang="en-US" dirty="0" smtClean="0"/>
              <a:t>) (</a:t>
            </a:r>
            <a:r>
              <a:rPr lang="en-US" dirty="0" err="1" smtClean="0"/>
              <a:t>timesteps</a:t>
            </a:r>
            <a:r>
              <a:rPr lang="en-US" dirty="0" smtClean="0"/>
              <a:t>, samples) 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ion__radial_E_para_flux(avg</a:t>
            </a:r>
            <a:r>
              <a:rPr lang="en-US" dirty="0" smtClean="0"/>
              <a:t>) :</a:t>
            </a:r>
            <a:r>
              <a:rPr lang="en-US" dirty="0" smtClean="0"/>
              <a:t>units =</a:t>
            </a:r>
            <a:r>
              <a:rPr lang="en-US" dirty="0" smtClean="0"/>
              <a:t> ”J </a:t>
            </a:r>
            <a:r>
              <a:rPr lang="en-US" dirty="0" err="1" smtClean="0"/>
              <a:t>psi/</a:t>
            </a:r>
            <a:r>
              <a:rPr lang="en-US" dirty="0" err="1" smtClean="0"/>
              <a:t>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</a:t>
            </a:r>
            <a:r>
              <a:rPr lang="en-US" dirty="0" smtClean="0"/>
              <a:t> </a:t>
            </a:r>
            <a:r>
              <a:rPr lang="en-US" dirty="0" err="1" smtClean="0"/>
              <a:t>ion__radial_E_perp_flux(avg</a:t>
            </a:r>
            <a:r>
              <a:rPr lang="en-US" dirty="0" smtClean="0"/>
              <a:t>) (</a:t>
            </a:r>
            <a:r>
              <a:rPr lang="en-US" dirty="0" err="1" smtClean="0"/>
              <a:t>timesteps</a:t>
            </a:r>
            <a:r>
              <a:rPr lang="en-US" dirty="0" smtClean="0"/>
              <a:t>, samples) 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ion__radial_E_perp_flux(avg):</a:t>
            </a:r>
            <a:r>
              <a:rPr lang="en-US" dirty="0" err="1" smtClean="0"/>
              <a:t>units</a:t>
            </a:r>
            <a:r>
              <a:rPr lang="en-US" dirty="0" smtClean="0"/>
              <a:t> =</a:t>
            </a:r>
            <a:r>
              <a:rPr lang="en-US" dirty="0" smtClean="0"/>
              <a:t> ”J </a:t>
            </a:r>
            <a:r>
              <a:rPr lang="en-US" dirty="0" err="1" smtClean="0"/>
              <a:t>psi/</a:t>
            </a:r>
            <a:r>
              <a:rPr lang="en-US" dirty="0" err="1" smtClean="0"/>
              <a:t>s</a:t>
            </a:r>
            <a:r>
              <a:rPr lang="en-US" dirty="0" smtClean="0"/>
              <a:t>" </a:t>
            </a:r>
            <a:r>
              <a:rPr lang="en-US" dirty="0" smtClean="0"/>
              <a:t>;   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</a:t>
            </a:r>
            <a:r>
              <a:rPr lang="en-US" dirty="0" smtClean="0"/>
              <a:t> </a:t>
            </a:r>
            <a:r>
              <a:rPr lang="en-US" dirty="0" err="1" smtClean="0"/>
              <a:t>fluxdiag.</a:t>
            </a:r>
            <a:r>
              <a:rPr lang="en-US" dirty="0" err="1" smtClean="0"/>
              <a:t>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610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 </a:t>
            </a:r>
            <a:r>
              <a:rPr lang="en-US" sz="1600" dirty="0" smtClean="0"/>
              <a:t>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ion__radial_flux</a:t>
            </a:r>
            <a:r>
              <a:rPr lang="en-US" sz="1600" dirty="0" smtClean="0"/>
              <a:t>(avg)_0= </a:t>
            </a:r>
            <a:r>
              <a:rPr lang="en-US" sz="1600" dirty="0" smtClean="0"/>
              <a:t>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</a:t>
            </a:r>
            <a:r>
              <a:rPr lang="en-US" sz="1600" dirty="0" smtClean="0"/>
              <a:t> </a:t>
            </a:r>
            <a:r>
              <a:rPr lang="en-US" sz="1600" dirty="0" err="1" smtClean="0"/>
              <a:t>ion__radial_flux(avg)</a:t>
            </a:r>
            <a:r>
              <a:rPr lang="en-US" sz="1600" dirty="0" err="1" smtClean="0"/>
              <a:t>(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, </a:t>
            </a:r>
            <a:r>
              <a:rPr lang="en-US" sz="1600" dirty="0" smtClean="0"/>
              <a:t>ion__density(avg)_0</a:t>
            </a:r>
            <a:r>
              <a:rPr lang="en-US" sz="1600" dirty="0" smtClean="0"/>
              <a:t>) ;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ion__radial_flux(avg</a:t>
            </a:r>
            <a:r>
              <a:rPr lang="en-US" sz="1600" dirty="0" smtClean="0"/>
              <a:t>)</a:t>
            </a:r>
            <a:r>
              <a:rPr lang="en-US" sz="1600" dirty="0" smtClean="0"/>
              <a:t> :</a:t>
            </a:r>
            <a:r>
              <a:rPr lang="en-US" sz="1600" dirty="0" smtClean="0"/>
              <a:t>units =</a:t>
            </a:r>
            <a:r>
              <a:rPr lang="en-US" sz="1600" dirty="0" smtClean="0"/>
              <a:t> ”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double</a:t>
            </a:r>
            <a:r>
              <a:rPr lang="en-US" sz="1600" dirty="0" smtClean="0"/>
              <a:t> </a:t>
            </a:r>
            <a:r>
              <a:rPr lang="en-US" sz="1600" dirty="0" err="1" smtClean="0"/>
              <a:t>ion__radial_E_para_flux(avg</a:t>
            </a:r>
            <a:r>
              <a:rPr lang="en-US" sz="1600" dirty="0" smtClean="0"/>
              <a:t>) </a:t>
            </a:r>
            <a:r>
              <a:rPr lang="en-US" sz="1600" dirty="0" smtClean="0"/>
              <a:t>(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, </a:t>
            </a:r>
            <a:r>
              <a:rPr lang="en-US" sz="1600" dirty="0" smtClean="0"/>
              <a:t>ion__toroidal_flow(avg)_0</a:t>
            </a:r>
            <a:r>
              <a:rPr lang="en-US" sz="1600" dirty="0" smtClean="0"/>
              <a:t>) ;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ion__radial_E_para_flux(avg</a:t>
            </a:r>
            <a:r>
              <a:rPr lang="en-US" sz="1600" dirty="0" smtClean="0"/>
              <a:t>) :</a:t>
            </a:r>
            <a:r>
              <a:rPr lang="en-US" sz="1600" dirty="0" smtClean="0"/>
              <a:t>units =</a:t>
            </a:r>
            <a:r>
              <a:rPr lang="en-US" sz="1600" dirty="0" smtClean="0"/>
              <a:t> ” J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double</a:t>
            </a:r>
            <a:r>
              <a:rPr lang="en-US" sz="1600" dirty="0" smtClean="0"/>
              <a:t> </a:t>
            </a:r>
            <a:r>
              <a:rPr lang="en-US" sz="1600" dirty="0" err="1" smtClean="0"/>
              <a:t>ion__radial_E_perp_flux(avg</a:t>
            </a:r>
            <a:r>
              <a:rPr lang="en-US" sz="1600" dirty="0" smtClean="0"/>
              <a:t>) </a:t>
            </a:r>
            <a:r>
              <a:rPr lang="en-US" sz="1600" dirty="0" smtClean="0"/>
              <a:t>(</a:t>
            </a:r>
            <a:r>
              <a:rPr lang="en-US" sz="1600" dirty="0" err="1" smtClean="0"/>
              <a:t>timesteps</a:t>
            </a:r>
            <a:r>
              <a:rPr lang="en-US" sz="1600" dirty="0" smtClean="0"/>
              <a:t>,</a:t>
            </a:r>
            <a:r>
              <a:rPr lang="en-US" sz="1600" dirty="0" smtClean="0"/>
              <a:t> ion__radial_E_perp_flux(avg)_</a:t>
            </a:r>
            <a:r>
              <a:rPr lang="en-US" sz="1600" dirty="0" smtClean="0"/>
              <a:t>0</a:t>
            </a:r>
            <a:r>
              <a:rPr lang="en-US" sz="1600" dirty="0" smtClean="0"/>
              <a:t>) ;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ion__radial_E_perp_flux</a:t>
            </a:r>
            <a:r>
              <a:rPr lang="en-US" sz="1600" dirty="0" err="1" smtClean="0"/>
              <a:t>(</a:t>
            </a:r>
            <a:r>
              <a:rPr lang="en-US" sz="1600" dirty="0" err="1" smtClean="0"/>
              <a:t>avg</a:t>
            </a:r>
            <a:r>
              <a:rPr lang="en-US" sz="1600" dirty="0" smtClean="0"/>
              <a:t>) :units = ” J </a:t>
            </a:r>
            <a:r>
              <a:rPr lang="en-US" sz="1600" dirty="0" err="1" smtClean="0"/>
              <a:t>psi/s</a:t>
            </a:r>
            <a:r>
              <a:rPr lang="en-US" sz="1600" dirty="0" smtClean="0"/>
              <a:t>" </a:t>
            </a:r>
            <a:r>
              <a:rPr lang="en-US" sz="1600" dirty="0" smtClean="0"/>
              <a:t>;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24601</TotalTime>
  <Words>8777</Words>
  <Application>Microsoft PowerPoint</Application>
  <PresentationFormat>Letter Paper (8.5x11 in)</PresentationFormat>
  <Paragraphs>999</Paragraphs>
  <Slides>95</Slides>
  <Notes>17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Prtdat: Original vs. Adios </vt:lpstr>
      <vt:lpstr>heat.xml  (1)</vt:lpstr>
      <vt:lpstr>Compile and Run</vt:lpstr>
      <vt:lpstr>BP Tools</vt:lpstr>
      <vt:lpstr>adios_lint</vt:lpstr>
      <vt:lpstr>bpdump</vt:lpstr>
      <vt:lpstr>bp2h5</vt:lpstr>
      <vt:lpstr>bp2ncd</vt:lpstr>
      <vt:lpstr>bp2ascii</vt:lpstr>
      <vt:lpstr>gwrite</vt:lpstr>
      <vt:lpstr>Show, Compile/Run Heat_adios </vt:lpstr>
      <vt:lpstr>Add More output Variables</vt:lpstr>
      <vt:lpstr>heat.xml  (2)</vt:lpstr>
      <vt:lpstr>Show and run new ADIOS code</vt:lpstr>
      <vt:lpstr>Switch To MPI-IO Method</vt:lpstr>
      <vt:lpstr>ADIOS IO Architecture</vt:lpstr>
      <vt:lpstr>Heat.xml (3)</vt:lpstr>
      <vt:lpstr>Global Array</vt:lpstr>
      <vt:lpstr>Heat.xml (4)</vt:lpstr>
      <vt:lpstr>Typos in XML</vt:lpstr>
      <vt:lpstr>XGC</vt:lpstr>
      <vt:lpstr>Snapshot of adios-groups in xgc config.xml</vt:lpstr>
      <vt:lpstr>Restart Files</vt:lpstr>
      <vt:lpstr>XML: restart group </vt:lpstr>
      <vt:lpstr>XML: restart group </vt:lpstr>
      <vt:lpstr>Restart_write (ADIOS)</vt:lpstr>
      <vt:lpstr>Slide 71</vt:lpstr>
      <vt:lpstr>HDF5 outputs</vt:lpstr>
      <vt:lpstr>XML: mesh group</vt:lpstr>
      <vt:lpstr>XML: mesh group</vt:lpstr>
      <vt:lpstr>Original mesh.h5</vt:lpstr>
      <vt:lpstr>./bp2h5 mesh.bp</vt:lpstr>
      <vt:lpstr>Bfield.h5</vt:lpstr>
      <vt:lpstr>Fieldi_istep.bp</vt:lpstr>
      <vt:lpstr>Fieldi_istep.bp</vt:lpstr>
      <vt:lpstr>Fieldi_istep.bp</vt:lpstr>
      <vt:lpstr>Fieldi_istep.bp</vt:lpstr>
      <vt:lpstr>Fieldi_istep.bp</vt:lpstr>
      <vt:lpstr>NETCDF outputs</vt:lpstr>
      <vt:lpstr>diag_flow_ncinit</vt:lpstr>
      <vt:lpstr>diag_flow_ncfinal</vt:lpstr>
      <vt:lpstr>Flow_diagnosis</vt:lpstr>
      <vt:lpstr>Flow_diagnosis with ADIOS</vt:lpstr>
      <vt:lpstr>XML: flow group</vt:lpstr>
      <vt:lpstr>flow_diagnosis Original Schema</vt:lpstr>
      <vt:lpstr>Bp2ncdxgc  flowdiag.bp</vt:lpstr>
      <vt:lpstr>Flux_diagnosis with ADIOS</vt:lpstr>
      <vt:lpstr>XML: flow group</vt:lpstr>
      <vt:lpstr>Flux_diagnosis: Original Schema</vt:lpstr>
      <vt:lpstr>Bp2ncdxgc  fluxdiag.bp</vt:lpstr>
      <vt:lpstr>The End</vt:lpstr>
    </vt:vector>
  </TitlesOfParts>
  <Company>ORNL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Chen Jin</cp:lastModifiedBy>
  <cp:revision>185</cp:revision>
  <dcterms:created xsi:type="dcterms:W3CDTF">2008-07-10T20:12:42Z</dcterms:created>
  <dcterms:modified xsi:type="dcterms:W3CDTF">2008-07-10T20:17:55Z</dcterms:modified>
</cp:coreProperties>
</file>