
<file path=[Content_Types].xml><?xml version="1.0" encoding="utf-8"?>
<Types xmlns="http://schemas.openxmlformats.org/package/2006/content-types"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9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2.xml" ContentType="application/vnd.openxmlformats-officedocument.presentationml.slide+xml"/>
  <Override PartName="/ppt/slides/slide86.xml" ContentType="application/vnd.openxmlformats-officedocument.presentationml.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Default Extension="rels" ContentType="application/vnd.openxmlformats-package.relationships+xml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slides/slide79.xml" ContentType="application/vnd.openxmlformats-officedocument.presentationml.slide+xml"/>
  <Override PartName="/ppt/slides/slide75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48.xml" ContentType="application/vnd.openxmlformats-officedocument.presentationml.slide+xml"/>
  <Override PartName="/ppt/slides/slide44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27.xml" ContentType="application/vnd.openxmlformats-officedocument.presentationml.slide+xml"/>
  <Override PartName="/ppt/slides/slide9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90.xml" ContentType="application/vnd.openxmlformats-officedocument.presentationml.slide+xml"/>
  <Override PartName="/ppt/slides/slide2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83.xml" ContentType="application/vnd.openxmlformats-officedocument.presentationml.slide+xml"/>
  <Override PartName="/ppt/slides/slide16.xml" ContentType="application/vnd.openxmlformats-officedocument.presentationml.slide+xml"/>
  <Override PartName="/ppt/slides/slide87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76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Default Extension="bin" ContentType="application/vnd.openxmlformats-officedocument.presentationml.printerSettings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9.xml" ContentType="application/vnd.openxmlformats-officedocument.presentationml.slide+xml"/>
  <Override PartName="/ppt/slides/slide55.xml" ContentType="application/vnd.openxmlformats-officedocument.presentationml.slide+xml"/>
  <Override PartName="/ppt/viewProps.xml" ContentType="application/vnd.openxmlformats-officedocument.presentationml.viewProps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Default Extension="png" ContentType="image/png"/>
  <Override PartName="/ppt/slides/slide38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slides/slide30.xml" ContentType="application/vnd.openxmlformats-officedocument.presentationml.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91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84.xml" ContentType="application/vnd.openxmlformats-officedocument.presentationml.slide+xml"/>
  <Override PartName="/ppt/slides/slide17.xml" ContentType="application/vnd.openxmlformats-officedocument.presentationml.slide+xml"/>
  <Override PartName="/ppt/slides/slide8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80.xml" ContentType="application/vnd.openxmlformats-officedocument.presentationml.slide+xml"/>
  <Override PartName="/ppt/slides/slide1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ppt/slides/slide70.xml" ContentType="application/vnd.openxmlformats-officedocument.presentationml.slide+xml"/>
  <Default Extension="xml" ContentType="application/xml"/>
  <Override PartName="/ppt/notesSlides/notesSlide9.xml" ContentType="application/vnd.openxmlformats-officedocument.presentationml.notesSlide+xml"/>
  <Override PartName="/ppt/slides/slide77.xml" ContentType="application/vnd.openxmlformats-officedocument.presentationml.slide+xml"/>
  <Override PartName="/ppt/slides/slide73.xml" ContentType="application/vnd.openxmlformats-officedocument.presentationml.slide+xml"/>
  <Override PartName="/ppt/theme/theme2.xml" ContentType="application/vnd.openxmlformats-officedocument.theme+xml"/>
  <Override PartName="/ppt/slides/slide67.xml" ContentType="application/vnd.openxmlformats-officedocument.presentationml.slide+xml"/>
  <Override PartName="/ppt/slides/slide6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46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92.xml" ContentType="application/vnd.openxmlformats-officedocument.presentationml.slide+xml"/>
  <Override PartName="/ppt/slides/slide8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.xml" ContentType="application/vnd.openxmlformats-officedocument.presentationml.slide+xml"/>
  <Override PartName="/ppt/slides/slide81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85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1.xml" ContentType="application/vnd.openxmlformats-officedocument.presentationml.slide+xml"/>
  <Override PartName="/ppt/slides/slide78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slides/slide53.xml" ContentType="application/vnd.openxmlformats-officedocument.presentationml.slide+xml"/>
  <Override PartName="/ppt/slides/slide57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75" r:id="rId2"/>
    <p:sldId id="256" r:id="rId3"/>
    <p:sldId id="289" r:id="rId4"/>
    <p:sldId id="281" r:id="rId5"/>
    <p:sldId id="260" r:id="rId6"/>
    <p:sldId id="258" r:id="rId7"/>
    <p:sldId id="282" r:id="rId8"/>
    <p:sldId id="283" r:id="rId9"/>
    <p:sldId id="286" r:id="rId10"/>
    <p:sldId id="287" r:id="rId11"/>
    <p:sldId id="288" r:id="rId12"/>
    <p:sldId id="262" r:id="rId13"/>
    <p:sldId id="294" r:id="rId14"/>
    <p:sldId id="362" r:id="rId15"/>
    <p:sldId id="290" r:id="rId16"/>
    <p:sldId id="292" r:id="rId17"/>
    <p:sldId id="341" r:id="rId18"/>
    <p:sldId id="347" r:id="rId19"/>
    <p:sldId id="348" r:id="rId20"/>
    <p:sldId id="342" r:id="rId21"/>
    <p:sldId id="343" r:id="rId22"/>
    <p:sldId id="349" r:id="rId23"/>
    <p:sldId id="357" r:id="rId24"/>
    <p:sldId id="344" r:id="rId25"/>
    <p:sldId id="345" r:id="rId26"/>
    <p:sldId id="346" r:id="rId27"/>
    <p:sldId id="361" r:id="rId28"/>
    <p:sldId id="350" r:id="rId29"/>
    <p:sldId id="351" r:id="rId30"/>
    <p:sldId id="352" r:id="rId31"/>
    <p:sldId id="353" r:id="rId32"/>
    <p:sldId id="356" r:id="rId33"/>
    <p:sldId id="358" r:id="rId34"/>
    <p:sldId id="359" r:id="rId35"/>
    <p:sldId id="354" r:id="rId36"/>
    <p:sldId id="364" r:id="rId37"/>
    <p:sldId id="355" r:id="rId38"/>
    <p:sldId id="360" r:id="rId39"/>
    <p:sldId id="296" r:id="rId40"/>
    <p:sldId id="297" r:id="rId41"/>
    <p:sldId id="298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421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419" r:id="rId95"/>
    <p:sldId id="420" r:id="rId96"/>
  </p:sldIdLst>
  <p:sldSz cx="9144000" cy="6858000" type="letter"/>
  <p:notesSz cx="7019925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cott Klask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80"/>
    <a:srgbClr val="008C53"/>
    <a:srgbClr val="FFFFFF"/>
    <a:srgbClr val="DB4415"/>
    <a:srgbClr val="FFFF99"/>
    <a:srgbClr val="FCF3DE"/>
    <a:srgbClr val="FFF6E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34580" autoAdjust="0"/>
    <p:restoredTop sz="86410" autoAdjust="0"/>
  </p:normalViewPr>
  <p:slideViewPr>
    <p:cSldViewPr showGuides="1">
      <p:cViewPr varScale="1">
        <p:scale>
          <a:sx n="82" d="100"/>
          <a:sy n="82" d="100"/>
        </p:scale>
        <p:origin x="-104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printerSettings" Target="printerSettings/printerSettings1.bin"/><Relationship Id="rId100" Type="http://schemas.openxmlformats.org/officeDocument/2006/relationships/commentAuthors" Target="commentAuthors.xml"/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y\AppData\Local\Microsoft\Windows\Temporary%20Internet%20Files\Content.Outlook\NQYVDAT0\chimera%20io%20performance%20results%20on%20jagua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400" dirty="0"/>
              <a:t>Chimera I/O Performance</a:t>
            </a:r>
          </a:p>
        </c:rich>
      </c:tx>
      <c:layout>
        <c:manualLayout>
          <c:xMode val="edge"/>
          <c:yMode val="edge"/>
          <c:x val="0.182194877814186"/>
          <c:y val="0.0437262357414449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0935819109567827"/>
          <c:y val="0.14005089667974"/>
          <c:w val="0.875026528941946"/>
          <c:h val="0.801648254044291"/>
        </c:manualLayout>
      </c:layout>
      <c:lineChart>
        <c:grouping val="standard"/>
        <c:ser>
          <c:idx val="0"/>
          <c:order val="0"/>
          <c:tx>
            <c:strRef>
              <c:f>'plot with all samples'!$B$2</c:f>
              <c:strCache>
                <c:ptCount val="1"/>
                <c:pt idx="0">
                  <c:v>MPI</c:v>
                </c:pt>
              </c:strCache>
            </c:strRef>
          </c:tx>
          <c:spPr>
            <a:ln w="3175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rgbClr val="000080"/>
                </a:solidFill>
                <a:ln w="31750">
                  <a:solidFill>
                    <a:srgbClr val="000080"/>
                  </a:solidFill>
                  <a:prstDash val="solid"/>
                </a:ln>
              </c:spPr>
            </c:marker>
          </c:dPt>
          <c:errBars>
            <c:errDir val="y"/>
            <c:errBarType val="plus"/>
            <c:errValType val="cust"/>
            <c:plus>
              <c:numRef>
                <c:f>('plot with all samples'!$B$46,'plot with all samples'!$F$46,'plot with all samples'!$J$46,'plot with all samples'!$N$46,'plot with all samples'!$R$46)</c:f>
                <c:numCache>
                  <c:formatCode>General</c:formatCode>
                  <c:ptCount val="5"/>
                  <c:pt idx="0">
                    <c:v>0.572509727070517</c:v>
                  </c:pt>
                  <c:pt idx="1">
                    <c:v>4.077806648680228</c:v>
                  </c:pt>
                  <c:pt idx="2">
                    <c:v>0.988079538079026</c:v>
                  </c:pt>
                  <c:pt idx="3">
                    <c:v>1.773791816527092</c:v>
                  </c:pt>
                  <c:pt idx="4">
                    <c:v>4.424996026789159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numRef>
              <c:f>('plot with all samples'!$B$1,'plot with all samples'!$F$1,'plot with all samples'!$J$1,'plot with all samples'!$N$1,'plot with all samples'!$R$1)</c:f>
              <c:numCache>
                <c:formatCode>General</c:formatCode>
                <c:ptCount val="5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</c:numCache>
            </c:numRef>
          </c:cat>
          <c:val>
            <c:numRef>
              <c:f>('plot with all samples'!$B$44,'plot with all samples'!$F$44,'plot with all samples'!$J$44,'plot with all samples'!$N$44,'plot with all samples'!$R$44)</c:f>
              <c:numCache>
                <c:formatCode>General</c:formatCode>
                <c:ptCount val="5"/>
                <c:pt idx="0">
                  <c:v>0.708</c:v>
                </c:pt>
                <c:pt idx="1">
                  <c:v>1.164089000000001</c:v>
                </c:pt>
                <c:pt idx="2">
                  <c:v>4.289925</c:v>
                </c:pt>
                <c:pt idx="3">
                  <c:v>7.342743</c:v>
                </c:pt>
                <c:pt idx="4">
                  <c:v>16.095996</c:v>
                </c:pt>
              </c:numCache>
            </c:numRef>
          </c:val>
        </c:ser>
        <c:ser>
          <c:idx val="1"/>
          <c:order val="1"/>
          <c:tx>
            <c:strRef>
              <c:f>'plot with all samples'!$C$2</c:f>
              <c:strCache>
                <c:ptCount val="1"/>
                <c:pt idx="0">
                  <c:v>MPI_CIO</c:v>
                </c:pt>
              </c:strCache>
            </c:strRef>
          </c:tx>
          <c:spPr>
            <a:ln w="31750">
              <a:solidFill>
                <a:srgbClr val="7030A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7030A0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samples'!$C$46,'plot with all samples'!$G$46,'plot with all samples'!$K$46,'plot with all samples'!$O$46,'plot with all samples'!$S$46)</c:f>
                <c:numCache>
                  <c:formatCode>General</c:formatCode>
                  <c:ptCount val="5"/>
                  <c:pt idx="0">
                    <c:v>1.070778385282551</c:v>
                  </c:pt>
                  <c:pt idx="1">
                    <c:v>1.877089561183835</c:v>
                  </c:pt>
                  <c:pt idx="2">
                    <c:v>1.4763311688777</c:v>
                  </c:pt>
                  <c:pt idx="3">
                    <c:v>2.277816345721436</c:v>
                  </c:pt>
                  <c:pt idx="4">
                    <c:v>3.239263294353957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samples'!$C$44,'plot with all samples'!$G$44,'plot with all samples'!$K$44,'plot with all samples'!$O$44,'plot with all samples'!$S$44)</c:f>
              <c:numCache>
                <c:formatCode>General</c:formatCode>
                <c:ptCount val="5"/>
                <c:pt idx="0">
                  <c:v>1.094637</c:v>
                </c:pt>
                <c:pt idx="1">
                  <c:v>3.642884</c:v>
                </c:pt>
                <c:pt idx="2">
                  <c:v>5.847938999999995</c:v>
                </c:pt>
                <c:pt idx="3">
                  <c:v>10.661818</c:v>
                </c:pt>
                <c:pt idx="4">
                  <c:v>23.94388500000001</c:v>
                </c:pt>
              </c:numCache>
            </c:numRef>
          </c:val>
        </c:ser>
        <c:ser>
          <c:idx val="2"/>
          <c:order val="2"/>
          <c:tx>
            <c:strRef>
              <c:f>'plot with all samples'!$D$2</c:f>
              <c:strCache>
                <c:ptCount val="1"/>
                <c:pt idx="0">
                  <c:v>POSIX</c:v>
                </c:pt>
              </c:strCache>
            </c:strRef>
          </c:tx>
          <c:spPr>
            <a:ln w="31750">
              <a:solidFill>
                <a:srgbClr val="00B05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00B05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samples'!$D$46,'plot with all samples'!$H$46,'plot with all samples'!$L$46,'plot with all samples'!$P$46,'plot with all samples'!$T$46)</c:f>
                <c:numCache>
                  <c:formatCode>General</c:formatCode>
                  <c:ptCount val="5"/>
                  <c:pt idx="0">
                    <c:v>0.139000061875387</c:v>
                  </c:pt>
                  <c:pt idx="1">
                    <c:v>0.593994681388992</c:v>
                  </c:pt>
                  <c:pt idx="2">
                    <c:v>0.223943447386026</c:v>
                  </c:pt>
                  <c:pt idx="3">
                    <c:v>1.389188738340622</c:v>
                  </c:pt>
                  <c:pt idx="4">
                    <c:v>6.166838214181127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samples'!$D$44,'plot with all samples'!$H$44,'plot with all samples'!$L$44,'plot with all samples'!$P$44,'plot with all samples'!$T$44)</c:f>
              <c:numCache>
                <c:formatCode>General</c:formatCode>
                <c:ptCount val="5"/>
                <c:pt idx="0">
                  <c:v>0.0991040000000001</c:v>
                </c:pt>
                <c:pt idx="1">
                  <c:v>0.214286</c:v>
                </c:pt>
                <c:pt idx="2">
                  <c:v>0.470088</c:v>
                </c:pt>
                <c:pt idx="3">
                  <c:v>0.843512</c:v>
                </c:pt>
                <c:pt idx="4">
                  <c:v>1.661026</c:v>
                </c:pt>
              </c:numCache>
            </c:numRef>
          </c:val>
        </c:ser>
        <c:ser>
          <c:idx val="3"/>
          <c:order val="3"/>
          <c:tx>
            <c:strRef>
              <c:f>'plot with all samples'!$E$2</c:f>
              <c:strCache>
                <c:ptCount val="1"/>
                <c:pt idx="0">
                  <c:v>ORIG_H5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samples'!$E$46,'plot with all samples'!$I$46,'plot with all samples'!$M$46,'plot with all samples'!$Q$46,'plot with all samples'!$U$46)</c:f>
                <c:numCache>
                  <c:formatCode>General</c:formatCode>
                  <c:ptCount val="5"/>
                  <c:pt idx="0">
                    <c:v>3.710037505841396</c:v>
                  </c:pt>
                  <c:pt idx="1">
                    <c:v>183.365474878176</c:v>
                  </c:pt>
                  <c:pt idx="2">
                    <c:v>12.5004583660671</c:v>
                  </c:pt>
                  <c:pt idx="3">
                    <c:v>156.9544397517038</c:v>
                  </c:pt>
                  <c:pt idx="4">
                    <c:v>69.48043664090374</c:v>
                  </c:pt>
                </c:numCache>
              </c:numRef>
            </c:plus>
            <c:spPr>
              <a:ln w="12700">
                <a:solidFill>
                  <a:srgbClr val="FF0000"/>
                </a:solidFill>
                <a:prstDash val="solid"/>
              </a:ln>
            </c:spPr>
          </c:errBars>
          <c:val>
            <c:numRef>
              <c:f>('plot with all samples'!$E$44,'plot with all samples'!$I$44,'plot with all samples'!$M$44,'plot with all samples'!$Q$44,'plot with all samples'!$U$44)</c:f>
              <c:numCache>
                <c:formatCode>General</c:formatCode>
                <c:ptCount val="5"/>
                <c:pt idx="0">
                  <c:v>14.079898</c:v>
                </c:pt>
                <c:pt idx="1">
                  <c:v>31.37870199999999</c:v>
                </c:pt>
                <c:pt idx="2">
                  <c:v>75.383114</c:v>
                </c:pt>
                <c:pt idx="3">
                  <c:v>313.074639</c:v>
                </c:pt>
                <c:pt idx="4">
                  <c:v>1126.492702</c:v>
                </c:pt>
              </c:numCache>
            </c:numRef>
          </c:val>
        </c:ser>
        <c:marker val="1"/>
        <c:axId val="659027176"/>
        <c:axId val="79601224"/>
      </c:lineChart>
      <c:catAx>
        <c:axId val="659027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396273532289362"/>
              <c:y val="0.88783352378795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9601224"/>
        <c:crosses val="autoZero"/>
        <c:auto val="1"/>
        <c:lblAlgn val="ctr"/>
        <c:lblOffset val="100"/>
        <c:tickLblSkip val="1"/>
        <c:tickMarkSkip val="2"/>
      </c:catAx>
      <c:valAx>
        <c:axId val="79601224"/>
        <c:scaling>
          <c:logBase val="10.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Total I/O Time per Restart Dump</a:t>
                </a:r>
              </a:p>
            </c:rich>
          </c:tx>
          <c:layout>
            <c:manualLayout>
              <c:xMode val="edge"/>
              <c:yMode val="edge"/>
              <c:x val="0.00621118389168278"/>
              <c:y val="0.28517136738371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9027176"/>
        <c:crossesAt val="1.0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38456100245534"/>
          <c:y val="0.165400037923016"/>
          <c:w val="0.413664847186073"/>
          <c:h val="0.0456274187813937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3725"/>
            <a:ext cx="51466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5" rIns="92629" bIns="4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9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6843A08D-7655-4BF1-B638-BFA89F257F3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as </a:t>
            </a:r>
            <a:r>
              <a:rPr lang="en-US" dirty="0" err="1" smtClean="0"/>
              <a:t>mpi_init</a:t>
            </a:r>
            <a:r>
              <a:rPr lang="en-US" dirty="0" smtClean="0"/>
              <a:t>/finalize</a:t>
            </a:r>
          </a:p>
          <a:p>
            <a:r>
              <a:rPr lang="en-US" dirty="0" err="1" smtClean="0"/>
              <a:t>Adios_init</a:t>
            </a:r>
            <a:r>
              <a:rPr lang="en-US" dirty="0" smtClean="0"/>
              <a:t> : initialization </a:t>
            </a:r>
          </a:p>
          <a:p>
            <a:r>
              <a:rPr lang="en-US" dirty="0" err="1" smtClean="0"/>
              <a:t>Adios_finalize</a:t>
            </a:r>
            <a:r>
              <a:rPr lang="en-US" dirty="0" smtClean="0"/>
              <a:t> : cleanup</a:t>
            </a:r>
          </a:p>
          <a:p>
            <a:r>
              <a:rPr lang="en-US" dirty="0" err="1" smtClean="0"/>
              <a:t>adios_open</a:t>
            </a:r>
            <a:r>
              <a:rPr lang="en-US" dirty="0" smtClean="0"/>
              <a:t>: retrieve the buffer </a:t>
            </a:r>
            <a:r>
              <a:rPr lang="en-US" dirty="0" err="1" smtClean="0"/>
              <a:t>buf</a:t>
            </a:r>
            <a:r>
              <a:rPr lang="en-US" dirty="0" smtClean="0"/>
              <a:t> for</a:t>
            </a:r>
            <a:r>
              <a:rPr lang="en-US" baseline="0" dirty="0" smtClean="0"/>
              <a:t> the adios-group, which will be read from/written into the given filename</a:t>
            </a:r>
          </a:p>
          <a:p>
            <a:r>
              <a:rPr lang="en-US" baseline="0" dirty="0" err="1" smtClean="0"/>
              <a:t>Adios_close</a:t>
            </a:r>
            <a:r>
              <a:rPr lang="en-US" baseline="0" dirty="0" smtClean="0"/>
              <a:t>: is actually to commit the operation of actual read/write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Adios-open</a:t>
            </a:r>
          </a:p>
          <a:p>
            <a:r>
              <a:rPr lang="en-US" dirty="0" smtClean="0"/>
              <a:t>Adios-write</a:t>
            </a:r>
          </a:p>
          <a:p>
            <a:r>
              <a:rPr lang="en-US" dirty="0" smtClean="0"/>
              <a:t>Adios-close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&lt;?xml</a:t>
            </a:r>
            <a:r>
              <a:rPr lang="en-US" baseline="0" dirty="0" smtClean="0"/>
              <a:t> version=1.0?</a:t>
            </a:r>
            <a:r>
              <a:rPr lang="en-US" dirty="0" smtClean="0"/>
              <a:t>&gt; optional</a:t>
            </a:r>
            <a:r>
              <a:rPr lang="en-US" baseline="0" dirty="0" smtClean="0"/>
              <a:t> xml declaration, this element states what version of xml is in use, also may contain information about character encoding</a:t>
            </a:r>
            <a:endParaRPr lang="en-US" dirty="0" smtClean="0"/>
          </a:p>
          <a:p>
            <a:r>
              <a:rPr lang="en-US" dirty="0" smtClean="0"/>
              <a:t>&lt;adios-</a:t>
            </a:r>
            <a:r>
              <a:rPr lang="en-US" dirty="0" err="1" smtClean="0"/>
              <a:t>config</a:t>
            </a:r>
            <a:r>
              <a:rPr lang="en-US" dirty="0" smtClean="0"/>
              <a:t>&gt; root element (can only be</a:t>
            </a:r>
            <a:r>
              <a:rPr lang="en-US" baseline="0" dirty="0" smtClean="0"/>
              <a:t> stated once)</a:t>
            </a:r>
            <a:r>
              <a:rPr lang="en-US" dirty="0" smtClean="0"/>
              <a:t>,</a:t>
            </a:r>
            <a:r>
              <a:rPr lang="en-US" baseline="0" dirty="0" smtClean="0"/>
              <a:t> any text or elements must be enclosed between the root start-tag and end-tag</a:t>
            </a:r>
            <a:endParaRPr lang="en-US" dirty="0" smtClean="0"/>
          </a:p>
          <a:p>
            <a:r>
              <a:rPr lang="en-US" dirty="0" smtClean="0"/>
              <a:t>&lt;adios-group&gt; : a container of a group of variables/attributes</a:t>
            </a:r>
            <a:r>
              <a:rPr lang="en-US" baseline="0" dirty="0" smtClean="0"/>
              <a:t> that should be treated as a single IO operations</a:t>
            </a:r>
            <a:endParaRPr lang="en-US" dirty="0" smtClean="0"/>
          </a:p>
          <a:p>
            <a:r>
              <a:rPr lang="en-US" dirty="0" smtClean="0"/>
              <a:t>&lt;method&gt;: specify what transport method used</a:t>
            </a:r>
            <a:r>
              <a:rPr lang="en-US" baseline="0" dirty="0" smtClean="0"/>
              <a:t> for different  adios-group </a:t>
            </a:r>
          </a:p>
          <a:p>
            <a:r>
              <a:rPr lang="en-US" dirty="0" smtClean="0"/>
              <a:t>&lt;buffer&gt;   : internal buffer size and</a:t>
            </a:r>
            <a:r>
              <a:rPr lang="en-US" baseline="0" dirty="0" smtClean="0"/>
              <a:t> creation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works as </a:t>
            </a:r>
            <a:r>
              <a:rPr lang="en-US" dirty="0" err="1" smtClean="0"/>
              <a:t>ncdump</a:t>
            </a:r>
            <a:r>
              <a:rPr lang="en-US" baseline="0" dirty="0" smtClean="0"/>
              <a:t> and h5dump, </a:t>
            </a:r>
          </a:p>
          <a:p>
            <a:r>
              <a:rPr lang="en-US" baseline="0" dirty="0" smtClean="0"/>
              <a:t>Element size here is the size of </a:t>
            </a:r>
            <a:r>
              <a:rPr lang="en-US" baseline="0" dirty="0" err="1" smtClean="0"/>
              <a:t>bp</a:t>
            </a:r>
            <a:r>
              <a:rPr lang="en-US" baseline="0" dirty="0" smtClean="0"/>
              <a:t> data entry for scalar NX including variable name, path name and other attribute information if provided.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1. when do you use </a:t>
            </a:r>
            <a:r>
              <a:rPr lang="en-US" baseline="0" dirty="0" err="1" smtClean="0"/>
              <a:t>adios_gwrite</a:t>
            </a:r>
            <a:r>
              <a:rPr lang="en-US" baseline="0" dirty="0" smtClean="0"/>
              <a:t> better than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2. the </a:t>
            </a:r>
            <a:r>
              <a:rPr lang="en-US" baseline="0" dirty="0" err="1" smtClean="0"/>
              <a:t>adios_write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scatterred</a:t>
            </a:r>
            <a:r>
              <a:rPr lang="en-US" baseline="0" dirty="0" smtClean="0"/>
              <a:t> around different subroutines and not easy for 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to replace all the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3.  open/close/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should be in same routines </a:t>
            </a:r>
          </a:p>
          <a:p>
            <a:r>
              <a:rPr lang="en-US" baseline="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Coordination-communication: pass</a:t>
            </a:r>
            <a:r>
              <a:rPr lang="en-US" baseline="0" dirty="0" smtClean="0"/>
              <a:t> to the transport methods to coordinate the write/read operation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restart POSIX and not MPI?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86618CE0-4EE8-4514-B9B1-1FD181FBAAC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Please remember that we support both synchronous and asynchronous IO methods!!!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40" tIns="46418" rIns="92840" bIns="46418"/>
          <a:lstStyle/>
          <a:p>
            <a:fld id="{D3F73859-3441-458F-AFFD-3D68C25294A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Fast and Easy and Portable for most of the codes. We will not guarantee all codes will work, but most codes will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BAD1A0C4-223E-4BBB-A7C1-8CB8A602E95E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5BF9FE80-0882-4A81-AF92-0B00F4A9F4D9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i’d rewrite the design goals 2 and 3 to be more principled….right now, they sound like a bunch of implementation….for instance, for the first goal, you could combine 1 and data groupings, so say:</a:t>
            </a:r>
          </a:p>
          <a:p>
            <a:r>
              <a:rPr lang="en-US" smtClean="0"/>
              <a:t>  - ADIOS contribution: Data grouping – dealing with multiple indep. controlled IO settings</a:t>
            </a:r>
          </a:p>
          <a:p>
            <a:r>
              <a:rPr lang="en-US" smtClean="0"/>
              <a:t>Now, I am not saying you have to get rid of your current structure (goals, with contributions later), but can you say 2 and 3 in those terms somehow? That is, link them to an important problem….4 and 5 are clearer.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BB09E9F-CBE1-40DF-A7A5-2DD0346C18B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9A6653B-38BD-4AAE-A3C4-BC38727FE4F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9525"/>
            <a:ext cx="8775700" cy="676275"/>
          </a:xfrm>
        </p:spPr>
        <p:txBody>
          <a:bodyPr/>
          <a:lstStyle>
            <a:lvl1pPr>
              <a:defRPr sz="3200">
                <a:ln>
                  <a:solidFill>
                    <a:srgbClr val="000000"/>
                  </a:solidFill>
                </a:ln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1054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53988"/>
            <a:ext cx="8775700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8588" y="147638"/>
            <a:ext cx="8228012" cy="65881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8588" y="1377950"/>
            <a:ext cx="3808412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089400" y="1377950"/>
            <a:ext cx="3810000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jpeg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OS-logo-DOE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663825" y="6477000"/>
            <a:ext cx="765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2313" y="3581400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25513"/>
            <a:ext cx="8229600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76200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229600" y="6019800"/>
            <a:ext cx="922338" cy="477838"/>
          </a:xfrm>
          <a:prstGeom prst="rect">
            <a:avLst/>
          </a:prstGeom>
          <a:noFill/>
          <a:effectLst>
            <a:outerShdw algn="ctr" rotWithShape="0">
              <a:schemeClr val="bg2"/>
            </a:outerShdw>
          </a:effectLst>
        </p:spPr>
      </p:pic>
      <p:sp>
        <p:nvSpPr>
          <p:cNvPr id="8" name="Rectangle 245"/>
          <p:cNvSpPr>
            <a:spLocks noChangeArrowheads="1"/>
          </p:cNvSpPr>
          <p:nvPr userDrawn="1"/>
        </p:nvSpPr>
        <p:spPr bwMode="auto">
          <a:xfrm>
            <a:off x="7646988" y="6553200"/>
            <a:ext cx="149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Managed by UT-Battelle</a:t>
            </a:r>
            <a:b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</a:b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for the Department of Energy</a:t>
            </a:r>
          </a:p>
        </p:txBody>
      </p:sp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8729663" y="5638800"/>
            <a:ext cx="4143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8ADF0F-B4BF-44D1-B673-76EFF50BB5F4}" type="slidenum">
              <a:rPr lang="en-US" sz="1200">
                <a:solidFill>
                  <a:srgbClr val="000080"/>
                </a:solidFill>
                <a:latin typeface="Times New Roman" pitchFamily="6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0080"/>
              </a:solidFill>
              <a:latin typeface="Times New Roman" pitchFamily="64" charset="0"/>
              <a:cs typeface="+mn-cs"/>
            </a:endParaRPr>
          </a:p>
        </p:txBody>
      </p:sp>
      <p:pic>
        <p:nvPicPr>
          <p:cNvPr id="1033" name="Picture 48" descr="buzzfly_small"/>
          <p:cNvPicPr>
            <a:picLocks noChangeAspect="1" noChangeArrowheads="1"/>
          </p:cNvPicPr>
          <p:nvPr userDrawn="1"/>
        </p:nvPicPr>
        <p:blipFill>
          <a:blip r:embed="rId10"/>
          <a:srcRect r="46410"/>
          <a:stretch>
            <a:fillRect/>
          </a:stretch>
        </p:blipFill>
        <p:spPr bwMode="auto">
          <a:xfrm>
            <a:off x="685800" y="611188"/>
            <a:ext cx="7924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9" descr="buzzfly_small"/>
          <p:cNvPicPr>
            <a:picLocks noChangeAspect="1" noChangeArrowheads="1"/>
          </p:cNvPicPr>
          <p:nvPr userDrawn="1"/>
        </p:nvPicPr>
        <p:blipFill>
          <a:blip r:embed="rId10"/>
          <a:srcRect l="52950"/>
          <a:stretch>
            <a:fillRect/>
          </a:stretch>
        </p:blipFill>
        <p:spPr bwMode="auto">
          <a:xfrm>
            <a:off x="8153400" y="611188"/>
            <a:ext cx="5826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676400" y="6477000"/>
            <a:ext cx="9286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C:\Users\ywy\AppData\Local\Microsoft\Windows\Temporary Internet Files\Content.Outlook\NQYVDAT0\GTlogo.jpg"/>
          <p:cNvPicPr>
            <a:picLocks noChangeAspect="1" noChangeArrowheads="1"/>
          </p:cNvPicPr>
          <p:nvPr userDrawn="1"/>
        </p:nvPicPr>
        <p:blipFill>
          <a:blip r:embed="rId12"/>
          <a:srcRect r="76666"/>
          <a:stretch>
            <a:fillRect/>
          </a:stretch>
        </p:blipFill>
        <p:spPr bwMode="auto">
          <a:xfrm>
            <a:off x="0" y="6477000"/>
            <a:ext cx="9048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25" descr="SDM_logo-high-re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14400" y="6477000"/>
            <a:ext cx="731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49" r:id="rId4"/>
    <p:sldLayoutId id="2147483653" r:id="rId5"/>
    <p:sldLayoutId id="214748365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hyperlink" Target="http://www.northwestern.edu/index.html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www.gopack.com/HomePage.dbml?DB_OEM_ID=9200" TargetMode="External"/><Relationship Id="rId6" Type="http://schemas.openxmlformats.org/officeDocument/2006/relationships/image" Target="../media/image9.jpeg"/><Relationship Id="rId7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300000" rev="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>
              <a:defRPr/>
            </a:pPr>
            <a:r>
              <a:rPr lang="en-US" sz="8800" dirty="0" smtClean="0">
                <a:effectLst>
                  <a:glow rad="63500">
                    <a:schemeClr val="accent3">
                      <a:alpha val="75000"/>
                    </a:schemeClr>
                  </a:glow>
                  <a:outerShdw blurRad="50800" dist="38100" dir="16200000" algn="t">
                    <a:srgbClr val="000000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ADIOS Tutorial</a:t>
            </a:r>
            <a:endParaRPr lang="en-US" sz="8800" dirty="0">
              <a:effectLst>
                <a:glow rad="63500">
                  <a:schemeClr val="accent3">
                    <a:alpha val="75000"/>
                  </a:schemeClr>
                </a:glow>
                <a:outerShdw blurRad="50800" dist="38100" dir="16200000" algn="t">
                  <a:srgbClr val="000000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194" name="Subtitle 17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8153400" cy="3505200"/>
          </a:xfrm>
        </p:spPr>
        <p:txBody>
          <a:bodyPr/>
          <a:lstStyle/>
          <a:p>
            <a:r>
              <a:rPr lang="en-US" sz="4000" smtClean="0"/>
              <a:t>SciDAC 2008</a:t>
            </a:r>
          </a:p>
          <a:p>
            <a:r>
              <a:rPr lang="en-US" sz="4000" smtClean="0"/>
              <a:t>6/19/2008</a:t>
            </a:r>
          </a:p>
          <a:p>
            <a:r>
              <a:rPr lang="en-US" sz="4000" smtClean="0">
                <a:solidFill>
                  <a:srgbClr val="FF0000"/>
                </a:solidFill>
              </a:rPr>
              <a:t>http://www.adiosapi.org</a:t>
            </a:r>
          </a:p>
          <a:p>
            <a:r>
              <a:rPr lang="en-US" sz="4000" smtClean="0">
                <a:solidFill>
                  <a:srgbClr val="000080"/>
                </a:solidFill>
              </a:rPr>
              <a:t>C. Jin, S. Klasky, J. Lofstead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6519446"/>
            <a:ext cx="762000" cy="338554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P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S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099" y="6550223"/>
            <a:ext cx="685801" cy="307777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GSEP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8197" name="Picture 2" descr="C:\Users\ywy\AppData\Local\Microsoft\Windows\Temporary Internet Files\Content.Outlook\NQYVDAT0\Sandia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548438"/>
            <a:ext cx="6858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 descr="Northwestern University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450013"/>
            <a:ext cx="685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8" descr="http://www.nmnathletics.com.edgesuite.net/fls/9200/headers/banner_home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2711" t="920" r="75594" b="5368"/>
          <a:stretch>
            <a:fillRect/>
          </a:stretch>
        </p:blipFill>
        <p:spPr bwMode="auto">
          <a:xfrm>
            <a:off x="7010400" y="6477000"/>
            <a:ext cx="319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7" descr="uw_toplevel_header2.jpg"/>
          <p:cNvPicPr>
            <a:picLocks noChangeAspect="1"/>
          </p:cNvPicPr>
          <p:nvPr/>
        </p:nvPicPr>
        <p:blipFill>
          <a:blip r:embed="rId7"/>
          <a:srcRect t="11905" r="61429" b="37302"/>
          <a:stretch>
            <a:fillRect/>
          </a:stretch>
        </p:blipFill>
        <p:spPr bwMode="auto">
          <a:xfrm>
            <a:off x="4572000" y="6400800"/>
            <a:ext cx="106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Related Work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Specialty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HDF-5 – complex API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Parallel </a:t>
            </a:r>
            <a:r>
              <a:rPr lang="en-US" dirty="0" err="1"/>
              <a:t>netCDF</a:t>
            </a:r>
            <a:r>
              <a:rPr lang="en-US" dirty="0"/>
              <a:t> – no structure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File system aware middleware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 ADIO layer – File system connection, complex API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Parallel File systems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Lustre</a:t>
            </a:r>
            <a:r>
              <a:rPr lang="en-US" dirty="0"/>
              <a:t> – Metadata server issues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PVFS2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LWFS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GPFS, </a:t>
            </a:r>
            <a:r>
              <a:rPr lang="en-US" dirty="0" err="1"/>
              <a:t>pNFS</a:t>
            </a:r>
            <a:r>
              <a:rPr lang="en-US" dirty="0"/>
              <a:t>, </a:t>
            </a:r>
            <a:r>
              <a:rPr lang="en-US" dirty="0" err="1"/>
              <a:t>Panasas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Features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Platforms tested</a:t>
            </a:r>
          </a:p>
          <a:p>
            <a:pPr lvl="1"/>
            <a:r>
              <a:rPr lang="en-US" smtClean="0"/>
              <a:t>Cray CNL (ORNL Jaguar)</a:t>
            </a:r>
          </a:p>
          <a:p>
            <a:pPr lvl="1"/>
            <a:r>
              <a:rPr lang="en-US" smtClean="0"/>
              <a:t>Cray Catamount (ORNL old-Jaguar and SNL Redstorm)</a:t>
            </a:r>
          </a:p>
          <a:p>
            <a:pPr lvl="1"/>
            <a:r>
              <a:rPr lang="en-US" smtClean="0"/>
              <a:t>Linux Infiniband (ORNL Ewok)</a:t>
            </a:r>
          </a:p>
          <a:p>
            <a:pPr lvl="1"/>
            <a:r>
              <a:rPr lang="en-US" smtClean="0"/>
              <a:t>BlueGene P now being tested/debugged.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MPI-IO independent, MPI-IO collective, POSIX, NULL, Ga Tech DataTap asynchronous, Rutgers DART asynchronous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ADIOS performance.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MPI-IO method.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GTC and GTS codes have achieved over 25 GB/sec on Cray XT at ORNL.</a:t>
            </a:r>
          </a:p>
          <a:p>
            <a:pPr lvl="2">
              <a:defRPr/>
            </a:pPr>
            <a:r>
              <a:rPr lang="en-US" dirty="0" smtClean="0"/>
              <a:t>30GB diagnostic files every 3 minutes, 1.2 TB restart files every 30 minutes, 300MB other diagnostic files every 3 minutes.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Chimera code speed up by 6.5% (overall time).</a:t>
            </a:r>
          </a:p>
          <a:p>
            <a:pPr eaLnBrk="1" hangingPunct="1">
              <a:defRPr/>
            </a:pPr>
            <a:r>
              <a:rPr lang="en-US" dirty="0" smtClean="0"/>
              <a:t>DART: &lt;2% overhead for</a:t>
            </a:r>
            <a:br>
              <a:rPr lang="en-US" dirty="0" smtClean="0"/>
            </a:br>
            <a:r>
              <a:rPr lang="en-US" dirty="0" smtClean="0"/>
              <a:t>writing 2 TB/hour with</a:t>
            </a:r>
            <a:br>
              <a:rPr lang="en-US" dirty="0" smtClean="0"/>
            </a:br>
            <a:r>
              <a:rPr lang="en-US" dirty="0" smtClean="0"/>
              <a:t>XGC code.</a:t>
            </a:r>
          </a:p>
          <a:p>
            <a:pPr eaLnBrk="1" hangingPunct="1">
              <a:defRPr/>
            </a:pPr>
            <a:r>
              <a:rPr lang="en-US" dirty="0" err="1" smtClean="0"/>
              <a:t>DataTap</a:t>
            </a:r>
            <a:r>
              <a:rPr lang="en-US" dirty="0" smtClean="0"/>
              <a:t> vs. </a:t>
            </a:r>
            <a:r>
              <a:rPr lang="en-US" dirty="0" err="1" smtClean="0"/>
              <a:t>Posix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1 file per process (</a:t>
            </a:r>
            <a:r>
              <a:rPr lang="en-US" dirty="0" err="1" smtClean="0"/>
              <a:t>Posix</a:t>
            </a:r>
            <a:r>
              <a:rPr lang="en-US" dirty="0" smtClean="0"/>
              <a:t>).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5 </a:t>
            </a:r>
            <a:r>
              <a:rPr lang="en-US" dirty="0" err="1" smtClean="0"/>
              <a:t>secs</a:t>
            </a:r>
            <a:r>
              <a:rPr lang="en-US" dirty="0" smtClean="0"/>
              <a:t> for GTC</a:t>
            </a:r>
            <a:br>
              <a:rPr lang="en-US" dirty="0" smtClean="0"/>
            </a:br>
            <a:r>
              <a:rPr lang="en-US" dirty="0" smtClean="0"/>
              <a:t>computation.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~25 seconds for </a:t>
            </a:r>
            <a:r>
              <a:rPr lang="en-US" dirty="0" err="1" smtClean="0"/>
              <a:t>Posix</a:t>
            </a:r>
            <a:r>
              <a:rPr lang="en-US" dirty="0" smtClean="0"/>
              <a:t> IO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~4 seconds with </a:t>
            </a:r>
            <a:r>
              <a:rPr lang="en-US" dirty="0" err="1" smtClean="0"/>
              <a:t>DataTap</a:t>
            </a:r>
            <a:endParaRPr lang="en-US" dirty="0" smtClean="0"/>
          </a:p>
        </p:txBody>
      </p:sp>
      <p:pic>
        <p:nvPicPr>
          <p:cNvPr id="27651" name="Picture 5" descr="scot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Codes &amp; Performance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June 7, 2008: 24 hour GTC run on Jaguar at ORNL</a:t>
            </a:r>
          </a:p>
          <a:p>
            <a:pPr lvl="1"/>
            <a:r>
              <a:rPr lang="en-US" smtClean="0"/>
              <a:t>93% of machine (28,672 cores)</a:t>
            </a:r>
          </a:p>
          <a:p>
            <a:pPr lvl="1"/>
            <a:r>
              <a:rPr lang="en-US" smtClean="0"/>
              <a:t>MPI-OpenMP mixed model on quad-core nodes (7168 MPI procs)</a:t>
            </a:r>
          </a:p>
          <a:p>
            <a:pPr lvl="1"/>
            <a:r>
              <a:rPr lang="en-US" smtClean="0"/>
              <a:t>three interruptions total (simple node failure) with 2 10+ hour runs</a:t>
            </a:r>
          </a:p>
          <a:p>
            <a:pPr lvl="1"/>
            <a:r>
              <a:rPr lang="en-US" smtClean="0"/>
              <a:t>Wrote 56 TB of data at 20 GB/sec (21 TB for post analysis)</a:t>
            </a:r>
          </a:p>
          <a:p>
            <a:pPr lvl="1"/>
            <a:r>
              <a:rPr lang="en-US" smtClean="0"/>
              <a:t>IO overhead 3% of wall clock time</a:t>
            </a:r>
          </a:p>
          <a:p>
            <a:pPr lvl="1"/>
            <a:r>
              <a:rPr lang="en-US" smtClean="0"/>
              <a:t>Mixed IO methods of synchronous MPI-IO and POSIX IO configured in the XML file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 IO Performance (Supernova code)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" y="923924"/>
          <a:ext cx="8000999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1747" name="Straight Connector 7"/>
          <p:cNvCxnSpPr>
            <a:cxnSpLocks noChangeShapeType="1"/>
          </p:cNvCxnSpPr>
          <p:nvPr/>
        </p:nvCxnSpPr>
        <p:spPr bwMode="auto">
          <a:xfrm flipV="1">
            <a:off x="1828800" y="2971800"/>
            <a:ext cx="6019800" cy="9906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48" name="TextBox 8"/>
          <p:cNvSpPr txBox="1">
            <a:spLocks noChangeArrowheads="1"/>
          </p:cNvSpPr>
          <p:nvPr/>
        </p:nvSpPr>
        <p:spPr bwMode="auto">
          <a:xfrm rot="-578070">
            <a:off x="5981700" y="2674938"/>
            <a:ext cx="178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2x scaling</a:t>
            </a: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1981200" y="5791200"/>
            <a:ext cx="612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>
              <a:buFont typeface="Arial" charset="0"/>
              <a:buChar char="•"/>
            </a:pPr>
            <a:r>
              <a:rPr lang="en-US" sz="2000" dirty="0"/>
              <a:t>Plot minimum value from 5 runs with </a:t>
            </a:r>
            <a:r>
              <a:rPr lang="en-US" sz="2000" dirty="0" smtClean="0"/>
              <a:t>9 </a:t>
            </a:r>
            <a:r>
              <a:rPr lang="en-US" sz="2000" dirty="0"/>
              <a:t>restarts/run</a:t>
            </a:r>
          </a:p>
          <a:p>
            <a:pPr marL="227013" indent="-227013">
              <a:buFont typeface="Arial" charset="0"/>
              <a:buChar char="•"/>
            </a:pPr>
            <a:r>
              <a:rPr lang="en-US" sz="2000" dirty="0"/>
              <a:t>Error bars show maximum time for the method.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1.0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143000"/>
            <a:ext cx="80422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Library Release: October 2008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Documents: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Manual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Example routines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tutorial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</a:t>
            </a:r>
            <a:r>
              <a:rPr lang="en-US" sz="2000" dirty="0" err="1" smtClean="0"/>
              <a:t>Utils</a:t>
            </a:r>
            <a:endParaRPr lang="en-US" sz="2000" dirty="0" smtClean="0"/>
          </a:p>
          <a:p>
            <a:pPr lvl="1">
              <a:lnSpc>
                <a:spcPct val="70000"/>
              </a:lnSpc>
            </a:pPr>
            <a:r>
              <a:rPr lang="en-US" sz="1700" dirty="0" smtClean="0"/>
              <a:t>Bp2h5, bp2ncd, bp2ascii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Tools</a:t>
            </a:r>
          </a:p>
          <a:p>
            <a:pPr lvl="1">
              <a:lnSpc>
                <a:spcPct val="70000"/>
              </a:lnSpc>
            </a:pPr>
            <a:r>
              <a:rPr lang="en-US" sz="1700" dirty="0" err="1" smtClean="0"/>
              <a:t>Bpdump</a:t>
            </a:r>
            <a:r>
              <a:rPr lang="en-US" sz="1700" dirty="0" smtClean="0"/>
              <a:t>, </a:t>
            </a:r>
            <a:r>
              <a:rPr lang="en-US" sz="1700" dirty="0" err="1" smtClean="0"/>
              <a:t>bpcopy</a:t>
            </a:r>
            <a:r>
              <a:rPr lang="en-US" sz="1700" dirty="0" smtClean="0"/>
              <a:t>, </a:t>
            </a:r>
            <a:r>
              <a:rPr lang="en-US" sz="1700" dirty="0" err="1" smtClean="0"/>
              <a:t>bpmody</a:t>
            </a:r>
            <a:r>
              <a:rPr lang="en-US" sz="1700" dirty="0" smtClean="0"/>
              <a:t> ,</a:t>
            </a:r>
            <a:r>
              <a:rPr lang="en-US" sz="1700" dirty="0" err="1" smtClean="0"/>
              <a:t>adios_lint</a:t>
            </a:r>
            <a:endParaRPr lang="en-US" sz="1700" dirty="0" smtClean="0"/>
          </a:p>
          <a:p>
            <a:pPr>
              <a:lnSpc>
                <a:spcPct val="70000"/>
              </a:lnSpc>
            </a:pPr>
            <a:r>
              <a:rPr lang="en-US" sz="2000" dirty="0" smtClean="0"/>
              <a:t>ADIOS Methods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MPI-IO, MPI-CIO, </a:t>
            </a:r>
            <a:r>
              <a:rPr lang="en-US" sz="1700" dirty="0" err="1" smtClean="0"/>
              <a:t>Posix</a:t>
            </a:r>
            <a:r>
              <a:rPr lang="en-US" sz="1700" dirty="0" smtClean="0"/>
              <a:t>, NULL, phdf5, </a:t>
            </a:r>
            <a:r>
              <a:rPr lang="en-US" sz="1700" dirty="0" err="1" smtClean="0"/>
              <a:t>DataTap</a:t>
            </a:r>
            <a:r>
              <a:rPr lang="en-US" sz="1700" dirty="0" smtClean="0"/>
              <a:t> (experimental).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Supported Platforms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Cray XT, </a:t>
            </a:r>
            <a:r>
              <a:rPr lang="en-US" sz="1700" dirty="0" err="1" smtClean="0"/>
              <a:t>Infiniband</a:t>
            </a:r>
            <a:r>
              <a:rPr lang="en-US" sz="1700" dirty="0" smtClean="0"/>
              <a:t> (x86), Gigabit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Minimal required Software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 compiler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Optional Software 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python.</a:t>
            </a:r>
          </a:p>
          <a:p>
            <a:pPr lvl="1">
              <a:lnSpc>
                <a:spcPct val="70000"/>
              </a:lnSpc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2.0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990600"/>
            <a:ext cx="8042275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Release October, 2009.</a:t>
            </a:r>
          </a:p>
          <a:p>
            <a:pPr>
              <a:defRPr/>
            </a:pPr>
            <a:r>
              <a:rPr lang="en-US" dirty="0" err="1" smtClean="0"/>
              <a:t>BlueGene</a:t>
            </a:r>
            <a:r>
              <a:rPr lang="en-US" dirty="0" smtClean="0"/>
              <a:t> P will be fully supported.</a:t>
            </a:r>
          </a:p>
          <a:p>
            <a:pPr>
              <a:defRPr/>
            </a:pPr>
            <a:r>
              <a:rPr lang="en-US" dirty="0" smtClean="0"/>
              <a:t>Index files built for fast reading.</a:t>
            </a:r>
          </a:p>
          <a:p>
            <a:pPr>
              <a:defRPr/>
            </a:pPr>
            <a:r>
              <a:rPr lang="en-US" dirty="0" smtClean="0"/>
              <a:t>Faster methods for converting codes with F90 writes, C </a:t>
            </a:r>
            <a:r>
              <a:rPr lang="en-US" dirty="0" err="1" smtClean="0"/>
              <a:t>fwrites</a:t>
            </a:r>
            <a:r>
              <a:rPr lang="en-US" dirty="0" smtClean="0"/>
              <a:t>, </a:t>
            </a:r>
            <a:r>
              <a:rPr lang="en-US" dirty="0" err="1" smtClean="0"/>
              <a:t>netcdf</a:t>
            </a:r>
            <a:r>
              <a:rPr lang="en-US" dirty="0" smtClean="0"/>
              <a:t>, hdf5 to ADIOS writes.</a:t>
            </a:r>
          </a:p>
          <a:p>
            <a:pPr>
              <a:defRPr/>
            </a:pPr>
            <a:r>
              <a:rPr lang="en-US" dirty="0" smtClean="0"/>
              <a:t>Metadata Catalogue.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One file will be produced per simulation which hyperlinks to all of the other files produced.</a:t>
            </a:r>
          </a:p>
          <a:p>
            <a:pPr>
              <a:defRPr/>
            </a:pPr>
            <a:r>
              <a:rPr lang="en-US" dirty="0" smtClean="0"/>
              <a:t>Readers developed.</a:t>
            </a:r>
          </a:p>
          <a:p>
            <a:pPr>
              <a:defRPr/>
            </a:pPr>
            <a:r>
              <a:rPr lang="en-US" dirty="0" smtClean="0"/>
              <a:t>Integration into Kepler for</a:t>
            </a:r>
            <a:br>
              <a:rPr lang="en-US" dirty="0" smtClean="0"/>
            </a:br>
            <a:r>
              <a:rPr lang="en-US" dirty="0" smtClean="0"/>
              <a:t>metadata capture.</a:t>
            </a:r>
          </a:p>
          <a:p>
            <a:pPr>
              <a:defRPr/>
            </a:pPr>
            <a:r>
              <a:rPr lang="en-US" dirty="0" smtClean="0"/>
              <a:t>Offloading to staging</a:t>
            </a:r>
            <a:br>
              <a:rPr lang="en-US" dirty="0" smtClean="0"/>
            </a:br>
            <a:r>
              <a:rPr lang="en-US" dirty="0" smtClean="0"/>
              <a:t>area for other processing,</a:t>
            </a:r>
            <a:br>
              <a:rPr lang="en-US" dirty="0" smtClean="0"/>
            </a:br>
            <a:r>
              <a:rPr lang="en-US" dirty="0" smtClean="0"/>
              <a:t>such as data re-arrangement and in situ</a:t>
            </a:r>
            <a:br>
              <a:rPr lang="en-US" dirty="0" smtClean="0"/>
            </a:br>
            <a:r>
              <a:rPr lang="en-US" dirty="0" smtClean="0"/>
              <a:t>visualization.</a:t>
            </a:r>
          </a:p>
          <a:p>
            <a:pPr>
              <a:buNone/>
              <a:defRPr/>
            </a:pPr>
            <a:r>
              <a:rPr lang="en-US" sz="3400" b="1" dirty="0" smtClean="0">
                <a:solidFill>
                  <a:srgbClr val="FF0000"/>
                </a:solidFill>
              </a:rPr>
              <a:t>Please suggest changes</a:t>
            </a:r>
          </a:p>
        </p:txBody>
      </p:sp>
      <p:pic>
        <p:nvPicPr>
          <p:cNvPr id="33795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02012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ADIOS API Overview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  <a:p>
            <a:r>
              <a:rPr lang="en-US" smtClean="0"/>
              <a:t>Standards</a:t>
            </a:r>
          </a:p>
          <a:p>
            <a:r>
              <a:rPr lang="en-US" smtClean="0"/>
              <a:t>Setup/Cleanup API</a:t>
            </a:r>
          </a:p>
          <a:p>
            <a:r>
              <a:rPr lang="en-US" smtClean="0"/>
              <a:t>Main IO APIs</a:t>
            </a:r>
          </a:p>
          <a:p>
            <a:r>
              <a:rPr lang="en-US" smtClean="0"/>
              <a:t>Secondary IO API</a:t>
            </a:r>
          </a:p>
          <a:p>
            <a:r>
              <a:rPr lang="en-US" smtClean="0"/>
              <a:t>Asynchronous IO hints</a:t>
            </a:r>
          </a:p>
          <a:p>
            <a:r>
              <a:rPr lang="en-US" smtClean="0"/>
              <a:t>Additional Pieces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Requirements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Work equally well for Fortran and C-based codes</a:t>
            </a:r>
          </a:p>
          <a:p>
            <a:r>
              <a:rPr lang="en-US" smtClean="0"/>
              <a:t>Nearly as simple as standard POSIX IO commands</a:t>
            </a:r>
          </a:p>
          <a:p>
            <a:r>
              <a:rPr lang="en-US" smtClean="0"/>
              <a:t>Capable of generating full HDF-5 and netCDF output</a:t>
            </a:r>
          </a:p>
          <a:p>
            <a:r>
              <a:rPr lang="en-US" smtClean="0"/>
              <a:t>Support both synchronous and asynchronous IO</a:t>
            </a:r>
          </a:p>
          <a:p>
            <a:r>
              <a:rPr lang="en-US" smtClean="0"/>
              <a:t>Changes to IO methods do not require source code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Standards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64-bit sizing for everything</a:t>
            </a:r>
          </a:p>
          <a:p>
            <a:r>
              <a:rPr lang="en-US" smtClean="0"/>
              <a:t>Fortran 90 and C 99</a:t>
            </a:r>
          </a:p>
          <a:p>
            <a:r>
              <a:rPr lang="en-US" smtClean="0"/>
              <a:t>MPI Messaging</a:t>
            </a:r>
          </a:p>
          <a:p>
            <a:pPr lvl="1"/>
            <a:r>
              <a:rPr lang="en-US" smtClean="0"/>
              <a:t>required by some transports for coordination</a:t>
            </a:r>
          </a:p>
          <a:p>
            <a:r>
              <a:rPr lang="en-US" smtClean="0"/>
              <a:t>MPI-IO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2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to End Vision with ADIOS. (15 minutes)</a:t>
            </a:r>
          </a:p>
          <a:p>
            <a:r>
              <a:rPr lang="en-US" smtClean="0"/>
              <a:t>ADIOS API’s. (15 minutes)</a:t>
            </a:r>
          </a:p>
          <a:p>
            <a:r>
              <a:rPr lang="en-US" smtClean="0"/>
              <a:t>ADIOS XML. (15 minutes).</a:t>
            </a:r>
          </a:p>
          <a:p>
            <a:r>
              <a:rPr lang="en-US" smtClean="0"/>
              <a:t>Heat Equation (1 hour).</a:t>
            </a:r>
          </a:p>
          <a:p>
            <a:r>
              <a:rPr lang="en-US" smtClean="0"/>
              <a:t>XGC code. (45 minutes).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Setup/Cleanup API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/>
              <a:t>Initialize/cleanup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adios_init</a:t>
            </a:r>
            <a:r>
              <a:rPr lang="en-US" sz="3200" dirty="0" smtClean="0"/>
              <a:t> (‘config.xml’)</a:t>
            </a:r>
          </a:p>
          <a:p>
            <a:pPr lvl="2">
              <a:defRPr/>
            </a:pPr>
            <a:r>
              <a:rPr lang="en-US" sz="2800" dirty="0" smtClean="0"/>
              <a:t>parse XML file on each process</a:t>
            </a:r>
          </a:p>
          <a:p>
            <a:pPr lvl="2">
              <a:defRPr/>
            </a:pPr>
            <a:r>
              <a:rPr lang="en-US" sz="2800" dirty="0" smtClean="0"/>
              <a:t>setup transport methods</a:t>
            </a:r>
          </a:p>
          <a:p>
            <a:pPr lvl="2">
              <a:defRPr/>
            </a:pPr>
            <a:endParaRPr lang="en-US" sz="28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adios_finalize</a:t>
            </a:r>
            <a:r>
              <a:rPr lang="en-US" sz="3200" dirty="0" smtClean="0"/>
              <a:t> (</a:t>
            </a:r>
            <a:r>
              <a:rPr lang="en-US" sz="3200" dirty="0" err="1" smtClean="0"/>
              <a:t>proc_id</a:t>
            </a:r>
            <a:r>
              <a:rPr lang="en-US" sz="3200" dirty="0" smtClean="0"/>
              <a:t>)</a:t>
            </a:r>
          </a:p>
          <a:p>
            <a:pPr lvl="2">
              <a:defRPr/>
            </a:pPr>
            <a:r>
              <a:rPr lang="en-US" sz="2800" dirty="0" smtClean="0"/>
              <a:t>give each transport method opportunity to cleanup</a:t>
            </a:r>
          </a:p>
          <a:p>
            <a:pPr lvl="2">
              <a:defRPr/>
            </a:pPr>
            <a:r>
              <a:rPr lang="en-US" sz="2800" dirty="0" smtClean="0"/>
              <a:t>particularly important for asynchronous methods to make sure they have completed before exiting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Open</a:t>
            </a:r>
          </a:p>
          <a:p>
            <a:pPr lvl="1"/>
            <a:r>
              <a:rPr lang="en-US" sz="2800" smtClean="0"/>
              <a:t>adios_open (handle, ‘group name’, ‘file name’, mode)</a:t>
            </a:r>
          </a:p>
          <a:p>
            <a:pPr lvl="2"/>
            <a:r>
              <a:rPr lang="en-US" sz="2400" smtClean="0"/>
              <a:t>handle used for subsequent calls for write/read/close</a:t>
            </a:r>
          </a:p>
          <a:p>
            <a:pPr lvl="2"/>
            <a:r>
              <a:rPr lang="en-US" sz="2400" smtClean="0"/>
              <a:t>‘group name’ matches an entry in the XML</a:t>
            </a:r>
          </a:p>
          <a:p>
            <a:pPr lvl="2"/>
            <a:r>
              <a:rPr lang="en-US" sz="2400" smtClean="0"/>
              <a:t>mode is one of ‘w’ (write), ‘r’ (read), ‘a’ (append)</a:t>
            </a:r>
          </a:p>
          <a:p>
            <a:pPr lvl="3"/>
            <a:r>
              <a:rPr lang="en-US" sz="2400" smtClean="0"/>
              <a:t>later ‘u’ (update [read/write])</a:t>
            </a:r>
          </a:p>
          <a:p>
            <a:r>
              <a:rPr lang="en-US" sz="3200" smtClean="0"/>
              <a:t>Close</a:t>
            </a:r>
          </a:p>
          <a:p>
            <a:pPr lvl="1"/>
            <a:r>
              <a:rPr lang="en-US" sz="2800" smtClean="0"/>
              <a:t>adios_close (handle)</a:t>
            </a:r>
          </a:p>
          <a:p>
            <a:pPr lvl="2"/>
            <a:r>
              <a:rPr lang="en-US" sz="2400" smtClean="0"/>
              <a:t>handle from open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Write</a:t>
            </a:r>
          </a:p>
          <a:p>
            <a:pPr lvl="1"/>
            <a:r>
              <a:rPr lang="en-US" smtClean="0"/>
              <a:t>adios_write (handle, ‘name’, data)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or attribute var in XML for this group</a:t>
            </a:r>
          </a:p>
          <a:p>
            <a:pPr lvl="2"/>
            <a:r>
              <a:rPr lang="en-US" smtClean="0"/>
              <a:t>data reference</a:t>
            </a:r>
          </a:p>
          <a:p>
            <a:r>
              <a:rPr lang="en-US" smtClean="0"/>
              <a:t>Read</a:t>
            </a:r>
          </a:p>
          <a:p>
            <a:pPr lvl="1"/>
            <a:r>
              <a:rPr lang="en-US" smtClean="0"/>
              <a:t>adios_read (handle, ‘name’, buffer)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in XML for this group</a:t>
            </a:r>
          </a:p>
          <a:p>
            <a:pPr lvl="2"/>
            <a:r>
              <a:rPr lang="en-US" smtClean="0"/>
              <a:t>buffer to store read value</a:t>
            </a:r>
          </a:p>
          <a:p>
            <a:pPr lvl="2"/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mtClean="0"/>
              <a:t>Must specify one per var written or 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writing and reading based solely on XML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adios_gwrite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adios_write</a:t>
            </a:r>
            <a:r>
              <a:rPr lang="en-US" sz="2400" dirty="0" smtClean="0"/>
              <a:t>’ calls based on XML</a:t>
            </a:r>
          </a:p>
          <a:p>
            <a:pPr lvl="2">
              <a:defRPr/>
            </a:pPr>
            <a:endParaRPr lang="en-US" sz="24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adios_gread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adios_read</a:t>
            </a:r>
            <a:r>
              <a:rPr lang="en-US" sz="2400" dirty="0" smtClean="0"/>
              <a:t>’ calls based on XML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Secondary IO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Get buffer for fewer memory copies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adios_get_write_buffer</a:t>
            </a:r>
            <a:r>
              <a:rPr lang="en-US" sz="2800" dirty="0" smtClean="0"/>
              <a:t> (handle,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’, buffer)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  <a:p>
            <a:pPr lvl="2">
              <a:defRPr/>
            </a:pPr>
            <a:r>
              <a:rPr lang="en-US" sz="2400" dirty="0" smtClean="0"/>
              <a:t>buffer  to write into</a:t>
            </a:r>
          </a:p>
          <a:p>
            <a:pPr lvl="2">
              <a:defRPr/>
            </a:pPr>
            <a:endParaRPr lang="en-US" sz="2400" dirty="0" smtClean="0"/>
          </a:p>
          <a:p>
            <a:pPr>
              <a:defRPr/>
            </a:pPr>
            <a:r>
              <a:rPr lang="en-US" sz="3200" dirty="0" smtClean="0"/>
              <a:t>Set HDF-5 style paths dynamically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</a:t>
            </a:r>
            <a:r>
              <a:rPr lang="en-US" sz="2800" dirty="0" smtClean="0"/>
              <a:t> (handle, ‘new path’)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adios_set_path_var</a:t>
            </a:r>
            <a:r>
              <a:rPr lang="en-US" sz="2800" dirty="0" smtClean="0"/>
              <a:t> (handle, ‘new path’,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new path to set for either the entire group or just ‘</a:t>
            </a:r>
            <a:r>
              <a:rPr lang="en-US" sz="2400" dirty="0" err="1" smtClean="0"/>
              <a:t>var</a:t>
            </a:r>
            <a:r>
              <a:rPr lang="en-US" sz="2400" dirty="0" smtClean="0"/>
              <a:t>’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Asynchronous IO hints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Indicate non-IO intensive sections of code</a:t>
            </a:r>
          </a:p>
          <a:p>
            <a:pPr lvl="1"/>
            <a:r>
              <a:rPr lang="en-US" sz="2800" smtClean="0"/>
              <a:t>adios_start_calculation ()</a:t>
            </a:r>
          </a:p>
          <a:p>
            <a:pPr lvl="1"/>
            <a:r>
              <a:rPr lang="en-US" sz="2800" smtClean="0"/>
              <a:t>adios_stop_calculation ()</a:t>
            </a:r>
          </a:p>
          <a:p>
            <a:endParaRPr lang="en-US" sz="3200" smtClean="0"/>
          </a:p>
          <a:p>
            <a:r>
              <a:rPr lang="en-US" sz="3200" smtClean="0"/>
              <a:t>IO pacing hint</a:t>
            </a:r>
          </a:p>
          <a:p>
            <a:pPr lvl="1"/>
            <a:r>
              <a:rPr lang="en-US" sz="2800" smtClean="0"/>
              <a:t>adios_end_iteration 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Additional Pieces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600" smtClean="0"/>
              <a:t>Special IO buffering control</a:t>
            </a:r>
          </a:p>
          <a:p>
            <a:pPr lvl="1"/>
            <a:r>
              <a:rPr lang="en-US" sz="3200" smtClean="0"/>
              <a:t>adios_allocate_buffer ()</a:t>
            </a:r>
          </a:p>
          <a:p>
            <a:pPr lvl="2"/>
            <a:r>
              <a:rPr lang="en-US" sz="2800" smtClean="0"/>
              <a:t>tell ADIOS layer to calculate IO buffer sizes now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Example Program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program p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adios_init (‘config.xml’)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adios_open (handle, ‘restart’, ‘restart.bp’, ‘w’)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adios_gwrite (handle, ‘restart’)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adios_close (handle)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adios_finalize 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end program 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 XML Format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File Overview</a:t>
            </a:r>
          </a:p>
          <a:p>
            <a:r>
              <a:rPr lang="en-US" sz="3200" smtClean="0"/>
              <a:t>Group Overview</a:t>
            </a:r>
          </a:p>
          <a:p>
            <a:r>
              <a:rPr lang="en-US" sz="3200" smtClean="0"/>
              <a:t>Method Overview</a:t>
            </a:r>
          </a:p>
          <a:p>
            <a:r>
              <a:rPr lang="en-US" sz="3200" smtClean="0"/>
              <a:t>Other Pieces Overview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File Overview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Single main element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adios-config</a:t>
            </a:r>
            <a:r>
              <a:rPr lang="en-US" sz="2800" smtClean="0"/>
              <a:t> [</a:t>
            </a:r>
            <a:r>
              <a:rPr lang="en-US" sz="2800" smtClean="0">
                <a:solidFill>
                  <a:srgbClr val="008C53"/>
                </a:solidFill>
              </a:rPr>
              <a:t>host-language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x</a:t>
            </a:r>
            <a:r>
              <a:rPr lang="en-US" sz="2800" smtClean="0"/>
              <a:t>”]&gt;</a:t>
            </a:r>
          </a:p>
          <a:p>
            <a:pPr lvl="2"/>
            <a:r>
              <a:rPr lang="en-US" sz="2400" smtClean="0"/>
              <a:t>host-language optional to specify memory layout/comm host language</a:t>
            </a:r>
          </a:p>
          <a:p>
            <a:pPr lvl="3"/>
            <a:r>
              <a:rPr lang="en-US" sz="2400" smtClean="0">
                <a:solidFill>
                  <a:srgbClr val="000080"/>
                </a:solidFill>
              </a:rPr>
              <a:t>Fortran</a:t>
            </a:r>
          </a:p>
          <a:p>
            <a:pPr lvl="3"/>
            <a:r>
              <a:rPr lang="en-US" sz="2800" smtClean="0">
                <a:solidFill>
                  <a:srgbClr val="000080"/>
                </a:solidFill>
              </a:rPr>
              <a:t>C</a:t>
            </a:r>
          </a:p>
          <a:p>
            <a:endParaRPr lang="en-US" smtClean="0"/>
          </a:p>
          <a:p>
            <a:r>
              <a:rPr lang="en-US" sz="3200" smtClean="0"/>
              <a:t>Nested elements for groups, methods, buffer specifications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0010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Our End to End vision of computing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95400"/>
            <a:ext cx="8610600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Combines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Applications.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I/O techniques.</a:t>
            </a:r>
          </a:p>
          <a:p>
            <a:pPr lvl="1" eaLnBrk="1" hangingPunct="1">
              <a:defRPr/>
            </a:pPr>
            <a:r>
              <a:rPr lang="en-US" dirty="0" smtClean="0"/>
              <a:t>Workflow Automation.</a:t>
            </a:r>
          </a:p>
          <a:p>
            <a:pPr lvl="1" eaLnBrk="1" hangingPunct="1">
              <a:defRPr/>
            </a:pPr>
            <a:r>
              <a:rPr lang="en-US" dirty="0" smtClean="0"/>
              <a:t>Provenance capturing system.</a:t>
            </a:r>
          </a:p>
          <a:p>
            <a:pPr lvl="1" eaLnBrk="1" hangingPunct="1">
              <a:defRPr/>
            </a:pPr>
            <a:r>
              <a:rPr lang="en-US" dirty="0" smtClean="0"/>
              <a:t>Dashboards for real-time monitoring/controlling of simulations, and creating social spaces for scientists.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400" b="1" dirty="0" smtClean="0">
                <a:solidFill>
                  <a:srgbClr val="0000FF"/>
                </a:solidFill>
              </a:rPr>
              <a:t>Approach</a:t>
            </a:r>
            <a:r>
              <a:rPr lang="en-US" altLang="ko-KR" sz="2400" dirty="0" smtClean="0">
                <a:solidFill>
                  <a:srgbClr val="0000FF"/>
                </a:solidFill>
              </a:rPr>
              <a:t>:</a:t>
            </a:r>
            <a:r>
              <a:rPr lang="en-US" altLang="ko-KR" sz="2400" dirty="0" smtClean="0"/>
              <a:t> place </a:t>
            </a:r>
            <a:r>
              <a:rPr lang="en-US" altLang="ko-KR" sz="2400" dirty="0" smtClean="0">
                <a:solidFill>
                  <a:srgbClr val="FF0000"/>
                </a:solidFill>
              </a:rPr>
              <a:t>highly annotated, fast, easy-to-use </a:t>
            </a:r>
            <a:r>
              <a:rPr lang="en-US" altLang="ko-KR" sz="2400" dirty="0" smtClean="0"/>
              <a:t>I/O methods in the code, which can be </a:t>
            </a:r>
            <a:r>
              <a:rPr lang="en-US" altLang="ko-KR" sz="2400" dirty="0" smtClean="0">
                <a:solidFill>
                  <a:srgbClr val="FF0000"/>
                </a:solidFill>
              </a:rPr>
              <a:t>monitored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controlled</a:t>
            </a:r>
            <a:r>
              <a:rPr lang="en-US" altLang="ko-KR" sz="2400" dirty="0" smtClean="0"/>
              <a:t>, have a </a:t>
            </a:r>
            <a:r>
              <a:rPr lang="en-US" altLang="ko-KR" sz="2400" dirty="0" smtClean="0">
                <a:solidFill>
                  <a:srgbClr val="FF0000"/>
                </a:solidFill>
              </a:rPr>
              <a:t>workflow</a:t>
            </a:r>
            <a:r>
              <a:rPr lang="en-US" altLang="ko-KR" sz="2400" dirty="0" smtClean="0"/>
              <a:t> engine record all of the information, </a:t>
            </a:r>
            <a:r>
              <a:rPr lang="en-US" altLang="ko-KR" sz="2400" dirty="0" smtClean="0">
                <a:solidFill>
                  <a:srgbClr val="FF0000"/>
                </a:solidFill>
              </a:rPr>
              <a:t>visualize</a:t>
            </a:r>
            <a:r>
              <a:rPr lang="en-US" altLang="ko-KR" sz="2400" dirty="0" smtClean="0"/>
              <a:t> this on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dashboard, move </a:t>
            </a:r>
            <a:r>
              <a:rPr lang="en-US" altLang="ko-KR" sz="2400" dirty="0" smtClean="0"/>
              <a:t>desired data to user’s site,  and have everything reported to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database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193925" y="-4032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4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713" y="1109663"/>
            <a:ext cx="354488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Overview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smtClean="0"/>
              <a:t>Group root element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&lt;</a:t>
            </a:r>
            <a:r>
              <a:rPr lang="en-US" sz="2200" smtClean="0">
                <a:solidFill>
                  <a:srgbClr val="DB4415"/>
                </a:solidFill>
              </a:rPr>
              <a:t>adios-group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8C53"/>
                </a:solidFill>
              </a:rPr>
              <a:t>name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n</a:t>
            </a:r>
            <a:r>
              <a:rPr lang="en-US" sz="2200" smtClean="0"/>
              <a:t>” </a:t>
            </a:r>
            <a:r>
              <a:rPr lang="en-US" smtClean="0"/>
              <a:t>[</a:t>
            </a: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=“</a:t>
            </a:r>
            <a:r>
              <a:rPr lang="en-US" smtClean="0">
                <a:solidFill>
                  <a:srgbClr val="000080"/>
                </a:solidFill>
              </a:rPr>
              <a:t>x</a:t>
            </a:r>
            <a:r>
              <a:rPr lang="en-US" smtClean="0"/>
              <a:t>”] </a:t>
            </a:r>
            <a:r>
              <a:rPr lang="en-US" sz="2200" smtClean="0"/>
              <a:t>[</a:t>
            </a:r>
            <a:r>
              <a:rPr lang="en-US" sz="2200" smtClean="0">
                <a:solidFill>
                  <a:srgbClr val="008C53"/>
                </a:solidFill>
              </a:rPr>
              <a:t>coordination-communicator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comm</a:t>
            </a:r>
            <a:r>
              <a:rPr lang="en-US" sz="2200" smtClean="0"/>
              <a:t>”]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	[</a:t>
            </a:r>
            <a:r>
              <a:rPr lang="en-US" sz="2200" smtClean="0">
                <a:solidFill>
                  <a:srgbClr val="008C53"/>
                </a:solidFill>
              </a:rPr>
              <a:t>coordination-var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var</a:t>
            </a:r>
            <a:r>
              <a:rPr lang="en-US" sz="2200" smtClean="0"/>
              <a:t>”]&gt;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 optional to specify memory layout/comm host language</a:t>
            </a:r>
          </a:p>
          <a:p>
            <a:pPr lvl="3">
              <a:lnSpc>
                <a:spcPct val="80000"/>
              </a:lnSpc>
            </a:pPr>
            <a:r>
              <a:rPr lang="en-US" smtClean="0">
                <a:solidFill>
                  <a:srgbClr val="000080"/>
                </a:solidFill>
              </a:rPr>
              <a:t>Fortran</a:t>
            </a:r>
          </a:p>
          <a:p>
            <a:pPr lvl="3">
              <a:lnSpc>
                <a:spcPct val="80000"/>
              </a:lnSpc>
            </a:pPr>
            <a:r>
              <a:rPr lang="en-US" sz="2400" smtClean="0">
                <a:solidFill>
                  <a:srgbClr val="000080"/>
                </a:solidFill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name</a:t>
            </a:r>
            <a:r>
              <a:rPr lang="en-US" smtClean="0"/>
              <a:t> is required and used in the method element and in the adios_open calls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coordination-communicator</a:t>
            </a:r>
            <a:r>
              <a:rPr lang="en-US" smtClean="0"/>
              <a:t> optional, but specifies parallel write communicator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coordination-var</a:t>
            </a:r>
            <a:r>
              <a:rPr lang="en-US" smtClean="0"/>
              <a:t> optional, but specifies var to coordinate later</a:t>
            </a:r>
          </a:p>
          <a:p>
            <a:pPr lvl="2">
              <a:lnSpc>
                <a:spcPct val="80000"/>
              </a:lnSpc>
            </a:pP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z="2200" smtClean="0"/>
              <a:t>Nested elements for </a:t>
            </a:r>
            <a:r>
              <a:rPr lang="en-US" sz="2200" smtClean="0">
                <a:solidFill>
                  <a:srgbClr val="DB4415"/>
                </a:solidFill>
              </a:rPr>
              <a:t>var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global-bounds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attribute</a:t>
            </a: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mtClean="0"/>
              <a:t>future: </a:t>
            </a:r>
            <a:r>
              <a:rPr lang="en-US" smtClean="0">
                <a:solidFill>
                  <a:srgbClr val="DB4415"/>
                </a:solidFill>
              </a:rPr>
              <a:t>mesh</a:t>
            </a:r>
            <a:r>
              <a:rPr lang="en-US" smtClean="0"/>
              <a:t> description for viz support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var element, part 1</a:t>
            </a:r>
          </a:p>
          <a:p>
            <a:pPr lvl="1"/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is used in write/read</a:t>
            </a:r>
          </a:p>
          <a:p>
            <a:pPr lvl="3"/>
            <a:r>
              <a:rPr lang="en-US" b="1" smtClean="0"/>
              <a:t>flexible names to allow simple expressions</a:t>
            </a:r>
          </a:p>
          <a:p>
            <a:pPr lvl="4"/>
            <a:r>
              <a:rPr lang="en-US" b="1" smtClean="0"/>
              <a:t>must contain at least one non-number character</a:t>
            </a:r>
          </a:p>
          <a:p>
            <a:pPr lvl="4"/>
            <a:r>
              <a:rPr lang="en-US" b="1" smtClean="0"/>
              <a:t>main limitations based on use in dimensions (no comma) or not globally unique due to paths (no ‘/’ character)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is expected names: </a:t>
            </a:r>
            <a:r>
              <a:rPr lang="en-US" b="1" smtClean="0">
                <a:solidFill>
                  <a:srgbClr val="000080"/>
                </a:solidFill>
              </a:rPr>
              <a:t>integer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double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complex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string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real*4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integer*8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character</a:t>
            </a:r>
            <a:r>
              <a:rPr lang="en-US" b="1" smtClean="0"/>
              <a:t>, etc.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output (optional)</a:t>
            </a:r>
          </a:p>
          <a:p>
            <a:pPr lvl="3"/>
            <a:r>
              <a:rPr lang="en-US" b="1" smtClean="0"/>
              <a:t>use ‘/’ to separate levels</a:t>
            </a:r>
          </a:p>
          <a:p>
            <a:pPr lvl="3"/>
            <a:r>
              <a:rPr lang="en-US" b="1" smtClean="0"/>
              <a:t>converted to ‘_’ for netCDF output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var element, part 2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 is a comma separated list of magnitudes for each rank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only used for array elements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either numbers or var names for dynamic sizing</a:t>
            </a:r>
          </a:p>
          <a:p>
            <a:pPr lvl="3">
              <a:lnSpc>
                <a:spcPct val="80000"/>
              </a:lnSpc>
            </a:pPr>
            <a:endParaRPr lang="en-US" b="1" smtClean="0"/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 required to handle ephemeral values and reused buffers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stack-based temporaries (e.g., passing in the result of an expression like x+5)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reused buffers (e.g., build a Cartesian coordinate output for each of X, Y, and Z one at a time, writing each in between)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 is expression to generate for writing for gwrites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Global Arrays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8C53"/>
                </a:solidFill>
              </a:rPr>
              <a:t>dimensions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d</a:t>
            </a:r>
            <a:r>
              <a:rPr lang="en-US" sz="2800" smtClean="0"/>
              <a:t>” </a:t>
            </a:r>
            <a:r>
              <a:rPr lang="en-US" sz="2800" smtClean="0">
                <a:solidFill>
                  <a:srgbClr val="008C53"/>
                </a:solidFill>
              </a:rPr>
              <a:t>offsets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o</a:t>
            </a:r>
            <a:r>
              <a:rPr lang="en-US" sz="2800" smtClean="0"/>
              <a:t>”&gt;...&lt;/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&gt;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dimensions</a:t>
            </a:r>
            <a:r>
              <a:rPr lang="en-US" sz="2400" smtClean="0"/>
              <a:t> is the global array size and must be provided consistently by all coordinating processes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offsets</a:t>
            </a:r>
            <a:r>
              <a:rPr lang="en-US" sz="2400" smtClean="0"/>
              <a:t> is the offset in the global space to start the local data</a:t>
            </a:r>
          </a:p>
          <a:p>
            <a:pPr lvl="2"/>
            <a:endParaRPr lang="en-US" sz="2400" smtClean="0"/>
          </a:p>
          <a:p>
            <a:pPr lvl="2"/>
            <a:r>
              <a:rPr lang="en-US" sz="2400" smtClean="0"/>
              <a:t>nested elements are </a:t>
            </a:r>
            <a:r>
              <a:rPr lang="en-US" sz="2400" smtClean="0">
                <a:solidFill>
                  <a:srgbClr val="DB4415"/>
                </a:solidFill>
              </a:rPr>
              <a:t>var</a:t>
            </a:r>
            <a:r>
              <a:rPr lang="en-US" sz="2400" smtClean="0"/>
              <a:t> elements that should conform to the </a:t>
            </a:r>
            <a:r>
              <a:rPr lang="en-US" sz="2400" smtClean="0">
                <a:solidFill>
                  <a:srgbClr val="DB4415"/>
                </a:solidFill>
              </a:rPr>
              <a:t>global-bounds</a:t>
            </a:r>
          </a:p>
          <a:p>
            <a:pPr lvl="2"/>
            <a:endParaRPr lang="en-US" sz="2400" smtClean="0">
              <a:solidFill>
                <a:srgbClr val="DB4415"/>
              </a:solidFill>
            </a:endParaRPr>
          </a:p>
          <a:p>
            <a:pPr lvl="2"/>
            <a:r>
              <a:rPr lang="en-US" sz="2400" smtClean="0">
                <a:solidFill>
                  <a:schemeClr val="tx1"/>
                </a:solidFill>
              </a:rPr>
              <a:t>Ghost region support in ADIOS 2.0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399087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b="1" dirty="0" smtClean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DB4415"/>
                </a:solidFill>
              </a:rPr>
              <a:t>attribute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n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p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val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t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var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008C53"/>
                </a:solidFill>
              </a:rPr>
              <a:t>gname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gn</a:t>
            </a:r>
            <a:r>
              <a:rPr lang="en-US" b="1" dirty="0" smtClean="0"/>
              <a:t>”/</a:t>
            </a:r>
            <a:r>
              <a:rPr lang="en-US" b="1" dirty="0" smtClean="0"/>
              <a:t>&gt;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 of the attribute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for HDF-5 style hierarchy</a:t>
            </a:r>
          </a:p>
          <a:p>
            <a:pPr lvl="3">
              <a:lnSpc>
                <a:spcPct val="80000"/>
              </a:lnSpc>
            </a:pPr>
            <a:r>
              <a:rPr lang="en-US" b="1" dirty="0" smtClean="0"/>
              <a:t>works like the 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in a 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endParaRPr lang="en-US" b="1" dirty="0" smtClean="0">
              <a:solidFill>
                <a:srgbClr val="DB4415"/>
              </a:solidFill>
            </a:endParaRPr>
          </a:p>
          <a:p>
            <a:pPr lvl="3">
              <a:lnSpc>
                <a:spcPct val="80000"/>
              </a:lnSpc>
            </a:pPr>
            <a:r>
              <a:rPr lang="en-US" b="1" dirty="0" smtClean="0"/>
              <a:t>for either a group or data item</a:t>
            </a:r>
          </a:p>
          <a:p>
            <a:pPr lvl="4">
              <a:lnSpc>
                <a:spcPct val="80000"/>
              </a:lnSpc>
            </a:pPr>
            <a:r>
              <a:rPr lang="en-US" b="1" dirty="0" smtClean="0"/>
              <a:t>Group: if the last character is a ‘/’ or not a </a:t>
            </a:r>
            <a:r>
              <a:rPr lang="en-US" b="1" dirty="0" err="1" smtClean="0"/>
              <a:t>var</a:t>
            </a:r>
            <a:r>
              <a:rPr lang="en-US" b="1" dirty="0" smtClean="0"/>
              <a:t> name</a:t>
            </a:r>
          </a:p>
          <a:p>
            <a:pPr lvl="4">
              <a:lnSpc>
                <a:spcPct val="80000"/>
              </a:lnSpc>
            </a:pPr>
            <a:r>
              <a:rPr lang="en-US" b="1" dirty="0" smtClean="0"/>
              <a:t>Data Item: if the last piece names a </a:t>
            </a:r>
            <a:r>
              <a:rPr lang="en-US" b="1" dirty="0" err="1" smtClean="0"/>
              <a:t>var</a:t>
            </a:r>
            <a:r>
              <a:rPr lang="en-US" b="1" dirty="0" smtClean="0"/>
              <a:t> (but no trailing ‘/’)</a:t>
            </a:r>
          </a:p>
          <a:p>
            <a:pPr lvl="2">
              <a:lnSpc>
                <a:spcPct val="80000"/>
              </a:lnSpc>
            </a:pPr>
            <a:r>
              <a:rPr lang="en-US" b="1" dirty="0" smtClean="0"/>
              <a:t>Must provide EITHER </a:t>
            </a: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 OR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 is a fixed value for the attribute</a:t>
            </a:r>
          </a:p>
          <a:p>
            <a:pPr lvl="2">
              <a:lnSpc>
                <a:spcPct val="80000"/>
              </a:lnSpc>
            </a:pP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 is the name of a </a:t>
            </a:r>
            <a:r>
              <a:rPr lang="en-US" b="1" dirty="0" err="1" smtClean="0"/>
              <a:t>var</a:t>
            </a:r>
            <a:r>
              <a:rPr lang="en-US" b="1" dirty="0" smtClean="0"/>
              <a:t> so that </a:t>
            </a:r>
            <a:r>
              <a:rPr lang="en-US" b="1" dirty="0" err="1" smtClean="0"/>
              <a:t>adios_write</a:t>
            </a:r>
            <a:r>
              <a:rPr lang="en-US" b="1" dirty="0" smtClean="0"/>
              <a:t> can supply the value at runtime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 works like 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smtClean="0"/>
              <a:t> element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, used for the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endParaRPr lang="en-US" b="1" dirty="0" smtClean="0">
              <a:solidFill>
                <a:srgbClr val="008C53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b="1" dirty="0" err="1" smtClean="0">
                <a:solidFill>
                  <a:srgbClr val="008C53"/>
                </a:solidFill>
              </a:rPr>
              <a:t>g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>
                <a:solidFill>
                  <a:srgbClr val="008C53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work like </a:t>
            </a:r>
            <a:r>
              <a:rPr lang="en-US" b="1" dirty="0" err="1" smtClean="0">
                <a:solidFill>
                  <a:schemeClr val="bg2"/>
                </a:solidFill>
              </a:rPr>
              <a:t>var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elment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>
                <a:solidFill>
                  <a:schemeClr val="bg2"/>
                </a:solidFill>
              </a:rPr>
              <a:t>, </a:t>
            </a:r>
            <a:r>
              <a:rPr lang="en-US" b="1" dirty="0" smtClean="0">
                <a:solidFill>
                  <a:schemeClr val="bg2"/>
                </a:solidFill>
              </a:rPr>
              <a:t>used for the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endParaRPr lang="en-US" b="1" dirty="0" smtClean="0">
              <a:solidFill>
                <a:srgbClr val="008C5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method element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C53"/>
                </a:solidFill>
              </a:rPr>
              <a:t>group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008C53"/>
                </a:solidFill>
              </a:rPr>
              <a:t>method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m</a:t>
            </a:r>
            <a:r>
              <a:rPr lang="en-US" sz="2800" dirty="0" smtClean="0"/>
              <a:t>” [</a:t>
            </a:r>
            <a:r>
              <a:rPr lang="en-US" sz="2800" dirty="0" smtClean="0">
                <a:solidFill>
                  <a:srgbClr val="008C53"/>
                </a:solidFill>
              </a:rPr>
              <a:t>priority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p</a:t>
            </a:r>
            <a:r>
              <a:rPr lang="en-US" sz="2800" dirty="0" smtClean="0"/>
              <a:t>”] [</a:t>
            </a:r>
            <a:r>
              <a:rPr lang="en-US" sz="2800" dirty="0" smtClean="0">
                <a:solidFill>
                  <a:srgbClr val="008C53"/>
                </a:solidFill>
              </a:rPr>
              <a:t>iterations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000080"/>
                </a:solidFill>
              </a:rPr>
              <a:t>i</a:t>
            </a:r>
            <a:r>
              <a:rPr lang="en-US" sz="2800" dirty="0" smtClean="0"/>
              <a:t>”]&gt;</a:t>
            </a:r>
            <a:r>
              <a:rPr lang="en-US" sz="2800" dirty="0" err="1" smtClean="0">
                <a:solidFill>
                  <a:srgbClr val="000080"/>
                </a:solidFill>
              </a:rPr>
              <a:t>params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&gt;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group</a:t>
            </a:r>
            <a:r>
              <a:rPr lang="en-US" sz="2400" dirty="0" smtClean="0"/>
              <a:t> is the name of the group in the XML that should use this method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can have multiple entries per group!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method</a:t>
            </a:r>
            <a:r>
              <a:rPr lang="en-US" sz="2400" dirty="0" smtClean="0"/>
              <a:t>  is the name of the IO method to use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MPI, POSIX, </a:t>
            </a:r>
            <a:r>
              <a:rPr lang="en-US" sz="2400" dirty="0" err="1" smtClean="0"/>
              <a:t>DataTap</a:t>
            </a:r>
            <a:r>
              <a:rPr lang="en-US" sz="2400" dirty="0" smtClean="0"/>
              <a:t>, NULL, MPI-CIO, etc.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priority</a:t>
            </a:r>
            <a:r>
              <a:rPr lang="en-US" sz="2400" dirty="0" smtClean="0"/>
              <a:t> is optional hint for asynchronous IO prioritization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iterations</a:t>
            </a:r>
            <a:r>
              <a:rPr lang="en-US" sz="2400" dirty="0" smtClean="0"/>
              <a:t> is optional hint for pacing of asynchronous IO</a:t>
            </a:r>
          </a:p>
          <a:p>
            <a:pPr lvl="2">
              <a:defRPr/>
            </a:pPr>
            <a:r>
              <a:rPr lang="en-US" sz="2400" dirty="0" err="1" smtClean="0">
                <a:solidFill>
                  <a:srgbClr val="000080"/>
                </a:solidFill>
              </a:rPr>
              <a:t>params</a:t>
            </a:r>
            <a:r>
              <a:rPr lang="en-US" sz="2400" dirty="0" smtClean="0"/>
              <a:t> is the optional contents of the element passed to the method on initialization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Used for specifying hints and connectivity information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000" b="0" smtClean="0"/>
              <a:t>method element</a:t>
            </a:r>
          </a:p>
          <a:p>
            <a:pPr lvl="1"/>
            <a:r>
              <a:rPr lang="en-US" sz="2600" b="0" smtClean="0"/>
              <a:t>&lt;</a:t>
            </a:r>
            <a:r>
              <a:rPr lang="en-US" sz="2600" b="0" smtClean="0">
                <a:solidFill>
                  <a:srgbClr val="DB4415"/>
                </a:solidFill>
              </a:rPr>
              <a:t>method</a:t>
            </a:r>
            <a:r>
              <a:rPr lang="en-US" sz="2600" b="0" smtClean="0"/>
              <a:t> </a:t>
            </a:r>
            <a:r>
              <a:rPr lang="en-US" sz="2600" b="0" smtClean="0">
                <a:solidFill>
                  <a:srgbClr val="008C53"/>
                </a:solidFill>
              </a:rPr>
              <a:t>group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g</a:t>
            </a:r>
            <a:r>
              <a:rPr lang="en-US" sz="2600" b="0" smtClean="0"/>
              <a:t>” </a:t>
            </a:r>
            <a:r>
              <a:rPr lang="en-US" sz="2600" b="0" smtClean="0">
                <a:solidFill>
                  <a:srgbClr val="008C53"/>
                </a:solidFill>
              </a:rPr>
              <a:t>method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m</a:t>
            </a:r>
            <a:r>
              <a:rPr lang="en-US" sz="2600" b="0" smtClean="0"/>
              <a:t>” [</a:t>
            </a:r>
            <a:r>
              <a:rPr lang="en-US" sz="2600" b="0" smtClean="0">
                <a:solidFill>
                  <a:srgbClr val="008C53"/>
                </a:solidFill>
              </a:rPr>
              <a:t>priority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p</a:t>
            </a:r>
            <a:r>
              <a:rPr lang="en-US" sz="2600" b="0" smtClean="0"/>
              <a:t>”] [</a:t>
            </a:r>
            <a:r>
              <a:rPr lang="en-US" sz="2600" b="0" smtClean="0">
                <a:solidFill>
                  <a:srgbClr val="008C53"/>
                </a:solidFill>
              </a:rPr>
              <a:t>iterations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i</a:t>
            </a:r>
            <a:r>
              <a:rPr lang="en-US" sz="2600" b="0" smtClean="0"/>
              <a:t>”]/&gt;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group</a:t>
            </a:r>
            <a:r>
              <a:rPr lang="en-US" sz="2200" b="0" smtClean="0"/>
              <a:t> is the name of the group in the XML that should use this method</a:t>
            </a:r>
          </a:p>
          <a:p>
            <a:pPr lvl="3"/>
            <a:r>
              <a:rPr lang="en-US" sz="2200" b="0" smtClean="0"/>
              <a:t>can have multiple entries per group!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method</a:t>
            </a:r>
            <a:r>
              <a:rPr lang="en-US" sz="2200" b="0" smtClean="0"/>
              <a:t>  is the name of the IO method to use</a:t>
            </a:r>
          </a:p>
          <a:p>
            <a:pPr lvl="3"/>
            <a:r>
              <a:rPr lang="en-US" sz="2200" b="0" smtClean="0"/>
              <a:t>MPI, POSIX, DataTap, NULL, MPI-CIO, etc.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priority</a:t>
            </a:r>
            <a:r>
              <a:rPr lang="en-US" sz="2200" b="0" smtClean="0"/>
              <a:t> is optional hint for asynchronous IO prioritization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iterations</a:t>
            </a:r>
            <a:r>
              <a:rPr lang="en-US" sz="2200" b="0" smtClean="0"/>
              <a:t> is optional hint for pacing of asynchronous IO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Other Pieces Overview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buffer specification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&lt;</a:t>
            </a:r>
            <a:r>
              <a:rPr lang="en-US" sz="2600" smtClean="0">
                <a:solidFill>
                  <a:srgbClr val="DB4415"/>
                </a:solidFill>
              </a:rPr>
              <a:t>buffer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	{</a:t>
            </a:r>
            <a:r>
              <a:rPr lang="en-US" sz="2600" smtClean="0">
                <a:solidFill>
                  <a:srgbClr val="008C53"/>
                </a:solidFill>
              </a:rPr>
              <a:t>size-MB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s</a:t>
            </a:r>
            <a:r>
              <a:rPr lang="en-US" sz="2600" smtClean="0"/>
              <a:t>” | </a:t>
            </a:r>
            <a:r>
              <a:rPr lang="en-US" sz="2600" smtClean="0">
                <a:solidFill>
                  <a:srgbClr val="008C53"/>
                </a:solidFill>
              </a:rPr>
              <a:t>free-memory-percentage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p</a:t>
            </a:r>
            <a:r>
              <a:rPr lang="en-US" sz="2600" smtClean="0"/>
              <a:t>”}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>
                <a:solidFill>
                  <a:srgbClr val="008C53"/>
                </a:solidFill>
              </a:rPr>
              <a:t>	allocate-time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a</a:t>
            </a:r>
            <a:r>
              <a:rPr lang="en-US" sz="260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is a fixed number of MB available for IO buffering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is the amount of remaining RAM that can be used for IO buffering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/>
              <a:t>either </a:t>
            </a: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or </a:t>
            </a: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required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allocate-time</a:t>
            </a:r>
            <a:r>
              <a:rPr lang="en-US" sz="2200" smtClean="0"/>
              <a:t> specifies when to check the memory size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now</a:t>
            </a:r>
            <a:r>
              <a:rPr lang="en-US" sz="2200" smtClean="0"/>
              <a:t> – do it at adios_init time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oncall</a:t>
            </a:r>
            <a:r>
              <a:rPr lang="en-US" sz="2200" smtClean="0"/>
              <a:t> – do it when adios_buffer_allocate is called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XML Example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host-language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Fortran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gnx,gny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offsets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lnx,lny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data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real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nx,ny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&lt;/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&lt;/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method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group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method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MPI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buffer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size-MB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100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allocate-time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now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Demos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Simple Example</a:t>
            </a:r>
          </a:p>
          <a:p>
            <a:pPr lvl="1"/>
            <a:r>
              <a:rPr lang="en-US" smtClean="0"/>
              <a:t>Solution of Heat equation ( C code)</a:t>
            </a:r>
          </a:p>
          <a:p>
            <a:pPr lvl="2"/>
            <a:r>
              <a:rPr lang="en-US" smtClean="0"/>
              <a:t>ASCII output</a:t>
            </a:r>
          </a:p>
          <a:p>
            <a:pPr lvl="1"/>
            <a:r>
              <a:rPr lang="en-US" smtClean="0"/>
              <a:t>Example taken from http://carbon.cudenver.edu/csprojects/csc5809F99/mpi_examples/2d_heat_equation.html</a:t>
            </a:r>
          </a:p>
          <a:p>
            <a:r>
              <a:rPr lang="en-US" smtClean="0"/>
              <a:t>Real Scientific Applications</a:t>
            </a:r>
          </a:p>
          <a:p>
            <a:pPr lvl="1"/>
            <a:r>
              <a:rPr lang="en-US" smtClean="0"/>
              <a:t>XGC-1 (Fortran)</a:t>
            </a:r>
          </a:p>
          <a:p>
            <a:pPr lvl="2"/>
            <a:r>
              <a:rPr lang="en-US" smtClean="0"/>
              <a:t>NETCDF, HDF5, ASCII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01713"/>
            <a:ext cx="8229600" cy="52466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“Those </a:t>
            </a:r>
            <a:r>
              <a:rPr lang="en-US" dirty="0" err="1" smtClean="0"/>
              <a:t>damm</a:t>
            </a:r>
            <a:r>
              <a:rPr lang="en-US" dirty="0" smtClean="0"/>
              <a:t> fort.* files!”</a:t>
            </a:r>
          </a:p>
          <a:p>
            <a:pPr>
              <a:defRPr/>
            </a:pPr>
            <a:r>
              <a:rPr lang="en-US" dirty="0" smtClean="0"/>
              <a:t>Multiple </a:t>
            </a:r>
            <a:r>
              <a:rPr lang="en-US" dirty="0"/>
              <a:t>HPC architectures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Cray, IB-based clusters, </a:t>
            </a:r>
            <a:r>
              <a:rPr lang="en-US" dirty="0" err="1" smtClean="0"/>
              <a:t>BlueGene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Multiple Parallel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/>
              <a:t>Lustre</a:t>
            </a:r>
            <a:r>
              <a:rPr lang="en-US" dirty="0" smtClean="0"/>
              <a:t>, PVFS2, GPFS, </a:t>
            </a:r>
            <a:r>
              <a:rPr lang="en-US" dirty="0" err="1" smtClean="0"/>
              <a:t>Panasas</a:t>
            </a:r>
            <a:r>
              <a:rPr lang="en-US" dirty="0" smtClean="0"/>
              <a:t>, PNFS</a:t>
            </a:r>
            <a:endParaRPr lang="en-US" dirty="0"/>
          </a:p>
          <a:p>
            <a:pPr>
              <a:defRPr/>
            </a:pPr>
            <a:r>
              <a:rPr lang="en-US" dirty="0"/>
              <a:t>Many different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MPI-IO, POSIX, HDF5, </a:t>
            </a:r>
            <a:r>
              <a:rPr lang="en-US" dirty="0" err="1"/>
              <a:t>netCDF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GTC (fusion) has changed IO routines 8 times so far based </a:t>
            </a:r>
            <a:r>
              <a:rPr lang="en-US" dirty="0" smtClean="0"/>
              <a:t>on performance when moving to different platforms.</a:t>
            </a:r>
            <a:endParaRPr lang="en-US" dirty="0"/>
          </a:p>
          <a:p>
            <a:pPr>
              <a:defRPr/>
            </a:pPr>
            <a:r>
              <a:rPr lang="en-US" dirty="0"/>
              <a:t>Different IO patterns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Restarts, analysis, diagnostics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Different combinations provide different levels of I/O performance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Numeric Solution of Heat Equation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r>
              <a:rPr lang="en-US" smtClean="0"/>
              <a:t>A simple partial differential equation, describing the heat transfer in 2-D surface</a:t>
            </a:r>
          </a:p>
          <a:p>
            <a:r>
              <a:rPr lang="en-US" smtClean="0"/>
              <a:t>solution function is calculated at discrete spatial mesh points</a:t>
            </a:r>
          </a:p>
          <a:p>
            <a:r>
              <a:rPr lang="en-US" smtClean="0"/>
              <a:t>Proceed in discrete time steps</a:t>
            </a:r>
          </a:p>
          <a:p>
            <a:r>
              <a:rPr lang="en-US" smtClean="0"/>
              <a:t>Parallelize this task on multiple processors (e.g. 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2D Display of the output</a:t>
            </a:r>
            <a:endParaRPr lang="en-US" dirty="0"/>
          </a:p>
        </p:txBody>
      </p:sp>
      <p:pic>
        <p:nvPicPr>
          <p:cNvPr id="4" name="Picture 3" descr="h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446822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rgbClr val="558ED5">
              <a:alpha val="0"/>
            </a:srgb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555487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79147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61573" y="4861560"/>
            <a:ext cx="1295400" cy="1524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b="1" dirty="0"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0267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10267" y="1371600"/>
            <a:ext cx="2011680" cy="64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586467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79147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9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5347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95667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 flipV="1">
            <a:off x="2291067" y="1691640"/>
            <a:ext cx="1219200" cy="1920597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 flipV="1">
            <a:off x="2291067" y="3368040"/>
            <a:ext cx="1219200" cy="244197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91067" y="3673197"/>
            <a:ext cx="1295400" cy="2041803"/>
          </a:xfrm>
          <a:prstGeom prst="straightConnector1">
            <a:avLst/>
          </a:prstGeom>
          <a:ln w="57150" cap="flat" cmpd="sng" algn="ctr">
            <a:solidFill>
              <a:srgbClr val="00BEDD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6227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6227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227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76227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52427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52427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33667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986267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3667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8" idx="2"/>
            <a:endCxn id="7" idx="0"/>
          </p:cNvCxnSpPr>
          <p:nvPr/>
        </p:nvCxnSpPr>
        <p:spPr>
          <a:xfrm rot="16200000" flipH="1">
            <a:off x="1005152" y="4281289"/>
            <a:ext cx="1161336" cy="6469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997947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4096610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43600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79147" y="1295400"/>
            <a:ext cx="1447800" cy="1588"/>
          </a:xfrm>
          <a:prstGeom prst="line">
            <a:avLst/>
          </a:prstGeom>
          <a:ln w="76200" cap="flat" cmpd="sng" algn="ctr">
            <a:solidFill>
              <a:srgbClr val="FF68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79147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55347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603193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604781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606369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50192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939266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167867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903548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7089284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2976" y="4338935"/>
            <a:ext cx="150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48599" y="2644914"/>
            <a:ext cx="137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Boundary Exchange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IO routines in the original code.</a:t>
            </a:r>
          </a:p>
          <a:p>
            <a:r>
              <a:rPr lang="en-US" dirty="0" smtClean="0"/>
              <a:t>Compile/Run Original Code</a:t>
            </a:r>
          </a:p>
          <a:p>
            <a:r>
              <a:rPr lang="en-US" dirty="0" smtClean="0"/>
              <a:t>Show ASCII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 ADIOS APIs into source Code</a:t>
            </a:r>
          </a:p>
          <a:p>
            <a:r>
              <a:rPr lang="en-US" dirty="0" smtClean="0"/>
              <a:t>Two primary routines in the code to look at</a:t>
            </a:r>
          </a:p>
          <a:p>
            <a:pPr lvl="1"/>
            <a:r>
              <a:rPr lang="en-US" dirty="0" smtClean="0"/>
              <a:t>Main()</a:t>
            </a:r>
          </a:p>
          <a:p>
            <a:pPr lvl="2"/>
            <a:r>
              <a:rPr lang="en-US" dirty="0" smtClean="0"/>
              <a:t>This routine does the initial domain decomposition, and has all of the routines that call the I/O output.</a:t>
            </a:r>
          </a:p>
          <a:p>
            <a:pPr lvl="2"/>
            <a:r>
              <a:rPr lang="en-US" dirty="0" err="1" smtClean="0"/>
              <a:t>Adios_init</a:t>
            </a:r>
            <a:r>
              <a:rPr lang="en-US" dirty="0" smtClean="0"/>
              <a:t>/finalize</a:t>
            </a:r>
          </a:p>
          <a:p>
            <a:pPr lvl="1"/>
            <a:r>
              <a:rPr lang="en-US" dirty="0" err="1" smtClean="0"/>
              <a:t>Prtdat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routine writes the output files.</a:t>
            </a:r>
          </a:p>
          <a:p>
            <a:pPr lvl="2"/>
            <a:r>
              <a:rPr lang="en-US" dirty="0" err="1" smtClean="0"/>
              <a:t>adios_open</a:t>
            </a:r>
            <a:r>
              <a:rPr lang="en-US" dirty="0" smtClean="0"/>
              <a:t>/write/close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Prtdat</a:t>
            </a:r>
            <a:r>
              <a:rPr lang="en-US" dirty="0" smtClean="0"/>
              <a:t>: Original vs. Adios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4495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(float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char *fn){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ix,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FILE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"w");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=0;ix&lt;=nx-1;ix++){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=0;iy&lt;=ny-1;iy++){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," %8.6f",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ix,iy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,*(u1+ix*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ny+iy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==ny-1)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419600" y="1066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prtdat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(float *</a:t>
            </a:r>
            <a:r>
              <a:rPr lang="en-US" sz="18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char *fn){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long long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adios_open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(&amp;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“output”,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fn,”w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”NX", &amp;NX);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”NY", &amp;NY);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"data",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eat.xml</a:t>
            </a:r>
            <a:r>
              <a:rPr lang="en-US" dirty="0" smtClean="0"/>
              <a:t>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adios-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host-language="C”&gt;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31859C"/>
                </a:solidFill>
              </a:rPr>
              <a:t>&lt;/</a:t>
            </a:r>
            <a:r>
              <a:rPr lang="en-US" sz="2400" b="1" dirty="0" smtClean="0">
                <a:solidFill>
                  <a:srgbClr val="31859C"/>
                </a:solidFill>
              </a:rPr>
              <a:t>adios-</a:t>
            </a:r>
            <a:r>
              <a:rPr lang="en-US" sz="2400" b="1" dirty="0" err="1" smtClean="0">
                <a:solidFill>
                  <a:srgbClr val="31859C"/>
                </a:solidFill>
              </a:rPr>
              <a:t>config</a:t>
            </a:r>
            <a:r>
              <a:rPr lang="en-US" sz="2400" dirty="0" smtClean="0">
                <a:solidFill>
                  <a:srgbClr val="31859C"/>
                </a:solidFill>
              </a:rPr>
              <a:t>&gt;</a:t>
            </a:r>
            <a:endParaRPr lang="en-US" sz="2400" dirty="0">
              <a:solidFill>
                <a:srgbClr val="31859C"/>
              </a:solidFill>
            </a:endParaRPr>
          </a:p>
        </p:txBody>
      </p:sp>
      <p:grpSp>
        <p:nvGrpSpPr>
          <p:cNvPr id="7" name="Group 10"/>
          <p:cNvGrpSpPr/>
          <p:nvPr/>
        </p:nvGrpSpPr>
        <p:grpSpPr>
          <a:xfrm>
            <a:off x="3962400" y="1295400"/>
            <a:ext cx="5181600" cy="5334000"/>
            <a:chOff x="3962400" y="1234440"/>
            <a:chExt cx="5181600" cy="5334000"/>
          </a:xfrm>
        </p:grpSpPr>
        <p:sp>
          <p:nvSpPr>
            <p:cNvPr id="9" name="Oval Callout 8"/>
            <p:cNvSpPr/>
            <p:nvPr/>
          </p:nvSpPr>
          <p:spPr>
            <a:xfrm>
              <a:off x="5562600" y="1234440"/>
              <a:ext cx="3581400" cy="595884"/>
            </a:xfrm>
            <a:prstGeom prst="wedgeEllipseCallout">
              <a:avLst>
                <a:gd name="adj1" fmla="val -66286"/>
                <a:gd name="adj2" fmla="val 3977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Start-tag         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3962400" y="6019800"/>
              <a:ext cx="4724400" cy="548640"/>
            </a:xfrm>
            <a:prstGeom prst="wedgeEllipseCallout">
              <a:avLst>
                <a:gd name="adj1" fmla="val -80090"/>
                <a:gd name="adj2" fmla="val -41670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 End-tag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152400" y="838200"/>
            <a:ext cx="7848600" cy="690265"/>
            <a:chOff x="152400" y="838200"/>
            <a:chExt cx="7848600" cy="690265"/>
          </a:xfrm>
        </p:grpSpPr>
        <p:sp>
          <p:nvSpPr>
            <p:cNvPr id="8" name="Rectangle 7"/>
            <p:cNvSpPr/>
            <p:nvPr/>
          </p:nvSpPr>
          <p:spPr>
            <a:xfrm>
              <a:off x="152400" y="1066800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&lt;?xml version="1.0"?&gt;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3429000" y="838200"/>
              <a:ext cx="4267200" cy="534924"/>
            </a:xfrm>
            <a:prstGeom prst="wedgeEllipseCallout">
              <a:avLst>
                <a:gd name="adj1" fmla="val -59587"/>
                <a:gd name="adj2" fmla="val 46132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Optional Declaration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7200" y="2057400"/>
            <a:ext cx="9372600" cy="2286000"/>
            <a:chOff x="457200" y="2057400"/>
            <a:chExt cx="8686800" cy="2286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2057400"/>
              <a:ext cx="8686800" cy="2286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output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"&gt;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name="NX" type="integer"/&gt;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name=“NY” type=“integer”/&gt;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name="data" 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gname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="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” type=”float" dimensions="NX,NY"/&gt;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&lt;/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dirty="0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5943600" y="2133600"/>
              <a:ext cx="3200400" cy="687324"/>
            </a:xfrm>
            <a:prstGeom prst="wedgeEllipseCallout">
              <a:avLst>
                <a:gd name="adj1" fmla="val -85200"/>
                <a:gd name="adj2" fmla="val -2674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Group Container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200" y="4419600"/>
            <a:ext cx="8610600" cy="760476"/>
            <a:chOff x="533400" y="4116324"/>
            <a:chExt cx="8610600" cy="760476"/>
          </a:xfrm>
        </p:grpSpPr>
        <p:sp>
          <p:nvSpPr>
            <p:cNvPr id="5" name="Rectangle 4"/>
            <p:cNvSpPr/>
            <p:nvPr/>
          </p:nvSpPr>
          <p:spPr>
            <a:xfrm>
              <a:off x="533400" y="4415135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2400" dirty="0"/>
                <a:t>&lt;</a:t>
              </a:r>
              <a:r>
                <a:rPr lang="en-US" sz="2400" b="1" dirty="0"/>
                <a:t>method </a:t>
              </a:r>
              <a:r>
                <a:rPr lang="en-US" sz="2400" dirty="0"/>
                <a:t>method="POSIX" group="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output</a:t>
              </a:r>
              <a:r>
                <a:rPr lang="en-US" sz="2400" dirty="0"/>
                <a:t>"/</a:t>
              </a:r>
              <a:r>
                <a:rPr lang="en-US" sz="2400" dirty="0" smtClean="0"/>
                <a:t>&gt;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7010400" y="4116324"/>
              <a:ext cx="2133600" cy="608838"/>
            </a:xfrm>
            <a:prstGeom prst="wedgeEllipseCallout">
              <a:avLst>
                <a:gd name="adj1" fmla="val -62561"/>
                <a:gd name="adj2" fmla="val 3985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Transport method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57200" y="5251811"/>
            <a:ext cx="8610600" cy="691789"/>
            <a:chOff x="533400" y="4948535"/>
            <a:chExt cx="8610600" cy="691789"/>
          </a:xfrm>
        </p:grpSpPr>
        <p:sp>
          <p:nvSpPr>
            <p:cNvPr id="6" name="Rectangle 5"/>
            <p:cNvSpPr/>
            <p:nvPr/>
          </p:nvSpPr>
          <p:spPr>
            <a:xfrm>
              <a:off x="533400" y="4948535"/>
              <a:ext cx="7086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&lt;</a:t>
              </a:r>
              <a:r>
                <a:rPr lang="en-US" sz="2400" b="1" dirty="0" smtClean="0"/>
                <a:t>buffer </a:t>
              </a:r>
              <a:r>
                <a:rPr lang="en-US" sz="2400" dirty="0" smtClean="0"/>
                <a:t>size-MB="100" allocate-time="now"/&gt;</a:t>
              </a:r>
              <a:endParaRPr lang="en-US" sz="2400" dirty="0"/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7086600" y="4954524"/>
              <a:ext cx="2057400" cy="685800"/>
            </a:xfrm>
            <a:prstGeom prst="wedgeEllipseCallout">
              <a:avLst>
                <a:gd name="adj1" fmla="val -64358"/>
                <a:gd name="adj2" fmla="val -10349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Buffer size/creation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err="1" smtClean="0"/>
              <a:t>Bpdump</a:t>
            </a:r>
            <a:endParaRPr lang="en-US" dirty="0" smtClean="0"/>
          </a:p>
          <a:p>
            <a:r>
              <a:rPr lang="en-US" dirty="0" smtClean="0"/>
              <a:t>Bp2h5</a:t>
            </a:r>
          </a:p>
          <a:p>
            <a:r>
              <a:rPr lang="en-US" dirty="0" smtClean="0"/>
              <a:t>bp2ncd</a:t>
            </a:r>
          </a:p>
          <a:p>
            <a:r>
              <a:rPr lang="en-US" dirty="0" smtClean="0"/>
              <a:t>Bp2ascii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adios_lint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validate configuration XML file conforms to all standards.</a:t>
            </a:r>
          </a:p>
          <a:p>
            <a:r>
              <a:rPr lang="en-US" b="1" smtClean="0"/>
              <a:t>adios_lint &lt;filename&gt;</a:t>
            </a:r>
          </a:p>
          <a:p>
            <a:endParaRPr lang="en-US" b="1" smtClean="0"/>
          </a:p>
          <a:p>
            <a:r>
              <a:rPr lang="en-US" b="1" smtClean="0"/>
              <a:t>output: no news is good news!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ADIOS Overview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Allows plug-ins for different I/O implementations.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Abstracts the API from the method used for I/O.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Simple API, almost as easy as F90 write statement.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Best practices/optimize IO routines for all supported transports “for free”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Componentization.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Thin API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XML file</a:t>
            </a:r>
            <a:endParaRPr lang="en-US" sz="2000" dirty="0" smtClean="0"/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data groupings</a:t>
            </a:r>
            <a:r>
              <a:rPr lang="en-US" sz="1900" dirty="0" smtClean="0"/>
              <a:t> with annotation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IO method selection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 sizes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Common tools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Buffering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Scheduling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Pluggable IO routines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4740275" y="2819400"/>
            <a:ext cx="3870325" cy="3124200"/>
            <a:chOff x="301625" y="914400"/>
            <a:chExt cx="4022725" cy="3247301"/>
          </a:xfrm>
        </p:grpSpPr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3370263" y="1257300"/>
              <a:ext cx="954087" cy="739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Metadata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(XML file)</a:t>
              </a:r>
            </a:p>
          </p:txBody>
        </p:sp>
        <p:sp>
          <p:nvSpPr>
            <p:cNvPr id="14341" name="Text Box 7" descr="White marble"/>
            <p:cNvSpPr txBox="1">
              <a:spLocks noChangeArrowheads="1"/>
            </p:cNvSpPr>
            <p:nvPr/>
          </p:nvSpPr>
          <p:spPr bwMode="auto">
            <a:xfrm>
              <a:off x="306388" y="914400"/>
              <a:ext cx="2971800" cy="1027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Scientific Codes</a:t>
              </a:r>
            </a:p>
          </p:txBody>
        </p:sp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306388" y="1944147"/>
              <a:ext cx="297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ADIOS API</a:t>
              </a: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 rot="5400000">
              <a:off x="1193860" y="2984107"/>
              <a:ext cx="822209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MPI-CIO</a:t>
              </a:r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 rot="5400000">
              <a:off x="566738" y="3231426"/>
              <a:ext cx="1311276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LIVE/DataTap</a:t>
              </a:r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 rot="5400000">
              <a:off x="464344" y="2954407"/>
              <a:ext cx="7572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MPI-IO</a:t>
              </a:r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 rot="5400000">
              <a:off x="-28575" y="3063151"/>
              <a:ext cx="97472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POSIX IO</a:t>
              </a:r>
            </a:p>
          </p:txBody>
        </p:sp>
        <p:sp>
          <p:nvSpPr>
            <p:cNvPr id="14347" name="Text Box 13"/>
            <p:cNvSpPr txBox="1">
              <a:spLocks noChangeArrowheads="1"/>
            </p:cNvSpPr>
            <p:nvPr/>
          </p:nvSpPr>
          <p:spPr bwMode="auto">
            <a:xfrm rot="5400000">
              <a:off x="1605076" y="2952303"/>
              <a:ext cx="758601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pHDF-5</a:t>
              </a:r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 rot="5400000">
              <a:off x="1914525" y="3028226"/>
              <a:ext cx="9048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pnetCDF</a:t>
              </a:r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 rot="5400000">
              <a:off x="2178844" y="3141732"/>
              <a:ext cx="113188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Viz Engines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 rot="5400000">
              <a:off x="2414588" y="3290163"/>
              <a:ext cx="14287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Others (plug-in)</a:t>
              </a: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3048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buffering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2" name="Text Box 8"/>
            <p:cNvSpPr txBox="1">
              <a:spLocks noChangeArrowheads="1"/>
            </p:cNvSpPr>
            <p:nvPr/>
          </p:nvSpPr>
          <p:spPr bwMode="auto">
            <a:xfrm>
              <a:off x="12954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schedule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2286000" y="2342723"/>
              <a:ext cx="9906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feedback</a:t>
              </a:r>
              <a:endParaRPr lang="en-US" sz="140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bpdump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2999"/>
          </a:xfrm>
        </p:spPr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bpdump</a:t>
            </a:r>
            <a:r>
              <a:rPr lang="en-US" dirty="0" smtClean="0"/>
              <a:t> [-</a:t>
            </a:r>
            <a:r>
              <a:rPr lang="en-US" dirty="0" err="1" smtClean="0"/>
              <a:t>d</a:t>
            </a:r>
            <a:r>
              <a:rPr lang="en-US" dirty="0" smtClean="0"/>
              <a:t> [</a:t>
            </a:r>
            <a:r>
              <a:rPr lang="en-US" dirty="0" err="1" smtClean="0"/>
              <a:t>var</a:t>
            </a:r>
            <a:r>
              <a:rPr lang="en-US" dirty="0" smtClean="0"/>
              <a:t>]|--dump [</a:t>
            </a:r>
            <a:r>
              <a:rPr lang="en-US" dirty="0" err="1" smtClean="0"/>
              <a:t>var</a:t>
            </a:r>
            <a:r>
              <a:rPr lang="en-US" dirty="0" smtClean="0"/>
              <a:t>]] &lt;filename&gt;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2578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./</a:t>
            </a:r>
            <a:r>
              <a:rPr lang="en-US" sz="2200" dirty="0" err="1" smtClean="0"/>
              <a:t>bpdump</a:t>
            </a:r>
            <a:r>
              <a:rPr lang="en-US" sz="2200" dirty="0" smtClean="0"/>
              <a:t> –</a:t>
            </a:r>
            <a:r>
              <a:rPr lang="en-US" sz="2200" dirty="0" err="1" smtClean="0"/>
              <a:t>d</a:t>
            </a:r>
            <a:r>
              <a:rPr lang="en-US" sz="2200" dirty="0" smtClean="0"/>
              <a:t> NX </a:t>
            </a:r>
            <a:r>
              <a:rPr lang="en-US" sz="2200" dirty="0" err="1" smtClean="0"/>
              <a:t>final.bp</a:t>
            </a:r>
            <a:endParaRPr lang="en-US" sz="2200" dirty="0" smtClean="0"/>
          </a:p>
          <a:p>
            <a:r>
              <a:rPr lang="en-US" sz="2200" dirty="0" smtClean="0"/>
              <a:t>element size: 39</a:t>
            </a:r>
          </a:p>
          <a:p>
            <a:r>
              <a:rPr lang="en-US" sz="2200" dirty="0" smtClean="0"/>
              <a:t>Scalar NX</a:t>
            </a:r>
          </a:p>
          <a:p>
            <a:r>
              <a:rPr lang="en-US" sz="2200" dirty="0" smtClean="0"/>
              <a:t>        Path: /</a:t>
            </a:r>
          </a:p>
          <a:p>
            <a:r>
              <a:rPr lang="en-US" sz="2200" dirty="0" smtClean="0"/>
              <a:t>        Type: integer (2)</a:t>
            </a:r>
          </a:p>
          <a:p>
            <a:r>
              <a:rPr lang="en-US" sz="2200" dirty="0" smtClean="0"/>
              <a:t>        Value: 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bp2h5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./bp2h5 </a:t>
            </a:r>
            <a:r>
              <a:rPr lang="en-US" dirty="0" err="1" smtClean="0"/>
              <a:t>XXXX.bp</a:t>
            </a:r>
            <a:r>
              <a:rPr lang="en-US" dirty="0" smtClean="0"/>
              <a:t> [XXXX.h5]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54056"/>
            <a:ext cx="7010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./bp2h5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–</a:t>
            </a:r>
            <a:r>
              <a:rPr lang="en-US" sz="2200" dirty="0" err="1" smtClean="0"/>
              <a:t>c</a:t>
            </a:r>
            <a:r>
              <a:rPr lang="en-US" sz="2200" dirty="0" smtClean="0"/>
              <a:t> </a:t>
            </a:r>
            <a:r>
              <a:rPr lang="en-US" sz="2200" dirty="0" err="1" smtClean="0"/>
              <a:t>heat.xml</a:t>
            </a:r>
            <a:endParaRPr lang="en-US" sz="2200" dirty="0" smtClean="0"/>
          </a:p>
          <a:p>
            <a:r>
              <a:rPr lang="en-US" sz="2200" dirty="0" smtClean="0"/>
              <a:t>h5ls -</a:t>
            </a:r>
            <a:r>
              <a:rPr lang="en-US" sz="2200" dirty="0" err="1" smtClean="0"/>
              <a:t>r</a:t>
            </a:r>
            <a:r>
              <a:rPr lang="en-US" sz="2200" dirty="0" smtClean="0"/>
              <a:t> final.h5</a:t>
            </a:r>
          </a:p>
          <a:p>
            <a:endParaRPr lang="en-US" sz="2200" dirty="0" smtClean="0"/>
          </a:p>
          <a:p>
            <a:r>
              <a:rPr lang="en-US" sz="2200" dirty="0" smtClean="0"/>
              <a:t>/NX                      Dataset {1}</a:t>
            </a:r>
          </a:p>
          <a:p>
            <a:r>
              <a:rPr lang="en-US" sz="2200" dirty="0" smtClean="0"/>
              <a:t>/NY                      Dataset {1}</a:t>
            </a:r>
          </a:p>
          <a:p>
            <a:r>
              <a:rPr lang="en-US" sz="2200" dirty="0" smtClean="0"/>
              <a:t>/data                    Dataset {400, 500}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bp2ncd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./bp2ncd </a:t>
            </a:r>
            <a:r>
              <a:rPr lang="en-US" dirty="0" err="1" smtClean="0"/>
              <a:t>XXXX.bp</a:t>
            </a:r>
            <a:r>
              <a:rPr lang="en-US" dirty="0" smtClean="0"/>
              <a:t> [</a:t>
            </a:r>
            <a:r>
              <a:rPr lang="en-US" dirty="0" err="1" smtClean="0"/>
              <a:t>XXXX.nc</a:t>
            </a:r>
            <a:r>
              <a:rPr lang="en-US" dirty="0" smtClean="0"/>
              <a:t>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362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./bp2ncd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endParaRPr lang="en-US" sz="2200" dirty="0" smtClean="0"/>
          </a:p>
          <a:p>
            <a:r>
              <a:rPr lang="en-US" sz="2200" dirty="0" err="1" smtClean="0"/>
              <a:t>ncdump</a:t>
            </a:r>
            <a:r>
              <a:rPr lang="en-US" sz="2200" dirty="0" smtClean="0"/>
              <a:t> -</a:t>
            </a:r>
            <a:r>
              <a:rPr lang="en-US" sz="2200" dirty="0" err="1" smtClean="0"/>
              <a:t>hfinal.nc</a:t>
            </a:r>
            <a:endParaRPr lang="en-US" sz="2200" dirty="0" smtClean="0"/>
          </a:p>
          <a:p>
            <a:r>
              <a:rPr lang="en-US" sz="2200" dirty="0" err="1" smtClean="0"/>
              <a:t>netcdf</a:t>
            </a:r>
            <a:r>
              <a:rPr lang="en-US" sz="2200" dirty="0" smtClean="0"/>
              <a:t> final { // format variant: 64bit </a:t>
            </a:r>
          </a:p>
          <a:p>
            <a:r>
              <a:rPr lang="en-US" sz="2200" dirty="0" smtClean="0"/>
              <a:t>dimensions:</a:t>
            </a:r>
          </a:p>
          <a:p>
            <a:r>
              <a:rPr lang="en-US" sz="2200" dirty="0" smtClean="0"/>
              <a:t>        _data_0 = 400 ;</a:t>
            </a:r>
          </a:p>
          <a:p>
            <a:r>
              <a:rPr lang="en-US" sz="2200" dirty="0" smtClean="0"/>
              <a:t>        _data_1 = 500 ;</a:t>
            </a:r>
          </a:p>
          <a:p>
            <a:r>
              <a:rPr lang="en-US" sz="2200" dirty="0" smtClean="0"/>
              <a:t>variables:</a:t>
            </a:r>
          </a:p>
          <a:p>
            <a:r>
              <a:rPr lang="en-US" sz="2200" dirty="0" smtClean="0"/>
              <a:t>        float _data(_data_0, _data_1) ;</a:t>
            </a:r>
          </a:p>
          <a:p>
            <a:r>
              <a:rPr lang="en-US" sz="2200" dirty="0"/>
              <a:t>}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686800" cy="2514600"/>
          </a:xfrm>
        </p:spPr>
        <p:txBody>
          <a:bodyPr/>
          <a:lstStyle/>
          <a:p>
            <a:r>
              <a:rPr lang="en-US" dirty="0" smtClean="0"/>
              <a:t>./bp2ascii </a:t>
            </a:r>
            <a:r>
              <a:rPr lang="en-US" dirty="0" err="1" smtClean="0"/>
              <a:t>XXXX.bp</a:t>
            </a:r>
            <a:r>
              <a:rPr lang="en-US" dirty="0" smtClean="0"/>
              <a:t>  [</a:t>
            </a:r>
            <a:r>
              <a:rPr lang="en-US" dirty="0" err="1" smtClean="0"/>
              <a:t>XXXX.txt</a:t>
            </a:r>
            <a:r>
              <a:rPr lang="en-US" dirty="0" smtClean="0"/>
              <a:t>] -C[-</a:t>
            </a:r>
            <a:r>
              <a:rPr lang="en-US" dirty="0" err="1" smtClean="0"/>
              <a:t>c</a:t>
            </a:r>
            <a:r>
              <a:rPr lang="en-US" dirty="0" smtClean="0"/>
              <a:t>] data_name1  [data_name2...]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./bp2ascii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r>
              <a:rPr lang="en-US" sz="2200" dirty="0" smtClean="0"/>
              <a:t> data</a:t>
            </a:r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generating file: </a:t>
            </a:r>
            <a:r>
              <a:rPr lang="en-US" sz="2200" dirty="0" err="1" smtClean="0"/>
              <a:t>final.txt</a:t>
            </a:r>
            <a:endParaRPr lang="en-US" sz="2200" dirty="0" smtClean="0"/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write dataset: data</a:t>
            </a:r>
          </a:p>
          <a:p>
            <a:r>
              <a:rPr lang="en-US" sz="2200" dirty="0" smtClean="0"/>
              <a:t>        Dimension:400 </a:t>
            </a:r>
            <a:r>
              <a:rPr lang="en-US" sz="2200" dirty="0" err="1" smtClean="0"/>
              <a:t>x</a:t>
            </a:r>
            <a:r>
              <a:rPr lang="en-US" sz="2200" dirty="0" smtClean="0"/>
              <a:t> 500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Easy to Insert/Remove Variables</a:t>
            </a:r>
          </a:p>
          <a:p>
            <a:pPr lvl="1"/>
            <a:r>
              <a:rPr lang="en-US" dirty="0" smtClean="0"/>
              <a:t>Only need maintain xml file</a:t>
            </a:r>
          </a:p>
          <a:p>
            <a:r>
              <a:rPr lang="en-US" dirty="0" smtClean="0"/>
              <a:t>How to Use</a:t>
            </a:r>
          </a:p>
          <a:p>
            <a:pPr lvl="1"/>
            <a:r>
              <a:rPr lang="en-US" dirty="0" smtClean="0"/>
              <a:t>Source code</a:t>
            </a:r>
          </a:p>
          <a:p>
            <a:pPr lvl="2"/>
            <a:r>
              <a:rPr lang="en-US" dirty="0" err="1" smtClean="0"/>
              <a:t>Adios_gwrite(buf_id,group_name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Makefile</a:t>
            </a:r>
            <a:endParaRPr lang="en-US" dirty="0" smtClean="0"/>
          </a:p>
          <a:p>
            <a:pPr lvl="2"/>
            <a:r>
              <a:rPr lang="en-US" dirty="0" smtClean="0"/>
              <a:t>Python </a:t>
            </a:r>
            <a:r>
              <a:rPr lang="en-US" dirty="0" err="1" smtClean="0"/>
              <a:t>gwrite.py</a:t>
            </a:r>
            <a:r>
              <a:rPr lang="en-US" dirty="0" smtClean="0"/>
              <a:t> xml _</a:t>
            </a:r>
            <a:r>
              <a:rPr lang="en-US" dirty="0" err="1" smtClean="0"/>
              <a:t>fname</a:t>
            </a:r>
            <a:r>
              <a:rPr lang="en-US" dirty="0" smtClean="0"/>
              <a:t> </a:t>
            </a:r>
            <a:r>
              <a:rPr lang="en-US" dirty="0" err="1" smtClean="0"/>
              <a:t>dir_name</a:t>
            </a:r>
            <a:endParaRPr lang="en-US" dirty="0" smtClean="0"/>
          </a:p>
          <a:p>
            <a:pPr lvl="2"/>
            <a:r>
              <a:rPr lang="en-US" dirty="0" smtClean="0"/>
              <a:t>Run </a:t>
            </a:r>
            <a:r>
              <a:rPr lang="en-US" dirty="0" err="1" smtClean="0"/>
              <a:t>gwrite.py</a:t>
            </a:r>
            <a:r>
              <a:rPr lang="en-US" dirty="0" smtClean="0"/>
              <a:t> in every directory containing the </a:t>
            </a:r>
            <a:r>
              <a:rPr lang="en-US" dirty="0" err="1" smtClean="0"/>
              <a:t>adios_gwrite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Show, Compile/Run </a:t>
            </a:r>
            <a:r>
              <a:rPr lang="en-US" dirty="0" err="1" smtClean="0"/>
              <a:t>Heat_adios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More output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more variables </a:t>
            </a:r>
          </a:p>
          <a:p>
            <a:pPr lvl="1"/>
            <a:r>
              <a:rPr lang="en-US" dirty="0" err="1" smtClean="0"/>
              <a:t>cos_u,sin_u</a:t>
            </a:r>
            <a:r>
              <a:rPr lang="en-US" dirty="0" smtClean="0"/>
              <a:t>, </a:t>
            </a:r>
            <a:r>
              <a:rPr lang="en-US" dirty="0" err="1" smtClean="0"/>
              <a:t>tan_u</a:t>
            </a:r>
            <a:endParaRPr lang="en-US" dirty="0" smtClean="0"/>
          </a:p>
          <a:p>
            <a:r>
              <a:rPr lang="en-US" dirty="0" smtClean="0"/>
              <a:t>Modify XML File</a:t>
            </a:r>
          </a:p>
          <a:p>
            <a:r>
              <a:rPr lang="en-US" dirty="0" smtClean="0"/>
              <a:t>Modify </a:t>
            </a:r>
            <a:r>
              <a:rPr lang="en-US" b="1" dirty="0" err="1" smtClean="0"/>
              <a:t>ptrdat</a:t>
            </a:r>
            <a:r>
              <a:rPr lang="en-US" b="1" dirty="0" smtClean="0"/>
              <a:t> </a:t>
            </a:r>
            <a:r>
              <a:rPr lang="en-US" dirty="0" smtClean="0"/>
              <a:t>routine</a:t>
            </a:r>
          </a:p>
          <a:p>
            <a:pPr lvl="1"/>
            <a:r>
              <a:rPr lang="en-US" dirty="0" smtClean="0"/>
              <a:t>Replace all of the </a:t>
            </a:r>
            <a:r>
              <a:rPr lang="en-US" dirty="0" err="1" smtClean="0"/>
              <a:t>adios_write</a:t>
            </a:r>
            <a:r>
              <a:rPr lang="en-US" dirty="0" smtClean="0"/>
              <a:t> statements with just</a:t>
            </a:r>
          </a:p>
          <a:p>
            <a:pPr lvl="2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adios_gwrite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(buf_id,”output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dirty="0" smtClean="0"/>
              <a:t>Recompile/Run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&lt;adios-group name="output”&gt;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var</a:t>
            </a:r>
            <a:r>
              <a:rPr lang="en-US" dirty="0" smtClean="0"/>
              <a:t> name="NX" type="integer"/&gt;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var</a:t>
            </a:r>
            <a:r>
              <a:rPr lang="en-US" dirty="0" smtClean="0"/>
              <a:t> name="NY" type="integer"/&gt; 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var</a:t>
            </a:r>
            <a:r>
              <a:rPr lang="en-US" dirty="0" smtClean="0"/>
              <a:t> name=”temperature"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</a:t>
            </a:r>
            <a:r>
              <a:rPr lang="en-US" dirty="0" smtClean="0"/>
              <a:t>”  type="</a:t>
            </a:r>
            <a:r>
              <a:rPr lang="en-US" dirty="0" smtClean="0">
                <a:solidFill>
                  <a:schemeClr val="tx1"/>
                </a:solidFill>
              </a:rPr>
              <a:t>float</a:t>
            </a:r>
            <a:r>
              <a:rPr lang="en-US" dirty="0" smtClean="0"/>
              <a:t>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cos_temp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cos_u</a:t>
            </a:r>
            <a:r>
              <a:rPr lang="en-US" dirty="0" smtClean="0">
                <a:solidFill>
                  <a:srgbClr val="0000FF"/>
                </a:solidFill>
              </a:rPr>
              <a:t>” type=”float"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sin_temp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sin_u</a:t>
            </a:r>
            <a:r>
              <a:rPr lang="en-US" dirty="0" smtClean="0">
                <a:solidFill>
                  <a:srgbClr val="0000FF"/>
                </a:solidFill>
              </a:rPr>
              <a:t>” type="float"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tan_temp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tan_u</a:t>
            </a:r>
            <a:r>
              <a:rPr lang="en-US" dirty="0" smtClean="0">
                <a:solidFill>
                  <a:srgbClr val="0000FF"/>
                </a:solidFill>
              </a:rPr>
              <a:t>”  type="float" dimensions="NX,NY"/&gt;</a:t>
            </a:r>
          </a:p>
          <a:p>
            <a:pPr>
              <a:buNone/>
            </a:pPr>
            <a:r>
              <a:rPr lang="en-US" dirty="0" smtClean="0"/>
              <a:t>&lt;/adios-group&gt;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&lt;method method="POSIX" group="output"/&gt;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gname</a:t>
            </a:r>
            <a:r>
              <a:rPr lang="en-US" dirty="0" smtClean="0"/>
              <a:t> :actual variable name/expression in the source code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name: dataset name written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75700" cy="676275"/>
          </a:xfrm>
        </p:spPr>
        <p:txBody>
          <a:bodyPr/>
          <a:lstStyle/>
          <a:p>
            <a:r>
              <a:rPr lang="en-US" dirty="0" smtClean="0"/>
              <a:t>Show and run new ADIOS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To MPI-IO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 we need to</a:t>
            </a:r>
          </a:p>
          <a:p>
            <a:pPr lvl="1"/>
            <a:r>
              <a:rPr lang="en-US" dirty="0" smtClean="0"/>
              <a:t>Define a communicator.</a:t>
            </a:r>
          </a:p>
          <a:p>
            <a:pPr lvl="2"/>
            <a:r>
              <a:rPr lang="en-US" dirty="0" smtClean="0"/>
              <a:t>Required whenever not all ranks are participating in the write.</a:t>
            </a:r>
          </a:p>
          <a:p>
            <a:pPr lvl="2"/>
            <a:r>
              <a:rPr lang="en-US" dirty="0" smtClean="0"/>
              <a:t>In this example, we have a master process which will NOT participate in this write.</a:t>
            </a:r>
          </a:p>
          <a:p>
            <a:pPr lvl="2"/>
            <a:r>
              <a:rPr lang="en-US" dirty="0" smtClean="0"/>
              <a:t>In this case, we put different path name for different slave nodes</a:t>
            </a:r>
          </a:p>
          <a:p>
            <a:pPr lvl="1"/>
            <a:r>
              <a:rPr lang="en-US" dirty="0" smtClean="0"/>
              <a:t>Modify the XML file to use the MPI-IO method, and to place the communicator in the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ADIOS Overview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21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ADIOS is an IO componentization, which allows us to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Abstract the API from the IO implementation.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Switch from synchronous to asynchronous IO at runtime.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Change from real-time visualization to fast IO at runtime.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Combines.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Fast</a:t>
            </a:r>
            <a:r>
              <a:rPr lang="en-US" dirty="0" smtClean="0"/>
              <a:t> I/O routines.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Easy</a:t>
            </a:r>
            <a:r>
              <a:rPr lang="en-US" dirty="0" smtClean="0"/>
              <a:t> to use.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Scalable</a:t>
            </a:r>
            <a:r>
              <a:rPr lang="en-US" dirty="0" smtClean="0"/>
              <a:t> architecture</a:t>
            </a:r>
            <a:br>
              <a:rPr lang="en-US" dirty="0" smtClean="0"/>
            </a:br>
            <a:r>
              <a:rPr lang="en-US" dirty="0" smtClean="0"/>
              <a:t>(100s cores) millions of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QoS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Metadata rich output.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Visualization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Analysis, compression techniques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Provenance tracking.</a:t>
            </a:r>
          </a:p>
        </p:txBody>
      </p:sp>
      <p:pic>
        <p:nvPicPr>
          <p:cNvPr id="16387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514600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294119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tx2">
              <a:lumMod val="60000"/>
              <a:lumOff val="40000"/>
              <a:alpha val="0"/>
            </a:schemeClr>
          </a:solidFill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402784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26444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28663" y="5029200"/>
            <a:ext cx="1295400" cy="15240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dirty="0"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564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357564" y="1371600"/>
            <a:ext cx="2011680" cy="640080"/>
          </a:xfrm>
          <a:prstGeom prst="roundRect">
            <a:avLst/>
          </a:prstGeom>
          <a:solidFill>
            <a:srgbClr val="00FF8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33764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26444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02644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42964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8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7" idx="4"/>
            <a:endCxn id="9" idx="1"/>
          </p:cNvCxnSpPr>
          <p:nvPr/>
        </p:nvCxnSpPr>
        <p:spPr>
          <a:xfrm flipV="1">
            <a:off x="2024063" y="3368040"/>
            <a:ext cx="1333501" cy="2423160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11" idx="1"/>
          </p:cNvCxnSpPr>
          <p:nvPr/>
        </p:nvCxnSpPr>
        <p:spPr>
          <a:xfrm flipV="1">
            <a:off x="2024063" y="5654040"/>
            <a:ext cx="1409701" cy="137160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23524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23524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23524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23524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99724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99724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64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833564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964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10" idx="1"/>
            <a:endCxn id="7" idx="4"/>
          </p:cNvCxnSpPr>
          <p:nvPr/>
        </p:nvCxnSpPr>
        <p:spPr>
          <a:xfrm rot="10800000" flipV="1">
            <a:off x="2024064" y="1691640"/>
            <a:ext cx="1333501" cy="409956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845244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3943907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26444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26444" y="1325880"/>
            <a:ext cx="1447800" cy="1588"/>
          </a:xfrm>
          <a:prstGeom prst="line">
            <a:avLst/>
          </a:prstGeom>
          <a:ln w="76200" cap="flat" cmpd="sng" algn="ctr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26444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2644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450490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52078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453666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497489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786563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015164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750845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6936581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048000" y="4114800"/>
            <a:ext cx="106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543800" y="2537043"/>
            <a:ext cx="159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dge Exchange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1744801" y="2080439"/>
            <a:ext cx="1844398" cy="121920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" idx="1"/>
          </p:cNvCxnSpPr>
          <p:nvPr/>
        </p:nvCxnSpPr>
        <p:spPr>
          <a:xfrm flipV="1">
            <a:off x="2057400" y="3368040"/>
            <a:ext cx="1300164" cy="244198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1"/>
          </p:cNvCxnSpPr>
          <p:nvPr/>
        </p:nvCxnSpPr>
        <p:spPr>
          <a:xfrm rot="16200000" flipH="1">
            <a:off x="1724681" y="3944956"/>
            <a:ext cx="2041803" cy="1376364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92202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/>
              <a:t>adios-group </a:t>
            </a:r>
            <a:r>
              <a:rPr lang="en-US" sz="2000" dirty="0" smtClean="0"/>
              <a:t>name="</a:t>
            </a:r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”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coordination-communicator</a:t>
            </a:r>
            <a:r>
              <a:rPr lang="en-US" sz="2000" dirty="0" smtClean="0"/>
              <a:t>=“</a:t>
            </a:r>
            <a:r>
              <a:rPr lang="en-US" sz="20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>
                <a:solidFill>
                  <a:schemeClr val="tx1"/>
                </a:solidFill>
              </a:rPr>
              <a:t>var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/>
              <a:t>name=”</a:t>
            </a:r>
            <a:r>
              <a:rPr lang="en-US" sz="18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1800" dirty="0" smtClean="0"/>
              <a:t>” type=“integer*8”/&gt;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name="NX" type="integer"/&gt;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name="NY" type="integer"/&gt;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offset</a:t>
            </a:r>
            <a:r>
              <a:rPr lang="en-US" sz="1800" dirty="0" smtClean="0"/>
              <a:t>" type="integer"/&gt;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size</a:t>
            </a:r>
            <a:r>
              <a:rPr lang="en-US" sz="1800" dirty="0" smtClean="0"/>
              <a:t>" type="integer"/&gt;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name=”temperature"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u+offset</a:t>
            </a:r>
            <a:r>
              <a:rPr lang="en-US" sz="1800" b="1" dirty="0" smtClean="0">
                <a:solidFill>
                  <a:srgbClr val="0000FF"/>
                </a:solidFill>
              </a:rPr>
              <a:t>*NY</a:t>
            </a:r>
            <a:r>
              <a:rPr lang="en-US" sz="1800" dirty="0" smtClean="0"/>
              <a:t>” type=”float" dimensions</a:t>
            </a:r>
            <a:r>
              <a:rPr lang="en-US" sz="1800" b="1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/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name="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cos_u[offset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type=”float" dimensions="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name="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sin_u[offset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type="float" dimensions=”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name="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tan_u[offset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 type="float" dimensions=“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b="1" dirty="0" smtClean="0"/>
              <a:t>adios-group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b="1" dirty="0" smtClean="0"/>
              <a:t>method </a:t>
            </a:r>
            <a:r>
              <a:rPr lang="en-US" sz="2200" dirty="0" smtClean="0"/>
              <a:t>method=”</a:t>
            </a:r>
            <a:r>
              <a:rPr lang="en-US" sz="2200" b="1" dirty="0" smtClean="0">
                <a:solidFill>
                  <a:srgbClr val="FF6800"/>
                </a:solidFill>
              </a:rPr>
              <a:t>MPI</a:t>
            </a:r>
            <a:r>
              <a:rPr lang="en-US" sz="2200" dirty="0" smtClean="0"/>
              <a:t>" group="</a:t>
            </a:r>
            <a:r>
              <a:rPr lang="en-US" sz="2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200" dirty="0" smtClean="0"/>
              <a:t>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Array</a:t>
            </a:r>
          </a:p>
          <a:p>
            <a:pPr lvl="1"/>
            <a:r>
              <a:rPr lang="en-US" dirty="0" smtClean="0"/>
              <a:t>Global/local dimension, Offset</a:t>
            </a:r>
          </a:p>
          <a:p>
            <a:pPr lvl="1"/>
            <a:r>
              <a:rPr lang="en-US" dirty="0" smtClean="0"/>
              <a:t>Used to reconstruct dataset in bp2h5/bp2ncd</a:t>
            </a:r>
          </a:p>
          <a:p>
            <a:r>
              <a:rPr lang="en-US" dirty="0" smtClean="0"/>
              <a:t>Recompile/Run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89916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smtClean="0"/>
              <a:t>&lt;</a:t>
            </a:r>
            <a:r>
              <a:rPr lang="en-US" sz="2400" dirty="0" err="1" smtClean="0"/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="</a:t>
            </a:r>
            <a:r>
              <a:rPr lang="en-US" sz="2400" b="1" dirty="0" smtClean="0">
                <a:solidFill>
                  <a:srgbClr val="0000FF"/>
                </a:solidFill>
              </a:rPr>
              <a:t>offset</a:t>
            </a:r>
            <a:r>
              <a:rPr lang="en-US" sz="2400" b="1" dirty="0" smtClean="0">
                <a:solidFill>
                  <a:srgbClr val="000000"/>
                </a:solidFill>
              </a:rPr>
              <a:t>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b="1" dirty="0" smtClean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</a:rPr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"size"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</a:t>
            </a:r>
            <a:r>
              <a:rPr lang="en-US" sz="2400" b="1" dirty="0" smtClean="0">
                <a:solidFill>
                  <a:srgbClr val="FF6800"/>
                </a:solidFill>
              </a:rPr>
              <a:t>global-bounds </a:t>
            </a:r>
            <a:r>
              <a:rPr lang="en-US" sz="2400" dirty="0" smtClean="0">
                <a:solidFill>
                  <a:srgbClr val="000000"/>
                </a:solidFill>
              </a:rPr>
              <a:t>dimensions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"NX,NY" </a:t>
            </a:r>
            <a:r>
              <a:rPr lang="en-US" sz="2400" dirty="0" smtClean="0"/>
              <a:t>offsets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"offset,0"&gt;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&lt;</a:t>
            </a:r>
            <a:r>
              <a:rPr lang="en-US" sz="1800" dirty="0" err="1" smtClean="0">
                <a:solidFill>
                  <a:srgbClr val="000000"/>
                </a:solidFill>
              </a:rPr>
              <a:t>var</a:t>
            </a:r>
            <a:r>
              <a:rPr lang="en-US" sz="1800" dirty="0" smtClean="0">
                <a:solidFill>
                  <a:srgbClr val="000000"/>
                </a:solidFill>
              </a:rPr>
              <a:t> name=”temperature" </a:t>
            </a:r>
            <a:r>
              <a:rPr lang="en-US" sz="1800" dirty="0" err="1" smtClean="0">
                <a:solidFill>
                  <a:srgbClr val="000000"/>
                </a:solidFill>
              </a:rPr>
              <a:t>gname</a:t>
            </a:r>
            <a:r>
              <a:rPr lang="en-US" sz="1800" dirty="0" smtClean="0">
                <a:solidFill>
                  <a:srgbClr val="000000"/>
                </a:solidFill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</a:rPr>
              <a:t>u+offset</a:t>
            </a:r>
            <a:r>
              <a:rPr lang="en-US" sz="1800" dirty="0" smtClean="0">
                <a:solidFill>
                  <a:srgbClr val="000000"/>
                </a:solidFill>
              </a:rPr>
              <a:t>*NY” type="float" </a:t>
            </a:r>
            <a:r>
              <a:rPr lang="en-US" sz="1800" dirty="0" smtClean="0"/>
              <a:t>dimensions</a:t>
            </a:r>
            <a:r>
              <a:rPr lang="en-US" sz="1800" b="1" dirty="0" smtClean="0">
                <a:solidFill>
                  <a:srgbClr val="000000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00"/>
                </a:solidFill>
              </a:rPr>
              <a:t>"</a:t>
            </a:r>
            <a:r>
              <a:rPr lang="en-US" sz="1800" dirty="0" smtClean="0">
                <a:solidFill>
                  <a:srgbClr val="000000"/>
                </a:solidFill>
              </a:rPr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 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cos_u[offset</a:t>
            </a:r>
            <a:r>
              <a:rPr lang="en-US" sz="1800" dirty="0" smtClean="0"/>
              <a:t>]"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 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sin_u[offset</a:t>
            </a:r>
            <a:r>
              <a:rPr lang="en-US" sz="1800" dirty="0" smtClean="0"/>
              <a:t>]”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 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tan_u[offset</a:t>
            </a:r>
            <a:r>
              <a:rPr lang="en-US" sz="1800" dirty="0" smtClean="0"/>
              <a:t>]”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&lt;/</a:t>
            </a:r>
            <a:r>
              <a:rPr lang="en-US" sz="2400" b="1" dirty="0" smtClean="0">
                <a:solidFill>
                  <a:srgbClr val="E46C0A"/>
                </a:solidFill>
              </a:rPr>
              <a:t>global-bounds</a:t>
            </a:r>
            <a:r>
              <a:rPr lang="en-US" sz="2400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smtClean="0"/>
              <a:t>Adios run time error</a:t>
            </a:r>
          </a:p>
          <a:p>
            <a:r>
              <a:rPr lang="en-US" dirty="0" smtClean="0"/>
              <a:t>Better to use </a:t>
            </a:r>
            <a:r>
              <a:rPr lang="en-US" dirty="0" err="1" smtClean="0"/>
              <a:t>gwrite/gread</a:t>
            </a:r>
            <a:r>
              <a:rPr lang="en-US" dirty="0" smtClean="0"/>
              <a:t> to avoid the typos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IO Pattern</a:t>
            </a:r>
          </a:p>
          <a:p>
            <a:pPr lvl="1"/>
            <a:r>
              <a:rPr lang="en-US" dirty="0" smtClean="0"/>
              <a:t>NetCDF files</a:t>
            </a:r>
          </a:p>
          <a:p>
            <a:pPr lvl="1"/>
            <a:r>
              <a:rPr lang="en-US" dirty="0" smtClean="0"/>
              <a:t>Hdf5 files</a:t>
            </a:r>
          </a:p>
          <a:p>
            <a:pPr lvl="1"/>
            <a:r>
              <a:rPr lang="en-US" dirty="0" smtClean="0"/>
              <a:t>ASCII files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Snapshot of adios-groups in </a:t>
            </a:r>
            <a:r>
              <a:rPr lang="en-US" sz="3200" dirty="0" err="1" smtClean="0"/>
              <a:t>xgc</a:t>
            </a:r>
            <a:r>
              <a:rPr lang="en-US" sz="3200" dirty="0" smtClean="0"/>
              <a:t> config.xml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86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500" dirty="0" smtClean="0"/>
              <a:t>&lt;method  method=”MPI"  group="restart"/&gt;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diagnosis.bfield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group="diagnosis.bfield.1"/&gt;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diag_pot.fieldp.header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method="MPI"  group="</a:t>
            </a:r>
            <a:r>
              <a:rPr lang="en-US" sz="1500" dirty="0" err="1" smtClean="0"/>
              <a:t>diag_pot.fieldp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diagnosis.flow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diagnosis.flux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fort.tracer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fort.gam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fort.ef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group="fort.60"/&gt;</a:t>
            </a:r>
          </a:p>
          <a:p>
            <a:pPr>
              <a:buNone/>
            </a:pPr>
            <a:r>
              <a:rPr lang="en-US" sz="1500" dirty="0" smtClean="0"/>
              <a:t>&lt;method  method="POSIX"  group="fort.50"/&gt;</a:t>
            </a:r>
          </a:p>
          <a:p>
            <a:pPr>
              <a:buNone/>
            </a:pPr>
            <a:r>
              <a:rPr lang="en-US" sz="1500" dirty="0" smtClean="0"/>
              <a:t>&lt;method  method="POSIX"  group="fort.61"/&gt;</a:t>
            </a:r>
          </a:p>
          <a:p>
            <a:pPr>
              <a:buNone/>
            </a:pPr>
            <a:r>
              <a:rPr lang="en-US" sz="1500" dirty="0" smtClean="0"/>
              <a:t>&lt;method  method="POSIX"  group="fort.30"/&gt;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diagnosis.particleweight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diagnosis.mesh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diagnosis.fieldi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group="diagnosis.fieldi.1"/&gt;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group="diagnosis.fieldi.2"/&gt;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group="diagnosis.fieldi.3"/&gt;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group="diagnosis.fieldi.4"/&gt;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group="diagnosis.fieldi.5"/&gt;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Restart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667000"/>
          </a:xfrm>
        </p:spPr>
        <p:txBody>
          <a:bodyPr/>
          <a:lstStyle/>
          <a:p>
            <a:r>
              <a:rPr lang="en-US" dirty="0" smtClean="0"/>
              <a:t>Original XGC-1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restart file per processor</a:t>
            </a:r>
          </a:p>
          <a:p>
            <a:r>
              <a:rPr lang="en-US" dirty="0" smtClean="0"/>
              <a:t>ADIOS XGC-1</a:t>
            </a:r>
          </a:p>
          <a:p>
            <a:pPr lvl="1"/>
            <a:r>
              <a:rPr lang="en-US" dirty="0" smtClean="0"/>
              <a:t>One restart file for all the processors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4488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31859C"/>
                </a:solidFill>
              </a:rPr>
              <a:t>&lt;adios-group </a:t>
            </a:r>
            <a:r>
              <a:rPr lang="en-US" sz="2200" dirty="0" smtClean="0"/>
              <a:t>name="</a:t>
            </a:r>
            <a:r>
              <a:rPr lang="en-US" sz="2200" b="1" dirty="0" smtClean="0"/>
              <a:t>restart</a:t>
            </a:r>
            <a:r>
              <a:rPr lang="en-US" sz="2200" dirty="0" smtClean="0"/>
              <a:t>" </a:t>
            </a:r>
            <a:r>
              <a:rPr lang="en-US" sz="2200" dirty="0" smtClean="0">
                <a:solidFill>
                  <a:srgbClr val="FF0000"/>
                </a:solidFill>
              </a:rPr>
              <a:t>coordination-communicator="</a:t>
            </a:r>
            <a:r>
              <a:rPr lang="en-US" sz="2200" dirty="0" err="1" smtClean="0">
                <a:solidFill>
                  <a:srgbClr val="FF0000"/>
                </a:solidFill>
              </a:rPr>
              <a:t>icomm</a:t>
            </a:r>
            <a:r>
              <a:rPr lang="en-US" sz="22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FF0000"/>
                </a:solidFill>
              </a:rPr>
              <a:t>icomm</a:t>
            </a:r>
            <a:r>
              <a:rPr lang="en-US" sz="2000" dirty="0" smtClean="0"/>
              <a:t>" type="integer*8"/&gt;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sml_istep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sml_time</a:t>
            </a:r>
            <a:r>
              <a:rPr lang="en-US" sz="2000" dirty="0" smtClean="0"/>
              <a:t>" type="double"/&gt;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maxnum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sp%maxnum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inum</a:t>
            </a:r>
            <a:r>
              <a:rPr lang="en-US" sz="2000" dirty="0" smtClean="0"/>
              <a:t>"  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sp%num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inphase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sp%nphase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imaxgid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sp%maxgid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igid</a:t>
            </a:r>
            <a:r>
              <a:rPr lang="en-US" sz="2000" dirty="0" smtClean="0"/>
              <a:t>"  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sp%gid</a:t>
            </a:r>
            <a:r>
              <a:rPr lang="en-US" sz="2000" dirty="0" smtClean="0"/>
              <a:t>" type="integer*8" dimensions="</a:t>
            </a:r>
            <a:r>
              <a:rPr lang="en-US" sz="2000" dirty="0" err="1" smtClean="0"/>
              <a:t>maxnum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iphase</a:t>
            </a:r>
            <a:r>
              <a:rPr lang="en-US" sz="2000" dirty="0" smtClean="0"/>
              <a:t>"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sp%phase</a:t>
            </a:r>
            <a:r>
              <a:rPr lang="en-US" sz="2000" dirty="0" smtClean="0"/>
              <a:t>" type="double" dimensions="</a:t>
            </a:r>
            <a:r>
              <a:rPr lang="en-US" sz="2000" dirty="0" err="1" smtClean="0"/>
              <a:t>inphase,maxnum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906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gwrite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 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if(sml_electron_on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==1) then"/&gt;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gwrite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  sp=&gt;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ptl%elec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name=“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sp%num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type=“integer”/&gt;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emaxgid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sp%maxgid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type="integer"/&gt;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enphase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sp%nphase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type="integer"/&gt;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sp%gid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type="integer*8" dimensions="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ephase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sp%phase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type="double" dimensions="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enphase,enum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gwrite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 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endif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&lt;/adios-group&gt;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ADIOS Fortran and C based API almost as simple as standard POSIX IO</a:t>
            </a:r>
          </a:p>
          <a:p>
            <a:r>
              <a:rPr lang="en-US" smtClean="0"/>
              <a:t>External configuration to describe metadata and control IO settings</a:t>
            </a:r>
          </a:p>
          <a:p>
            <a:r>
              <a:rPr lang="en-US" smtClean="0"/>
              <a:t>Take advantage of existing IO techniques (no new native IO methods)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Fast, simple-to-write, efficient IO for multiple platforms without changing the source code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Restart_write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194D5B"/>
                </a:solidFill>
              </a:rPr>
              <a:t>! Dynamically form the name for certain time step</a:t>
            </a:r>
          </a:p>
          <a:p>
            <a:pPr>
              <a:buNone/>
            </a:pPr>
            <a:r>
              <a:rPr lang="en-US" sz="2400" dirty="0" smtClean="0"/>
              <a:t> write(filename,'("restart.",i4.4,".bp")') </a:t>
            </a:r>
            <a:r>
              <a:rPr lang="en-US" sz="2400" dirty="0" err="1" smtClean="0"/>
              <a:t>sml_istep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adios_open</a:t>
            </a:r>
            <a:r>
              <a:rPr lang="en-US" sz="2400" dirty="0" err="1" smtClean="0"/>
              <a:t>(buf,’restart’,filename,’w</a:t>
            </a:r>
            <a:r>
              <a:rPr lang="en-US" sz="2400" dirty="0" smtClean="0"/>
              <a:t>’)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adios_gwrite</a:t>
            </a:r>
            <a:r>
              <a:rPr lang="en-US" sz="2400" dirty="0" err="1" smtClean="0"/>
              <a:t>(buf,’restart</a:t>
            </a:r>
            <a:r>
              <a:rPr lang="en-US" sz="2400" dirty="0" smtClean="0"/>
              <a:t>’)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adios_close</a:t>
            </a:r>
            <a:r>
              <a:rPr lang="en-US" sz="2400" dirty="0" err="1" smtClean="0"/>
              <a:t>(buf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0650" y="9525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Restart_read</a:t>
            </a:r>
            <a:r>
              <a:rPr kumimoji="0" lang="en-US" sz="3200" b="0" i="0" u="none" strike="noStrike" kern="0" cap="none" spc="0" normalizeH="0" baseline="0" noProof="0" dirty="0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(ADIOS)</a:t>
            </a:r>
            <a:endParaRPr kumimoji="0" lang="en-US" sz="32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673E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143001"/>
            <a:ext cx="891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94D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Dynamically form the name for certain time step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write(filename,'("restart.",i4.4,".bp")')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sml_istep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adios_open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(buf,’restart’,filename,’w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adios_gread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adios_close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ADIOS</a:t>
            </a:r>
          </a:p>
          <a:p>
            <a:pPr lvl="1"/>
            <a:r>
              <a:rPr lang="en-US" dirty="0" smtClean="0"/>
              <a:t>Simple APIs</a:t>
            </a:r>
          </a:p>
          <a:p>
            <a:pPr lvl="1"/>
            <a:r>
              <a:rPr lang="en-US" dirty="0" smtClean="0"/>
              <a:t>General bp2h5 converter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mesh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31859C"/>
                </a:solidFill>
              </a:rPr>
              <a:t>adios-group</a:t>
            </a:r>
            <a:r>
              <a:rPr lang="en-US" sz="2000" dirty="0" smtClean="0"/>
              <a:t> name="</a:t>
            </a:r>
            <a:r>
              <a:rPr lang="en-US" sz="2000" dirty="0" err="1" smtClean="0"/>
              <a:t>diagnosis.mesh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name="</a:t>
            </a:r>
            <a:r>
              <a:rPr lang="en-US" sz="2000" b="1" dirty="0" err="1" smtClean="0">
                <a:solidFill>
                  <a:srgbClr val="FF0000"/>
                </a:solidFill>
              </a:rPr>
              <a:t>n_n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n_t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n_psi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name="values"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coord</a:t>
            </a:r>
            <a:r>
              <a:rPr lang="en-US" sz="2000" dirty="0" smtClean="0"/>
              <a:t>" type="float*8" </a:t>
            </a:r>
          </a:p>
          <a:p>
            <a:pPr>
              <a:buNone/>
            </a:pPr>
            <a:r>
              <a:rPr lang="en-US" sz="2000" dirty="0" smtClean="0"/>
              <a:t>        path="/coordinates/" dimensions="2,n_n"/&gt;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node_connect_list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nodeid</a:t>
            </a:r>
            <a:r>
              <a:rPr lang="en-US" sz="2000" dirty="0" smtClean="0"/>
              <a:t>” type="integer"  </a:t>
            </a:r>
          </a:p>
          <a:p>
            <a:pPr>
              <a:buNone/>
            </a:pPr>
            <a:r>
              <a:rPr lang="en-US" sz="2000" dirty="0" smtClean="0"/>
              <a:t>        path="cell_set[0]" dimensions="3,n_t"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nextnode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nextn</a:t>
            </a:r>
            <a:r>
              <a:rPr lang="en-US" sz="2000" dirty="0" smtClean="0"/>
              <a:t>” type="integer" </a:t>
            </a:r>
          </a:p>
          <a:p>
            <a:pPr>
              <a:buNone/>
            </a:pPr>
            <a:r>
              <a:rPr lang="en-US" sz="2000" dirty="0" smtClean="0"/>
              <a:t>        dimensions="</a:t>
            </a:r>
            <a:r>
              <a:rPr lang="en-US" sz="2000" dirty="0" err="1" smtClean="0"/>
              <a:t>n_n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name="itheta0"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="n_itheta0" type="integer" </a:t>
            </a:r>
          </a:p>
          <a:p>
            <a:pPr>
              <a:buNone/>
            </a:pPr>
            <a:r>
              <a:rPr lang="en-US" sz="2000" dirty="0" smtClean="0"/>
              <a:t>        dimensions="</a:t>
            </a:r>
            <a:r>
              <a:rPr lang="en-US" sz="2000" dirty="0" err="1" smtClean="0"/>
              <a:t>n_psi</a:t>
            </a:r>
            <a:r>
              <a:rPr lang="en-US" sz="2000" dirty="0" smtClean="0"/>
              <a:t>"/&gt;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mesh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7724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</a:t>
            </a:r>
            <a:r>
              <a:rPr lang="en-US" sz="1800" dirty="0" err="1" smtClean="0"/>
              <a:t>nnodes</a:t>
            </a:r>
            <a:r>
              <a:rPr lang="en-US" sz="1800" dirty="0" smtClean="0"/>
              <a:t>" path="/" </a:t>
            </a:r>
            <a:r>
              <a:rPr lang="en-US" sz="1800" b="1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</a:rPr>
              <a:t>n_n</a:t>
            </a:r>
            <a:r>
              <a:rPr lang="en-US" sz="1800" dirty="0" smtClean="0">
                <a:solidFill>
                  <a:srgbClr val="FF0000"/>
                </a:solidFill>
              </a:rPr>
              <a:t>" </a:t>
            </a:r>
            <a:r>
              <a:rPr lang="en-US" sz="1800" dirty="0" smtClean="0"/>
              <a:t>type="integer"/&gt;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</a:t>
            </a:r>
            <a:r>
              <a:rPr lang="en-US" sz="1800" dirty="0" err="1" smtClean="0"/>
              <a:t>nspace</a:t>
            </a:r>
            <a:r>
              <a:rPr lang="en-US" sz="1800" dirty="0" smtClean="0"/>
              <a:t>" path="/" value="2"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</a:t>
            </a:r>
            <a:r>
              <a:rPr lang="en-US" sz="1800" dirty="0" err="1" smtClean="0"/>
              <a:t>ncell_sets</a:t>
            </a:r>
            <a:r>
              <a:rPr lang="en-US" sz="1800" dirty="0" smtClean="0"/>
              <a:t>" path="/" value="1"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name="XP_CLASS" path="/" value="Mesh"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</a:t>
            </a:r>
            <a:r>
              <a:rPr lang="en-US" sz="1800" dirty="0" err="1" smtClean="0"/>
              <a:t>cell_name</a:t>
            </a:r>
            <a:r>
              <a:rPr lang="en-US" sz="1800" dirty="0" smtClean="0"/>
              <a:t>" path="/cell_set[0]/" value="Tri" /&gt;</a:t>
            </a:r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b="1" dirty="0" smtClean="0">
                <a:solidFill>
                  <a:srgbClr val="31859C"/>
                </a:solidFill>
              </a:rPr>
              <a:t>adios-group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mesh.h5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9023350" cy="54102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GROUP "/” </a:t>
            </a:r>
          </a:p>
          <a:p>
            <a:pPr>
              <a:buNone/>
            </a:pPr>
            <a:r>
              <a:rPr lang="en-US" sz="1800" dirty="0" smtClean="0"/>
              <a:t>  ATTRIBUTE "</a:t>
            </a:r>
            <a:r>
              <a:rPr lang="en-US" sz="1800" dirty="0" err="1" smtClean="0"/>
              <a:t>nnodes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    </a:t>
            </a:r>
          </a:p>
          <a:p>
            <a:pPr>
              <a:buNone/>
            </a:pPr>
            <a:r>
              <a:rPr lang="en-US" sz="1800" dirty="0" smtClean="0"/>
              <a:t>  ATTRIBUTE "</a:t>
            </a:r>
            <a:r>
              <a:rPr lang="en-US" sz="1800" dirty="0" err="1" smtClean="0"/>
              <a:t>nspace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ATTRIBUTE "</a:t>
            </a:r>
            <a:r>
              <a:rPr lang="en-US" sz="1800" dirty="0" err="1" smtClean="0"/>
              <a:t>ncell_sets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ATTRIBUTE "XP_CLASS” = “Mesh”</a:t>
            </a:r>
          </a:p>
          <a:p>
            <a:pPr>
              <a:buNone/>
            </a:pPr>
            <a:r>
              <a:rPr lang="en-US" sz="1800" dirty="0" smtClean="0"/>
              <a:t>Group "cell_set[0]" </a:t>
            </a:r>
          </a:p>
          <a:p>
            <a:pPr>
              <a:buNone/>
            </a:pPr>
            <a:r>
              <a:rPr lang="en-US" sz="1800" dirty="0" smtClean="0"/>
              <a:t>  ATTRIBUTE "</a:t>
            </a:r>
            <a:r>
              <a:rPr lang="en-US" sz="1800" dirty="0" err="1" smtClean="0"/>
              <a:t>ncells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ATTRIBUTE "</a:t>
            </a:r>
            <a:r>
              <a:rPr lang="en-US" sz="1800" dirty="0" err="1" smtClean="0"/>
              <a:t>cell_name</a:t>
            </a:r>
            <a:r>
              <a:rPr lang="en-US" sz="1800" dirty="0" smtClean="0"/>
              <a:t>” = “Tri”</a:t>
            </a:r>
          </a:p>
          <a:p>
            <a:pPr>
              <a:buNone/>
            </a:pPr>
            <a:r>
              <a:rPr lang="en-US" sz="1800" dirty="0" smtClean="0"/>
              <a:t>  DATASET "</a:t>
            </a:r>
            <a:r>
              <a:rPr lang="en-US" sz="1800" dirty="0" err="1" smtClean="0"/>
              <a:t>node_connect_list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[][])</a:t>
            </a:r>
          </a:p>
          <a:p>
            <a:pPr>
              <a:buNone/>
            </a:pPr>
            <a:r>
              <a:rPr lang="en-US" sz="1800" dirty="0" smtClean="0"/>
              <a:t>GROUP "coordinates”</a:t>
            </a:r>
          </a:p>
          <a:p>
            <a:pPr>
              <a:buNone/>
            </a:pPr>
            <a:r>
              <a:rPr lang="en-US" sz="1800" dirty="0" smtClean="0"/>
              <a:t>  DATASET “values” (double)</a:t>
            </a:r>
          </a:p>
          <a:p>
            <a:pPr>
              <a:buNone/>
            </a:pPr>
            <a:r>
              <a:rPr lang="en-US" sz="1800" dirty="0" smtClean="0"/>
              <a:t>DATASET "itheta0”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[])</a:t>
            </a:r>
          </a:p>
          <a:p>
            <a:pPr>
              <a:buNone/>
            </a:pPr>
            <a:r>
              <a:rPr lang="en-US" sz="1800" dirty="0" smtClean="0"/>
              <a:t>DATASET "</a:t>
            </a:r>
            <a:r>
              <a:rPr lang="en-US" sz="1800" dirty="0" err="1" smtClean="0"/>
              <a:t>nextnode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[])</a:t>
            </a:r>
            <a:endParaRPr lang="en-US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28600"/>
            <a:ext cx="8775700" cy="676275"/>
          </a:xfrm>
        </p:spPr>
        <p:txBody>
          <a:bodyPr>
            <a:normAutofit/>
          </a:bodyPr>
          <a:lstStyle/>
          <a:p>
            <a:r>
              <a:rPr lang="en-US" dirty="0" smtClean="0"/>
              <a:t>./bp2h5 </a:t>
            </a:r>
            <a:r>
              <a:rPr lang="en-US" dirty="0" err="1" smtClean="0"/>
              <a:t>mesh.bp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200" dirty="0" smtClean="0"/>
              <a:t>H5dump –H mesh.h5</a:t>
            </a:r>
          </a:p>
          <a:p>
            <a:pPr marL="514350" indent="-514350">
              <a:buNone/>
            </a:pPr>
            <a:r>
              <a:rPr lang="en-US" sz="2200" dirty="0" smtClean="0"/>
              <a:t>/cell_set[0]             Group</a:t>
            </a:r>
          </a:p>
          <a:p>
            <a:pPr marL="514350" indent="-514350">
              <a:buNone/>
            </a:pPr>
            <a:r>
              <a:rPr lang="en-US" sz="2200" dirty="0" smtClean="0"/>
              <a:t>/cell_set[0]/node_connect_list Dataset</a:t>
            </a:r>
          </a:p>
          <a:p>
            <a:pPr marL="514350" indent="-514350">
              <a:buNone/>
            </a:pPr>
            <a:r>
              <a:rPr lang="en-US" sz="2200" dirty="0" smtClean="0"/>
              <a:t>/coordinates             Group</a:t>
            </a:r>
          </a:p>
          <a:p>
            <a:pPr marL="514350" indent="-514350">
              <a:buNone/>
            </a:pPr>
            <a:r>
              <a:rPr lang="en-US" sz="2200" dirty="0" smtClean="0"/>
              <a:t>/coordinates/values      Dataset</a:t>
            </a:r>
          </a:p>
          <a:p>
            <a:pPr marL="514350" indent="-514350">
              <a:buNone/>
            </a:pPr>
            <a:r>
              <a:rPr lang="en-US" sz="2200" dirty="0" smtClean="0"/>
              <a:t>/itheta0                 Dataset 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n_n</a:t>
            </a:r>
            <a:r>
              <a:rPr lang="en-US" sz="2200" dirty="0" smtClean="0"/>
              <a:t>                     Dataset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n_psi</a:t>
            </a:r>
            <a:r>
              <a:rPr lang="en-US" sz="2200" dirty="0" smtClean="0"/>
              <a:t>                   Dataset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n_t</a:t>
            </a:r>
            <a:r>
              <a:rPr lang="en-US" sz="2200" dirty="0" smtClean="0"/>
              <a:t>                     Dataset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nextnode</a:t>
            </a:r>
            <a:r>
              <a:rPr lang="en-US" sz="2200" dirty="0" smtClean="0"/>
              <a:t>                Dataset </a:t>
            </a:r>
            <a:endParaRPr lang="en-US" sz="2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Bfield.h5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5800"/>
            <a:ext cx="9023350" cy="61722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GROUP "/”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nspace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)}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nnodes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nnode_data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"XP_CLASS = “</a:t>
            </a:r>
            <a:r>
              <a:rPr lang="en-US" sz="1800" dirty="0" err="1" smtClean="0"/>
              <a:t>Node_data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GROUP "node_data[0]" {</a:t>
            </a:r>
          </a:p>
          <a:p>
            <a:pPr>
              <a:buNone/>
            </a:pPr>
            <a:r>
              <a:rPr lang="en-US" sz="1800" dirty="0" smtClean="0"/>
              <a:t>   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   ATTRIBUTE "labels” = “</a:t>
            </a:r>
            <a:r>
              <a:rPr lang="en-US" sz="1800" dirty="0" err="1" smtClean="0"/>
              <a:t>bfield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      ATTRIBUTE "unit” = “</a:t>
            </a:r>
            <a:r>
              <a:rPr lang="en-US" sz="1800" dirty="0" err="1" smtClean="0"/>
              <a:t>telsa</a:t>
            </a:r>
            <a:r>
              <a:rPr lang="en-US" sz="1800" dirty="0" smtClean="0"/>
              <a:t>’</a:t>
            </a:r>
          </a:p>
          <a:p>
            <a:pPr>
              <a:buNone/>
            </a:pPr>
            <a:r>
              <a:rPr lang="en-US" sz="1800" dirty="0" smtClean="0"/>
              <a:t>      DATASET "values” (double[][])</a:t>
            </a:r>
          </a:p>
          <a:p>
            <a:pPr>
              <a:buNone/>
            </a:pPr>
            <a:r>
              <a:rPr lang="en-US" sz="1800" dirty="0" smtClean="0"/>
              <a:t>GROUP "node_data[1]" {</a:t>
            </a:r>
          </a:p>
          <a:p>
            <a:pPr>
              <a:buNone/>
            </a:pPr>
            <a:r>
              <a:rPr lang="en-US" sz="1800" dirty="0" smtClean="0"/>
              <a:t>   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   ATTRIBUTE "labels” = “</a:t>
            </a:r>
            <a:r>
              <a:rPr lang="en-US" sz="1800" dirty="0" err="1" smtClean="0"/>
              <a:t>poloidalflux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      ATTRIBUTE "unit=“Tm^2”</a:t>
            </a:r>
          </a:p>
          <a:p>
            <a:pPr>
              <a:buNone/>
            </a:pPr>
            <a:r>
              <a:rPr lang="en-US" sz="1800" dirty="0" smtClean="0"/>
              <a:t>      DATASET "values” (double[][])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GROUP "/”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timestep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nspace</a:t>
            </a:r>
            <a:r>
              <a:rPr lang="en-US" sz="1800" dirty="0" smtClean="0"/>
              <a:t>”  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nnodes</a:t>
            </a:r>
            <a:r>
              <a:rPr lang="en-US" sz="1800" dirty="0" smtClean="0"/>
              <a:t>”  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nnode_data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"XP_CLASS” = “</a:t>
            </a:r>
            <a:r>
              <a:rPr lang="en-US" sz="1800" dirty="0" err="1" smtClean="0"/>
              <a:t>Node_data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GROUP "node_data[0]"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“ion__density(2D)”</a:t>
            </a:r>
          </a:p>
          <a:p>
            <a:pPr>
              <a:buNone/>
            </a:pPr>
            <a:r>
              <a:rPr lang="en-US" sz="1800" dirty="0" smtClean="0"/>
              <a:t>   ATTRIBUTE "units"  =  "m^-3"</a:t>
            </a:r>
          </a:p>
          <a:p>
            <a:pPr>
              <a:buNone/>
            </a:pPr>
            <a:r>
              <a:rPr lang="en-US" sz="1800" dirty="0" smtClean="0"/>
              <a:t>   DATASET "values” (double[])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GROUP "node_data[1]"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“ion__v_par(2D)”</a:t>
            </a:r>
          </a:p>
          <a:p>
            <a:pPr>
              <a:buNone/>
            </a:pPr>
            <a:r>
              <a:rPr lang="en-US" sz="1800" dirty="0" smtClean="0"/>
              <a:t>   ATTRIBUTE "units"  =  "</a:t>
            </a:r>
            <a:r>
              <a:rPr lang="en-US" sz="1800" dirty="0" err="1" smtClean="0"/>
              <a:t>m/s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DATASET "values” (double[])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GROUP "node_data[2]"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“ion__v_ExB-Z(2D)”</a:t>
            </a:r>
          </a:p>
          <a:p>
            <a:pPr>
              <a:buNone/>
            </a:pPr>
            <a:r>
              <a:rPr lang="en-US" sz="1800" dirty="0" smtClean="0"/>
              <a:t>   ATTRIBUTE "units"  =  ”</a:t>
            </a:r>
            <a:r>
              <a:rPr lang="en-US" sz="1800" dirty="0" err="1" smtClean="0"/>
              <a:t>m/s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DATASET "values” (double[])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sz="2400" smtClean="0"/>
              <a:t>ADIOS Contributions: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Grouping</a:t>
            </a:r>
            <a:r>
              <a:rPr lang="en-US" sz="2000" smtClean="0"/>
              <a:t>: Multiple, independently controlled IO settings</a:t>
            </a:r>
          </a:p>
          <a:p>
            <a:pPr marL="914400" lvl="1" indent="-457200"/>
            <a:r>
              <a:rPr lang="en-US" sz="1800" smtClean="0"/>
              <a:t>diagnostics, restarts, analysis, viz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Optional data items</a:t>
            </a:r>
            <a:r>
              <a:rPr lang="en-US" sz="2000" smtClean="0"/>
              <a:t>: Different data from different processes</a:t>
            </a:r>
          </a:p>
          <a:p>
            <a:pPr marL="914400" lvl="1" indent="-457200"/>
            <a:r>
              <a:rPr lang="en-US" sz="1800" smtClean="0"/>
              <a:t>Single group write has header from a single proc and data from all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sizes change dynamically</a:t>
            </a:r>
            <a:r>
              <a:rPr lang="en-US" sz="2000" smtClean="0"/>
              <a:t>: Datasets vary in size</a:t>
            </a:r>
          </a:p>
          <a:p>
            <a:pPr marL="914400" lvl="1" indent="-457200"/>
            <a:r>
              <a:rPr lang="en-US" sz="1800" smtClean="0"/>
              <a:t>Run size changes data sizes; also AMR codes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Constructed output is special</a:t>
            </a:r>
            <a:r>
              <a:rPr lang="en-US" sz="2000" smtClean="0"/>
              <a:t>: Reused buffers must be handled properly</a:t>
            </a:r>
          </a:p>
          <a:p>
            <a:pPr marL="914400" lvl="1" indent="-457200"/>
            <a:r>
              <a:rPr lang="en-US" sz="1800" smtClean="0"/>
              <a:t>stack temporaries...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IO memory is second to science</a:t>
            </a:r>
            <a:r>
              <a:rPr lang="en-US" sz="2000" smtClean="0"/>
              <a:t>: Buffer space for IO is strictly limited</a:t>
            </a:r>
          </a:p>
          <a:p>
            <a:pPr marL="914400" lvl="1" indent="-457200"/>
            <a:r>
              <a:rPr lang="en-US" sz="1800" smtClean="0"/>
              <a:t>respect the memory needs of the scientific codes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GROUP "node_data[3]"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“ion__T_perp(2D)”</a:t>
            </a:r>
          </a:p>
          <a:p>
            <a:pPr>
              <a:buNone/>
            </a:pPr>
            <a:r>
              <a:rPr lang="en-US" sz="1800" dirty="0" smtClean="0"/>
              <a:t>   ATTRIBUTE "units"  =  "</a:t>
            </a:r>
            <a:r>
              <a:rPr lang="en-US" sz="1800" dirty="0" err="1" smtClean="0"/>
              <a:t>keV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DATASET "values” (double[])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GROUP "node_data[4]"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“ion__T_perp(2D)”</a:t>
            </a:r>
          </a:p>
          <a:p>
            <a:pPr>
              <a:buNone/>
            </a:pPr>
            <a:r>
              <a:rPr lang="en-US" sz="1800" dirty="0" smtClean="0"/>
              <a:t>   ATTRIBUTE "units"  =  "</a:t>
            </a:r>
            <a:r>
              <a:rPr lang="en-US" sz="1800" dirty="0" err="1" smtClean="0"/>
              <a:t>keV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DATASET "values” (double[])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3810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GROUP "node_data[5]" </a:t>
            </a:r>
          </a:p>
          <a:p>
            <a:pPr marL="514350" indent="-514350">
              <a:buNone/>
            </a:pPr>
            <a:r>
              <a:rPr lang="en-US" dirty="0" smtClean="0"/>
              <a:t>   ATTRIBUTE "</a:t>
            </a:r>
            <a:r>
              <a:rPr lang="en-US" dirty="0" err="1" smtClean="0"/>
              <a:t>veclen</a:t>
            </a:r>
            <a:r>
              <a:rPr lang="en-US" dirty="0" smtClean="0"/>
              <a:t>”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514350" indent="-514350">
              <a:buNone/>
            </a:pPr>
            <a:r>
              <a:rPr lang="en-US" dirty="0" smtClean="0"/>
              <a:t>   ATTRIBUTE "labels” = “ion__T_perp(2D)"”</a:t>
            </a:r>
          </a:p>
          <a:p>
            <a:pPr marL="514350" indent="-514350">
              <a:buNone/>
            </a:pPr>
            <a:r>
              <a:rPr lang="en-US" dirty="0" smtClean="0"/>
              <a:t>   ATTRIBUTE "units"  =  ” </a:t>
            </a:r>
            <a:r>
              <a:rPr lang="en-US" dirty="0" err="1" smtClean="0"/>
              <a:t>keV</a:t>
            </a:r>
            <a:r>
              <a:rPr lang="en-US" dirty="0" smtClean="0"/>
              <a:t>"</a:t>
            </a:r>
          </a:p>
          <a:p>
            <a:pPr marL="514350" indent="-514350">
              <a:buNone/>
            </a:pPr>
            <a:r>
              <a:rPr lang="en-US" dirty="0" smtClean="0"/>
              <a:t>   DATASET "values” (double[])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876800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&lt;adios-group name="diagnosis.fieldi.5"&gt;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n_n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name="values"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enpe</a:t>
            </a:r>
            <a:r>
              <a:rPr lang="en-US" sz="2000" dirty="0" smtClean="0"/>
              <a:t>" path="/node_data[5]" type="double" dimensions="</a:t>
            </a:r>
            <a:r>
              <a:rPr lang="en-US" sz="2000" dirty="0" err="1" smtClean="0"/>
              <a:t>n_n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  &lt;attribute name="</a:t>
            </a:r>
            <a:r>
              <a:rPr lang="en-US" sz="2000" dirty="0" err="1" smtClean="0"/>
              <a:t>veclen</a:t>
            </a:r>
            <a:r>
              <a:rPr lang="en-US" sz="2000" dirty="0" smtClean="0"/>
              <a:t>" path="/node_data[5]/" </a:t>
            </a:r>
            <a:r>
              <a:rPr lang="en-US" sz="2000" dirty="0" err="1" smtClean="0"/>
              <a:t>var</a:t>
            </a:r>
            <a:r>
              <a:rPr lang="en-US" sz="2000" dirty="0" smtClean="0"/>
              <a:t>=“</a:t>
            </a:r>
            <a:r>
              <a:rPr lang="en-US" sz="2000" dirty="0" err="1" smtClean="0"/>
              <a:t>veclen</a:t>
            </a:r>
            <a:r>
              <a:rPr lang="en-US" sz="2000" dirty="0" smtClean="0"/>
              <a:t>” type=“integer” /&gt;</a:t>
            </a:r>
          </a:p>
          <a:p>
            <a:pPr>
              <a:buNone/>
            </a:pPr>
            <a:r>
              <a:rPr lang="en-US" sz="2000" dirty="0" smtClean="0"/>
              <a:t>  &lt;attribute name="labels" path="/node_data[5]/" value="ion__T_perp(2D)" /&gt;</a:t>
            </a:r>
          </a:p>
          <a:p>
            <a:pPr>
              <a:buNone/>
            </a:pPr>
            <a:r>
              <a:rPr lang="en-US" sz="2000" dirty="0" smtClean="0"/>
              <a:t>  &lt;attribute name="units" path="/node_data[5]/" value="</a:t>
            </a:r>
            <a:r>
              <a:rPr lang="en-US" sz="2000" dirty="0" err="1" smtClean="0"/>
              <a:t>KeV</a:t>
            </a:r>
            <a:r>
              <a:rPr lang="en-US" sz="2000" dirty="0" smtClean="0"/>
              <a:t>" /&gt;</a:t>
            </a:r>
          </a:p>
          <a:p>
            <a:pPr>
              <a:buNone/>
            </a:pPr>
            <a:r>
              <a:rPr lang="en-US" sz="2200" dirty="0" smtClean="0"/>
              <a:t>&lt;/adios-group&gt;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NETCDF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of using NETCDF</a:t>
            </a:r>
          </a:p>
          <a:p>
            <a:pPr lvl="1"/>
            <a:r>
              <a:rPr lang="en-US" dirty="0" smtClean="0"/>
              <a:t>Three routines to write </a:t>
            </a:r>
            <a:r>
              <a:rPr lang="en-US" dirty="0" err="1" smtClean="0"/>
              <a:t>flowdiag.nc</a:t>
            </a:r>
            <a:r>
              <a:rPr lang="en-US" dirty="0" smtClean="0"/>
              <a:t> with attributes</a:t>
            </a:r>
          </a:p>
          <a:p>
            <a:pPr lvl="2"/>
            <a:r>
              <a:rPr lang="en-US" b="1" dirty="0" err="1" smtClean="0"/>
              <a:t>diag_flow_ncinit</a:t>
            </a:r>
            <a:endParaRPr lang="en-US" b="1" dirty="0" smtClean="0"/>
          </a:p>
          <a:p>
            <a:pPr lvl="2"/>
            <a:r>
              <a:rPr lang="en-US" b="1" dirty="0" err="1" smtClean="0"/>
              <a:t>diag_flow_ncfinal</a:t>
            </a:r>
            <a:endParaRPr lang="en-US" b="1" dirty="0" smtClean="0"/>
          </a:p>
          <a:p>
            <a:pPr lvl="2"/>
            <a:r>
              <a:rPr lang="en-US" b="1" dirty="0" err="1" smtClean="0"/>
              <a:t>low_diagnosis</a:t>
            </a:r>
            <a:endParaRPr lang="en-US" b="1" dirty="0" smtClean="0"/>
          </a:p>
          <a:p>
            <a:r>
              <a:rPr lang="en-US" dirty="0" smtClean="0"/>
              <a:t>ADIOS </a:t>
            </a:r>
          </a:p>
          <a:p>
            <a:pPr lvl="1"/>
            <a:r>
              <a:rPr lang="en-US" dirty="0" smtClean="0"/>
              <a:t>Shift the complexity to XML construction</a:t>
            </a:r>
          </a:p>
          <a:p>
            <a:pPr lvl="1"/>
            <a:r>
              <a:rPr lang="en-US" dirty="0" smtClean="0"/>
              <a:t>Provide easy-to-use, high-level APIs for end-uses</a:t>
            </a:r>
            <a:endParaRPr lang="en-US" b="1" dirty="0" smtClean="0"/>
          </a:p>
          <a:p>
            <a:pPr lvl="1"/>
            <a:r>
              <a:rPr lang="en-US" dirty="0" smtClean="0"/>
              <a:t>Provide flexibility to keep the schema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7765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diag_flow_ncinit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525000" cy="5715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r>
              <a:rPr lang="en-US" sz="1800" b="1" dirty="0" err="1" smtClean="0"/>
              <a:t>t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  var_units(24)='</a:t>
            </a:r>
            <a:r>
              <a:rPr lang="en-US" sz="1800" dirty="0" err="1" smtClean="0"/>
              <a:t>Unitless</a:t>
            </a:r>
            <a:r>
              <a:rPr lang="en-US" sz="1800" dirty="0" smtClean="0"/>
              <a:t>'</a:t>
            </a:r>
          </a:p>
          <a:p>
            <a:pPr>
              <a:buNone/>
            </a:pPr>
            <a:r>
              <a:rPr lang="en-US" sz="1800" dirty="0" smtClean="0"/>
              <a:t>  var_units(25)= 'm^3’</a:t>
            </a:r>
          </a:p>
          <a:p>
            <a:pPr>
              <a:buNone/>
            </a:pPr>
            <a:r>
              <a:rPr lang="en-US" sz="1800" dirty="0" smtClean="0"/>
              <a:t>  ! create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file and enter define mode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nf90_create('xgc.flowdiag.cdf',NF90_CLOBBER, </a:t>
            </a:r>
            <a:r>
              <a:rPr lang="en-US" sz="1800" dirty="0" err="1" smtClean="0"/>
              <a:t>diag_flow_ncfileid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dimensions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'samples', 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diag_psi_ncdim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</a:t>
            </a:r>
            <a:r>
              <a:rPr lang="en-US" sz="1800" dirty="0" err="1" smtClean="0"/>
              <a:t>timesteps</a:t>
            </a:r>
            <a:r>
              <a:rPr lang="en-US" sz="1800" dirty="0" smtClean="0"/>
              <a:t>', NF90_UNLIMITED, </a:t>
            </a:r>
            <a:r>
              <a:rPr lang="en-US" sz="1800" dirty="0" err="1" smtClean="0"/>
              <a:t>diag_time_ncdim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variables</a:t>
            </a:r>
          </a:p>
          <a:p>
            <a:pPr>
              <a:buNone/>
            </a:pPr>
            <a:r>
              <a:rPr lang="en-US" sz="1800" dirty="0" smtClean="0"/>
              <a:t>  diag_psi_ncdims(1) = </a:t>
            </a:r>
            <a:r>
              <a:rPr lang="en-US" sz="1800" dirty="0" err="1" smtClean="0"/>
              <a:t>diag_psi_ncdim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nf90_def_var(diag_flow_ncfileid, '</a:t>
            </a:r>
            <a:r>
              <a:rPr lang="en-US" sz="1800" dirty="0" err="1" smtClean="0"/>
              <a:t>psi</a:t>
            </a:r>
            <a:r>
              <a:rPr lang="en-US" sz="1800" dirty="0" smtClean="0"/>
              <a:t>', NF90_DOUBLE, </a:t>
            </a:r>
            <a:r>
              <a:rPr lang="en-US" sz="1800" dirty="0" err="1" smtClean="0"/>
              <a:t>diag_psi_ncdims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diag_psi_ncvarid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nf90_put_att(diag_flow_ncfileid, </a:t>
            </a:r>
            <a:r>
              <a:rPr lang="en-US" sz="1800" dirty="0" err="1" smtClean="0"/>
              <a:t>diag_time_ncvarid</a:t>
            </a:r>
            <a:r>
              <a:rPr lang="en-US" sz="1800" dirty="0" smtClean="0"/>
              <a:t>, 'units', 'transit times')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diag_flow_ncfinal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</a:t>
            </a:r>
            <a:r>
              <a:rPr lang="en-US" sz="2000" dirty="0" err="1" smtClean="0"/>
              <a:t>setenetCDF</a:t>
            </a:r>
            <a:r>
              <a:rPr lang="en-US" sz="2000" dirty="0" smtClean="0"/>
              <a:t> attribute for </a:t>
            </a:r>
            <a:r>
              <a:rPr lang="en-US" sz="2000" dirty="0" err="1" smtClean="0"/>
              <a:t>ElVis</a:t>
            </a:r>
            <a:r>
              <a:rPr lang="en-US" sz="2000" dirty="0" smtClean="0"/>
              <a:t> to stop monitoring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nf90_redef(diag_flow_ncfileid)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nf90_put_att(diag_flow_ncfileid, NF90_GLOBAL, 'running', 'false')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leave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define mode and close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nf90_enddef(diag_flow_ncfileid)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nf90_close(diag_flow_ncfileid)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Flow_diagnosis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914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if</a:t>
            </a:r>
            <a:r>
              <a:rPr lang="en-US" sz="2000" dirty="0" err="1"/>
              <a:t>(sp_type</a:t>
            </a:r>
            <a:r>
              <a:rPr lang="en-US" sz="2000" dirty="0"/>
              <a:t>==1) then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diag_time_ncstart</a:t>
            </a:r>
            <a:r>
              <a:rPr lang="en-US" sz="2000" dirty="0"/>
              <a:t>(1)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/>
              <a:t>  </a:t>
            </a:r>
            <a:r>
              <a:rPr lang="en-US" sz="2000" dirty="0" smtClean="0"/>
              <a:t> simtime</a:t>
            </a:r>
            <a:r>
              <a:rPr lang="en-US" sz="2000" dirty="0"/>
              <a:t>(1) = </a:t>
            </a:r>
            <a:r>
              <a:rPr lang="en-US" sz="2000" dirty="0" err="1"/>
              <a:t>sml_time/sml_tran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</a:t>
            </a:r>
            <a:r>
              <a:rPr lang="en-US" sz="2000" dirty="0" err="1" smtClean="0"/>
              <a:t>iret</a:t>
            </a:r>
            <a:r>
              <a:rPr lang="en-US" sz="2000" dirty="0" smtClean="0"/>
              <a:t> 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diag_time_ncvarid</a:t>
            </a:r>
            <a:r>
              <a:rPr lang="en-US" sz="2000" dirty="0"/>
              <a:t>, </a:t>
            </a:r>
            <a:r>
              <a:rPr lang="en-US" sz="2000" dirty="0" err="1"/>
              <a:t>simtime</a:t>
            </a:r>
            <a:r>
              <a:rPr lang="en-US" sz="2000" dirty="0"/>
              <a:t>, </a:t>
            </a:r>
            <a:r>
              <a:rPr lang="en-US" sz="2000" dirty="0" err="1"/>
              <a:t>diag_time_ncstart</a:t>
            </a:r>
            <a:r>
              <a:rPr lang="en-US" sz="2000" dirty="0"/>
              <a:t>, </a:t>
            </a:r>
            <a:r>
              <a:rPr lang="en-US" sz="2000" dirty="0" err="1"/>
              <a:t>diag_time_nccount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endif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diag_flow_ncstart</a:t>
            </a:r>
            <a:r>
              <a:rPr lang="en-US" sz="2000" dirty="0"/>
              <a:t>(2)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do </a:t>
            </a:r>
            <a:r>
              <a:rPr lang="en-US" sz="2000" dirty="0" err="1"/>
              <a:t>j</a:t>
            </a:r>
            <a:r>
              <a:rPr lang="en-US" sz="2000" dirty="0"/>
              <a:t>=2, </a:t>
            </a:r>
            <a:r>
              <a:rPr lang="en-US" sz="2000" dirty="0" smtClean="0"/>
              <a:t>NN2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ret 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diag_flow_ncvarid(j,sp_type</a:t>
            </a:r>
            <a:r>
              <a:rPr lang="en-US" sz="2000" dirty="0"/>
              <a:t>), </a:t>
            </a:r>
            <a:r>
              <a:rPr lang="en-US" sz="2000" dirty="0" err="1"/>
              <a:t>netcdf_flow(:,j</a:t>
            </a:r>
            <a:r>
              <a:rPr lang="en-US" sz="2000" dirty="0"/>
              <a:t>), </a:t>
            </a:r>
            <a:r>
              <a:rPr lang="en-US" sz="2000" dirty="0" err="1"/>
              <a:t>diag_flow_ncstart</a:t>
            </a:r>
            <a:r>
              <a:rPr lang="en-US" sz="2000" dirty="0"/>
              <a:t>, </a:t>
            </a:r>
            <a:r>
              <a:rPr lang="en-US" sz="2000" dirty="0" err="1"/>
              <a:t>diag_flow_nccount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Enddo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! </a:t>
            </a:r>
            <a:r>
              <a:rPr lang="en-US" sz="2000" dirty="0"/>
              <a:t>sync output file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/>
              <a:t>iret</a:t>
            </a:r>
            <a:r>
              <a:rPr lang="en-US" sz="2000" dirty="0"/>
              <a:t> = nf90_sync(diag_flow_ncfileid)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call </a:t>
            </a:r>
            <a:r>
              <a:rPr lang="en-US" sz="2000" dirty="0" err="1"/>
              <a:t>check_err(iret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with 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372600" cy="49831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 filename="</a:t>
            </a:r>
            <a:r>
              <a:rPr lang="en-US" sz="2200" dirty="0" err="1" smtClean="0"/>
              <a:t>flowdiag.bp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smtClean="0">
                <a:solidFill>
                  <a:srgbClr val="0000FF"/>
                </a:solidFill>
              </a:rPr>
              <a:t>adios_open</a:t>
            </a:r>
            <a:r>
              <a:rPr lang="en-US" sz="2200" dirty="0" smtClean="0"/>
              <a:t>(buf_id,"diagnosis.flow”, </a:t>
            </a:r>
            <a:r>
              <a:rPr lang="en-US" sz="2200" dirty="0" err="1" smtClean="0"/>
              <a:t>filename,"a</a:t>
            </a:r>
            <a:r>
              <a:rPr lang="en-US" sz="2200" dirty="0" smtClean="0"/>
              <a:t>”)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adios_gwrite</a:t>
            </a:r>
            <a:r>
              <a:rPr lang="en-US" sz="2200" dirty="0" err="1" smtClean="0"/>
              <a:t>(buf_id,"diagnosis.flow</a:t>
            </a:r>
            <a:r>
              <a:rPr lang="en-US" sz="2200" dirty="0" smtClean="0"/>
              <a:t>")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adios_close</a:t>
            </a:r>
            <a:r>
              <a:rPr lang="en-US" sz="2200" dirty="0" err="1" smtClean="0"/>
              <a:t>(buf_id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0134600" cy="58674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800" dirty="0" smtClean="0"/>
              <a:t>&lt;adios-group name="</a:t>
            </a:r>
            <a:r>
              <a:rPr lang="en-US" sz="1800" dirty="0" err="1" smtClean="0"/>
              <a:t>diagnosis.flow</a:t>
            </a:r>
            <a:r>
              <a:rPr lang="en-US" sz="1800" dirty="0" smtClean="0"/>
              <a:t>"&gt;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name="samples"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" type="integer" 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istep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istep/diag_flow_period</a:t>
            </a:r>
            <a:r>
              <a:rPr lang="en-US" sz="1800" dirty="0" smtClean="0"/>
              <a:t>" type="integer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 copy-on-write="yes"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 err="1" smtClean="0">
                <a:solidFill>
                  <a:srgbClr val="008000"/>
                </a:solidFill>
              </a:rPr>
              <a:t>gwrite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lang="en-US" sz="1800" dirty="0" err="1" smtClean="0">
                <a:solidFill>
                  <a:srgbClr val="008000"/>
                </a:solidFill>
              </a:rPr>
              <a:t>src</a:t>
            </a:r>
            <a:r>
              <a:rPr lang="en-US" sz="1800" dirty="0" smtClean="0">
                <a:solidFill>
                  <a:srgbClr val="008000"/>
                </a:solidFill>
              </a:rPr>
              <a:t>="</a:t>
            </a:r>
            <a:r>
              <a:rPr lang="en-US" sz="1800" dirty="0" err="1" smtClean="0">
                <a:solidFill>
                  <a:srgbClr val="008000"/>
                </a:solidFill>
              </a:rPr>
              <a:t>if(istep</a:t>
            </a:r>
            <a:r>
              <a:rPr lang="en-US" sz="1800" dirty="0" smtClean="0">
                <a:solidFill>
                  <a:srgbClr val="008000"/>
                </a:solidFill>
              </a:rPr>
              <a:t>==</a:t>
            </a:r>
            <a:r>
              <a:rPr lang="en-US" sz="1800" dirty="0" err="1" smtClean="0">
                <a:solidFill>
                  <a:srgbClr val="008000"/>
                </a:solidFill>
              </a:rPr>
              <a:t>diag_flow_period</a:t>
            </a:r>
            <a:r>
              <a:rPr lang="en-US" sz="1800" dirty="0" smtClean="0">
                <a:solidFill>
                  <a:srgbClr val="008000"/>
                </a:solidFill>
              </a:rPr>
              <a:t>) then"/&gt;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psi</a:t>
            </a:r>
            <a:r>
              <a:rPr lang="en-US" sz="1800" dirty="0" smtClean="0"/>
              <a:t>" type="double" dimensions="samples"/&gt;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 err="1" smtClean="0">
                <a:solidFill>
                  <a:srgbClr val="008000"/>
                </a:solidFill>
              </a:rPr>
              <a:t>gwrite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lang="en-US" sz="1800" dirty="0" err="1" smtClean="0">
                <a:solidFill>
                  <a:srgbClr val="008000"/>
                </a:solidFill>
              </a:rPr>
              <a:t>src</a:t>
            </a:r>
            <a:r>
              <a:rPr lang="en-US" sz="1800" dirty="0" smtClean="0">
                <a:solidFill>
                  <a:srgbClr val="008000"/>
                </a:solidFill>
              </a:rPr>
              <a:t>="</a:t>
            </a:r>
            <a:r>
              <a:rPr lang="en-US" sz="1800" dirty="0" err="1" smtClean="0">
                <a:solidFill>
                  <a:srgbClr val="008000"/>
                </a:solidFill>
              </a:rPr>
              <a:t>endif</a:t>
            </a:r>
            <a:r>
              <a:rPr lang="en-US" sz="1800" dirty="0" smtClean="0">
                <a:solidFill>
                  <a:srgbClr val="008000"/>
                </a:solidFill>
              </a:rPr>
              <a:t>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smtClean="0">
                <a:solidFill>
                  <a:srgbClr val="0000FF"/>
                </a:solidFill>
              </a:rPr>
              <a:t>time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="simtime(1)" type="double"/&gt;</a:t>
            </a:r>
          </a:p>
          <a:p>
            <a:pPr>
              <a:buNone/>
            </a:pPr>
            <a:r>
              <a:rPr lang="en-US" sz="1800" dirty="0" smtClean="0"/>
              <a:t>&lt;attribute name="units"  path="</a:t>
            </a:r>
            <a:r>
              <a:rPr lang="en-US" sz="1800" dirty="0" smtClean="0">
                <a:solidFill>
                  <a:srgbClr val="0000FF"/>
                </a:solidFill>
              </a:rPr>
              <a:t>time</a:t>
            </a:r>
            <a:r>
              <a:rPr lang="en-US" sz="1800" dirty="0" smtClean="0"/>
              <a:t>" value="transit times"/&gt;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1800" dirty="0" smtClean="0"/>
              <a:t>)"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="netcdf_flow(:,2)" type="double" dimensions="samples"/&gt;</a:t>
            </a:r>
          </a:p>
          <a:p>
            <a:pPr>
              <a:buNone/>
            </a:pPr>
            <a:r>
              <a:rPr lang="en-US" sz="1800" dirty="0" smtClean="0"/>
              <a:t>&lt;attribute name="units" path="</a:t>
            </a:r>
            <a:r>
              <a:rPr lang="en-US" sz="18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" value="m^-3"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="netcdf_flow(:,3)" type="double" dimensions="samples"/&gt;</a:t>
            </a:r>
          </a:p>
          <a:p>
            <a:pPr>
              <a:buNone/>
            </a:pPr>
            <a:r>
              <a:rPr lang="en-US" sz="1800" dirty="0" smtClean="0"/>
              <a:t>&lt;attribute name="units" path="</a:t>
            </a:r>
            <a:r>
              <a:rPr lang="en-US" sz="18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" value="</a:t>
            </a:r>
            <a:r>
              <a:rPr lang="en-US" sz="1800" dirty="0" err="1" smtClean="0"/>
              <a:t>m/s</a:t>
            </a:r>
            <a:r>
              <a:rPr lang="en-US" sz="1800" dirty="0" smtClean="0"/>
              <a:t>" /&gt;</a:t>
            </a:r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Original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dimensions:</a:t>
            </a:r>
          </a:p>
          <a:p>
            <a:pPr>
              <a:buNone/>
            </a:pPr>
            <a:r>
              <a:rPr lang="en-US" dirty="0" smtClean="0"/>
              <a:t>        samples = 50 ;</a:t>
            </a:r>
          </a:p>
          <a:p>
            <a:pPr>
              <a:buNone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None/>
            </a:pPr>
            <a:r>
              <a:rPr lang="en-US" dirty="0" smtClean="0"/>
              <a:t>variables: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ion__density(df)(timesteps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ion__density(df):units</a:t>
            </a:r>
            <a:r>
              <a:rPr lang="en-US" dirty="0" smtClean="0"/>
              <a:t> = "m^-3"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ion__toroidal_flow(df)(timesteps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ion__toroidal_flow(df):units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ion__poloidal_flow(df)(timesteps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ion__poloidal_flow(df):units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Architecture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66800"/>
            <a:ext cx="8229600" cy="5257800"/>
          </a:xfrm>
        </p:spPr>
        <p:txBody>
          <a:bodyPr/>
          <a:lstStyle/>
          <a:p>
            <a:r>
              <a:rPr lang="en-US" smtClean="0"/>
              <a:t>Data groupings</a:t>
            </a:r>
          </a:p>
          <a:p>
            <a:pPr lvl="1"/>
            <a:r>
              <a:rPr lang="en-US" smtClean="0"/>
              <a:t>logical groups of related items written at the same time.</a:t>
            </a:r>
          </a:p>
          <a:p>
            <a:pPr lvl="2"/>
            <a:r>
              <a:rPr lang="en-US" smtClean="0"/>
              <a:t>Not necessarily one group per writing event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Choose what works best for each grouping</a:t>
            </a:r>
          </a:p>
          <a:p>
            <a:pPr lvl="1"/>
            <a:r>
              <a:rPr lang="en-US" smtClean="0"/>
              <a:t>Vetted and/or written by experts for each</a:t>
            </a:r>
          </a:p>
          <a:p>
            <a:pPr lvl="2"/>
            <a:r>
              <a:rPr lang="en-US" smtClean="0"/>
              <a:t>POSIX (Wei-keng Lao, Northwestern)</a:t>
            </a:r>
          </a:p>
          <a:p>
            <a:pPr lvl="2"/>
            <a:r>
              <a:rPr lang="en-US" smtClean="0"/>
              <a:t>MPI-IO (Steve Hodson, Chen Jin, ORNL)</a:t>
            </a:r>
          </a:p>
          <a:p>
            <a:pPr lvl="2"/>
            <a:r>
              <a:rPr lang="en-US" smtClean="0"/>
              <a:t>MPI-IO Collective (Wei-keng Lao, Northwestern)</a:t>
            </a:r>
          </a:p>
          <a:p>
            <a:pPr lvl="2"/>
            <a:r>
              <a:rPr lang="en-US" smtClean="0"/>
              <a:t>NULL (Jay Lofstead, GT)</a:t>
            </a:r>
          </a:p>
          <a:p>
            <a:pPr lvl="2"/>
            <a:r>
              <a:rPr lang="en-US" smtClean="0"/>
              <a:t>Ga Tech DataTap Asynchronous (Hasan Abbasi, GT)</a:t>
            </a:r>
          </a:p>
          <a:p>
            <a:pPr lvl="2"/>
            <a:r>
              <a:rPr lang="en-US" smtClean="0"/>
              <a:t>others..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Bp2ncdxgc  </a:t>
            </a:r>
            <a:r>
              <a:rPr lang="en-US" dirty="0" err="1" smtClean="0"/>
              <a:t>flowdiag.bp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netcdfxgc.flowdiag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dimensions:</a:t>
            </a:r>
          </a:p>
          <a:p>
            <a:pPr>
              <a:buNone/>
            </a:pPr>
            <a:r>
              <a:rPr lang="en-US" sz="1600" dirty="0" err="1" smtClean="0"/>
              <a:t>timesteps</a:t>
            </a:r>
            <a:r>
              <a:rPr lang="en-US" sz="1600" dirty="0" smtClean="0"/>
              <a:t> = UNLIMITED ; // (12 currently)</a:t>
            </a:r>
          </a:p>
          <a:p>
            <a:pPr>
              <a:buNone/>
            </a:pPr>
            <a:r>
              <a:rPr lang="en-US" sz="1600" dirty="0" smtClean="0"/>
              <a:t>        psi_0 = 50 ;</a:t>
            </a:r>
          </a:p>
          <a:p>
            <a:pPr>
              <a:buNone/>
            </a:pPr>
            <a:r>
              <a:rPr lang="en-US" sz="1600" dirty="0" smtClean="0"/>
              <a:t>        ion__density(df)_0 = 50 ; 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variables:</a:t>
            </a:r>
          </a:p>
          <a:p>
            <a:pPr>
              <a:buNone/>
            </a:pPr>
            <a:r>
              <a:rPr lang="en-US" sz="1600" dirty="0" smtClean="0"/>
              <a:t>        double psi(psi_0) ;</a:t>
            </a:r>
          </a:p>
          <a:p>
            <a:pPr>
              <a:buNone/>
            </a:pPr>
            <a:r>
              <a:rPr lang="en-US" sz="1600" dirty="0" err="1" smtClean="0"/>
              <a:t>time:units</a:t>
            </a:r>
            <a:r>
              <a:rPr lang="en-US" sz="1600" dirty="0" smtClean="0"/>
              <a:t> = "transit times"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ion__density(df)(timesteps</a:t>
            </a:r>
            <a:r>
              <a:rPr lang="en-US" sz="1600" dirty="0" smtClean="0"/>
              <a:t>, ion__density(df)_0) ;</a:t>
            </a:r>
          </a:p>
          <a:p>
            <a:pPr>
              <a:buNone/>
            </a:pPr>
            <a:r>
              <a:rPr lang="en-US" sz="1600" dirty="0" err="1" smtClean="0"/>
              <a:t>ion__density(df):units</a:t>
            </a:r>
            <a:r>
              <a:rPr lang="en-US" sz="1600" dirty="0" smtClean="0"/>
              <a:t> = "m^-3"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ion__toroidal_flow(df)(timesteps</a:t>
            </a:r>
            <a:r>
              <a:rPr lang="en-US" sz="1600" dirty="0" smtClean="0"/>
              <a:t>, ion__toroidal_flow(df)_0) ;</a:t>
            </a:r>
          </a:p>
          <a:p>
            <a:pPr>
              <a:buNone/>
            </a:pPr>
            <a:r>
              <a:rPr lang="en-US" sz="1600" dirty="0" err="1" smtClean="0"/>
              <a:t>ion__toroidal_flow(df):units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ion__poloidal_flow(df)(timesteps</a:t>
            </a:r>
            <a:r>
              <a:rPr lang="en-US" sz="1600" dirty="0" smtClean="0"/>
              <a:t>, ion__poloidal_flow(df)_0) ;</a:t>
            </a:r>
          </a:p>
          <a:p>
            <a:pPr>
              <a:buNone/>
            </a:pPr>
            <a:r>
              <a:rPr lang="en-US" sz="1600" dirty="0" err="1" smtClean="0"/>
              <a:t>ion__poloidal_flow(df):units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Flux_diagnosis</a:t>
            </a:r>
            <a:r>
              <a:rPr lang="en-US" dirty="0" smtClean="0"/>
              <a:t> with 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7620000" cy="49831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 filename="</a:t>
            </a:r>
            <a:r>
              <a:rPr lang="en-US" sz="2200" dirty="0" err="1" smtClean="0"/>
              <a:t>fluxdiag.bp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adios_open</a:t>
            </a:r>
            <a:r>
              <a:rPr lang="en-US" sz="2200" dirty="0" err="1" smtClean="0"/>
              <a:t>(buf_id,"diagnosis.flux”,filename,"a</a:t>
            </a:r>
            <a:r>
              <a:rPr lang="en-US" sz="2200" dirty="0" smtClean="0"/>
              <a:t>”)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adios_gwrite</a:t>
            </a:r>
            <a:r>
              <a:rPr lang="en-US" sz="2200" dirty="0" err="1" smtClean="0"/>
              <a:t>(buf_id,"diagnosis.flux</a:t>
            </a:r>
            <a:r>
              <a:rPr lang="en-US" sz="2200" dirty="0" smtClean="0"/>
              <a:t>")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adios_close</a:t>
            </a:r>
            <a:r>
              <a:rPr lang="en-US" sz="2200" dirty="0" err="1" smtClean="0"/>
              <a:t>(buf_id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763000" cy="58674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600" dirty="0" smtClean="0"/>
              <a:t>&lt;adios-group name="</a:t>
            </a:r>
            <a:r>
              <a:rPr lang="en-US" sz="1600" dirty="0" err="1" smtClean="0"/>
              <a:t>diagnosis.flux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name="samples" type="integer"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diag_avg_npsi</a:t>
            </a:r>
            <a:r>
              <a:rPr lang="en-US" sz="1600" dirty="0" smtClean="0"/>
              <a:t>"/&gt;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istep</a:t>
            </a:r>
            <a:r>
              <a:rPr lang="en-US" sz="1600" dirty="0" smtClean="0"/>
              <a:t>" type="integer"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istep/diag_avg_outperiod</a:t>
            </a:r>
            <a:r>
              <a:rPr lang="en-US" sz="1600" dirty="0" smtClean="0"/>
              <a:t>"/&gt;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14D2E"/>
                </a:solidFill>
              </a:rPr>
              <a:t>  &lt;</a:t>
            </a:r>
            <a:r>
              <a:rPr lang="en-US" sz="1600" dirty="0" err="1" smtClean="0">
                <a:solidFill>
                  <a:srgbClr val="014D2E"/>
                </a:solidFill>
              </a:rPr>
              <a:t>gwrite</a:t>
            </a:r>
            <a:r>
              <a:rPr lang="en-US" sz="1600" dirty="0" smtClean="0">
                <a:solidFill>
                  <a:srgbClr val="014D2E"/>
                </a:solidFill>
              </a:rPr>
              <a:t> </a:t>
            </a:r>
            <a:r>
              <a:rPr lang="en-US" sz="1600" dirty="0" err="1" smtClean="0">
                <a:solidFill>
                  <a:srgbClr val="014D2E"/>
                </a:solidFill>
              </a:rPr>
              <a:t>src</a:t>
            </a:r>
            <a:r>
              <a:rPr lang="en-US" sz="1600" dirty="0" smtClean="0">
                <a:solidFill>
                  <a:srgbClr val="014D2E"/>
                </a:solidFill>
              </a:rPr>
              <a:t>="</a:t>
            </a:r>
            <a:r>
              <a:rPr lang="en-US" sz="1600" dirty="0" err="1" smtClean="0">
                <a:solidFill>
                  <a:srgbClr val="014D2E"/>
                </a:solidFill>
              </a:rPr>
              <a:t>if(istep</a:t>
            </a:r>
            <a:r>
              <a:rPr lang="en-US" sz="1600" dirty="0" smtClean="0">
                <a:solidFill>
                  <a:srgbClr val="014D2E"/>
                </a:solidFill>
              </a:rPr>
              <a:t>==</a:t>
            </a:r>
            <a:r>
              <a:rPr lang="en-US" sz="1600" dirty="0" err="1" smtClean="0">
                <a:solidFill>
                  <a:srgbClr val="014D2E"/>
                </a:solidFill>
              </a:rPr>
              <a:t>diag_avg_outperiod</a:t>
            </a:r>
            <a:r>
              <a:rPr lang="en-US" sz="1600" dirty="0" smtClean="0">
                <a:solidFill>
                  <a:srgbClr val="014D2E"/>
                </a:solidFill>
              </a:rPr>
              <a:t>) then"/&gt;</a:t>
            </a:r>
          </a:p>
          <a:p>
            <a:pPr>
              <a:buNone/>
            </a:pPr>
            <a:r>
              <a:rPr lang="en-US" sz="1600" dirty="0" smtClean="0"/>
              <a:t>  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psi</a:t>
            </a:r>
            <a:r>
              <a:rPr lang="en-US" sz="1600" dirty="0" smtClean="0"/>
              <a:t>" type="double" dimensions="samples"/&gt;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gwrite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endif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"/&gt;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name="time" type="double"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="simtime(1)"/&gt;</a:t>
            </a:r>
          </a:p>
          <a:p>
            <a:pPr>
              <a:buNone/>
            </a:pPr>
            <a:r>
              <a:rPr lang="en-US" sz="1600" dirty="0" smtClean="0"/>
              <a:t>  &lt;attribute name="units"  path="time" value="transit times"/&gt;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ion__radial_flux(avg</a:t>
            </a:r>
            <a:r>
              <a:rPr lang="en-US" sz="1600" dirty="0" smtClean="0"/>
              <a:t>)" type="double" dimensions="samples"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="flux_total(:,2,1)"/&gt;</a:t>
            </a:r>
          </a:p>
          <a:p>
            <a:pPr>
              <a:buNone/>
            </a:pPr>
            <a:r>
              <a:rPr lang="en-US" sz="1600" dirty="0" smtClean="0"/>
              <a:t>  &lt;attribute name="units" path="</a:t>
            </a:r>
            <a:r>
              <a:rPr lang="en-US" sz="1600" dirty="0" err="1" smtClean="0"/>
              <a:t>ion__radial_flux(avg</a:t>
            </a:r>
            <a:r>
              <a:rPr lang="en-US" sz="1600" dirty="0" smtClean="0"/>
              <a:t>)" value="</a:t>
            </a:r>
            <a:r>
              <a:rPr lang="en-US" sz="1600" dirty="0" err="1" smtClean="0"/>
              <a:t>psi/s</a:t>
            </a:r>
            <a:r>
              <a:rPr lang="en-US" sz="1600" dirty="0" smtClean="0"/>
              <a:t>" /&gt;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ion__radial_E_para_flux(avg</a:t>
            </a:r>
            <a:r>
              <a:rPr lang="en-US" sz="1600" dirty="0" smtClean="0"/>
              <a:t>)" type="double" dimensions="samples"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="flux_total(:,3,1)"/&gt;</a:t>
            </a:r>
          </a:p>
          <a:p>
            <a:pPr>
              <a:buNone/>
            </a:pPr>
            <a:r>
              <a:rPr lang="en-US" sz="1600" dirty="0" smtClean="0"/>
              <a:t>  &lt;attribute name="units" path="</a:t>
            </a:r>
            <a:r>
              <a:rPr lang="en-US" sz="1600" dirty="0" err="1" smtClean="0"/>
              <a:t>ion__radial_E_para_flux(avg</a:t>
            </a:r>
            <a:r>
              <a:rPr lang="en-US" sz="1600" dirty="0" smtClean="0"/>
              <a:t>)" value="J </a:t>
            </a:r>
            <a:r>
              <a:rPr lang="en-US" sz="1600" dirty="0" err="1" smtClean="0"/>
              <a:t>psi/s</a:t>
            </a:r>
            <a:r>
              <a:rPr lang="en-US" sz="1600" dirty="0" smtClean="0"/>
              <a:t>" /&gt;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Flux_diagnosis</a:t>
            </a:r>
            <a:r>
              <a:rPr lang="en-US" dirty="0" smtClean="0"/>
              <a:t>: Original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dimensions:</a:t>
            </a:r>
          </a:p>
          <a:p>
            <a:pPr>
              <a:buNone/>
            </a:pPr>
            <a:r>
              <a:rPr lang="en-US" dirty="0" smtClean="0"/>
              <a:t>        samples = 50 ;</a:t>
            </a:r>
          </a:p>
          <a:p>
            <a:pPr>
              <a:buNone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None/>
            </a:pPr>
            <a:r>
              <a:rPr lang="en-US" dirty="0" smtClean="0"/>
              <a:t>variables: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ion__radial_flux(avg</a:t>
            </a:r>
            <a:r>
              <a:rPr lang="en-US" dirty="0" smtClean="0"/>
              <a:t>) (</a:t>
            </a:r>
            <a:r>
              <a:rPr lang="en-US" dirty="0" err="1" smtClean="0"/>
              <a:t>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ion__radial_flux(avg</a:t>
            </a:r>
            <a:r>
              <a:rPr lang="en-US" dirty="0" smtClean="0"/>
              <a:t>) :units = “</a:t>
            </a:r>
            <a:r>
              <a:rPr lang="en-US" dirty="0" err="1" smtClean="0"/>
              <a:t>psi/s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ion__radial_E_para_flux(avg</a:t>
            </a:r>
            <a:r>
              <a:rPr lang="en-US" dirty="0" smtClean="0"/>
              <a:t>) (</a:t>
            </a:r>
            <a:r>
              <a:rPr lang="en-US" dirty="0" err="1" smtClean="0"/>
              <a:t>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ion__radial_E_para_flux(avg</a:t>
            </a:r>
            <a:r>
              <a:rPr lang="en-US" dirty="0" smtClean="0"/>
              <a:t>) :units = ”J </a:t>
            </a:r>
            <a:r>
              <a:rPr lang="en-US" dirty="0" err="1" smtClean="0"/>
              <a:t>psi/s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ion__radial_E_perp_flux(avg</a:t>
            </a:r>
            <a:r>
              <a:rPr lang="en-US" dirty="0" smtClean="0"/>
              <a:t>) (</a:t>
            </a:r>
            <a:r>
              <a:rPr lang="en-US" dirty="0" err="1" smtClean="0"/>
              <a:t>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ion__radial_E_perp_flux(avg):units</a:t>
            </a:r>
            <a:r>
              <a:rPr lang="en-US" dirty="0" smtClean="0"/>
              <a:t> = ”J </a:t>
            </a:r>
            <a:r>
              <a:rPr lang="en-US" dirty="0" err="1" smtClean="0"/>
              <a:t>psi/s</a:t>
            </a:r>
            <a:r>
              <a:rPr lang="en-US" dirty="0" smtClean="0"/>
              <a:t>" ;     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Bp2ncdxgc  </a:t>
            </a:r>
            <a:r>
              <a:rPr lang="en-US" dirty="0" err="1" smtClean="0"/>
              <a:t>fluxdiag.bp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610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netcdfxgc.flowdiag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dimensions: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timesteps</a:t>
            </a:r>
            <a:r>
              <a:rPr lang="en-US" sz="1600" dirty="0" smtClean="0"/>
              <a:t> = UNLIMITED ; // (12 currently)</a:t>
            </a:r>
          </a:p>
          <a:p>
            <a:pPr>
              <a:buNone/>
            </a:pPr>
            <a:r>
              <a:rPr lang="en-US" sz="1600" dirty="0" smtClean="0"/>
              <a:t>        psi_0 = 50 ;</a:t>
            </a:r>
          </a:p>
          <a:p>
            <a:pPr>
              <a:buNone/>
            </a:pPr>
            <a:r>
              <a:rPr lang="en-US" sz="1600" dirty="0" smtClean="0"/>
              <a:t>        ion__radial_flux(avg)_0= 50 ; 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variables:</a:t>
            </a:r>
          </a:p>
          <a:p>
            <a:pPr>
              <a:buNone/>
            </a:pPr>
            <a:r>
              <a:rPr lang="en-US" sz="1600" dirty="0" smtClean="0"/>
              <a:t>        double psi(psi_0) ;</a:t>
            </a:r>
          </a:p>
          <a:p>
            <a:pPr>
              <a:buNone/>
            </a:pPr>
            <a:r>
              <a:rPr lang="en-US" sz="1600" dirty="0" err="1" smtClean="0"/>
              <a:t>time:units</a:t>
            </a:r>
            <a:r>
              <a:rPr lang="en-US" sz="1600" dirty="0" smtClean="0"/>
              <a:t> = "transit times"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ion__radial_flux(avg)(timesteps</a:t>
            </a:r>
            <a:r>
              <a:rPr lang="en-US" sz="1600" dirty="0" smtClean="0"/>
              <a:t>, ion__density(avg)_0) ;</a:t>
            </a:r>
          </a:p>
          <a:p>
            <a:pPr>
              <a:buNone/>
            </a:pPr>
            <a:r>
              <a:rPr lang="en-US" sz="1600" dirty="0" err="1" smtClean="0"/>
              <a:t>ion__radial_flux(avg</a:t>
            </a:r>
            <a:r>
              <a:rPr lang="en-US" sz="1600" dirty="0" smtClean="0"/>
              <a:t>) :units = ” </a:t>
            </a:r>
            <a:r>
              <a:rPr lang="en-US" sz="1600" dirty="0" err="1" smtClean="0"/>
              <a:t>psi/s</a:t>
            </a:r>
            <a:r>
              <a:rPr lang="en-US" sz="1600" dirty="0" smtClean="0"/>
              <a:t>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ion__radial_E_para_flux(avg</a:t>
            </a:r>
            <a:r>
              <a:rPr lang="en-US" sz="1600" dirty="0" smtClean="0"/>
              <a:t>) (</a:t>
            </a:r>
            <a:r>
              <a:rPr lang="en-US" sz="1600" dirty="0" err="1" smtClean="0"/>
              <a:t>timesteps</a:t>
            </a:r>
            <a:r>
              <a:rPr lang="en-US" sz="1600" dirty="0" smtClean="0"/>
              <a:t>, ion__toroidal_flow(avg)_0) ;</a:t>
            </a:r>
          </a:p>
          <a:p>
            <a:pPr>
              <a:buNone/>
            </a:pPr>
            <a:r>
              <a:rPr lang="en-US" sz="1600" dirty="0" err="1" smtClean="0"/>
              <a:t>ion__radial_E_para_flux(avg</a:t>
            </a:r>
            <a:r>
              <a:rPr lang="en-US" sz="1600" dirty="0" smtClean="0"/>
              <a:t>) :units = ” J </a:t>
            </a:r>
            <a:r>
              <a:rPr lang="en-US" sz="1600" dirty="0" err="1" smtClean="0"/>
              <a:t>psi/s</a:t>
            </a:r>
            <a:r>
              <a:rPr lang="en-US" sz="1600" dirty="0" smtClean="0"/>
              <a:t>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ion__radial_E_perp_flux(avg</a:t>
            </a:r>
            <a:r>
              <a:rPr lang="en-US" sz="1600" dirty="0" smtClean="0"/>
              <a:t>) (</a:t>
            </a:r>
            <a:r>
              <a:rPr lang="en-US" sz="1600" dirty="0" err="1" smtClean="0"/>
              <a:t>timesteps</a:t>
            </a:r>
            <a:r>
              <a:rPr lang="en-US" sz="1600" dirty="0" smtClean="0"/>
              <a:t>, ion__radial_E_perp_flux(avg)_0) ;</a:t>
            </a:r>
          </a:p>
          <a:p>
            <a:pPr>
              <a:buNone/>
            </a:pPr>
            <a:r>
              <a:rPr lang="en-US" sz="1600" dirty="0" err="1" smtClean="0"/>
              <a:t>ion__radial_E_perp_flux(avg</a:t>
            </a:r>
            <a:r>
              <a:rPr lang="en-US" sz="1600" dirty="0" smtClean="0"/>
              <a:t>) :units = ” J </a:t>
            </a:r>
            <a:r>
              <a:rPr lang="en-US" sz="1600" dirty="0" err="1" smtClean="0"/>
              <a:t>psi/s</a:t>
            </a:r>
            <a:r>
              <a:rPr lang="en-US" sz="1600" dirty="0" smtClean="0"/>
              <a:t>" ;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24605</TotalTime>
  <Words>8793</Words>
  <Application>Microsoft PowerPoint</Application>
  <PresentationFormat>Letter Paper (8.5x11 in)</PresentationFormat>
  <Paragraphs>1000</Paragraphs>
  <Slides>95</Slides>
  <Notes>17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ORNL template_0704</vt:lpstr>
      <vt:lpstr>ADIOS Tutorial</vt:lpstr>
      <vt:lpstr>Outline</vt:lpstr>
      <vt:lpstr>Our End to End vision of computing</vt:lpstr>
      <vt:lpstr>Motivation</vt:lpstr>
      <vt:lpstr>ADIOS Overview</vt:lpstr>
      <vt:lpstr>ADIOS Overview</vt:lpstr>
      <vt:lpstr>Design Goals</vt:lpstr>
      <vt:lpstr>Design Goals</vt:lpstr>
      <vt:lpstr>Architecture</vt:lpstr>
      <vt:lpstr>Related Work</vt:lpstr>
      <vt:lpstr>Supported Features</vt:lpstr>
      <vt:lpstr>Initial ADIOS performance.</vt:lpstr>
      <vt:lpstr>Codes &amp; Performance</vt:lpstr>
      <vt:lpstr>Chimera IO Performance (Supernova code)</vt:lpstr>
      <vt:lpstr>ADIOS 1.0</vt:lpstr>
      <vt:lpstr>ADIOS 2.0</vt:lpstr>
      <vt:lpstr>ADIOS API Overview</vt:lpstr>
      <vt:lpstr>Requirements</vt:lpstr>
      <vt:lpstr>Standards</vt:lpstr>
      <vt:lpstr>Setup/Cleanup API</vt:lpstr>
      <vt:lpstr>Main IO API</vt:lpstr>
      <vt:lpstr>Main IO API</vt:lpstr>
      <vt:lpstr>Main IO API</vt:lpstr>
      <vt:lpstr>Secondary IO API</vt:lpstr>
      <vt:lpstr>Asynchronous IO hints</vt:lpstr>
      <vt:lpstr>Additional Pieces</vt:lpstr>
      <vt:lpstr>Example Program</vt:lpstr>
      <vt:lpstr>ADIOS XML Format</vt:lpstr>
      <vt:lpstr>File Overview</vt:lpstr>
      <vt:lpstr>Group Overview</vt:lpstr>
      <vt:lpstr>Group Details</vt:lpstr>
      <vt:lpstr>Group Details</vt:lpstr>
      <vt:lpstr>Group Details</vt:lpstr>
      <vt:lpstr>Group Details</vt:lpstr>
      <vt:lpstr>Method Overview</vt:lpstr>
      <vt:lpstr>Method Overview</vt:lpstr>
      <vt:lpstr>Other Pieces Overview</vt:lpstr>
      <vt:lpstr>XML Example</vt:lpstr>
      <vt:lpstr>ADIOS Demos</vt:lpstr>
      <vt:lpstr>Numeric Solution of Heat Equation</vt:lpstr>
      <vt:lpstr>2D Display of the output</vt:lpstr>
      <vt:lpstr>Original IO Architecture</vt:lpstr>
      <vt:lpstr>Heat Equation</vt:lpstr>
      <vt:lpstr>ADIOS Heat Equation</vt:lpstr>
      <vt:lpstr>Prtdat: Original vs. Adios </vt:lpstr>
      <vt:lpstr>heat.xml  (1)</vt:lpstr>
      <vt:lpstr>Compile and Run</vt:lpstr>
      <vt:lpstr>BP Tools</vt:lpstr>
      <vt:lpstr>adios_lint</vt:lpstr>
      <vt:lpstr>bpdump</vt:lpstr>
      <vt:lpstr>bp2h5</vt:lpstr>
      <vt:lpstr>bp2ncd</vt:lpstr>
      <vt:lpstr>bp2ascii</vt:lpstr>
      <vt:lpstr>gwrite</vt:lpstr>
      <vt:lpstr>Show, Compile/Run Heat_adios </vt:lpstr>
      <vt:lpstr>Add More output Variables</vt:lpstr>
      <vt:lpstr>heat.xml  (2)</vt:lpstr>
      <vt:lpstr>Show and run new ADIOS code</vt:lpstr>
      <vt:lpstr>Switch To MPI-IO Method</vt:lpstr>
      <vt:lpstr>ADIOS IO Architecture</vt:lpstr>
      <vt:lpstr>Heat.xml (3)</vt:lpstr>
      <vt:lpstr>Global Array</vt:lpstr>
      <vt:lpstr>Heat.xml (4)</vt:lpstr>
      <vt:lpstr>Typos in XML</vt:lpstr>
      <vt:lpstr>XGC</vt:lpstr>
      <vt:lpstr>Snapshot of adios-groups in xgc config.xml</vt:lpstr>
      <vt:lpstr>Restart Files</vt:lpstr>
      <vt:lpstr>XML: restart group </vt:lpstr>
      <vt:lpstr>XML: restart group </vt:lpstr>
      <vt:lpstr>Restart_write (ADIOS)</vt:lpstr>
      <vt:lpstr>Slide 71</vt:lpstr>
      <vt:lpstr>HDF5 outputs</vt:lpstr>
      <vt:lpstr>XML: mesh group</vt:lpstr>
      <vt:lpstr>XML: mesh group</vt:lpstr>
      <vt:lpstr>Original mesh.h5</vt:lpstr>
      <vt:lpstr>./bp2h5 mesh.bp</vt:lpstr>
      <vt:lpstr>Bfield.h5</vt:lpstr>
      <vt:lpstr>Fieldi_istep.bp</vt:lpstr>
      <vt:lpstr>Fieldi_istep.bp</vt:lpstr>
      <vt:lpstr>Fieldi_istep.bp</vt:lpstr>
      <vt:lpstr>Fieldi_istep.bp</vt:lpstr>
      <vt:lpstr>Fieldi_istep.bp</vt:lpstr>
      <vt:lpstr>NETCDF outputs</vt:lpstr>
      <vt:lpstr>diag_flow_ncinit</vt:lpstr>
      <vt:lpstr>diag_flow_ncfinal</vt:lpstr>
      <vt:lpstr>Flow_diagnosis</vt:lpstr>
      <vt:lpstr>Flow_diagnosis with ADIOS</vt:lpstr>
      <vt:lpstr>XML: flow group</vt:lpstr>
      <vt:lpstr>flow_diagnosis Original Schema</vt:lpstr>
      <vt:lpstr>Bp2ncdxgc  flowdiag.bp</vt:lpstr>
      <vt:lpstr>Flux_diagnosis with ADIOS</vt:lpstr>
      <vt:lpstr>XML: flow group</vt:lpstr>
      <vt:lpstr>Flux_diagnosis: Original Schema</vt:lpstr>
      <vt:lpstr>Bp2ncdxgc  fluxdiag.bp</vt:lpstr>
      <vt:lpstr>The End</vt:lpstr>
    </vt:vector>
  </TitlesOfParts>
  <Company>ORNL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computing for petascale simulations</dc:title>
  <dc:creator>Scott Klasky;Jay Lofstead;Chen Jin</dc:creator>
  <cp:lastModifiedBy>Chen Jin</cp:lastModifiedBy>
  <cp:revision>190</cp:revision>
  <dcterms:created xsi:type="dcterms:W3CDTF">2008-07-10T20:22:21Z</dcterms:created>
  <dcterms:modified xsi:type="dcterms:W3CDTF">2008-07-10T20:27:14Z</dcterms:modified>
</cp:coreProperties>
</file>