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361" r:id="rId28"/>
    <p:sldId id="350" r:id="rId29"/>
    <p:sldId id="351" r:id="rId30"/>
    <p:sldId id="352" r:id="rId31"/>
    <p:sldId id="353" r:id="rId32"/>
    <p:sldId id="356" r:id="rId33"/>
    <p:sldId id="358" r:id="rId34"/>
    <p:sldId id="359" r:id="rId35"/>
    <p:sldId id="354" r:id="rId36"/>
    <p:sldId id="364" r:id="rId37"/>
    <p:sldId id="355" r:id="rId38"/>
    <p:sldId id="360" r:id="rId39"/>
    <p:sldId id="296" r:id="rId40"/>
    <p:sldId id="297" r:id="rId41"/>
    <p:sldId id="298" r:id="rId42"/>
    <p:sldId id="299" r:id="rId43"/>
    <p:sldId id="300" r:id="rId44"/>
    <p:sldId id="301" r:id="rId45"/>
    <p:sldId id="339" r:id="rId46"/>
    <p:sldId id="340" r:id="rId47"/>
    <p:sldId id="302" r:id="rId48"/>
    <p:sldId id="303" r:id="rId49"/>
    <p:sldId id="304" r:id="rId50"/>
    <p:sldId id="305" r:id="rId51"/>
    <p:sldId id="306" r:id="rId52"/>
    <p:sldId id="307" r:id="rId53"/>
    <p:sldId id="363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FFFFF"/>
    <a:srgbClr val="DB4415"/>
    <a:srgbClr val="008C53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277" autoAdjust="0"/>
    <p:restoredTop sz="86410" autoAdjust="0"/>
  </p:normalViewPr>
  <p:slideViewPr>
    <p:cSldViewPr showGuides="1">
      <p:cViewPr varScale="1">
        <p:scale>
          <a:sx n="131" d="100"/>
          <a:sy n="131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28"/>
          <c:y val="4.3726235741444894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358191095678263E-2"/>
          <c:y val="0.14005089667974013"/>
          <c:w val="0.87502652894194655"/>
          <c:h val="0.80164825404429052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0.57250972707051684</c:v>
                  </c:pt>
                  <c:pt idx="1">
                    <c:v>4.0778066486802285</c:v>
                  </c:pt>
                  <c:pt idx="2">
                    <c:v>0.98807953807902593</c:v>
                  </c:pt>
                  <c:pt idx="3">
                    <c:v>1.7737918165270918</c:v>
                  </c:pt>
                  <c:pt idx="4">
                    <c:v>4.4249960267891622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0.70800000000000018</c:v>
                </c:pt>
                <c:pt idx="1">
                  <c:v>1.1640890000000004</c:v>
                </c:pt>
                <c:pt idx="2">
                  <c:v>4.2899250000000002</c:v>
                </c:pt>
                <c:pt idx="3">
                  <c:v>7.3427429999999996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1.0707783852825514</c:v>
                  </c:pt>
                  <c:pt idx="1">
                    <c:v>1.8770895611838345</c:v>
                  </c:pt>
                  <c:pt idx="2">
                    <c:v>1.4763311688777003</c:v>
                  </c:pt>
                  <c:pt idx="3">
                    <c:v>2.2778163457214347</c:v>
                  </c:pt>
                  <c:pt idx="4">
                    <c:v>3.2392632943539574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1.0946370000000001</c:v>
                </c:pt>
                <c:pt idx="1">
                  <c:v>3.642884</c:v>
                </c:pt>
                <c:pt idx="2">
                  <c:v>5.8479389999999976</c:v>
                </c:pt>
                <c:pt idx="3">
                  <c:v>10.661818</c:v>
                </c:pt>
                <c:pt idx="4">
                  <c:v>23.943885000000005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0.13900006187538741</c:v>
                  </c:pt>
                  <c:pt idx="1">
                    <c:v>0.59399468138899181</c:v>
                  </c:pt>
                  <c:pt idx="2">
                    <c:v>0.22394344738602556</c:v>
                  </c:pt>
                  <c:pt idx="3">
                    <c:v>1.3891887383406218</c:v>
                  </c:pt>
                  <c:pt idx="4">
                    <c:v>6.1668382141811273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9.9104000000000053E-2</c:v>
                </c:pt>
                <c:pt idx="1">
                  <c:v>0.21428600000000006</c:v>
                </c:pt>
                <c:pt idx="2">
                  <c:v>0.47008800000000012</c:v>
                </c:pt>
                <c:pt idx="3">
                  <c:v>0.84351199999999982</c:v>
                </c:pt>
                <c:pt idx="4">
                  <c:v>1.6610259999999999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3.7100375058413952</c:v>
                  </c:pt>
                  <c:pt idx="1">
                    <c:v>183.36547487817586</c:v>
                  </c:pt>
                  <c:pt idx="2">
                    <c:v>12.500458366067095</c:v>
                  </c:pt>
                  <c:pt idx="3">
                    <c:v>156.95443975170369</c:v>
                  </c:pt>
                  <c:pt idx="4">
                    <c:v>69.480436640903747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31.378701999999993</c:v>
                </c:pt>
                <c:pt idx="2">
                  <c:v>75.383114000000006</c:v>
                </c:pt>
                <c:pt idx="3">
                  <c:v>313.07463899999999</c:v>
                </c:pt>
                <c:pt idx="4">
                  <c:v>1126.492702</c:v>
                </c:pt>
              </c:numCache>
            </c:numRef>
          </c:val>
        </c:ser>
        <c:marker val="1"/>
        <c:axId val="85497728"/>
        <c:axId val="85499264"/>
      </c:lineChart>
      <c:catAx>
        <c:axId val="85497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146"/>
              <c:y val="0.8878335237879515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5499264"/>
        <c:crosses val="autoZero"/>
        <c:auto val="1"/>
        <c:lblAlgn val="ctr"/>
        <c:lblOffset val="100"/>
        <c:tickLblSkip val="1"/>
        <c:tickMarkSkip val="2"/>
      </c:catAx>
      <c:valAx>
        <c:axId val="85499264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6.2111838916827826E-3"/>
              <c:y val="0.285171367383710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5497728"/>
        <c:crossesAt val="1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381"/>
          <c:y val="0.1654000379230163"/>
          <c:w val="0.41366484718607288"/>
          <c:h val="4.5627418781393682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Similar as mpi_init/finalize</a:t>
            </a:r>
          </a:p>
          <a:p>
            <a:r>
              <a:rPr lang="en-US" smtClean="0"/>
              <a:t>Adios_init : initialization </a:t>
            </a:r>
          </a:p>
          <a:p>
            <a:r>
              <a:rPr lang="en-US" smtClean="0"/>
              <a:t>Adios_finalize : cleanup</a:t>
            </a:r>
          </a:p>
          <a:p>
            <a:r>
              <a:rPr lang="en-US" smtClean="0"/>
              <a:t>adios_open: retrieve the buffer handle for the adios-group, which will be read from/written into the given filename</a:t>
            </a:r>
          </a:p>
          <a:p>
            <a:r>
              <a:rPr lang="en-US" smtClean="0"/>
              <a:t>Adios_close: is actually to commit the operation of actual read/write</a:t>
            </a:r>
          </a:p>
          <a:p>
            <a:endParaRPr lang="en-US" smtClean="0"/>
          </a:p>
          <a:p>
            <a:r>
              <a:rPr lang="en-US" smtClean="0"/>
              <a:t>Adios-open</a:t>
            </a:r>
          </a:p>
          <a:p>
            <a:r>
              <a:rPr lang="en-US" smtClean="0"/>
              <a:t>Adios-write</a:t>
            </a:r>
          </a:p>
          <a:p>
            <a:r>
              <a:rPr lang="en-US" smtClean="0"/>
              <a:t>Adios-close</a:t>
            </a:r>
          </a:p>
          <a:p>
            <a:endParaRPr lang="en-U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77" tIns="46538" rIns="93077" bIns="46538"/>
          <a:lstStyle/>
          <a:p>
            <a:fld id="{6670EE4B-6807-4054-852C-F94506D54ED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&lt;?xml version=1.0?&gt; optional xml declaration, this element states what version of xml is in use, also may contain information about character encoding</a:t>
            </a:r>
          </a:p>
          <a:p>
            <a:r>
              <a:rPr lang="en-US" smtClean="0"/>
              <a:t>&lt;adios-config&gt; root element (can only be stated once), any text or elements must be enclosed between the root start-tag and end-tag</a:t>
            </a:r>
          </a:p>
          <a:p>
            <a:r>
              <a:rPr lang="en-US" smtClean="0"/>
              <a:t>&lt;adios-group&gt; : a container of a group of variables/attributes that should be treated as a single IO operations</a:t>
            </a:r>
          </a:p>
          <a:p>
            <a:r>
              <a:rPr lang="en-US" smtClean="0"/>
              <a:t>&lt;method&gt;: specify what transport method used for different  adios-group </a:t>
            </a:r>
          </a:p>
          <a:p>
            <a:r>
              <a:rPr lang="en-US" smtClean="0"/>
              <a:t>&lt;buffer&gt;   : internal buffer size and creation time.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77" tIns="46538" rIns="93077" bIns="46538"/>
          <a:lstStyle/>
          <a:p>
            <a:fld id="{5D0D6197-3394-4C4F-ACB1-B8A864E1A247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WHY is restart POSIX and not MPI?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9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9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1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western.edu/index.html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http://www.gopack.com/HomePage.dbml?DB_OEM_ID=9200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25 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Chimera code speed up by 6.5% (overall time).</a:t>
            </a:r>
          </a:p>
          <a:p>
            <a:pPr eaLnBrk="1" hangingPunct="1">
              <a:defRPr/>
            </a:pPr>
            <a:r>
              <a:rPr lang="en-US" dirty="0" smtClean="0"/>
              <a:t>DART: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June 7, 2008: 24 hour GTC run on Jaguar at ORNL</a:t>
            </a:r>
          </a:p>
          <a:p>
            <a:pPr lvl="1"/>
            <a:r>
              <a:rPr lang="en-US" smtClean="0"/>
              <a:t>93% of machine (28,672 cores)</a:t>
            </a:r>
          </a:p>
          <a:p>
            <a:pPr lvl="1"/>
            <a:r>
              <a:rPr lang="en-US" smtClean="0"/>
              <a:t>MPI-OpenMP mixed model on quad-core nodes (7168 MPI procs)</a:t>
            </a:r>
          </a:p>
          <a:p>
            <a:pPr lvl="1"/>
            <a:r>
              <a:rPr lang="en-US" smtClean="0"/>
              <a:t>three interruptions total (simple node failure) with 2 10+ hour runs</a:t>
            </a:r>
          </a:p>
          <a:p>
            <a:pPr lvl="1"/>
            <a:r>
              <a:rPr lang="en-US" smtClean="0"/>
              <a:t>Wrote 56 TB of data at 20 GB/sec (21 TB for post analysis)</a:t>
            </a:r>
          </a:p>
          <a:p>
            <a:pPr lvl="1"/>
            <a:r>
              <a:rPr lang="en-US" smtClean="0"/>
              <a:t>IO overhead 3% of wall clock time</a:t>
            </a:r>
          </a:p>
          <a:p>
            <a:pPr lvl="1"/>
            <a:r>
              <a:rPr lang="en-US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</a:t>
            </a:r>
            <a:r>
              <a:rPr lang="en-US" sz="1700" dirty="0" smtClean="0"/>
              <a:t>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  <a:endParaRPr lang="en-US" sz="1700" dirty="0" smtClean="0"/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</a:t>
            </a:r>
            <a:r>
              <a:rPr lang="en-US" dirty="0" smtClean="0"/>
              <a:t>P will be fully supported.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</a:t>
            </a:r>
            <a:r>
              <a:rPr lang="en-US" dirty="0" smtClean="0"/>
              <a:t>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</a:t>
            </a:r>
            <a:r>
              <a:rPr lang="en-US" dirty="0" smtClean="0"/>
              <a:t>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  <a:endParaRPr lang="en-US" dirty="0" smtClean="0"/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Indicate non-IO intensive sections of code</a:t>
            </a:r>
          </a:p>
          <a:p>
            <a:pPr lvl="1"/>
            <a:r>
              <a:rPr lang="en-US" sz="2800" smtClean="0"/>
              <a:t>adios_start_calculation ()</a:t>
            </a:r>
          </a:p>
          <a:p>
            <a:pPr lvl="1"/>
            <a:r>
              <a:rPr lang="en-US" sz="2800" smtClean="0"/>
              <a:t>adios_stop_calculation ()</a:t>
            </a:r>
          </a:p>
          <a:p>
            <a:endParaRPr lang="en-US" sz="3200" smtClean="0"/>
          </a:p>
          <a:p>
            <a:r>
              <a:rPr lang="en-US" sz="3200" smtClean="0"/>
              <a:t>IO pacing hint</a:t>
            </a:r>
          </a:p>
          <a:p>
            <a:pPr lvl="1"/>
            <a:r>
              <a:rPr lang="en-US" sz="2800" smtClean="0"/>
              <a:t>adios_end_iteration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smtClean="0"/>
              <a:t>Special IO buffering control</a:t>
            </a:r>
          </a:p>
          <a:p>
            <a:pPr lvl="1"/>
            <a:r>
              <a:rPr lang="en-US" sz="3200" smtClean="0"/>
              <a:t>adios_allocate_buffer ()</a:t>
            </a:r>
          </a:p>
          <a:p>
            <a:pPr lvl="2"/>
            <a:r>
              <a:rPr lang="en-US" sz="280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var element, part 1</a:t>
            </a:r>
          </a:p>
          <a:p>
            <a:pPr lvl="1"/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is used in write/read</a:t>
            </a:r>
          </a:p>
          <a:p>
            <a:pPr lvl="3"/>
            <a:r>
              <a:rPr lang="en-US" b="1" smtClean="0"/>
              <a:t>flexible names to allow simple expressions</a:t>
            </a:r>
          </a:p>
          <a:p>
            <a:pPr lvl="4"/>
            <a:r>
              <a:rPr lang="en-US" b="1" smtClean="0"/>
              <a:t>must contain at least one non-number character</a:t>
            </a:r>
          </a:p>
          <a:p>
            <a:pPr lvl="4"/>
            <a:r>
              <a:rPr lang="en-US" b="1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is expected names: </a:t>
            </a:r>
            <a:r>
              <a:rPr lang="en-US" b="1" smtClean="0">
                <a:solidFill>
                  <a:srgbClr val="000080"/>
                </a:solidFill>
              </a:rPr>
              <a:t>integer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double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complex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string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real*4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integer*8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character</a:t>
            </a:r>
            <a:r>
              <a:rPr lang="en-US" b="1" smtClean="0"/>
              <a:t>, etc.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output (optional)</a:t>
            </a:r>
          </a:p>
          <a:p>
            <a:pPr lvl="3"/>
            <a:r>
              <a:rPr lang="en-US" b="1" smtClean="0"/>
              <a:t>use ‘/’ to separate levels</a:t>
            </a:r>
          </a:p>
          <a:p>
            <a:pPr lvl="3"/>
            <a:r>
              <a:rPr lang="en-US" b="1" smtClean="0"/>
              <a:t>converted to ‘_’ for netCDF output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attribute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val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var</a:t>
            </a:r>
            <a:r>
              <a:rPr lang="en-US" b="1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works like the 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in a 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smtClean="0"/>
              <a:t>Group: if the last character is a ‘/’ or not a var name</a:t>
            </a:r>
          </a:p>
          <a:p>
            <a:pPr lvl="4">
              <a:lnSpc>
                <a:spcPct val="80000"/>
              </a:lnSpc>
            </a:pPr>
            <a:r>
              <a:rPr lang="en-US" b="1" smtClean="0"/>
              <a:t>Data Item: if the last piece names a var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smtClean="0"/>
              <a:t>Must provide EITHER </a:t>
            </a: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 OR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 and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 is the name of a var so that adios_write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works like 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element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, used for the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/>
              <a:t> 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host-language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Fortran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gnx,gny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offsets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lnx,lny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data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real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nx,ny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&lt;/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&lt;/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method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group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method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MPI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buffer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size-MB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100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allocate-time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now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58370" name="Picture 6" descr="u001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48006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37" y="1112838"/>
            <a:ext cx="1736725" cy="1828800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4788" y="1527175"/>
            <a:ext cx="1677988" cy="1366837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8525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b="1" dirty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963" y="3048000"/>
            <a:ext cx="2011362" cy="639763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200" b="1" dirty="0"/>
              <a:t>Slave Node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9963" y="1371600"/>
            <a:ext cx="2011362" cy="6397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6163" y="5334000"/>
            <a:ext cx="2011362" cy="639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8525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4725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363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0763" y="1692275"/>
            <a:ext cx="1219200" cy="1919288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0763" y="3368675"/>
            <a:ext cx="1219200" cy="242888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11" idx="1"/>
          </p:cNvCxnSpPr>
          <p:nvPr/>
        </p:nvCxnSpPr>
        <p:spPr>
          <a:xfrm>
            <a:off x="2290763" y="3611563"/>
            <a:ext cx="1295400" cy="2043112"/>
          </a:xfrm>
          <a:prstGeom prst="straightConnector1">
            <a:avLst/>
          </a:prstGeom>
          <a:ln w="57150" cap="flat" cmpd="sng" algn="ctr">
            <a:solidFill>
              <a:srgbClr val="D99694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875" y="914400"/>
            <a:ext cx="50165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875" y="2011363"/>
            <a:ext cx="501650" cy="3667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875" y="2574925"/>
            <a:ext cx="501650" cy="4730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875" y="3673475"/>
            <a:ext cx="501650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3075" y="4860925"/>
            <a:ext cx="50165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3075" y="5959475"/>
            <a:ext cx="501650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363" y="2530475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5963" y="2835275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363" y="3200400"/>
            <a:ext cx="2057400" cy="823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2200" b="1" dirty="0"/>
              <a:t>Master Node 0</a:t>
            </a:r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682" y="4280694"/>
            <a:ext cx="1160462" cy="6477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325" y="2530475"/>
            <a:ext cx="1036638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544" y="4456906"/>
            <a:ext cx="838200" cy="1588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78525" y="2894013"/>
            <a:ext cx="1447800" cy="1587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8525" y="1325563"/>
            <a:ext cx="1447800" cy="1587"/>
          </a:xfrm>
          <a:prstGeom prst="line">
            <a:avLst/>
          </a:prstGeom>
          <a:ln w="762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8525" y="3351213"/>
            <a:ext cx="1447800" cy="1587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4725" y="5943600"/>
            <a:ext cx="1371600" cy="30163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206" y="3534569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94" y="5760244"/>
            <a:ext cx="212725" cy="1587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81" y="1874044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206" y="2012157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8963" y="3276600"/>
            <a:ext cx="914400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563" y="3124200"/>
            <a:ext cx="914400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244" y="4993481"/>
            <a:ext cx="914400" cy="985838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8982" y="4955381"/>
            <a:ext cx="914400" cy="1366837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475" name="TextBox 151"/>
          <p:cNvSpPr txBox="1">
            <a:spLocks noChangeArrowheads="1"/>
          </p:cNvSpPr>
          <p:nvPr/>
        </p:nvSpPr>
        <p:spPr bwMode="auto">
          <a:xfrm>
            <a:off x="22225" y="4338638"/>
            <a:ext cx="1506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Write Files</a:t>
            </a:r>
          </a:p>
        </p:txBody>
      </p:sp>
      <p:sp>
        <p:nvSpPr>
          <p:cNvPr id="59476" name="TextBox 153"/>
          <p:cNvSpPr txBox="1">
            <a:spLocks noChangeArrowheads="1"/>
          </p:cNvSpPr>
          <p:nvPr/>
        </p:nvSpPr>
        <p:spPr bwMode="auto">
          <a:xfrm>
            <a:off x="7848600" y="2644775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Boundary Exchange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the IO routines in the original code.</a:t>
            </a:r>
          </a:p>
          <a:p>
            <a:r>
              <a:rPr lang="en-US" smtClean="0"/>
              <a:t>Compile/Run Original Code</a:t>
            </a:r>
          </a:p>
          <a:p>
            <a:r>
              <a:rPr lang="en-US" smtClean="0"/>
              <a:t>ASCII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Integrate ADIOS APIs into source Code</a:t>
            </a:r>
          </a:p>
          <a:p>
            <a:r>
              <a:rPr lang="en-US" smtClean="0"/>
              <a:t>Two primary routines in the code to look at</a:t>
            </a:r>
          </a:p>
          <a:p>
            <a:pPr lvl="1"/>
            <a:r>
              <a:rPr lang="en-US" smtClean="0"/>
              <a:t>Main()</a:t>
            </a:r>
          </a:p>
          <a:p>
            <a:pPr lvl="2"/>
            <a:r>
              <a:rPr lang="en-US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smtClean="0"/>
              <a:t>Adios_init/finalize</a:t>
            </a:r>
          </a:p>
          <a:p>
            <a:pPr lvl="1"/>
            <a:r>
              <a:rPr lang="en-US" smtClean="0"/>
              <a:t>Prtdat()</a:t>
            </a:r>
          </a:p>
          <a:p>
            <a:pPr lvl="2"/>
            <a:r>
              <a:rPr lang="en-US" smtClean="0"/>
              <a:t>This routine writes the output files.</a:t>
            </a:r>
          </a:p>
          <a:p>
            <a:pPr lvl="2"/>
            <a:r>
              <a:rPr lang="en-US" smtClean="0"/>
              <a:t>adios_open/write/close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Look at the ‘old’ output routine: </a:t>
            </a:r>
            <a:r>
              <a:rPr lang="en-US" dirty="0" err="1" smtClean="0"/>
              <a:t>prtdat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float *u1,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fnam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fnam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"w");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(ix = 0; ix &lt;= nx-1; ix++) {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&lt;=ny-1;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if( ( ((iy-1)%6)==0 &amp;&amp;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&gt;=7) ||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"\n(%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d,%d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 ",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," ");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 %8.6f",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ny-1)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"\n");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Look at the ‘new’ IO</a:t>
            </a:r>
            <a:endParaRPr lang="en-US" dirty="0"/>
          </a:p>
        </p:txBody>
      </p:sp>
      <p:sp>
        <p:nvSpPr>
          <p:cNvPr id="645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(int nx, int ny, float *u1, int start, int size, char *fnam) {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long long handle;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long long io_type;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 *** u = (float ***) u1;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adios_get_group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(&amp;io_type, "output");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adios_open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(&amp;handle, io_type, fnam);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"NXPROB", &amp;nx);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"NYPROB", &amp;ny);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"size", &amp;size);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"start", &amp;start);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"data", u + (start * ny));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adios_close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(handle);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648200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sz="2400" dirty="0" smtClean="0"/>
              <a:t>host-language="C”&gt;</a:t>
            </a:r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962400" y="1433513"/>
            <a:ext cx="5181600" cy="5195887"/>
            <a:chOff x="3962400" y="1373124"/>
            <a:chExt cx="5181600" cy="5195316"/>
          </a:xfrm>
        </p:grpSpPr>
        <p:sp>
          <p:nvSpPr>
            <p:cNvPr id="9" name="Oval Callout 8"/>
            <p:cNvSpPr/>
            <p:nvPr/>
          </p:nvSpPr>
          <p:spPr>
            <a:xfrm>
              <a:off x="4876800" y="1373124"/>
              <a:ext cx="4267200" cy="457150"/>
            </a:xfrm>
            <a:prstGeom prst="wedgeEllipseCallout">
              <a:avLst>
                <a:gd name="adj1" fmla="val -61833"/>
                <a:gd name="adj2" fmla="val 356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Root </a:t>
              </a:r>
              <a:r>
                <a:rPr lang="en-US" sz="2000" dirty="0" err="1">
                  <a:solidFill>
                    <a:schemeClr val="tx1"/>
                  </a:solidFill>
                </a:rPr>
                <a:t>Element:Start</a:t>
              </a:r>
              <a:r>
                <a:rPr lang="en-US" sz="2000" dirty="0">
                  <a:solidFill>
                    <a:schemeClr val="tx1"/>
                  </a:solidFill>
                </a:rPr>
                <a:t>-tag          </a:t>
              </a: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225"/>
              <a:ext cx="4724400" cy="549215"/>
            </a:xfrm>
            <a:prstGeom prst="wedgeEllipseCallout">
              <a:avLst>
                <a:gd name="adj1" fmla="val -89441"/>
                <a:gd name="adj2" fmla="val -11716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Root Element: End-tag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52400" y="838200"/>
            <a:ext cx="7848600" cy="690563"/>
            <a:chOff x="152400" y="838200"/>
            <a:chExt cx="7848600" cy="690265"/>
          </a:xfrm>
        </p:grpSpPr>
        <p:sp>
          <p:nvSpPr>
            <p:cNvPr id="65550" name="Rectangle 7"/>
            <p:cNvSpPr>
              <a:spLocks noChangeArrowheads="1"/>
            </p:cNvSpPr>
            <p:nvPr/>
          </p:nvSpPr>
          <p:spPr bwMode="auto">
            <a:xfrm>
              <a:off x="152400" y="1066800"/>
              <a:ext cx="7848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757"/>
            </a:xfrm>
            <a:prstGeom prst="wedgeEllipseCallout">
              <a:avLst>
                <a:gd name="adj1" fmla="val -59587"/>
                <a:gd name="adj2" fmla="val 4613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Optional Declaration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57200" y="2057400"/>
            <a:ext cx="86868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/>
            <a:lstStyle/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b="1" dirty="0">
                  <a:latin typeface="+mn-lt"/>
                  <a:cs typeface="+mn-cs"/>
                </a:rPr>
                <a:t>adios-group </a:t>
              </a:r>
              <a:r>
                <a:rPr lang="en-US" sz="2400" dirty="0">
                  <a:latin typeface="+mn-lt"/>
                  <a:cs typeface="+mn-cs"/>
                </a:rPr>
                <a:t>name="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cs typeface="+mn-cs"/>
                </a:rPr>
                <a:t>output</a:t>
              </a:r>
              <a:r>
                <a:rPr lang="en-US" sz="2400" dirty="0">
                  <a:latin typeface="+mn-lt"/>
                  <a:cs typeface="+mn-cs"/>
                </a:rPr>
                <a:t>"&gt;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+mn-lt"/>
                  <a:cs typeface="+mn-cs"/>
                </a:rPr>
                <a:t>var</a:t>
              </a:r>
              <a:r>
                <a:rPr lang="en-US" sz="2400" dirty="0">
                  <a:latin typeface="+mn-lt"/>
                  <a:cs typeface="+mn-cs"/>
                </a:rPr>
                <a:t>name="NX" type="integer"/&gt;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+mn-lt"/>
                  <a:cs typeface="+mn-cs"/>
                </a:rPr>
                <a:t>var</a:t>
              </a:r>
              <a:r>
                <a:rPr lang="en-US" sz="2400" dirty="0">
                  <a:latin typeface="+mn-lt"/>
                  <a:cs typeface="+mn-cs"/>
                </a:rPr>
                <a:t>name="NY" type="integer"/&gt;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+mn-lt"/>
                  <a:cs typeface="+mn-cs"/>
                </a:rPr>
                <a:t>var</a:t>
              </a:r>
              <a:r>
                <a:rPr lang="en-US" sz="2400" dirty="0">
                  <a:latin typeface="+mn-lt"/>
                  <a:cs typeface="+mn-cs"/>
                </a:rPr>
                <a:t>name="data" </a:t>
              </a:r>
              <a:r>
                <a:rPr lang="en-US" sz="2400" dirty="0" err="1">
                  <a:latin typeface="+mn-lt"/>
                  <a:cs typeface="+mn-cs"/>
                </a:rPr>
                <a:t>gname</a:t>
              </a:r>
              <a:r>
                <a:rPr lang="en-US" sz="2400" dirty="0">
                  <a:latin typeface="+mn-lt"/>
                  <a:cs typeface="+mn-cs"/>
                </a:rPr>
                <a:t>="</a:t>
              </a:r>
              <a:r>
                <a:rPr lang="en-US" sz="2400" dirty="0" err="1">
                  <a:latin typeface="+mn-lt"/>
                  <a:cs typeface="+mn-cs"/>
                </a:rPr>
                <a:t>u</a:t>
              </a:r>
              <a:r>
                <a:rPr lang="en-US" sz="2400" dirty="0">
                  <a:latin typeface="+mn-lt"/>
                  <a:cs typeface="+mn-cs"/>
                </a:rPr>
                <a:t>” type="real" dimensions="NX,NY"/&gt;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&lt;/</a:t>
              </a:r>
              <a:r>
                <a:rPr lang="en-US" sz="2400" b="1" dirty="0">
                  <a:latin typeface="+mn-lt"/>
                  <a:cs typeface="+mn-cs"/>
                </a:rPr>
                <a:t>adios-group</a:t>
              </a:r>
              <a:r>
                <a:rPr lang="en-US" sz="2400" dirty="0">
                  <a:latin typeface="+mn-lt"/>
                  <a:cs typeface="+mn-cs"/>
                </a:rPr>
                <a:t>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endParaRPr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791200" y="2057400"/>
              <a:ext cx="3352800" cy="763588"/>
            </a:xfrm>
            <a:prstGeom prst="wedgeEllipseCallout">
              <a:avLst>
                <a:gd name="adj1" fmla="val -90317"/>
                <a:gd name="adj2" fmla="val -1348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Group Container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57200" y="3962400"/>
            <a:ext cx="8686800" cy="914400"/>
            <a:chOff x="457200" y="3961638"/>
            <a:chExt cx="8686800" cy="915162"/>
          </a:xfrm>
        </p:grpSpPr>
        <p:sp>
          <p:nvSpPr>
            <p:cNvPr id="5" name="Rectangle 4"/>
            <p:cNvSpPr/>
            <p:nvPr/>
          </p:nvSpPr>
          <p:spPr>
            <a:xfrm>
              <a:off x="457200" y="4415135"/>
              <a:ext cx="78486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method 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output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"/&gt;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6477000" y="3961638"/>
              <a:ext cx="2667000" cy="764224"/>
            </a:xfrm>
            <a:prstGeom prst="wedgeEllipseCallout">
              <a:avLst>
                <a:gd name="adj1" fmla="val -62561"/>
                <a:gd name="adj2" fmla="val 39856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Transport method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81000" y="4876800"/>
            <a:ext cx="8763000" cy="763588"/>
            <a:chOff x="381000" y="4876800"/>
            <a:chExt cx="8763000" cy="763524"/>
          </a:xfrm>
        </p:grpSpPr>
        <p:sp>
          <p:nvSpPr>
            <p:cNvPr id="65544" name="Rectangle 5"/>
            <p:cNvSpPr>
              <a:spLocks noChangeArrowheads="1"/>
            </p:cNvSpPr>
            <p:nvPr/>
          </p:nvSpPr>
          <p:spPr bwMode="auto">
            <a:xfrm>
              <a:off x="381000" y="4948535"/>
              <a:ext cx="708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&lt;</a:t>
              </a:r>
              <a:r>
                <a:rPr lang="en-US" sz="2400" b="1"/>
                <a:t>buffer </a:t>
              </a:r>
              <a:r>
                <a:rPr lang="en-US" sz="2400"/>
                <a:t>size-MB="100" allocate-time="now"/&gt;</a:t>
              </a:r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6629400" y="4876800"/>
              <a:ext cx="2514600" cy="763524"/>
            </a:xfrm>
            <a:prstGeom prst="wedgeEllipseCallout">
              <a:avLst>
                <a:gd name="adj1" fmla="val -64358"/>
                <a:gd name="adj2" fmla="val -10349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Buffer size/creation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bpdump</a:t>
            </a:r>
          </a:p>
          <a:p>
            <a:r>
              <a:rPr lang="en-US" smtClean="0"/>
              <a:t>bp2h5</a:t>
            </a:r>
          </a:p>
          <a:p>
            <a:r>
              <a:rPr lang="en-US" smtClean="0"/>
              <a:t>bp2ncd</a:t>
            </a:r>
          </a:p>
          <a:p>
            <a:r>
              <a:rPr lang="en-US" smtClean="0"/>
              <a:t>bp2ascii</a:t>
            </a:r>
          </a:p>
          <a:p>
            <a:r>
              <a:rPr lang="en-US" smtClean="0"/>
              <a:t>adios_lint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76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mtClean="0"/>
              <a:t>./bpdump [-d [var]|--dump [var]] &lt;filename&gt;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57200" y="1752600"/>
            <a:ext cx="67818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/>
              <a:t>./bpdumpfinal.bp</a:t>
            </a:r>
          </a:p>
          <a:p>
            <a:r>
              <a:rPr lang="en-US" sz="2200"/>
              <a:t>element size: 39</a:t>
            </a:r>
          </a:p>
          <a:p>
            <a:r>
              <a:rPr lang="en-US" sz="2200"/>
              <a:t>Scalar NY</a:t>
            </a:r>
          </a:p>
          <a:p>
            <a:r>
              <a:rPr lang="en-US" sz="2200"/>
              <a:t>        Path: /</a:t>
            </a:r>
          </a:p>
          <a:p>
            <a:r>
              <a:rPr lang="en-US" sz="2200"/>
              <a:t>        Type: integer (2)</a:t>
            </a:r>
          </a:p>
          <a:p>
            <a:r>
              <a:rPr lang="en-US" sz="2200"/>
              <a:t>        Value: 500</a:t>
            </a:r>
          </a:p>
          <a:p>
            <a:r>
              <a:rPr lang="en-US" sz="2200"/>
              <a:t>-----------------------</a:t>
            </a:r>
          </a:p>
          <a:p>
            <a:r>
              <a:rPr lang="en-US" sz="2200"/>
              <a:t>element size: 800065</a:t>
            </a:r>
          </a:p>
          <a:p>
            <a:r>
              <a:rPr lang="en-US" sz="2200"/>
              <a:t>Dataset data</a:t>
            </a:r>
          </a:p>
          <a:p>
            <a:r>
              <a:rPr lang="en-US" sz="2200"/>
              <a:t>        Path: /</a:t>
            </a:r>
          </a:p>
          <a:p>
            <a:r>
              <a:rPr lang="en-US" sz="2200"/>
              <a:t>        Type: real (5)</a:t>
            </a:r>
          </a:p>
          <a:p>
            <a:r>
              <a:rPr lang="en-US" sz="2200"/>
              <a:t>        Ranks: 2</a:t>
            </a:r>
          </a:p>
          <a:p>
            <a:r>
              <a:rPr lang="en-US" sz="2200"/>
              <a:t>                Dim(0) l:g:o: 400:0:0</a:t>
            </a:r>
          </a:p>
          <a:p>
            <a:r>
              <a:rPr lang="en-US" sz="2200"/>
              <a:t>                Dim(1) l:g:o: 500:0:0</a:t>
            </a:r>
          </a:p>
          <a:p>
            <a:r>
              <a:rPr lang="en-US" sz="2200"/>
              <a:t>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6963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28725"/>
          </a:xfrm>
        </p:spPr>
        <p:txBody>
          <a:bodyPr/>
          <a:lstStyle/>
          <a:p>
            <a:r>
              <a:rPr lang="en-US" smtClean="0"/>
              <a:t>./bp2h5 XXXX.bp [XXXX.h5] [-c]</a:t>
            </a:r>
          </a:p>
          <a:p>
            <a:r>
              <a:rPr lang="en-US" smtClean="0"/>
              <a:t>Example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914400" y="2454275"/>
            <a:ext cx="5715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./bp2h5 final.bp –c</a:t>
            </a:r>
          </a:p>
          <a:p>
            <a:r>
              <a:rPr lang="en-US"/>
              <a:t>h5ls -r final.h5</a:t>
            </a:r>
          </a:p>
          <a:p>
            <a:r>
              <a:rPr lang="en-US"/>
              <a:t>/NX                      Dataset {1}</a:t>
            </a:r>
          </a:p>
          <a:p>
            <a:r>
              <a:rPr lang="en-US"/>
              <a:t>/NY                      Dataset {1}</a:t>
            </a:r>
          </a:p>
          <a:p>
            <a:r>
              <a:rPr lang="en-US"/>
              <a:t>/data                    Dataset {400, 500}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70658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28725"/>
          </a:xfrm>
        </p:spPr>
        <p:txBody>
          <a:bodyPr/>
          <a:lstStyle/>
          <a:p>
            <a:r>
              <a:rPr lang="en-US" smtClean="0"/>
              <a:t>./bp2ncd XXXX.bp [XXXX.nc] [-c]</a:t>
            </a:r>
          </a:p>
          <a:p>
            <a:r>
              <a:rPr lang="en-US" smtClean="0"/>
              <a:t>Example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914400" y="23622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./bp2ncd final.bp -c</a:t>
            </a:r>
          </a:p>
          <a:p>
            <a:r>
              <a:rPr lang="en-US"/>
              <a:t>ncdump -hfinal.nc</a:t>
            </a:r>
          </a:p>
          <a:p>
            <a:r>
              <a:rPr lang="en-US"/>
              <a:t>netcdf final { // format variant: 64bit </a:t>
            </a:r>
          </a:p>
          <a:p>
            <a:r>
              <a:rPr lang="en-US"/>
              <a:t>dimensions:</a:t>
            </a:r>
          </a:p>
          <a:p>
            <a:r>
              <a:rPr lang="en-US"/>
              <a:t>        _data_0 = 400 ;</a:t>
            </a:r>
          </a:p>
          <a:p>
            <a:r>
              <a:rPr lang="en-US"/>
              <a:t>        _data_1 = 500 ;</a:t>
            </a:r>
          </a:p>
          <a:p>
            <a:r>
              <a:rPr lang="en-US"/>
              <a:t>variables:</a:t>
            </a:r>
          </a:p>
          <a:p>
            <a:r>
              <a:rPr lang="en-US"/>
              <a:t>        float _data(_data_0, _data_1) 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2514600"/>
          </a:xfrm>
        </p:spPr>
        <p:txBody>
          <a:bodyPr/>
          <a:lstStyle/>
          <a:p>
            <a:r>
              <a:rPr lang="en-US" smtClean="0"/>
              <a:t>./bp2ascii XXXX.bp  [XXXX.txt] -C[-c] data_name1  [data_name2...]</a:t>
            </a:r>
          </a:p>
          <a:p>
            <a:r>
              <a:rPr lang="en-US" smtClean="0"/>
              <a:t>Example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838200" y="2895600"/>
            <a:ext cx="6858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./bp2ascii final.bp -c data</a:t>
            </a:r>
          </a:p>
          <a:p>
            <a:r>
              <a:rPr lang="en-US"/>
              <a:t>----------------------------</a:t>
            </a:r>
          </a:p>
          <a:p>
            <a:r>
              <a:rPr lang="en-US"/>
              <a:t>generating file: final.txt</a:t>
            </a:r>
          </a:p>
          <a:p>
            <a:r>
              <a:rPr lang="en-US"/>
              <a:t>----------------------------</a:t>
            </a:r>
          </a:p>
          <a:p>
            <a:r>
              <a:rPr lang="en-US"/>
              <a:t>write dataset: data</a:t>
            </a:r>
          </a:p>
          <a:p>
            <a:r>
              <a:rPr lang="en-US"/>
              <a:t>        Dimension:400 x 500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adios_lint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Add Variables</a:t>
            </a:r>
            <a:endParaRPr lang="en-US" dirty="0"/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 more variables </a:t>
            </a:r>
          </a:p>
          <a:p>
            <a:pPr lvl="1"/>
            <a:r>
              <a:rPr lang="en-US" smtClean="0"/>
              <a:t>cos_u,sin_u, tan_u</a:t>
            </a:r>
          </a:p>
          <a:p>
            <a:r>
              <a:rPr lang="en-US" smtClean="0"/>
              <a:t>Modify XML File</a:t>
            </a:r>
          </a:p>
          <a:p>
            <a:r>
              <a:rPr lang="en-US" smtClean="0"/>
              <a:t>Modify </a:t>
            </a:r>
            <a:r>
              <a:rPr lang="en-US" b="1" smtClean="0"/>
              <a:t>ptrdat </a:t>
            </a:r>
            <a:r>
              <a:rPr lang="en-US" smtClean="0"/>
              <a:t>routine</a:t>
            </a:r>
          </a:p>
          <a:p>
            <a:pPr lvl="1"/>
            <a:r>
              <a:rPr lang="en-US" smtClean="0"/>
              <a:t>Replace all of the adios_write statements with just</a:t>
            </a:r>
          </a:p>
          <a:p>
            <a:pPr lvl="2"/>
            <a:r>
              <a:rPr lang="en-US" b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(buf_id,”output”);</a:t>
            </a:r>
          </a:p>
          <a:p>
            <a:r>
              <a:rPr lang="en-US" smtClean="0"/>
              <a:t>Recompile/Run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&lt;adios-group name="output”&gt;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type="integer"/&gt;</a:t>
            </a: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name="data"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cos_data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sin_data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tan_data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&lt;/adios-group&gt;</a:t>
            </a: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&lt;method method="POSIX" group="output"/&gt;</a:t>
            </a: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Gname</a:t>
            </a:r>
            <a:r>
              <a:rPr lang="en-US" dirty="0" smtClean="0"/>
              <a:t> :actual variable name/expression in the source code</a:t>
            </a:r>
          </a:p>
          <a:p>
            <a:pPr>
              <a:defRPr/>
            </a:pPr>
            <a:r>
              <a:rPr lang="en-US" dirty="0" err="1" smtClean="0"/>
              <a:t>Var</a:t>
            </a:r>
            <a:r>
              <a:rPr lang="en-US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gwrite</a:t>
            </a:r>
            <a:endParaRPr lang="en-US" dirty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  <a:p>
            <a:pPr lvl="1"/>
            <a:r>
              <a:rPr lang="en-US" smtClean="0"/>
              <a:t>Easy to Insert/Remove Variables</a:t>
            </a:r>
          </a:p>
          <a:p>
            <a:pPr lvl="1"/>
            <a:r>
              <a:rPr lang="en-US" smtClean="0"/>
              <a:t>Only need maintain xml file</a:t>
            </a:r>
          </a:p>
          <a:p>
            <a:r>
              <a:rPr lang="en-US" smtClean="0"/>
              <a:t>Source code</a:t>
            </a:r>
          </a:p>
          <a:p>
            <a:pPr lvl="1"/>
            <a:r>
              <a:rPr lang="en-US" smtClean="0"/>
              <a:t>Adios_gwrite(buf_id,group_name)</a:t>
            </a:r>
          </a:p>
          <a:p>
            <a:r>
              <a:rPr lang="en-US" smtClean="0"/>
              <a:t>Makefile</a:t>
            </a:r>
          </a:p>
          <a:p>
            <a:pPr lvl="1"/>
            <a:r>
              <a:rPr lang="en-US" smtClean="0"/>
              <a:t>Python gwrite.pyheat.xmldir_name</a:t>
            </a:r>
          </a:p>
          <a:p>
            <a:pPr lvl="1"/>
            <a:r>
              <a:rPr lang="en-US" smtClean="0"/>
              <a:t>Run gwrite.py in every directory containing the adios_gwrite</a:t>
            </a:r>
          </a:p>
          <a:p>
            <a:r>
              <a:rPr lang="en-US" smtClean="0"/>
              <a:t>Compile/Run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this example we need to</a:t>
            </a:r>
          </a:p>
          <a:p>
            <a:pPr lvl="1"/>
            <a:r>
              <a:rPr lang="en-US" smtClean="0"/>
              <a:t>Define a communicator.</a:t>
            </a:r>
          </a:p>
          <a:p>
            <a:pPr lvl="2"/>
            <a:r>
              <a:rPr lang="en-US" smtClean="0"/>
              <a:t>Required whenever not all ranks are participating in the write.</a:t>
            </a:r>
          </a:p>
          <a:p>
            <a:pPr lvl="2"/>
            <a:r>
              <a:rPr lang="en-US" smtClean="0"/>
              <a:t>In this example, we have a master process which will NOT participate in this write.</a:t>
            </a:r>
          </a:p>
          <a:p>
            <a:pPr lvl="2"/>
            <a:r>
              <a:rPr lang="en-US" smtClean="0"/>
              <a:t>In this case, we put different path name for different slave nodes</a:t>
            </a:r>
          </a:p>
          <a:p>
            <a:pPr lvl="1"/>
            <a:r>
              <a:rPr lang="en-US" smtClean="0"/>
              <a:t>Modify the XML file to use the MPI-IO method, and to place the communicator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257800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/>
              <a:t>adios-group </a:t>
            </a:r>
            <a:r>
              <a:rPr lang="en-US" sz="2400" dirty="0" smtClean="0"/>
              <a:t>name="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” 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400" dirty="0" smtClean="0"/>
              <a:t>=“</a:t>
            </a:r>
            <a:r>
              <a:rPr lang="en-US" sz="24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400" dirty="0" smtClean="0"/>
              <a:t>”&gt;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name=”</a:t>
            </a:r>
            <a:r>
              <a:rPr lang="en-US" sz="24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400" dirty="0" smtClean="0"/>
              <a:t>" type="integer*8"/&gt;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name="NX"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name="NY"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&lt;/</a:t>
            </a:r>
            <a:r>
              <a:rPr lang="en-US" sz="2400" b="1" dirty="0" smtClean="0"/>
              <a:t>adios-group</a:t>
            </a:r>
            <a:r>
              <a:rPr lang="en-US" sz="2400" dirty="0" smtClean="0"/>
              <a:t>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/>
              <a:t>method </a:t>
            </a:r>
            <a:r>
              <a:rPr lang="en-US" sz="2400" dirty="0" smtClean="0"/>
              <a:t>method=”MPI" group="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/>
              <a:t>buffer </a:t>
            </a:r>
            <a:r>
              <a:rPr lang="en-US" sz="2400" dirty="0" smtClean="0"/>
              <a:t>size-MB="100" allocate-time="now"/&gt;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&lt;/</a:t>
            </a:r>
            <a:r>
              <a:rPr lang="en-US" sz="2400" b="1" dirty="0" smtClean="0"/>
              <a:t>adios-</a:t>
            </a:r>
            <a:r>
              <a:rPr lang="en-US" sz="2400" b="1" dirty="0" err="1" smtClean="0"/>
              <a:t>config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437" y="1096963"/>
            <a:ext cx="1736725" cy="1828800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388" y="1527175"/>
            <a:ext cx="1677988" cy="1366837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125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dirty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a:rPr>
              <a:t>DISK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57563" y="3048000"/>
            <a:ext cx="2011362" cy="639763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200" b="1" dirty="0"/>
              <a:t>Slave Node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57563" y="1371600"/>
            <a:ext cx="2011362" cy="639763"/>
          </a:xfrm>
          <a:prstGeom prst="roundRect">
            <a:avLst/>
          </a:prstGeom>
          <a:solidFill>
            <a:srgbClr val="558ED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33763" y="5334000"/>
            <a:ext cx="2011362" cy="639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125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325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3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675"/>
            <a:ext cx="1333500" cy="242252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675"/>
            <a:ext cx="1409700" cy="136525"/>
          </a:xfrm>
          <a:prstGeom prst="straightConnector1">
            <a:avLst/>
          </a:prstGeom>
          <a:ln w="57150" cap="flat" cmpd="sng" algn="ctr">
            <a:solidFill>
              <a:srgbClr val="D99694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2888" y="914400"/>
            <a:ext cx="503237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2888" y="2011363"/>
            <a:ext cx="503237" cy="3667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2888" y="2574925"/>
            <a:ext cx="503237" cy="4730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2888" y="3673475"/>
            <a:ext cx="503237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088" y="4860925"/>
            <a:ext cx="503237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088" y="5959475"/>
            <a:ext cx="503237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3" y="2530475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3" y="2835275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3" y="3200400"/>
            <a:ext cx="2057400" cy="823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2200" b="1" dirty="0"/>
              <a:t>Master Node 0</a:t>
            </a:r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3" y="1692275"/>
            <a:ext cx="1333500" cy="40989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4925" y="2530475"/>
            <a:ext cx="1036638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4144" y="4456906"/>
            <a:ext cx="838200" cy="1588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125" y="2894013"/>
            <a:ext cx="1447800" cy="1587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125" y="1325563"/>
            <a:ext cx="1447800" cy="1587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125" y="3351213"/>
            <a:ext cx="1447800" cy="1587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325" y="5943600"/>
            <a:ext cx="1371600" cy="30163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806" y="3534569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394" y="5760244"/>
            <a:ext cx="212725" cy="1587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981" y="1874044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806" y="2012157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0"/>
            <a:ext cx="914400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3" y="3124200"/>
            <a:ext cx="914400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4" y="4993481"/>
            <a:ext cx="914400" cy="985838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2" y="4955381"/>
            <a:ext cx="914400" cy="1366837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7906" name="TextBox 151"/>
          <p:cNvSpPr txBox="1">
            <a:spLocks noChangeArrowheads="1"/>
          </p:cNvSpPr>
          <p:nvPr/>
        </p:nvSpPr>
        <p:spPr bwMode="auto">
          <a:xfrm>
            <a:off x="517525" y="4400550"/>
            <a:ext cx="15065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Write Files</a:t>
            </a:r>
          </a:p>
        </p:txBody>
      </p:sp>
      <p:sp>
        <p:nvSpPr>
          <p:cNvPr id="77907" name="TextBox 75"/>
          <p:cNvSpPr txBox="1">
            <a:spLocks noChangeArrowheads="1"/>
          </p:cNvSpPr>
          <p:nvPr/>
        </p:nvSpPr>
        <p:spPr bwMode="auto">
          <a:xfrm>
            <a:off x="7543800" y="2536825"/>
            <a:ext cx="1595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Edge Exchange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5456" y="2080419"/>
            <a:ext cx="1843088" cy="1219200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675"/>
            <a:ext cx="1300163" cy="242888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026" y="3944937"/>
            <a:ext cx="2043112" cy="1376363"/>
          </a:xfrm>
          <a:prstGeom prst="straightConnector1">
            <a:avLst/>
          </a:prstGeom>
          <a:ln w="57150" cap="flat" cmpd="sng" algn="ctr">
            <a:solidFill>
              <a:srgbClr val="D99694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POSIX – MPI-IO Method</a:t>
            </a:r>
            <a:endParaRPr lang="en-US" dirty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Array</a:t>
            </a:r>
          </a:p>
          <a:p>
            <a:pPr lvl="1"/>
            <a:r>
              <a:rPr lang="en-US" smtClean="0"/>
              <a:t>Global/local dimension, Offset</a:t>
            </a:r>
          </a:p>
          <a:p>
            <a:pPr lvl="1"/>
            <a:r>
              <a:rPr lang="en-US" smtClean="0"/>
              <a:t>Used to reconstruct dataset in bp2h5/bp2ncd</a:t>
            </a:r>
          </a:p>
          <a:p>
            <a:r>
              <a:rPr lang="en-US" smtClean="0"/>
              <a:t>Recompile/Run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b="1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name</a:t>
            </a:r>
            <a:r>
              <a:rPr lang="en-US" b="1" dirty="0" smtClean="0"/>
              <a:t>="</a:t>
            </a:r>
            <a:r>
              <a:rPr lang="en-US" b="1" dirty="0" smtClean="0">
                <a:solidFill>
                  <a:srgbClr val="3366FF"/>
                </a:solidFill>
              </a:rPr>
              <a:t>offset</a:t>
            </a:r>
            <a:r>
              <a:rPr lang="en-US" b="1" dirty="0" smtClean="0"/>
              <a:t>" </a:t>
            </a:r>
            <a:r>
              <a:rPr lang="en-US" dirty="0" smtClean="0"/>
              <a:t>type=</a:t>
            </a:r>
            <a:r>
              <a:rPr lang="en-US" b="1" dirty="0" smtClean="0"/>
              <a:t>"</a:t>
            </a:r>
            <a:r>
              <a:rPr lang="en-US" dirty="0" smtClean="0"/>
              <a:t>integer</a:t>
            </a:r>
            <a:r>
              <a:rPr lang="en-US" b="1" dirty="0" smtClean="0"/>
              <a:t>"/&gt;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b="1" dirty="0" smtClean="0"/>
              <a:t>&lt;</a:t>
            </a:r>
            <a:r>
              <a:rPr lang="en-US" b="1" dirty="0" err="1" smtClean="0"/>
              <a:t>var</a:t>
            </a:r>
            <a:r>
              <a:rPr lang="en-US" dirty="0" smtClean="0"/>
              <a:t>name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"size" </a:t>
            </a:r>
            <a:r>
              <a:rPr lang="en-US" dirty="0" smtClean="0"/>
              <a:t>type=</a:t>
            </a:r>
            <a:r>
              <a:rPr lang="en-US" b="1" dirty="0" smtClean="0"/>
              <a:t>"</a:t>
            </a:r>
            <a:r>
              <a:rPr lang="en-US" dirty="0" smtClean="0"/>
              <a:t>integer/&gt;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global-bounds </a:t>
            </a:r>
            <a:r>
              <a:rPr lang="en-US" dirty="0" smtClean="0"/>
              <a:t>dimensions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"NX,NY" </a:t>
            </a:r>
            <a:r>
              <a:rPr lang="en-US" dirty="0" smtClean="0"/>
              <a:t>offsets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"offset,0"&gt;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name="data"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u+offset</a:t>
            </a:r>
            <a:r>
              <a:rPr lang="en-US" dirty="0" smtClean="0"/>
              <a:t>*NY” type="real" dimensions</a:t>
            </a:r>
            <a:r>
              <a:rPr lang="en-US" b="1" dirty="0" smtClean="0"/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/>
              <a:t>"</a:t>
            </a:r>
            <a:r>
              <a:rPr lang="en-US" dirty="0" smtClean="0"/>
              <a:t>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</a:t>
            </a:r>
            <a:r>
              <a:rPr lang="en-US" dirty="0" err="1" smtClean="0"/>
              <a:t>cos_data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=”</a:t>
            </a:r>
            <a:r>
              <a:rPr lang="en-US" dirty="0" err="1" smtClean="0"/>
              <a:t>cos_u[offset</a:t>
            </a:r>
            <a:r>
              <a:rPr lang="en-US" dirty="0" smtClean="0"/>
              <a:t>]" type="real" dimensions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</a:t>
            </a:r>
            <a:r>
              <a:rPr lang="en-US" dirty="0" err="1" smtClean="0"/>
              <a:t>sin_data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=”</a:t>
            </a:r>
            <a:r>
              <a:rPr lang="en-US" dirty="0" err="1" smtClean="0"/>
              <a:t>sin_u[offset</a:t>
            </a:r>
            <a:r>
              <a:rPr lang="en-US" dirty="0" smtClean="0"/>
              <a:t>]” type="real" dimensions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</a:t>
            </a:r>
            <a:r>
              <a:rPr lang="en-US" dirty="0" err="1" smtClean="0"/>
              <a:t>tan_data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=”</a:t>
            </a:r>
            <a:r>
              <a:rPr lang="en-US" dirty="0" err="1" smtClean="0"/>
              <a:t>tan_u[offset</a:t>
            </a:r>
            <a:r>
              <a:rPr lang="en-US" dirty="0" smtClean="0"/>
              <a:t>]” type="real" dimensions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E46C0A"/>
                </a:solidFill>
              </a:rPr>
              <a:t>global-bounds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</a:t>
            </a:r>
          </a:p>
          <a:p>
            <a:r>
              <a:rPr lang="en-US" smtClean="0"/>
              <a:t>IO Pattern</a:t>
            </a:r>
          </a:p>
          <a:p>
            <a:pPr lvl="1"/>
            <a:r>
              <a:rPr lang="en-US" smtClean="0"/>
              <a:t>NetCDF files</a:t>
            </a:r>
          </a:p>
          <a:p>
            <a:pPr lvl="1"/>
            <a:r>
              <a:rPr lang="en-US" smtClean="0"/>
              <a:t>Hdf5 files</a:t>
            </a:r>
          </a:p>
          <a:p>
            <a:pPr lvl="1"/>
            <a:r>
              <a:rPr lang="en-US" smtClean="0"/>
              <a:t>ASCII files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Snapshot of adios-groups in </a:t>
            </a:r>
            <a:r>
              <a:rPr lang="en-US" dirty="0" err="1" smtClean="0"/>
              <a:t>xgc</a:t>
            </a:r>
            <a:r>
              <a:rPr lang="en-US" dirty="0" smtClean="0"/>
              <a:t> 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500" dirty="0" smtClean="0">
                <a:solidFill>
                  <a:srgbClr val="FF0000"/>
                </a:solidFill>
              </a:rPr>
              <a:t>&lt;method priority="3" method="POSIX" iterations="100" group="restart"/&gt;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group="diagnosis.bfield.1"/&gt;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method="MPI" iterations="100"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group="fort.60"/&gt;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group="fort.50"/&gt;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group="fort.61"/&gt;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group="fort.30"/&gt;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group="diagnosis.fieldi.1"/&gt;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group="diagnosis.fieldi.2"/&gt;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group="diagnosis.fieldi.3"/&gt;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group="diagnosis.fieldi.4"/&gt;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group="diagnosis.fieldi.5"/&gt;</a:t>
            </a:r>
            <a:endParaRPr lang="en-US" sz="1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r>
              <a:rPr lang="en-US" smtClean="0"/>
              <a:t>Original XGC-1</a:t>
            </a:r>
          </a:p>
          <a:p>
            <a:pPr lvl="1"/>
            <a:r>
              <a:rPr lang="en-US" smtClean="0"/>
              <a:t>one restart file per processor</a:t>
            </a:r>
          </a:p>
          <a:p>
            <a:r>
              <a:rPr lang="en-US" smtClean="0"/>
              <a:t>ADIOS XGC-1</a:t>
            </a:r>
          </a:p>
          <a:p>
            <a:pPr lvl="1"/>
            <a:r>
              <a:rPr lang="en-US" smtClean="0"/>
              <a:t>One restart file for all the processors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Old </a:t>
            </a:r>
            <a:r>
              <a:rPr lang="en-US" dirty="0" err="1" smtClean="0"/>
              <a:t>restart_write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7239000" cy="6324600"/>
          </a:xfrm>
        </p:spPr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write(filename,'("xgc.restart.",i4.4,".bp")') </a:t>
            </a:r>
            <a:r>
              <a:rPr lang="en-US" sz="1800" dirty="0" err="1" smtClean="0"/>
              <a:t>sml_mype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bpopenfile(filename,fileptr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timestep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bpwritescalarint(fileptr,sml_istep,varname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timeval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bpwritescalardouble(fileptr,sml_time,varname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do </a:t>
            </a:r>
            <a:r>
              <a:rPr lang="en-US" sz="1800" dirty="0" err="1" smtClean="0"/>
              <a:t>sp_type</a:t>
            </a:r>
            <a:r>
              <a:rPr lang="en-US" sz="1800" dirty="0" smtClean="0"/>
              <a:t>=1, 1+sml_electron_on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if (</a:t>
            </a:r>
            <a:r>
              <a:rPr lang="en-US" sz="1800" dirty="0" err="1" smtClean="0"/>
              <a:t>sp_type</a:t>
            </a:r>
            <a:r>
              <a:rPr lang="en-US" sz="1800" dirty="0" smtClean="0"/>
              <a:t>==1) then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grpname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restart_data_i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ptl_num_i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varname2 = "</a:t>
            </a:r>
            <a:r>
              <a:rPr lang="en-US" sz="1800" dirty="0" err="1" smtClean="0"/>
              <a:t>ptl_maxgid_i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sp=&gt;</a:t>
            </a:r>
            <a:r>
              <a:rPr lang="en-US" sz="1800" dirty="0" err="1" smtClean="0"/>
              <a:t>ptl%ion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grpname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restart_data_e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ptl_num_e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varname2 = "</a:t>
            </a:r>
            <a:r>
              <a:rPr lang="en-US" sz="1800" dirty="0" err="1" smtClean="0"/>
              <a:t>ptl_maxgid_e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sp=&gt;</a:t>
            </a:r>
            <a:r>
              <a:rPr lang="en-US" sz="1800" dirty="0" err="1" smtClean="0"/>
              <a:t>ptl%elec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endif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call </a:t>
            </a:r>
            <a:r>
              <a:rPr lang="en-US" sz="1800" dirty="0" err="1" smtClean="0"/>
              <a:t>bpwritescalarint(fileptr,sp%num,varname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Old </a:t>
            </a:r>
            <a:r>
              <a:rPr lang="en-US" dirty="0" err="1" smtClean="0"/>
              <a:t>restart_write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324600"/>
          </a:xfrm>
        </p:spPr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ifdef</a:t>
            </a:r>
            <a:r>
              <a:rPr lang="en-US" sz="1800" dirty="0" smtClean="0"/>
              <a:t> SMALL_GID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bpwritescalarint(fileptr,sp%maxgid,varname2)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bpwritescalarlong(fileptr,sp%maxgid,varname2)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</a:t>
            </a:r>
            <a:r>
              <a:rPr lang="en-US" sz="1800" dirty="0" err="1" smtClean="0"/>
              <a:t>bpbeginbasicgroup(fileptr,grpname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gid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ifdef</a:t>
            </a:r>
            <a:r>
              <a:rPr lang="en-US" sz="1800" dirty="0" smtClean="0"/>
              <a:t> SMALL_GID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bpwritevarint(fileptr,sp%gid(1:sp%num),vardim,sp%num,varname)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bpwritevarlong(fileptr,sp%gid(1:sp%num),vardim,sp%num,varname)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do </a:t>
            </a:r>
            <a:r>
              <a:rPr lang="en-US" sz="1800" dirty="0" err="1" smtClean="0"/>
              <a:t>i</a:t>
            </a:r>
            <a:r>
              <a:rPr lang="en-US" sz="1800" dirty="0" smtClean="0"/>
              <a:t>=1,sp%nphase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write(varname,'("phase[",i1.1,"]")')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call bpwritevardouble(fileptr,sp%phase(i,1:sp%num),vardim,sp%num,varname)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enddo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</a:t>
            </a:r>
            <a:r>
              <a:rPr lang="en-US" sz="1800" dirty="0" err="1" smtClean="0"/>
              <a:t>bpendbasicgroup(fileptr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enddo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call </a:t>
            </a:r>
            <a:r>
              <a:rPr lang="en-US" sz="1800" dirty="0" err="1" smtClean="0"/>
              <a:t>bpclosefile(fileptr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>
            <a:normAutofit fontScale="775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000" dirty="0" smtClean="0">
                <a:solidFill>
                  <a:srgbClr val="31859C"/>
                </a:solidFill>
              </a:rPr>
              <a:t>&lt;adios-group </a:t>
            </a:r>
            <a:r>
              <a:rPr lang="en-US" sz="1800" dirty="0" smtClean="0"/>
              <a:t>name="</a:t>
            </a:r>
            <a:r>
              <a:rPr lang="en-US" sz="1800" b="1" dirty="0" smtClean="0"/>
              <a:t>restart</a:t>
            </a:r>
            <a:r>
              <a:rPr lang="en-US" sz="1800" dirty="0" smtClean="0"/>
              <a:t>" </a:t>
            </a:r>
            <a:r>
              <a:rPr lang="en-US" sz="18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1800" dirty="0" err="1" smtClean="0">
                <a:solidFill>
                  <a:srgbClr val="FF0000"/>
                </a:solidFill>
              </a:rPr>
              <a:t>icomm</a:t>
            </a:r>
            <a:r>
              <a:rPr lang="en-US" sz="1800" dirty="0" smtClean="0"/>
              <a:t>"&gt;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icomm</a:t>
            </a:r>
            <a:r>
              <a:rPr lang="en-US" sz="1800" dirty="0" smtClean="0"/>
              <a:t>" type="integer*8"/&gt;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sml_istep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sml_time</a:t>
            </a:r>
            <a:r>
              <a:rPr lang="en-US" sz="1800" dirty="0" smtClean="0"/>
              <a:t>" type="double"/&gt;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maxnum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sp%maxnum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inum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sp%num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inphase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sp%nphase</a:t>
            </a:r>
            <a:r>
              <a:rPr lang="en-US" sz="1800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imaxgid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sp%maxgid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igid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sp%gid</a:t>
            </a:r>
            <a:r>
              <a:rPr lang="en-US" sz="1800" dirty="0" smtClean="0"/>
              <a:t>" type="integer*8" dimensions="</a:t>
            </a:r>
            <a:r>
              <a:rPr lang="en-US" sz="1800" dirty="0" err="1" smtClean="0"/>
              <a:t>maxnum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iphase</a:t>
            </a:r>
            <a:r>
              <a:rPr lang="en-US" sz="1800" dirty="0" smtClean="0"/>
              <a:t>"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sp%phase</a:t>
            </a:r>
            <a:r>
              <a:rPr lang="en-US" sz="1800" dirty="0" smtClean="0"/>
              <a:t>" type="double" dimensions="</a:t>
            </a:r>
            <a:r>
              <a:rPr lang="en-US" sz="1800" dirty="0" err="1" smtClean="0"/>
              <a:t>inphase,maxnum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&lt;condition expression="  </a:t>
            </a:r>
            <a:r>
              <a:rPr lang="en-US" sz="1800" dirty="0" err="1" smtClean="0">
                <a:solidFill>
                  <a:srgbClr val="008000"/>
                </a:solidFill>
              </a:rPr>
              <a:t>if(sml_electron_on</a:t>
            </a:r>
            <a:r>
              <a:rPr lang="en-US" sz="1800" dirty="0" smtClean="0">
                <a:solidFill>
                  <a:srgbClr val="008000"/>
                </a:solidFill>
              </a:rPr>
              <a:t>==1) then"/&gt;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&lt;condition expression="  sp=&gt;</a:t>
            </a:r>
            <a:r>
              <a:rPr lang="en-US" sz="1800" dirty="0" err="1" smtClean="0">
                <a:solidFill>
                  <a:srgbClr val="008000"/>
                </a:solidFill>
              </a:rPr>
              <a:t>ptl%elec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enum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sp%num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emaxgid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sp%maxgid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enphase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sp%nphase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egid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sp%gid</a:t>
            </a:r>
            <a:r>
              <a:rPr lang="en-US" sz="1800" dirty="0" smtClean="0"/>
              <a:t>" type="integer*8" dimensions="</a:t>
            </a:r>
            <a:r>
              <a:rPr lang="en-US" sz="1800" dirty="0" err="1" smtClean="0"/>
              <a:t>enum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ephase</a:t>
            </a:r>
            <a:r>
              <a:rPr lang="en-US" sz="1800" dirty="0" smtClean="0"/>
              <a:t>"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sp%phase</a:t>
            </a:r>
            <a:r>
              <a:rPr lang="en-US" sz="1800" dirty="0" smtClean="0"/>
              <a:t>" type="double" dimensions="</a:t>
            </a:r>
            <a:r>
              <a:rPr lang="en-US" sz="1800" dirty="0" err="1" smtClean="0"/>
              <a:t>enphase,enum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&lt;condition expression="  </a:t>
            </a:r>
            <a:r>
              <a:rPr lang="en-US" sz="1800" dirty="0" err="1" smtClean="0">
                <a:solidFill>
                  <a:srgbClr val="008000"/>
                </a:solidFill>
              </a:rPr>
              <a:t>endif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b="1" dirty="0" smtClean="0">
                <a:solidFill>
                  <a:srgbClr val="31859C"/>
                </a:solidFill>
              </a:rPr>
              <a:t>&lt;/adios-group&gt;</a:t>
            </a:r>
            <a:endParaRPr lang="en-US" sz="2000" b="1" dirty="0">
              <a:solidFill>
                <a:srgbClr val="31859C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filename=trim(filename)//char(0)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smtClean="0">
                <a:solidFill>
                  <a:srgbClr val="0000FF"/>
                </a:solidFill>
              </a:rPr>
              <a:t>adios_open</a:t>
            </a:r>
            <a:r>
              <a:rPr lang="en-US" sz="2400" dirty="0" smtClean="0"/>
              <a:t>(buf_id,"restart"//char(0),filename,"w"//char(0))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write(dirname,'("node_",i4.4)') </a:t>
            </a:r>
            <a:r>
              <a:rPr lang="en-US" sz="2400" dirty="0" err="1" smtClean="0"/>
              <a:t>sml_mype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err="1" smtClean="0"/>
              <a:t>dirname</a:t>
            </a:r>
            <a:r>
              <a:rPr lang="en-US" sz="2400" dirty="0" smtClean="0"/>
              <a:t>=trim(dirname)//char(0)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err="1" smtClean="0">
                <a:solidFill>
                  <a:srgbClr val="0000FF"/>
                </a:solidFill>
              </a:rPr>
              <a:t>adios_set_path</a:t>
            </a:r>
            <a:r>
              <a:rPr lang="en-US" sz="2400" dirty="0" err="1" smtClean="0"/>
              <a:t>(buf_id,dirname</a:t>
            </a:r>
            <a:r>
              <a:rPr lang="en-US" sz="24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sp=&gt;</a:t>
            </a:r>
            <a:r>
              <a:rPr lang="en-US" sz="2400" dirty="0" err="1" smtClean="0"/>
              <a:t>ptl%ion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(buf_id,"restart</a:t>
            </a:r>
            <a:r>
              <a:rPr lang="en-US" sz="2400" dirty="0" smtClean="0"/>
              <a:t>")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(buf_id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HDF5 outputs</a:t>
            </a:r>
            <a:endParaRPr lang="en-US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Old Binpacked Method</a:t>
            </a:r>
          </a:p>
          <a:p>
            <a:pPr lvl="1"/>
            <a:r>
              <a:rPr lang="en-US" smtClean="0"/>
              <a:t>Complicated APIs</a:t>
            </a:r>
          </a:p>
          <a:p>
            <a:pPr lvl="1"/>
            <a:r>
              <a:rPr lang="en-US" smtClean="0"/>
              <a:t>Need customized bp2h5 routines to put annotations</a:t>
            </a:r>
          </a:p>
          <a:p>
            <a:r>
              <a:rPr lang="en-US" smtClean="0"/>
              <a:t>ADIOS</a:t>
            </a:r>
          </a:p>
          <a:p>
            <a:pPr lvl="1"/>
            <a:r>
              <a:rPr lang="en-US" smtClean="0"/>
              <a:t>Simple APIs</a:t>
            </a:r>
          </a:p>
          <a:p>
            <a:pPr lvl="1"/>
            <a:r>
              <a:rPr lang="en-US" smtClean="0"/>
              <a:t>General bp2h5 converter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d</a:t>
            </a:r>
            <a:r>
              <a:rPr lang="en-US" dirty="0" err="1" smtClean="0"/>
              <a:t>ump_grid</a:t>
            </a:r>
            <a:r>
              <a:rPr lang="en-US" dirty="0" smtClean="0"/>
              <a:t> (old)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meshbp_file</a:t>
            </a:r>
            <a:r>
              <a:rPr lang="en-US" dirty="0" smtClean="0"/>
              <a:t> = "</a:t>
            </a:r>
            <a:r>
              <a:rPr lang="en-US" dirty="0" err="1" smtClean="0"/>
              <a:t>xgc.mesh.bp</a:t>
            </a:r>
            <a:r>
              <a:rPr lang="en-US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bpopenfile(meshbp_file,meshbp_fileptr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bpwritetrimesh(meshbp_fileptr,n_n,n_t,coord,nodeid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dims(1) = </a:t>
            </a:r>
            <a:r>
              <a:rPr lang="en-US" dirty="0" err="1" smtClean="0"/>
              <a:t>n_psi</a:t>
            </a: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varname</a:t>
            </a:r>
            <a:r>
              <a:rPr lang="en-US" dirty="0" smtClean="0"/>
              <a:t> = "itheta0"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bpwritevarint(meshbp_fileptr,n_itheta0,ndim,dims,varname)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dims(1) = </a:t>
            </a:r>
            <a:r>
              <a:rPr lang="en-US" dirty="0" err="1" smtClean="0"/>
              <a:t>n_n</a:t>
            </a: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varname</a:t>
            </a:r>
            <a:r>
              <a:rPr lang="en-US" dirty="0" smtClean="0"/>
              <a:t> = "</a:t>
            </a:r>
            <a:r>
              <a:rPr lang="en-US" dirty="0" err="1" smtClean="0"/>
              <a:t>nextnode</a:t>
            </a:r>
            <a:r>
              <a:rPr lang="en-US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bpwritevarint(meshbp_fileptr,nextn,ndim,dims,varname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bpclosefile(meshbp_fileptr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deallocate(coord,nodeid,n_itheta0,nextn)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Dump_grid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391400" cy="2971800"/>
          </a:xfrm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500" dirty="0" err="1" smtClean="0"/>
              <a:t>meshbp_file</a:t>
            </a:r>
            <a:r>
              <a:rPr lang="en-US" sz="2500" dirty="0" smtClean="0"/>
              <a:t> = "mesh.bp"//char(0)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adios_get_group(grp,"diagnosis.mesh"//char(0))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</a:t>
            </a:r>
            <a:r>
              <a:rPr lang="en-US" sz="2500" dirty="0" err="1" smtClean="0"/>
              <a:t>adios_open(buf,grp,meshbp_file</a:t>
            </a:r>
            <a:r>
              <a:rPr lang="en-US" sz="25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</a:t>
            </a:r>
            <a:r>
              <a:rPr lang="en-US" sz="2500" dirty="0" err="1" smtClean="0"/>
              <a:t>adios_gwrite(buf,"diagnosis.mesh</a:t>
            </a:r>
            <a:r>
              <a:rPr lang="en-US" sz="2500" dirty="0" smtClean="0"/>
              <a:t>")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</a:t>
            </a:r>
            <a:r>
              <a:rPr lang="en-US" sz="2500" dirty="0" err="1" smtClean="0"/>
              <a:t>adios_close(buf</a:t>
            </a:r>
            <a:r>
              <a:rPr lang="en-US" sz="2500" dirty="0" smtClean="0"/>
              <a:t>)</a:t>
            </a:r>
            <a:endParaRPr lang="en-US" sz="25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XML: mesh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525000" cy="6019800"/>
          </a:xfrm>
        </p:spPr>
        <p:txBody>
          <a:bodyPr>
            <a:normAutofit fontScale="700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3429" dirty="0" smtClean="0"/>
              <a:t>&lt;</a:t>
            </a:r>
            <a:r>
              <a:rPr lang="en-US" sz="3429" b="1" dirty="0" smtClean="0">
                <a:solidFill>
                  <a:srgbClr val="31859C"/>
                </a:solidFill>
              </a:rPr>
              <a:t>adios-group</a:t>
            </a:r>
            <a:r>
              <a:rPr lang="en-US" dirty="0" smtClean="0"/>
              <a:t> name="</a:t>
            </a:r>
            <a:r>
              <a:rPr lang="en-US" dirty="0" err="1" smtClean="0"/>
              <a:t>diagnosis.mesh</a:t>
            </a:r>
            <a:r>
              <a:rPr lang="en-US" dirty="0" smtClean="0"/>
              <a:t>"&gt;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b="1" dirty="0" err="1" smtClean="0">
                <a:solidFill>
                  <a:srgbClr val="FF0000"/>
                </a:solidFill>
              </a:rPr>
              <a:t>n_n</a:t>
            </a:r>
            <a:r>
              <a:rPr lang="en-US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n_t</a:t>
            </a:r>
            <a:r>
              <a:rPr lang="en-US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n_psi</a:t>
            </a:r>
            <a:r>
              <a:rPr lang="en-US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name="values"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coord</a:t>
            </a:r>
            <a:r>
              <a:rPr lang="en-US" dirty="0" smtClean="0"/>
              <a:t>" path="/coordinates/" type="real*8" dimensions="2,n_n"/&gt;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node_connect_list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nodeid</a:t>
            </a:r>
            <a:r>
              <a:rPr lang="en-US" dirty="0" smtClean="0"/>
              <a:t>" path="cell_set[0]" type="integer" dimensions="3,n_t"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nextnode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nextn</a:t>
            </a:r>
            <a:r>
              <a:rPr lang="en-US" dirty="0" smtClean="0"/>
              <a:t>" type="integer" dimensions="</a:t>
            </a:r>
            <a:r>
              <a:rPr lang="en-US" dirty="0" err="1" smtClean="0"/>
              <a:t>n_n</a:t>
            </a:r>
            <a:r>
              <a:rPr lang="en-US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name="itheta0" </a:t>
            </a:r>
            <a:r>
              <a:rPr lang="en-US" dirty="0" err="1" smtClean="0"/>
              <a:t>gname</a:t>
            </a:r>
            <a:r>
              <a:rPr lang="en-US" dirty="0" smtClean="0"/>
              <a:t>="n_itheta0" type="integer" dimensions="</a:t>
            </a:r>
            <a:r>
              <a:rPr lang="en-US" dirty="0" err="1" smtClean="0"/>
              <a:t>n_psi</a:t>
            </a:r>
            <a:r>
              <a:rPr lang="en-US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nnodes</a:t>
            </a:r>
            <a:r>
              <a:rPr lang="en-US" dirty="0" smtClean="0"/>
              <a:t>" path="/"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b="1" dirty="0" err="1" smtClean="0">
                <a:solidFill>
                  <a:srgbClr val="FF0000"/>
                </a:solidFill>
              </a:rPr>
              <a:t>n_n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r>
              <a:rPr lang="en-US" dirty="0" smtClean="0"/>
              <a:t>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nspace</a:t>
            </a:r>
            <a:r>
              <a:rPr lang="en-US" dirty="0" smtClean="0"/>
              <a:t>" path="/" value="2"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ncell_sets</a:t>
            </a:r>
            <a:r>
              <a:rPr lang="en-US" dirty="0" smtClean="0"/>
              <a:t>" path="/" value="1"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name="XP_CLASS" path="/" value="Mesh"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cell_name</a:t>
            </a:r>
            <a:r>
              <a:rPr lang="en-US" dirty="0" smtClean="0"/>
              <a:t>" path="/cell_set[0]/" value="Tri"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&lt;/</a:t>
            </a:r>
            <a:r>
              <a:rPr lang="en-US" sz="3429" b="1" dirty="0" smtClean="0">
                <a:solidFill>
                  <a:srgbClr val="31859C"/>
                </a:solidFill>
              </a:rPr>
              <a:t>adios-group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Original mesh.h5</a:t>
            </a:r>
            <a:endParaRPr lang="en-US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/cell_set[0]             Group</a:t>
            </a:r>
          </a:p>
          <a:p>
            <a:r>
              <a:rPr lang="en-US" smtClean="0"/>
              <a:t>/cell_set[0]/node_connect_list Dataset {218412, 3}</a:t>
            </a:r>
          </a:p>
          <a:p>
            <a:r>
              <a:rPr lang="en-US" smtClean="0"/>
              <a:t>/coordinates             Group</a:t>
            </a:r>
          </a:p>
          <a:p>
            <a:r>
              <a:rPr lang="en-US" smtClean="0"/>
              <a:t>/coordinates/values      Dataset {110185, 2}</a:t>
            </a:r>
          </a:p>
          <a:p>
            <a:r>
              <a:rPr lang="en-US" smtClean="0"/>
              <a:t>/itheta0                 Dataset {275}</a:t>
            </a:r>
          </a:p>
          <a:p>
            <a:r>
              <a:rPr lang="en-US" smtClean="0"/>
              <a:t>/nextnode                Dataset {110185}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./bp2h5 </a:t>
            </a:r>
            <a:r>
              <a:rPr lang="en-US" dirty="0" err="1" smtClean="0"/>
              <a:t>mesh.bp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/cell_set[0]             Group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/cell_set[0]/node_connect_list Dataset {151587, 3}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/coordinates             Group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/coordinates/values      Dataset {76044, 2}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/itheta0                 Dataset {146}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n_n</a:t>
            </a:r>
            <a:r>
              <a:rPr lang="en-US" dirty="0" smtClean="0"/>
              <a:t>                     Dataset {1}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n_psi</a:t>
            </a:r>
            <a:r>
              <a:rPr lang="en-US" dirty="0" smtClean="0"/>
              <a:t>                   Dataset {1}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n_t</a:t>
            </a:r>
            <a:r>
              <a:rPr lang="en-US" dirty="0" smtClean="0"/>
              <a:t>                     Dataset {1}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nextnode</a:t>
            </a:r>
            <a:r>
              <a:rPr lang="en-US" dirty="0" smtClean="0"/>
              <a:t>                Dataset {76044}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Complexity of using NETCDF</a:t>
            </a:r>
          </a:p>
          <a:p>
            <a:pPr lvl="1"/>
            <a:r>
              <a:rPr lang="en-US" smtClean="0"/>
              <a:t>Three routines to write flowdiag.nc with attributes</a:t>
            </a:r>
          </a:p>
          <a:p>
            <a:pPr lvl="2"/>
            <a:r>
              <a:rPr lang="en-US" b="1" smtClean="0"/>
              <a:t>diag_flow_ncinit</a:t>
            </a:r>
          </a:p>
          <a:p>
            <a:pPr lvl="2"/>
            <a:r>
              <a:rPr lang="en-US" b="1" smtClean="0"/>
              <a:t>diag_flow_ncfinal</a:t>
            </a:r>
          </a:p>
          <a:p>
            <a:pPr lvl="2"/>
            <a:r>
              <a:rPr lang="en-US" b="1" smtClean="0"/>
              <a:t>low_diagnosis</a:t>
            </a:r>
          </a:p>
          <a:p>
            <a:r>
              <a:rPr lang="en-US" smtClean="0"/>
              <a:t>ADIOS </a:t>
            </a:r>
          </a:p>
          <a:p>
            <a:pPr lvl="1"/>
            <a:r>
              <a:rPr lang="en-US" smtClean="0"/>
              <a:t>Shift the complexity to XML construction</a:t>
            </a:r>
          </a:p>
          <a:p>
            <a:pPr lvl="1"/>
            <a:r>
              <a:rPr lang="en-US" smtClean="0"/>
              <a:t>Provide easy-to-use, high-level APIs for end-uses</a:t>
            </a:r>
            <a:endParaRPr lang="en-US" b="1" smtClean="0"/>
          </a:p>
          <a:p>
            <a:pPr lvl="1"/>
            <a:r>
              <a:rPr lang="en-US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var_units(25)= 'm^3’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nf90_put_att(diag_flow_ncfileid, NF90_GLOBAL, 'running', 'false')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endParaRPr lang="en-US" sz="20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nf90_close(diag_flow_ncfileid)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if(sp_type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==1) then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diag_time_ncstart(1)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istep/diag_flow_period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simtime(1)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sml_time/sml_tran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nf90_put_var(diag_flow_ncfileid,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diag_time_ncvarid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simtime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diag_time_ncstart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diag_time_nccount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endif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diag_flow_ncstart(2)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istep/diag_flow_period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=2, NN2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nf90_put_var(diag_flow_ncfileid,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diag_flow_ncvarid(j,sp_type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netcdf_flow(:,j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diag_flow_ncstart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diag_flow_nccount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enddo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! sync output file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nf90_sync(diag_flow_ncfileid)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call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check_err(iret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248400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&lt;adios-group name="</a:t>
            </a:r>
            <a:r>
              <a:rPr lang="en-US" sz="2000" dirty="0" err="1" smtClean="0"/>
              <a:t>diagnosis.flow</a:t>
            </a:r>
            <a:r>
              <a:rPr lang="en-US" sz="2000" dirty="0" smtClean="0"/>
              <a:t>"&gt;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name="samples"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diag_flow_npsi</a:t>
            </a:r>
            <a:r>
              <a:rPr lang="en-US" sz="2000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istep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istep/diag_flow_period</a:t>
            </a:r>
            <a:r>
              <a:rPr lang="en-US" sz="2000" dirty="0" smtClean="0"/>
              <a:t>" type="integer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" copy-on-write="yes"</a:t>
            </a:r>
            <a:r>
              <a:rPr lang="en-US" sz="2000" dirty="0" smtClean="0"/>
              <a:t>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name="running" path="/"  value="true"/&gt;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&lt;condition expression="</a:t>
            </a:r>
            <a:r>
              <a:rPr lang="en-US" sz="2000" dirty="0" err="1" smtClean="0">
                <a:solidFill>
                  <a:srgbClr val="008000"/>
                </a:solidFill>
              </a:rPr>
              <a:t>if(istep</a:t>
            </a:r>
            <a:r>
              <a:rPr lang="en-US" sz="2000" dirty="0" smtClean="0">
                <a:solidFill>
                  <a:srgbClr val="008000"/>
                </a:solidFill>
              </a:rPr>
              <a:t>==</a:t>
            </a:r>
            <a:r>
              <a:rPr lang="en-US" sz="20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2000" dirty="0" smtClean="0">
                <a:solidFill>
                  <a:srgbClr val="008000"/>
                </a:solidFill>
              </a:rPr>
              <a:t>) then"/&gt;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psi</a:t>
            </a:r>
            <a:r>
              <a:rPr lang="en-US" sz="2000" dirty="0" smtClean="0"/>
              <a:t>" type="double" dimensions="samples"/&gt;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&lt;condition expression="</a:t>
            </a:r>
            <a:r>
              <a:rPr lang="en-US" sz="2000" dirty="0" err="1" smtClean="0">
                <a:solidFill>
                  <a:srgbClr val="008000"/>
                </a:solidFill>
              </a:rPr>
              <a:t>endif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="simtime(1)" type="double"/&gt;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name="units"  path="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" value="transit times"/&gt;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2000" dirty="0" smtClean="0"/>
              <a:t>)"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netcdf_flow(:,j</a:t>
            </a:r>
            <a:r>
              <a:rPr lang="en-US" sz="2000" dirty="0" smtClean="0"/>
              <a:t>)" type="double" dimensions="samples"/&gt;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name="units" path="</a:t>
            </a:r>
            <a:r>
              <a:rPr lang="en-US" sz="20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" value="m^-3"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netcdf_flow(:,j</a:t>
            </a:r>
            <a:r>
              <a:rPr lang="en-US" sz="2000" dirty="0" smtClean="0"/>
              <a:t>)" type="double" dimensions="samples"/&gt;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name="units" path="</a:t>
            </a:r>
            <a:r>
              <a:rPr lang="en-US" sz="20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m/s</a:t>
            </a:r>
            <a:r>
              <a:rPr lang="en-US" sz="2000" dirty="0" smtClean="0"/>
              <a:t>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filename2="flowdiag.bp"//char(0)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 call </a:t>
            </a:r>
            <a:r>
              <a:rPr lang="en-US" sz="2400" smtClean="0">
                <a:solidFill>
                  <a:srgbClr val="0000FF"/>
                </a:solidFill>
              </a:rPr>
              <a:t>adios_open</a:t>
            </a:r>
            <a:r>
              <a:rPr lang="en-US" sz="2400" smtClean="0"/>
              <a:t>(buf_id,"diagnosis.flow"//char(0),filename2,"a"//char(0))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 call </a:t>
            </a:r>
            <a:r>
              <a:rPr lang="en-US" sz="2400" smtClean="0">
                <a:solidFill>
                  <a:srgbClr val="0000FF"/>
                </a:solidFill>
              </a:rPr>
              <a:t>adios_gwrite</a:t>
            </a:r>
            <a:r>
              <a:rPr lang="en-US" sz="2400" smtClean="0"/>
              <a:t>(buf_id,"diagnosis.flow")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 call </a:t>
            </a:r>
            <a:r>
              <a:rPr lang="en-US" sz="2400" smtClean="0">
                <a:solidFill>
                  <a:srgbClr val="0000FF"/>
                </a:solidFill>
              </a:rPr>
              <a:t>adios_close</a:t>
            </a:r>
            <a:r>
              <a:rPr lang="en-US" sz="2400" smtClean="0"/>
              <a:t>(buf_id)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dimensions: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samples = 50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variables: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ion__parallel_flow(df)(timesteps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ion__parallel_flow(df):units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ion__poloidal_comp._of_ExB(df)(timesteps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ion__poloidal_comp._of_ExB(df):units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6294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smtClean="0"/>
              <a:t>netcdfxgc.flowdiag {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dimensions: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timesteps = UNLIMITED ; // (12 currently)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psi_0 = 50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ion__density(df)_0 = 50 ; </a:t>
            </a:r>
          </a:p>
          <a:p>
            <a:pPr>
              <a:buFont typeface="Symbol" pitchFamily="18" charset="2"/>
              <a:buNone/>
            </a:pPr>
            <a:r>
              <a:rPr lang="en-US" sz="1800" smtClean="0">
                <a:latin typeface="Wingdings" pitchFamily="2" charset="2"/>
                <a:ea typeface="Wingdings" pitchFamily="2" charset="2"/>
                <a:cs typeface="Wingdings" pitchFamily="2" charset="2"/>
              </a:rPr>
              <a:t></a:t>
            </a:r>
            <a:endParaRPr lang="en-US" sz="1800" smtClean="0"/>
          </a:p>
          <a:p>
            <a:pPr>
              <a:buFont typeface="Symbol" pitchFamily="18" charset="2"/>
              <a:buNone/>
            </a:pPr>
            <a:r>
              <a:rPr lang="en-US" sz="1800" smtClean="0"/>
              <a:t>variables: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psi(psi_0)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time(timesteps)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time:units = "transit times"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ion__density(df)(timesteps, ion__density(df)_0)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ion__density(df):units = "m^-3"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ion__toroidal_flow(df)(timesteps, ion__toroidal_flow(df)_0)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ion__toroidal_flow(df):units = "m/s"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ion__poloidal_flow(df)(timesteps, ion__poloidal_flow(df)_0)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ion__poloidal_flow(df):units = "m/s"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ion__parallel_flow(df)(timesteps, ion__parallel_flow(df)_0)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ion__parallel_flow(df):units = "m/s"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ion__poloidal_comp._of_ExB(df)(timesteps, ion__poloidal_comp._of_ExB(df)_0)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ion__poloidal_comp._of_ExB(df):units = "m/s" 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24596</TotalTime>
  <Words>5850</Words>
  <Application>Microsoft PowerPoint</Application>
  <PresentationFormat>Letter Paper (8.5x11 in)</PresentationFormat>
  <Paragraphs>933</Paragraphs>
  <Slides>83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</vt:lpstr>
      <vt:lpstr>Symbol</vt:lpstr>
      <vt:lpstr>Times</vt:lpstr>
      <vt:lpstr>Times New Roman</vt:lpstr>
      <vt:lpstr>Gulim</vt:lpstr>
      <vt:lpstr>Calibri</vt:lpstr>
      <vt:lpstr>Courier New</vt:lpstr>
      <vt:lpstr>Wingdings</vt:lpstr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Look at the ‘old’ output routine: prtdat</vt:lpstr>
      <vt:lpstr>Look at the ‘new’ IO</vt:lpstr>
      <vt:lpstr>heat.xml  (1)</vt:lpstr>
      <vt:lpstr>BP Tools</vt:lpstr>
      <vt:lpstr>bpdump</vt:lpstr>
      <vt:lpstr>bp2h5</vt:lpstr>
      <vt:lpstr>bp2ncd</vt:lpstr>
      <vt:lpstr>bp2ascii</vt:lpstr>
      <vt:lpstr>adios_lint</vt:lpstr>
      <vt:lpstr>Add Variables</vt:lpstr>
      <vt:lpstr>heat.xml  (2)</vt:lpstr>
      <vt:lpstr>gwrite</vt:lpstr>
      <vt:lpstr>Switch To MPI-IO Method</vt:lpstr>
      <vt:lpstr>Heat.xml (3)</vt:lpstr>
      <vt:lpstr>ADIOS IO Architecture</vt:lpstr>
      <vt:lpstr>POSIX – MPI-IO Method</vt:lpstr>
      <vt:lpstr>Heat.xml (4)</vt:lpstr>
      <vt:lpstr>XGC</vt:lpstr>
      <vt:lpstr>Snapshot of adios-groups in xgc config.xml</vt:lpstr>
      <vt:lpstr>Restart Files</vt:lpstr>
      <vt:lpstr>Old restart_write</vt:lpstr>
      <vt:lpstr>Old restart_write (cont.)</vt:lpstr>
      <vt:lpstr>XML: restart group </vt:lpstr>
      <vt:lpstr>Restart_write (ADIOS)</vt:lpstr>
      <vt:lpstr>HDF5 outputs</vt:lpstr>
      <vt:lpstr>dump_grid (old)</vt:lpstr>
      <vt:lpstr>Dump_grid (ADIOS)</vt:lpstr>
      <vt:lpstr>XML: mesh group</vt:lpstr>
      <vt:lpstr>Original mesh.h5</vt:lpstr>
      <vt:lpstr>./bp2h5 mesh.bp</vt:lpstr>
      <vt:lpstr>NETCDF outputs</vt:lpstr>
      <vt:lpstr>diag_flow_ncinit</vt:lpstr>
      <vt:lpstr>diag_flow_ncfinal</vt:lpstr>
      <vt:lpstr>Flow_diagnosis</vt:lpstr>
      <vt:lpstr>XML: flow group</vt:lpstr>
      <vt:lpstr>Flow_diagnosis with ADIOS</vt:lpstr>
      <vt:lpstr>Original Schema</vt:lpstr>
      <vt:lpstr>Bp2ncdxgc  flowdiag.bp</vt:lpstr>
      <vt:lpstr>The End</vt:lpstr>
    </vt:vector>
  </TitlesOfParts>
  <Company>ORNL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Scott Klasky</cp:lastModifiedBy>
  <cp:revision>183</cp:revision>
  <dcterms:created xsi:type="dcterms:W3CDTF">2008-06-19T14:22:54Z</dcterms:created>
  <dcterms:modified xsi:type="dcterms:W3CDTF">2008-07-10T18:00:42Z</dcterms:modified>
</cp:coreProperties>
</file>