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6" r:id="rId22"/>
    <p:sldId id="277" r:id="rId23"/>
    <p:sldId id="279" r:id="rId24"/>
    <p:sldId id="278" r:id="rId25"/>
    <p:sldId id="286" r:id="rId26"/>
    <p:sldId id="280" r:id="rId27"/>
    <p:sldId id="287" r:id="rId28"/>
    <p:sldId id="281" r:id="rId29"/>
    <p:sldId id="288" r:id="rId30"/>
    <p:sldId id="282" r:id="rId31"/>
    <p:sldId id="289" r:id="rId32"/>
    <p:sldId id="283" r:id="rId33"/>
    <p:sldId id="290" r:id="rId34"/>
    <p:sldId id="284" r:id="rId35"/>
    <p:sldId id="285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Sustentación Monográfica 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190068"/>
            <a:ext cx="10572000" cy="1439332"/>
          </a:xfrm>
        </p:spPr>
        <p:txBody>
          <a:bodyPr>
            <a:normAutofit/>
          </a:bodyPr>
          <a:lstStyle/>
          <a:p>
            <a:r>
              <a:rPr lang="es-EC" dirty="0" smtClean="0"/>
              <a:t>Nombre: Alessandro Bellolio</a:t>
            </a:r>
          </a:p>
          <a:p>
            <a:r>
              <a:rPr lang="es-EC" dirty="0" smtClean="0"/>
              <a:t>Materia: Informática</a:t>
            </a:r>
          </a:p>
          <a:p>
            <a:r>
              <a:rPr lang="es-EC" dirty="0" smtClean="0"/>
              <a:t>Tutor: Enrique Guevara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394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Algoritmo </a:t>
            </a:r>
            <a:r>
              <a:rPr lang="es-EC" dirty="0" err="1" smtClean="0"/>
              <a:t>Bubblesort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000" dirty="0" smtClean="0"/>
              <a:t>Funcionamiento</a:t>
            </a:r>
          </a:p>
          <a:p>
            <a:endParaRPr lang="es-EC" sz="2000" dirty="0" smtClean="0"/>
          </a:p>
          <a:p>
            <a:r>
              <a:rPr lang="es-EC" sz="2000" dirty="0" smtClean="0"/>
              <a:t>Nivel de complejidad</a:t>
            </a:r>
            <a:endParaRPr lang="es-EC" sz="2000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5999" y="2222287"/>
            <a:ext cx="5752564" cy="363651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178084" y="5858798"/>
            <a:ext cx="448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Código en java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7255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Algoritmo </a:t>
            </a:r>
            <a:r>
              <a:rPr lang="es-EC" dirty="0" err="1"/>
              <a:t>Bubblesort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1919" y="2016438"/>
            <a:ext cx="3168159" cy="459612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62130" y="2446986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Ejemplo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682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Algoritmo </a:t>
            </a:r>
            <a:r>
              <a:rPr lang="es-EC" dirty="0" err="1" smtClean="0"/>
              <a:t>Selectionsort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000" dirty="0" smtClean="0"/>
              <a:t>Funcionamiento</a:t>
            </a:r>
          </a:p>
          <a:p>
            <a:endParaRPr lang="es-EC" sz="2000" dirty="0" smtClean="0"/>
          </a:p>
          <a:p>
            <a:r>
              <a:rPr lang="es-EC" sz="2000" dirty="0" smtClean="0"/>
              <a:t>Nivel de complejidad</a:t>
            </a:r>
            <a:endParaRPr lang="es-EC" sz="2000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35477" y="2112873"/>
            <a:ext cx="6894631" cy="360534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27324" y="5858798"/>
            <a:ext cx="38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Código en Java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8636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Algoritmo </a:t>
            </a:r>
            <a:r>
              <a:rPr lang="es-EC" dirty="0" err="1" smtClean="0"/>
              <a:t>Selectionsort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73388" y="2066822"/>
            <a:ext cx="2325147" cy="479117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337712" y="2511381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Ejemplo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845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Algoritmo </a:t>
            </a:r>
            <a:r>
              <a:rPr lang="es-EC" dirty="0" err="1" smtClean="0"/>
              <a:t>Insertionsort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000" dirty="0" smtClean="0"/>
              <a:t>Funcionamiento</a:t>
            </a:r>
          </a:p>
          <a:p>
            <a:endParaRPr lang="es-EC" sz="2000" dirty="0"/>
          </a:p>
          <a:p>
            <a:r>
              <a:rPr lang="es-EC" sz="2000" dirty="0" smtClean="0"/>
              <a:t>Nivel de complejidad</a:t>
            </a:r>
            <a:endParaRPr lang="es-EC" sz="20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543" y="2049538"/>
            <a:ext cx="5532455" cy="368156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27324" y="5858798"/>
            <a:ext cx="38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Código en Java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004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Algoritmo </a:t>
            </a:r>
            <a:r>
              <a:rPr lang="es-EC" dirty="0" err="1" smtClean="0"/>
              <a:t>Insertionsort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863" y="2034610"/>
            <a:ext cx="3943737" cy="46355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337712" y="2511381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Ejemplo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1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Algoritmo </a:t>
            </a:r>
            <a:r>
              <a:rPr lang="es-EC" dirty="0" err="1" smtClean="0"/>
              <a:t>Quicksort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000" dirty="0" smtClean="0"/>
              <a:t>Funcionamiento</a:t>
            </a:r>
          </a:p>
          <a:p>
            <a:endParaRPr lang="es-EC" sz="2000" dirty="0"/>
          </a:p>
          <a:p>
            <a:r>
              <a:rPr lang="es-EC" sz="2000" dirty="0" smtClean="0"/>
              <a:t>Nivel de complejidad</a:t>
            </a:r>
            <a:endParaRPr lang="es-EC" sz="2000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t="2703" r="28182"/>
          <a:stretch/>
        </p:blipFill>
        <p:spPr bwMode="auto">
          <a:xfrm>
            <a:off x="7505504" y="1889352"/>
            <a:ext cx="4206331" cy="4498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8554042" y="6422469"/>
            <a:ext cx="38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Código en Java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60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Algoritmo </a:t>
            </a:r>
            <a:r>
              <a:rPr lang="es-EC" dirty="0" err="1" smtClean="0"/>
              <a:t>Quicksort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96891" y="1915821"/>
            <a:ext cx="4058801" cy="484823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763596" y="2561486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Ejemplo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512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Algoritmo </a:t>
            </a:r>
            <a:r>
              <a:rPr lang="es-EC" dirty="0" err="1" smtClean="0"/>
              <a:t>Mergesort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000" dirty="0" smtClean="0"/>
              <a:t>Funcionamiento</a:t>
            </a:r>
          </a:p>
          <a:p>
            <a:endParaRPr lang="es-EC" sz="2000" dirty="0"/>
          </a:p>
          <a:p>
            <a:r>
              <a:rPr lang="es-EC" sz="2000" dirty="0" smtClean="0"/>
              <a:t>Nivel de complejidad</a:t>
            </a:r>
            <a:endParaRPr lang="es-EC" sz="20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27" y="1900790"/>
            <a:ext cx="4882415" cy="432464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827533" y="6294115"/>
            <a:ext cx="38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Código en Java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04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Algoritmo </a:t>
            </a:r>
            <a:r>
              <a:rPr lang="es-EC" dirty="0" err="1"/>
              <a:t>Mergesort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 descr="https://wiki.dcc.uchile.cl/alice/lib/exe/fetch.php?cache=&amp;media=300px-merge_sort_algorithm_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73" y="1936440"/>
            <a:ext cx="4801331" cy="47649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2199925" y="247380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Ejemplo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0252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431881" y="1037108"/>
            <a:ext cx="1132823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Tema:</a:t>
            </a:r>
            <a:r>
              <a:rPr kumimoji="0" lang="es-EC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/>
            </a:r>
            <a:br>
              <a:rPr kumimoji="0" lang="es-EC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</a:br>
            <a:r>
              <a:rPr kumimoji="0" lang="es-EC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Estudio, an</a:t>
            </a:r>
            <a:r>
              <a:rPr kumimoji="0" lang="es-EC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á</a:t>
            </a:r>
            <a:r>
              <a:rPr kumimoji="0" lang="es-EC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lisis y comparaci</a:t>
            </a:r>
            <a:r>
              <a:rPr kumimoji="0" lang="es-EC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ó</a:t>
            </a:r>
            <a:r>
              <a:rPr kumimoji="0" lang="es-EC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n basado en el tiempo de ejecuci</a:t>
            </a:r>
            <a:r>
              <a:rPr kumimoji="0" lang="es-EC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ó</a:t>
            </a:r>
            <a:r>
              <a:rPr kumimoji="0" lang="es-EC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n de los algoritmos: </a:t>
            </a:r>
            <a:r>
              <a:rPr kumimoji="0" lang="es-EC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Bubblesort</a:t>
            </a:r>
            <a:r>
              <a:rPr kumimoji="0" lang="es-EC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kumimoji="0" lang="es-EC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Selectionsort</a:t>
            </a:r>
            <a:r>
              <a:rPr kumimoji="0" lang="es-EC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kumimoji="0" lang="es-EC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Insertionsort</a:t>
            </a:r>
            <a:r>
              <a:rPr kumimoji="0" lang="es-EC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kumimoji="0" lang="es-EC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Quicksort</a:t>
            </a:r>
            <a:r>
              <a:rPr kumimoji="0" lang="es-EC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y </a:t>
            </a:r>
            <a:r>
              <a:rPr kumimoji="0" lang="es-EC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Mergesort</a:t>
            </a:r>
            <a:endParaRPr kumimoji="0" lang="es-EC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5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Metodología </a:t>
            </a:r>
            <a:endParaRPr lang="es-EC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297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Diseño del experimento</a:t>
            </a:r>
            <a:endParaRPr lang="es-EC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C" sz="2000" dirty="0" smtClean="0"/>
              <a:t>Longitud de los arreglos a utilizar</a:t>
            </a:r>
          </a:p>
          <a:p>
            <a:pPr>
              <a:lnSpc>
                <a:spcPct val="150000"/>
              </a:lnSpc>
            </a:pPr>
            <a:r>
              <a:rPr lang="es-EC" sz="2000" dirty="0" smtClean="0"/>
              <a:t>Cómo se medirán los resultados</a:t>
            </a:r>
          </a:p>
          <a:p>
            <a:pPr>
              <a:lnSpc>
                <a:spcPct val="150000"/>
              </a:lnSpc>
            </a:pPr>
            <a:r>
              <a:rPr lang="es-EC" sz="2000" dirty="0" smtClean="0"/>
              <a:t>Qué se utilizará para llevar a cabo el experimento</a:t>
            </a:r>
          </a:p>
          <a:p>
            <a:pPr>
              <a:lnSpc>
                <a:spcPct val="150000"/>
              </a:lnSpc>
            </a:pPr>
            <a:r>
              <a:rPr lang="es-EC" sz="2000" dirty="0" smtClean="0"/>
              <a:t>Ordenes de los arreglos</a:t>
            </a:r>
          </a:p>
          <a:p>
            <a:pPr>
              <a:lnSpc>
                <a:spcPct val="150000"/>
              </a:lnSpc>
            </a:pPr>
            <a:r>
              <a:rPr lang="es-EC" sz="2000" dirty="0" smtClean="0"/>
              <a:t>Cómo se medirá el tiempo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7407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Aspectos a tomar en cuenta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804814"/>
          </a:xfrm>
        </p:spPr>
        <p:txBody>
          <a:bodyPr>
            <a:normAutofit fontScale="92500" lnSpcReduction="10000"/>
          </a:bodyPr>
          <a:lstStyle/>
          <a:p>
            <a:r>
              <a:rPr lang="es-EC" sz="2400" dirty="0" smtClean="0"/>
              <a:t>El hardware influye en el tiempo de ejecución</a:t>
            </a:r>
          </a:p>
          <a:p>
            <a:endParaRPr lang="es-EC" sz="2400" dirty="0"/>
          </a:p>
          <a:p>
            <a:r>
              <a:rPr lang="es-EC" sz="2400" dirty="0" smtClean="0"/>
              <a:t>La diferencia de tiempo entre algoritmos viene dada por la estructura del algoritmo</a:t>
            </a:r>
          </a:p>
          <a:p>
            <a:pPr marL="0" indent="0">
              <a:buNone/>
            </a:pPr>
            <a:r>
              <a:rPr lang="es-EC" sz="2400" dirty="0" smtClean="0"/>
              <a:t> </a:t>
            </a:r>
          </a:p>
          <a:p>
            <a:r>
              <a:rPr lang="es-EC" sz="2400" dirty="0"/>
              <a:t>Este experimento se desarrolló bajo el siguiente ambiente:</a:t>
            </a:r>
          </a:p>
          <a:p>
            <a:pPr marL="0" lvl="0" indent="0">
              <a:buNone/>
            </a:pPr>
            <a:r>
              <a:rPr lang="es-EC" sz="1600" dirty="0"/>
              <a:t>Intel </a:t>
            </a:r>
            <a:r>
              <a:rPr lang="es-EC" sz="1600" dirty="0" err="1"/>
              <a:t>Core</a:t>
            </a:r>
            <a:r>
              <a:rPr lang="es-EC" sz="1600" dirty="0"/>
              <a:t> i5 650 3.20 </a:t>
            </a:r>
            <a:r>
              <a:rPr lang="es-EC" sz="1600" dirty="0" err="1"/>
              <a:t>Ghz</a:t>
            </a:r>
            <a:endParaRPr lang="es-EC" sz="1600" dirty="0"/>
          </a:p>
          <a:p>
            <a:pPr marL="0" lvl="0" indent="0">
              <a:buNone/>
            </a:pPr>
            <a:r>
              <a:rPr lang="es-EC" sz="1600" dirty="0"/>
              <a:t>8 GB de RAM</a:t>
            </a:r>
          </a:p>
          <a:p>
            <a:pPr marL="0" lvl="0" indent="0">
              <a:buNone/>
            </a:pPr>
            <a:r>
              <a:rPr lang="es-EC" sz="1600" dirty="0"/>
              <a:t>HDD 1 TB</a:t>
            </a:r>
          </a:p>
          <a:p>
            <a:pPr marL="0" lvl="0" indent="0">
              <a:buNone/>
            </a:pPr>
            <a:r>
              <a:rPr lang="es-EC" sz="1600" dirty="0"/>
              <a:t>AMD </a:t>
            </a:r>
            <a:r>
              <a:rPr lang="es-EC" sz="1600" dirty="0" err="1"/>
              <a:t>Radeon</a:t>
            </a:r>
            <a:r>
              <a:rPr lang="es-EC" sz="1600" dirty="0"/>
              <a:t> HD 6970 2GB VRAM</a:t>
            </a:r>
          </a:p>
          <a:p>
            <a:pPr marL="0" lvl="0" indent="0">
              <a:buNone/>
            </a:pPr>
            <a:r>
              <a:rPr lang="es-EC" sz="1600" dirty="0"/>
              <a:t>Windows 7 Home Premium 64 bits</a:t>
            </a:r>
          </a:p>
          <a:p>
            <a:pPr marL="0" lvl="0" indent="0">
              <a:buNone/>
            </a:pPr>
            <a:r>
              <a:rPr lang="es-EC" sz="1600" dirty="0" err="1"/>
              <a:t>NetBeans</a:t>
            </a:r>
            <a:r>
              <a:rPr lang="es-EC" sz="1600" dirty="0"/>
              <a:t> IDE 7.2</a:t>
            </a: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734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Pruebas y análisis</a:t>
            </a:r>
            <a:endParaRPr lang="es-EC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68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Pruebas y análisis del </a:t>
            </a:r>
            <a:r>
              <a:rPr lang="es-EC" dirty="0" err="1" smtClean="0"/>
              <a:t>Bubblesort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776" y="4340364"/>
            <a:ext cx="6238875" cy="2371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2082940"/>
            <a:ext cx="6105525" cy="21050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" y="2082940"/>
            <a:ext cx="60007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Pruebas y análisis del </a:t>
            </a:r>
            <a:r>
              <a:rPr lang="es-EC" dirty="0" err="1"/>
              <a:t>Bubblesort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170" y="2222500"/>
            <a:ext cx="7318391" cy="422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2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Pruebas y análisis del </a:t>
            </a:r>
            <a:r>
              <a:rPr lang="es-EC" dirty="0" err="1" smtClean="0"/>
              <a:t>Selectionsort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68993"/>
            <a:ext cx="6134100" cy="2190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68993"/>
            <a:ext cx="6162675" cy="2200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371" y="4369268"/>
            <a:ext cx="60198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Pruebas y análisis del </a:t>
            </a:r>
            <a:r>
              <a:rPr lang="es-EC" dirty="0" err="1"/>
              <a:t>Selectionsort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17" y="2222286"/>
            <a:ext cx="7050206" cy="41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Pruebas y análisis del </a:t>
            </a:r>
            <a:r>
              <a:rPr lang="es-EC" dirty="0" err="1"/>
              <a:t>I</a:t>
            </a:r>
            <a:r>
              <a:rPr lang="es-EC" dirty="0" err="1" smtClean="0"/>
              <a:t>nsertionsort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" y="2175516"/>
            <a:ext cx="6086475" cy="21526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361" y="2175516"/>
            <a:ext cx="6191250" cy="21621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648" y="4337691"/>
            <a:ext cx="60674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Pruebas y análisis del </a:t>
            </a:r>
            <a:r>
              <a:rPr lang="es-EC" dirty="0" err="1"/>
              <a:t>Insertionsort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044" y="2235026"/>
            <a:ext cx="7065909" cy="414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Introducción</a:t>
            </a:r>
            <a:endParaRPr lang="es-EC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3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Pruebas y análisis del </a:t>
            </a:r>
            <a:r>
              <a:rPr lang="es-EC" dirty="0" err="1" smtClean="0"/>
              <a:t>Quicksort</a:t>
            </a:r>
            <a:endParaRPr lang="es-EC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149" y="4422562"/>
            <a:ext cx="5981700" cy="21431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" y="2222287"/>
            <a:ext cx="6086475" cy="22002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222287"/>
            <a:ext cx="60674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Pruebas y análisis del </a:t>
            </a:r>
            <a:r>
              <a:rPr lang="es-EC" dirty="0" err="1"/>
              <a:t>Quicksort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469" y="2310182"/>
            <a:ext cx="7533059" cy="41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Pruebas y análisis del </a:t>
            </a:r>
            <a:r>
              <a:rPr lang="es-EC" dirty="0" err="1" smtClean="0"/>
              <a:t>Mergesort</a:t>
            </a:r>
            <a:endParaRPr lang="es-EC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155" y="4346362"/>
            <a:ext cx="5962650" cy="21621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2287"/>
            <a:ext cx="6048375" cy="2124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75" y="2222287"/>
            <a:ext cx="60674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Pruebas y análisis del </a:t>
            </a:r>
            <a:r>
              <a:rPr lang="es-EC" dirty="0" err="1"/>
              <a:t>Mergesort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761" y="2299146"/>
            <a:ext cx="7619390" cy="412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Conclusión 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921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Conclusión</a:t>
            </a:r>
            <a:endParaRPr lang="es-EC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27424" y="2360073"/>
            <a:ext cx="10554574" cy="4930075"/>
          </a:xfrm>
        </p:spPr>
        <p:txBody>
          <a:bodyPr/>
          <a:lstStyle/>
          <a:p>
            <a:r>
              <a:rPr lang="es-EC" dirty="0" smtClean="0"/>
              <a:t>Objetivo</a:t>
            </a:r>
          </a:p>
          <a:p>
            <a:endParaRPr lang="es-EC" dirty="0" smtClean="0"/>
          </a:p>
          <a:p>
            <a:r>
              <a:rPr lang="es-EC" dirty="0" smtClean="0"/>
              <a:t>El algoritmo más rápido y el más lento en arreglos ascendentes</a:t>
            </a:r>
          </a:p>
          <a:p>
            <a:pPr marL="0" indent="0">
              <a:buNone/>
            </a:pPr>
            <a:r>
              <a:rPr lang="es-EC" sz="1600" dirty="0" err="1" smtClean="0"/>
              <a:t>Insertionsort</a:t>
            </a:r>
            <a:r>
              <a:rPr lang="es-EC" sz="1600" dirty="0" smtClean="0"/>
              <a:t> más rápido – </a:t>
            </a:r>
            <a:r>
              <a:rPr lang="es-EC" sz="1600" dirty="0" err="1" smtClean="0"/>
              <a:t>Bubblesort</a:t>
            </a:r>
            <a:r>
              <a:rPr lang="es-EC" sz="1600" dirty="0" smtClean="0"/>
              <a:t> más lento</a:t>
            </a:r>
          </a:p>
          <a:p>
            <a:pPr marL="0" indent="0">
              <a:buNone/>
            </a:pPr>
            <a:endParaRPr lang="es-EC" sz="1600" dirty="0" smtClean="0"/>
          </a:p>
          <a:p>
            <a:r>
              <a:rPr lang="es-EC" dirty="0"/>
              <a:t>El algoritmo más rápido y el más lento en arreglos </a:t>
            </a:r>
            <a:r>
              <a:rPr lang="es-EC" dirty="0" smtClean="0"/>
              <a:t>descendentes</a:t>
            </a:r>
          </a:p>
          <a:p>
            <a:pPr marL="0" indent="0">
              <a:buNone/>
            </a:pPr>
            <a:r>
              <a:rPr lang="es-EC" sz="1600" dirty="0" err="1" smtClean="0"/>
              <a:t>Quicksort</a:t>
            </a:r>
            <a:r>
              <a:rPr lang="es-EC" sz="1600" dirty="0" smtClean="0"/>
              <a:t> más rápido – </a:t>
            </a:r>
            <a:r>
              <a:rPr lang="es-EC" sz="1600" dirty="0" err="1" smtClean="0"/>
              <a:t>Bubblesort</a:t>
            </a:r>
            <a:r>
              <a:rPr lang="es-EC" sz="1600" dirty="0" smtClean="0"/>
              <a:t> más lento</a:t>
            </a:r>
          </a:p>
          <a:p>
            <a:pPr marL="0" indent="0">
              <a:buNone/>
            </a:pPr>
            <a:endParaRPr lang="es-EC" sz="1600" dirty="0" smtClean="0"/>
          </a:p>
          <a:p>
            <a:r>
              <a:rPr lang="es-EC" dirty="0"/>
              <a:t>El algoritmo más rápido y el más lento en arreglos </a:t>
            </a:r>
            <a:r>
              <a:rPr lang="es-EC" dirty="0" err="1" smtClean="0"/>
              <a:t>aletorios</a:t>
            </a:r>
            <a:endParaRPr lang="es-EC" dirty="0" smtClean="0"/>
          </a:p>
          <a:p>
            <a:pPr marL="0" indent="0">
              <a:buNone/>
            </a:pPr>
            <a:r>
              <a:rPr lang="es-EC" sz="1600" dirty="0" err="1"/>
              <a:t>Quicksort</a:t>
            </a:r>
            <a:r>
              <a:rPr lang="es-EC" sz="1600" dirty="0"/>
              <a:t> más rápido – </a:t>
            </a:r>
            <a:r>
              <a:rPr lang="es-EC" sz="1600" dirty="0" err="1"/>
              <a:t>Bubblesort</a:t>
            </a:r>
            <a:r>
              <a:rPr lang="es-EC" sz="1600" dirty="0"/>
              <a:t> más lento</a:t>
            </a:r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836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Conclusión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En términos generales la clasificación de los algoritmos del más rápido al más lento es: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Quicksort</a:t>
            </a:r>
            <a:endParaRPr lang="es-EC" dirty="0"/>
          </a:p>
          <a:p>
            <a:pPr lvl="0">
              <a:buFont typeface="+mj-lt"/>
              <a:buAutoNum type="arabicPeriod"/>
            </a:pPr>
            <a:r>
              <a:rPr lang="en-US" dirty="0" err="1"/>
              <a:t>Mergesort</a:t>
            </a:r>
            <a:endParaRPr lang="es-EC" dirty="0"/>
          </a:p>
          <a:p>
            <a:pPr lvl="0">
              <a:buFont typeface="+mj-lt"/>
              <a:buAutoNum type="arabicPeriod"/>
            </a:pPr>
            <a:r>
              <a:rPr lang="en-US" dirty="0" err="1"/>
              <a:t>Insertionsort</a:t>
            </a:r>
            <a:endParaRPr lang="es-EC" dirty="0"/>
          </a:p>
          <a:p>
            <a:pPr lvl="0">
              <a:buFont typeface="+mj-lt"/>
              <a:buAutoNum type="arabicPeriod"/>
            </a:pPr>
            <a:r>
              <a:rPr lang="en-US" dirty="0" err="1"/>
              <a:t>Selectionsort</a:t>
            </a:r>
            <a:endParaRPr lang="es-EC" dirty="0"/>
          </a:p>
          <a:p>
            <a:pPr lvl="0">
              <a:buFont typeface="+mj-lt"/>
              <a:buAutoNum type="arabicPeriod"/>
            </a:pPr>
            <a:r>
              <a:rPr lang="en-US" dirty="0" err="1" smtClean="0"/>
              <a:t>Bubblesort</a:t>
            </a:r>
            <a:endParaRPr lang="en-US" dirty="0" smtClean="0"/>
          </a:p>
          <a:p>
            <a:pPr lvl="0">
              <a:buFont typeface="+mj-lt"/>
              <a:buAutoNum type="arabicPeriod"/>
            </a:pPr>
            <a:endParaRPr lang="en-US" dirty="0"/>
          </a:p>
          <a:p>
            <a:r>
              <a:rPr lang="es-EC" dirty="0" smtClean="0"/>
              <a:t>Relación</a:t>
            </a:r>
            <a:r>
              <a:rPr lang="en-US" dirty="0" smtClean="0"/>
              <a:t> </a:t>
            </a:r>
            <a:r>
              <a:rPr lang="es-EC" dirty="0" smtClean="0"/>
              <a:t>entre el número de comparaciones e intercambios con el tiempo de ejecución</a:t>
            </a:r>
            <a:r>
              <a:rPr lang="en-US" dirty="0" smtClean="0"/>
              <a:t> </a:t>
            </a:r>
            <a:endParaRPr lang="es-EC" dirty="0"/>
          </a:p>
          <a:p>
            <a:pPr>
              <a:buFont typeface="+mj-lt"/>
              <a:buAutoNum type="arabicPeriod"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420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Introducción 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2024578"/>
            <a:ext cx="10554574" cy="3636511"/>
          </a:xfrm>
        </p:spPr>
        <p:txBody>
          <a:bodyPr>
            <a:normAutofit/>
          </a:bodyPr>
          <a:lstStyle/>
          <a:p>
            <a:r>
              <a:rPr lang="es-EC" sz="2000" dirty="0" smtClean="0"/>
              <a:t>Importancia del tiempo de ejecución en nuestra sociedad</a:t>
            </a:r>
          </a:p>
          <a:p>
            <a:endParaRPr lang="es-EC" sz="2000" dirty="0" smtClean="0"/>
          </a:p>
          <a:p>
            <a:r>
              <a:rPr lang="es-EC" sz="2000" dirty="0" smtClean="0"/>
              <a:t>Uso de la computación para reducir los tiempos</a:t>
            </a:r>
          </a:p>
          <a:p>
            <a:endParaRPr lang="es-EC" sz="2000" dirty="0" smtClean="0"/>
          </a:p>
          <a:p>
            <a:r>
              <a:rPr lang="es-EC" sz="2000" dirty="0" smtClean="0"/>
              <a:t>Objetivo de la investigación 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4684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Marco teórico</a:t>
            </a:r>
            <a:endParaRPr lang="es-EC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525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Algoritmo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000" dirty="0" smtClean="0"/>
              <a:t>Definición</a:t>
            </a:r>
          </a:p>
          <a:p>
            <a:endParaRPr lang="es-EC" sz="2000" dirty="0" smtClean="0"/>
          </a:p>
          <a:p>
            <a:r>
              <a:rPr lang="es-EC" sz="2000" dirty="0" smtClean="0"/>
              <a:t>Características fundamentales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968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Ordenamiento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000" dirty="0" smtClean="0"/>
              <a:t>Definición</a:t>
            </a:r>
          </a:p>
          <a:p>
            <a:endParaRPr lang="es-EC" sz="2000" dirty="0" smtClean="0"/>
          </a:p>
          <a:p>
            <a:r>
              <a:rPr lang="es-EC" sz="2000" dirty="0" smtClean="0"/>
              <a:t>Tipos de ordenamiento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C" sz="1600" dirty="0" smtClean="0"/>
              <a:t>Interno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C" sz="1600" dirty="0" smtClean="0"/>
              <a:t>Externo</a:t>
            </a:r>
          </a:p>
          <a:p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5587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Efectividad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000" dirty="0" smtClean="0"/>
              <a:t>Definición</a:t>
            </a:r>
          </a:p>
          <a:p>
            <a:endParaRPr lang="es-EC" sz="2000" dirty="0" smtClean="0"/>
          </a:p>
          <a:p>
            <a:r>
              <a:rPr lang="es-EC" sz="2000" dirty="0" smtClean="0"/>
              <a:t>Criterios para determinar eficiencia en la ordenación</a:t>
            </a:r>
          </a:p>
          <a:p>
            <a:endParaRPr lang="es-EC" sz="2000" dirty="0" smtClean="0"/>
          </a:p>
          <a:p>
            <a:r>
              <a:rPr lang="es-EC" sz="2000" dirty="0" smtClean="0"/>
              <a:t>Clasificación de algoritmo por la notación </a:t>
            </a:r>
            <a:r>
              <a:rPr lang="es-EC" sz="2000" dirty="0" err="1" smtClean="0"/>
              <a:t>big</a:t>
            </a:r>
            <a:r>
              <a:rPr lang="es-EC" sz="2000" dirty="0" smtClean="0"/>
              <a:t>-O</a:t>
            </a:r>
          </a:p>
          <a:p>
            <a:endParaRPr lang="es-EC" sz="2000" dirty="0" smtClean="0"/>
          </a:p>
          <a:p>
            <a:r>
              <a:rPr lang="es-EC" sz="2000" dirty="0" smtClean="0"/>
              <a:t>Tiempo requerido de un algoritmo se divide en tres casos 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8298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Uso de recursos (hardware)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000" dirty="0" smtClean="0"/>
              <a:t>Tipo de recursos usados por los algoritmos de ordenamiento</a:t>
            </a:r>
          </a:p>
          <a:p>
            <a:endParaRPr lang="es-EC" sz="2000" dirty="0" smtClean="0"/>
          </a:p>
          <a:p>
            <a:r>
              <a:rPr lang="es-EC" sz="2000" dirty="0" smtClean="0"/>
              <a:t>Estructura del algoritmo y sus recursos utilizados</a:t>
            </a:r>
          </a:p>
          <a:p>
            <a:endParaRPr lang="es-EC" sz="2000" dirty="0" smtClean="0"/>
          </a:p>
          <a:p>
            <a:r>
              <a:rPr lang="es-EC" sz="2000" dirty="0" smtClean="0"/>
              <a:t>El hardware en el que corre el algoritmo influye en el tiempo de ejecución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9301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TC103457503[[fn=Cita]]</Template>
  <TotalTime>129</TotalTime>
  <Words>414</Words>
  <Application>Microsoft Office PowerPoint</Application>
  <PresentationFormat>Panorámica</PresentationFormat>
  <Paragraphs>123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3" baseType="lpstr">
      <vt:lpstr>Arial</vt:lpstr>
      <vt:lpstr>Calibri</vt:lpstr>
      <vt:lpstr>Century Gothic</vt:lpstr>
      <vt:lpstr>Tahoma</vt:lpstr>
      <vt:lpstr>Times New Roman</vt:lpstr>
      <vt:lpstr>Wingdings 2</vt:lpstr>
      <vt:lpstr>Citable</vt:lpstr>
      <vt:lpstr>Sustentación Monográfica </vt:lpstr>
      <vt:lpstr>Tema: Estudio, análisis y comparación basado en el tiempo de ejecución de los algoritmos: Bubblesort, Selectionsort, Insertionsort, Quicksort y Mergesort</vt:lpstr>
      <vt:lpstr>Introducción</vt:lpstr>
      <vt:lpstr>Introducción </vt:lpstr>
      <vt:lpstr>Marco teórico</vt:lpstr>
      <vt:lpstr>Algoritmo</vt:lpstr>
      <vt:lpstr>Ordenamiento</vt:lpstr>
      <vt:lpstr>Efectividad</vt:lpstr>
      <vt:lpstr>Uso de recursos (hardware)</vt:lpstr>
      <vt:lpstr>Algoritmo Bubblesort</vt:lpstr>
      <vt:lpstr>Algoritmo Bubblesort</vt:lpstr>
      <vt:lpstr>Algoritmo Selectionsort</vt:lpstr>
      <vt:lpstr>Algoritmo Selectionsort</vt:lpstr>
      <vt:lpstr>Algoritmo Insertionsort</vt:lpstr>
      <vt:lpstr>Algoritmo Insertionsort</vt:lpstr>
      <vt:lpstr>Algoritmo Quicksort</vt:lpstr>
      <vt:lpstr>Algoritmo Quicksort</vt:lpstr>
      <vt:lpstr>Algoritmo Mergesort</vt:lpstr>
      <vt:lpstr>Algoritmo Mergesort</vt:lpstr>
      <vt:lpstr>Metodología </vt:lpstr>
      <vt:lpstr>Diseño del experimento</vt:lpstr>
      <vt:lpstr>Aspectos a tomar en cuenta</vt:lpstr>
      <vt:lpstr>Pruebas y análisis</vt:lpstr>
      <vt:lpstr>Pruebas y análisis del Bubblesort</vt:lpstr>
      <vt:lpstr>Pruebas y análisis del Bubblesort</vt:lpstr>
      <vt:lpstr>Pruebas y análisis del Selectionsort</vt:lpstr>
      <vt:lpstr>Pruebas y análisis del Selectionsort</vt:lpstr>
      <vt:lpstr>Pruebas y análisis del Insertionsort</vt:lpstr>
      <vt:lpstr>Pruebas y análisis del Insertionsort</vt:lpstr>
      <vt:lpstr>Pruebas y análisis del Quicksort</vt:lpstr>
      <vt:lpstr>Pruebas y análisis del Quicksort</vt:lpstr>
      <vt:lpstr>Pruebas y análisis del Mergesort</vt:lpstr>
      <vt:lpstr>Pruebas y análisis del Mergesort</vt:lpstr>
      <vt:lpstr>Conclusión </vt:lpstr>
      <vt:lpstr>Conclusión</vt:lpstr>
      <vt:lpstr>Conclusión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Sustentación Monográfica</dc:title>
  <dc:creator>Alessandro Bellolio Delgado</dc:creator>
  <cp:lastModifiedBy>Alessandro Bellolio Delgado</cp:lastModifiedBy>
  <cp:revision>13</cp:revision>
  <dcterms:created xsi:type="dcterms:W3CDTF">2014-09-29T10:23:40Z</dcterms:created>
  <dcterms:modified xsi:type="dcterms:W3CDTF">2014-09-29T12:33:18Z</dcterms:modified>
</cp:coreProperties>
</file>