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1" r:id="rId5"/>
    <p:sldId id="266" r:id="rId6"/>
    <p:sldId id="269" r:id="rId7"/>
    <p:sldId id="258" r:id="rId8"/>
    <p:sldId id="260" r:id="rId9"/>
    <p:sldId id="259" r:id="rId10"/>
    <p:sldId id="276" r:id="rId11"/>
    <p:sldId id="261" r:id="rId12"/>
    <p:sldId id="273" r:id="rId13"/>
    <p:sldId id="272" r:id="rId14"/>
    <p:sldId id="268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861B9-0531-41D6-8E59-98586A962664}" v="36" dt="2024-06-17T19:44:15.536"/>
    <p1510:client id="{304D4BD4-7967-4D5D-8D3E-C31FBC4E7AF5}" v="196" dt="2024-06-18T09:27:13.590"/>
    <p1510:client id="{309D9709-EB72-4D48-B2A7-F6BD392C490D}" v="4" dt="2024-06-17T07:11:03.415"/>
    <p1510:client id="{4D854192-850A-43CC-ADDC-7C4D129953FB}" v="2" dt="2024-06-18T09:27:25.279"/>
    <p1510:client id="{7038EC49-EBF8-4F2D-8913-83B78EC6F046}" v="10" dt="2024-06-18T09:28:49.830"/>
    <p1510:client id="{73ED71CC-83C3-4FD0-AD46-49F17780D4A1}" v="2" dt="2024-06-18T09:28:40.014"/>
    <p1510:client id="{77DC5857-C28D-43FA-8FBE-166DA69814C7}" v="3" dt="2024-06-18T09:31:07.778"/>
    <p1510:client id="{884A453A-7E90-48FB-8C4A-F8B657390A40}" v="81" dt="2024-06-17T19:24:03.198"/>
    <p1510:client id="{BA3A7678-760B-43D6-8C36-3D5F711410E4}" v="72" dt="2024-06-17T19:25:01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de-DE"/>
          </a:p>
          <a:p>
            <a:r>
              <a:rPr lang="de-DE"/>
              <a:t>Alessandro </a:t>
            </a:r>
            <a:r>
              <a:rPr lang="de-DE" err="1"/>
              <a:t>Molinar</a:t>
            </a:r>
            <a:r>
              <a:rPr lang="de-DE"/>
              <a:t> </a:t>
            </a:r>
            <a:r>
              <a:rPr lang="de-DE" err="1"/>
              <a:t>Roet</a:t>
            </a:r>
            <a:r>
              <a:rPr lang="de-DE"/>
              <a:t> 294481</a:t>
            </a:r>
          </a:p>
          <a:p>
            <a:r>
              <a:rPr lang="de-DE"/>
              <a:t>Lorenzo De </a:t>
            </a:r>
            <a:r>
              <a:rPr lang="de-DE" err="1"/>
              <a:t>Toffol</a:t>
            </a:r>
            <a:r>
              <a:rPr lang="de-DE"/>
              <a:t> 301956</a:t>
            </a:r>
          </a:p>
          <a:p>
            <a:r>
              <a:rPr lang="de-DE"/>
              <a:t>Riccardo </a:t>
            </a:r>
            <a:r>
              <a:rPr lang="de-DE" err="1"/>
              <a:t>Francabandiera</a:t>
            </a:r>
            <a:r>
              <a:rPr lang="de-DE"/>
              <a:t> 297324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771BD27-C83A-9A71-A54E-029970261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12" y="1083142"/>
            <a:ext cx="11004176" cy="2348380"/>
          </a:xfrm>
        </p:spPr>
        <p:txBody>
          <a:bodyPr>
            <a:normAutofit fontScale="90000"/>
          </a:bodyPr>
          <a:lstStyle/>
          <a:p>
            <a:r>
              <a:rPr lang="it-IT"/>
              <a:t>Progetto </a:t>
            </a:r>
            <a:br>
              <a:rPr lang="it-IT"/>
            </a:br>
            <a:r>
              <a:rPr lang="it-IT"/>
              <a:t>Programmazione e Calcolo scientifico 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63149A-F55E-1DCA-84B8-ADA01817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19" y="8317"/>
            <a:ext cx="12190790" cy="1700513"/>
          </a:xfrm>
        </p:spPr>
        <p:txBody>
          <a:bodyPr/>
          <a:lstStyle/>
          <a:p>
            <a:pPr algn="ctr"/>
            <a:r>
              <a:rPr lang="it-IT" dirty="0" err="1"/>
              <a:t>Paraview</a:t>
            </a:r>
            <a:r>
              <a:rPr lang="it-IT" dirty="0"/>
              <a:t> tracce:</a:t>
            </a:r>
          </a:p>
        </p:txBody>
      </p:sp>
      <p:pic>
        <p:nvPicPr>
          <p:cNvPr id="3" name="Immagine 2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5B7F632-CCDC-7CAF-9DAF-644FDF99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01" r="7321" b="4445"/>
          <a:stretch/>
        </p:blipFill>
        <p:spPr>
          <a:xfrm>
            <a:off x="558230" y="2174971"/>
            <a:ext cx="3066668" cy="306305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443DC90-25EA-6854-9DD8-E8CF9D7F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661" y="2173287"/>
            <a:ext cx="3061140" cy="3055917"/>
          </a:xfrm>
          <a:prstGeom prst="rect">
            <a:avLst/>
          </a:prstGeom>
        </p:spPr>
      </p:pic>
      <p:pic>
        <p:nvPicPr>
          <p:cNvPr id="5" name="Immagine 4" descr="Immagine che contiene Vigilia di capodanno, fuochi d&amp;#39;artificio&#10;&#10;Descrizione generata automaticamente">
            <a:extLst>
              <a:ext uri="{FF2B5EF4-FFF2-40B4-BE49-F238E27FC236}">
                <a16:creationId xmlns:a16="http://schemas.microsoft.com/office/drawing/2014/main" id="{38AF2DA0-E525-480A-8834-263AAA085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322" y="2182589"/>
            <a:ext cx="3048080" cy="30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E3EC3A-4BFC-DC7D-4C8C-6368829C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Ordinamento delle tracce</a:t>
            </a:r>
          </a:p>
        </p:txBody>
      </p:sp>
      <p:pic>
        <p:nvPicPr>
          <p:cNvPr id="3" name="Immagine 2" descr="Immagine che contiene schermata, Carattere, testo, design&#10;&#10;Descrizione generata automaticamente">
            <a:extLst>
              <a:ext uri="{FF2B5EF4-FFF2-40B4-BE49-F238E27FC236}">
                <a16:creationId xmlns:a16="http://schemas.microsoft.com/office/drawing/2014/main" id="{1DB980FA-0E5B-04D8-769C-591EE5B6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28" y="1712254"/>
            <a:ext cx="5034307" cy="443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4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B0E88-8270-86C6-524E-6D1E857A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8510"/>
          </a:xfrm>
        </p:spPr>
        <p:txBody>
          <a:bodyPr/>
          <a:lstStyle/>
          <a:p>
            <a:pPr algn="ctr"/>
            <a:r>
              <a:rPr lang="it-IT"/>
              <a:t>PARTE 2</a:t>
            </a:r>
          </a:p>
        </p:txBody>
      </p:sp>
    </p:spTree>
    <p:extLst>
      <p:ext uri="{BB962C8B-B14F-4D97-AF65-F5344CB8AC3E}">
        <p14:creationId xmlns:p14="http://schemas.microsoft.com/office/powerpoint/2010/main" val="34845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EB9EF513-E8C5-53A0-2051-6473897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9" y="110673"/>
            <a:ext cx="11508618" cy="66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2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6C1B07-51A7-7BEB-D689-395943A6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92" y="4542695"/>
            <a:ext cx="1509096" cy="1010909"/>
          </a:xfrm>
        </p:spPr>
        <p:txBody>
          <a:bodyPr>
            <a:normAutofit/>
          </a:bodyPr>
          <a:lstStyle/>
          <a:p>
            <a:r>
              <a:rPr lang="it-IT"/>
              <a:t>Taglio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F883773-6C3B-92DE-C7BA-BB53BDD31A30}"/>
              </a:ext>
            </a:extLst>
          </p:cNvPr>
          <p:cNvGrpSpPr/>
          <p:nvPr/>
        </p:nvGrpSpPr>
        <p:grpSpPr>
          <a:xfrm rot="16200000">
            <a:off x="434468" y="181460"/>
            <a:ext cx="2311213" cy="2731429"/>
            <a:chOff x="1773571" y="237488"/>
            <a:chExt cx="2311213" cy="2731429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C0153C72-1E22-D545-FAEA-A789E9BD5E0D}"/>
                </a:ext>
              </a:extLst>
            </p:cNvPr>
            <p:cNvSpPr/>
            <p:nvPr/>
          </p:nvSpPr>
          <p:spPr>
            <a:xfrm>
              <a:off x="1773571" y="237488"/>
              <a:ext cx="2302810" cy="2633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8FC76E6-BEE3-3E9E-C7E7-32CBD4DCA4C6}"/>
                </a:ext>
              </a:extLst>
            </p:cNvPr>
            <p:cNvSpPr/>
            <p:nvPr/>
          </p:nvSpPr>
          <p:spPr>
            <a:xfrm rot="5400000">
              <a:off x="2580396" y="1464529"/>
              <a:ext cx="2723027" cy="2857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D9D4BBF5-32AE-1C5F-6B40-668286A54B4F}"/>
              </a:ext>
            </a:extLst>
          </p:cNvPr>
          <p:cNvSpPr/>
          <p:nvPr/>
        </p:nvSpPr>
        <p:spPr>
          <a:xfrm rot="5400000">
            <a:off x="6896344" y="1631826"/>
            <a:ext cx="2787878" cy="3073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diagramma, linea, Diagramma, Piano&#10;&#10;Descrizione generata automaticamente">
            <a:extLst>
              <a:ext uri="{FF2B5EF4-FFF2-40B4-BE49-F238E27FC236}">
                <a16:creationId xmlns:a16="http://schemas.microsoft.com/office/drawing/2014/main" id="{9F347313-2FE4-B88B-68CB-6DFC55DC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9" t="7854" r="2219" b="3039"/>
          <a:stretch/>
        </p:blipFill>
        <p:spPr>
          <a:xfrm>
            <a:off x="715418" y="906503"/>
            <a:ext cx="2977409" cy="1599945"/>
          </a:xfrm>
          <a:prstGeom prst="rect">
            <a:avLst/>
          </a:prstGeom>
        </p:spPr>
      </p:pic>
      <p:pic>
        <p:nvPicPr>
          <p:cNvPr id="17" name="Immagine 16" descr="Immagine che contiene diagramma, linea, Diagramma&#10;&#10;Descrizione generata automaticamente">
            <a:extLst>
              <a:ext uri="{FF2B5EF4-FFF2-40B4-BE49-F238E27FC236}">
                <a16:creationId xmlns:a16="http://schemas.microsoft.com/office/drawing/2014/main" id="{E666E4A1-5071-566C-6BBF-37F4A84BC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98" r="645" b="6956"/>
          <a:stretch/>
        </p:blipFill>
        <p:spPr>
          <a:xfrm>
            <a:off x="4607425" y="918261"/>
            <a:ext cx="2972668" cy="1572829"/>
          </a:xfrm>
          <a:prstGeom prst="rect">
            <a:avLst/>
          </a:prstGeom>
        </p:spPr>
      </p:pic>
      <p:pic>
        <p:nvPicPr>
          <p:cNvPr id="19" name="Immagine 18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8ABD86BE-D3AD-FBEB-83CD-5877804F08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" b="2146"/>
          <a:stretch/>
        </p:blipFill>
        <p:spPr>
          <a:xfrm>
            <a:off x="8864715" y="939400"/>
            <a:ext cx="3090294" cy="1605498"/>
          </a:xfrm>
          <a:prstGeom prst="rect">
            <a:avLst/>
          </a:prstGeom>
        </p:spPr>
      </p:pic>
      <p:pic>
        <p:nvPicPr>
          <p:cNvPr id="13" name="Immagine 12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4F521A2F-A108-4EBC-9BA2-F3AE2C3652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25" r="3896" b="3279"/>
          <a:stretch/>
        </p:blipFill>
        <p:spPr>
          <a:xfrm>
            <a:off x="4665410" y="3755322"/>
            <a:ext cx="3000225" cy="1589512"/>
          </a:xfrm>
          <a:prstGeom prst="rect">
            <a:avLst/>
          </a:prstGeom>
        </p:spPr>
      </p:pic>
      <p:pic>
        <p:nvPicPr>
          <p:cNvPr id="21" name="Immagine 20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C1765F07-DE59-897C-149B-2FB0FAEF91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36" t="15676" r="6258" b="395"/>
          <a:stretch/>
        </p:blipFill>
        <p:spPr>
          <a:xfrm>
            <a:off x="8862995" y="3751513"/>
            <a:ext cx="3099885" cy="159469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EB71E98-CF14-D790-21F7-022D23422139}"/>
              </a:ext>
            </a:extLst>
          </p:cNvPr>
          <p:cNvSpPr txBox="1"/>
          <p:nvPr/>
        </p:nvSpPr>
        <p:spPr>
          <a:xfrm>
            <a:off x="1590520" y="2516873"/>
            <a:ext cx="905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Step 1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9046282-96A7-53CA-7EAD-85842EF12AEE}"/>
              </a:ext>
            </a:extLst>
          </p:cNvPr>
          <p:cNvSpPr txBox="1"/>
          <p:nvPr/>
        </p:nvSpPr>
        <p:spPr>
          <a:xfrm>
            <a:off x="5714284" y="2516873"/>
            <a:ext cx="905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Step 2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B4758C4-BA6C-D629-F58C-C981B5715363}"/>
              </a:ext>
            </a:extLst>
          </p:cNvPr>
          <p:cNvSpPr txBox="1"/>
          <p:nvPr/>
        </p:nvSpPr>
        <p:spPr>
          <a:xfrm>
            <a:off x="5714284" y="5325973"/>
            <a:ext cx="905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Step 3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11D9488-9A21-BB9F-240B-12C68F3315AB}"/>
              </a:ext>
            </a:extLst>
          </p:cNvPr>
          <p:cNvSpPr txBox="1"/>
          <p:nvPr/>
        </p:nvSpPr>
        <p:spPr>
          <a:xfrm>
            <a:off x="9962545" y="2608268"/>
            <a:ext cx="905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Step 4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9992B63-662F-A7E7-97CB-988574B61A51}"/>
              </a:ext>
            </a:extLst>
          </p:cNvPr>
          <p:cNvSpPr txBox="1"/>
          <p:nvPr/>
        </p:nvSpPr>
        <p:spPr>
          <a:xfrm>
            <a:off x="9962545" y="5365192"/>
            <a:ext cx="905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Step 5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1AE478C-EFBF-1949-4EC9-4C628C5AD1CA}"/>
              </a:ext>
            </a:extLst>
          </p:cNvPr>
          <p:cNvCxnSpPr/>
          <p:nvPr/>
        </p:nvCxnSpPr>
        <p:spPr>
          <a:xfrm flipV="1">
            <a:off x="6433959" y="3963227"/>
            <a:ext cx="777745" cy="1279098"/>
          </a:xfrm>
          <a:prstGeom prst="straightConnector1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36D153B-E83F-0756-B6CF-8BB2B7891673}"/>
              </a:ext>
            </a:extLst>
          </p:cNvPr>
          <p:cNvCxnSpPr>
            <a:cxnSpLocks/>
          </p:cNvCxnSpPr>
          <p:nvPr/>
        </p:nvCxnSpPr>
        <p:spPr>
          <a:xfrm flipH="1">
            <a:off x="2039831" y="940537"/>
            <a:ext cx="778679" cy="1477073"/>
          </a:xfrm>
          <a:prstGeom prst="straightConnector1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0390543-93F3-9F6C-7243-1A9AA95EAE30}"/>
              </a:ext>
            </a:extLst>
          </p:cNvPr>
          <p:cNvCxnSpPr>
            <a:cxnSpLocks/>
          </p:cNvCxnSpPr>
          <p:nvPr/>
        </p:nvCxnSpPr>
        <p:spPr>
          <a:xfrm flipH="1" flipV="1">
            <a:off x="11091446" y="4377426"/>
            <a:ext cx="890367" cy="189623"/>
          </a:xfrm>
          <a:prstGeom prst="straightConnector1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B96874A-1E0E-5DC6-CB32-8A9209F68B49}"/>
              </a:ext>
            </a:extLst>
          </p:cNvPr>
          <p:cNvCxnSpPr>
            <a:cxnSpLocks/>
          </p:cNvCxnSpPr>
          <p:nvPr/>
        </p:nvCxnSpPr>
        <p:spPr>
          <a:xfrm flipV="1">
            <a:off x="4618771" y="895153"/>
            <a:ext cx="1425999" cy="835691"/>
          </a:xfrm>
          <a:prstGeom prst="straightConnector1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EC03BC8-9540-9FB1-9820-18DCE1F4D74E}"/>
              </a:ext>
            </a:extLst>
          </p:cNvPr>
          <p:cNvCxnSpPr>
            <a:cxnSpLocks/>
          </p:cNvCxnSpPr>
          <p:nvPr/>
        </p:nvCxnSpPr>
        <p:spPr>
          <a:xfrm flipH="1" flipV="1">
            <a:off x="10104008" y="1356188"/>
            <a:ext cx="996395" cy="163763"/>
          </a:xfrm>
          <a:prstGeom prst="straightConnector1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6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CBB686-B34B-74B7-252C-7450BE50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Mesh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CD3990-8348-DCDA-D5CC-848FBC880877}"/>
              </a:ext>
            </a:extLst>
          </p:cNvPr>
          <p:cNvSpPr txBox="1"/>
          <p:nvPr/>
        </p:nvSpPr>
        <p:spPr>
          <a:xfrm>
            <a:off x="721234" y="1592318"/>
            <a:ext cx="84563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Strutture utilizzate: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unordered_map</a:t>
            </a:r>
            <a:r>
              <a:rPr lang="it-IT"/>
              <a:t>&lt;</a:t>
            </a:r>
            <a:r>
              <a:rPr lang="it-IT">
                <a:ea typeface="+mn-lt"/>
                <a:cs typeface="+mn-lt"/>
              </a:rPr>
              <a:t>Vector3d, </a:t>
            </a:r>
            <a:r>
              <a:rPr lang="it-IT" err="1">
                <a:ea typeface="+mn-lt"/>
                <a:cs typeface="+mn-lt"/>
              </a:rPr>
              <a:t>unsigned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int</a:t>
            </a:r>
            <a:r>
              <a:rPr lang="it-IT">
                <a:ea typeface="+mn-lt"/>
                <a:cs typeface="+mn-lt"/>
              </a:rPr>
              <a:t>, Vector3dHash&gt;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ea typeface="+mn-lt"/>
                <a:cs typeface="+mn-lt"/>
              </a:rPr>
              <a:t>unordered_set</a:t>
            </a:r>
            <a:r>
              <a:rPr lang="it-IT">
                <a:ea typeface="+mn-lt"/>
                <a:cs typeface="+mn-lt"/>
              </a:rPr>
              <a:t>&lt;</a:t>
            </a:r>
            <a:r>
              <a:rPr lang="it-IT" err="1">
                <a:ea typeface="+mn-lt"/>
                <a:cs typeface="+mn-lt"/>
              </a:rPr>
              <a:t>pair</a:t>
            </a:r>
            <a:r>
              <a:rPr lang="it-IT">
                <a:ea typeface="+mn-lt"/>
                <a:cs typeface="+mn-lt"/>
              </a:rPr>
              <a:t>&lt;</a:t>
            </a:r>
            <a:r>
              <a:rPr lang="it-IT" err="1">
                <a:ea typeface="+mn-lt"/>
                <a:cs typeface="+mn-lt"/>
              </a:rPr>
              <a:t>unsigned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int</a:t>
            </a:r>
            <a:r>
              <a:rPr lang="it-IT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unsigned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int</a:t>
            </a:r>
            <a:r>
              <a:rPr lang="it-IT">
                <a:ea typeface="+mn-lt"/>
                <a:cs typeface="+mn-lt"/>
              </a:rPr>
              <a:t>&gt;, </a:t>
            </a:r>
            <a:r>
              <a:rPr lang="it-IT" err="1">
                <a:ea typeface="+mn-lt"/>
                <a:cs typeface="+mn-lt"/>
              </a:rPr>
              <a:t>pair_hash</a:t>
            </a:r>
            <a:r>
              <a:rPr lang="it-IT">
                <a:ea typeface="+mn-lt"/>
                <a:cs typeface="+mn-lt"/>
              </a:rPr>
              <a:t>&gt;</a:t>
            </a:r>
          </a:p>
          <a:p>
            <a:r>
              <a:rPr lang="it-IT">
                <a:ea typeface="+mn-lt"/>
                <a:cs typeface="+mn-lt"/>
              </a:rPr>
              <a:t>Costo inserimento: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+mn-lt"/>
                <a:cs typeface="+mn-lt"/>
              </a:rPr>
              <a:t> caso ottimale O(1),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+mn-lt"/>
                <a:cs typeface="+mn-lt"/>
              </a:rPr>
              <a:t> caso con collisioni O(n)</a:t>
            </a:r>
            <a:endParaRPr lang="it-IT"/>
          </a:p>
        </p:txBody>
      </p:sp>
      <p:pic>
        <p:nvPicPr>
          <p:cNvPr id="3" name="Immagine 2" descr="Immagine che contiene testo, schermata, linea, Policromia&#10;&#10;Descrizione generata automaticamente">
            <a:extLst>
              <a:ext uri="{FF2B5EF4-FFF2-40B4-BE49-F238E27FC236}">
                <a16:creationId xmlns:a16="http://schemas.microsoft.com/office/drawing/2014/main" id="{241BA2EB-6563-4746-61EB-69B32E172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979" y="1493254"/>
            <a:ext cx="3000375" cy="21907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560B33-92B0-E3D7-7272-98572195A895}"/>
              </a:ext>
            </a:extLst>
          </p:cNvPr>
          <p:cNvSpPr txBox="1"/>
          <p:nvPr/>
        </p:nvSpPr>
        <p:spPr>
          <a:xfrm>
            <a:off x="722366" y="3681223"/>
            <a:ext cx="854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Mesh: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0EFCD2-29D9-D478-98B4-ADF7A6AC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77" y="4052206"/>
            <a:ext cx="266532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diagramma, Piano&#10;&#10;Descrizione generata automaticamente">
            <a:extLst>
              <a:ext uri="{FF2B5EF4-FFF2-40B4-BE49-F238E27FC236}">
                <a16:creationId xmlns:a16="http://schemas.microsoft.com/office/drawing/2014/main" id="{C2C071A4-BA41-7448-CB4E-B401EFD5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68" y="172387"/>
            <a:ext cx="11166660" cy="65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6373B5-43CE-EE79-1094-B5AED176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" y="17744"/>
            <a:ext cx="12185275" cy="6822046"/>
          </a:xfrm>
        </p:spPr>
        <p:txBody>
          <a:bodyPr/>
          <a:lstStyle/>
          <a:p>
            <a:pPr algn="ctr"/>
            <a:r>
              <a:rPr lang="it-IT"/>
              <a:t>PARTE 1</a:t>
            </a:r>
          </a:p>
        </p:txBody>
      </p:sp>
    </p:spTree>
    <p:extLst>
      <p:ext uri="{BB962C8B-B14F-4D97-AF65-F5344CB8AC3E}">
        <p14:creationId xmlns:p14="http://schemas.microsoft.com/office/powerpoint/2010/main" val="18939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8E792022-8711-FE52-E54C-7DADFA04F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" y="302170"/>
            <a:ext cx="12216189" cy="645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4FF405-E0B3-CD27-96DC-CFD7FB4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Tolleranze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B026E7-AF1A-CFF8-11A4-3D51C312F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it-IT"/>
          </a:p>
          <a:p>
            <a:r>
              <a:rPr lang="it-IT"/>
              <a:t>Tolleranza standard;</a:t>
            </a:r>
          </a:p>
          <a:p>
            <a:r>
              <a:rPr lang="it-IT"/>
              <a:t>Tolleranza 1D user;</a:t>
            </a:r>
          </a:p>
          <a:p>
            <a:r>
              <a:rPr lang="it-IT"/>
              <a:t>Tolleranza 2D user;</a:t>
            </a:r>
          </a:p>
          <a:p>
            <a:endParaRPr lang="it-IT"/>
          </a:p>
          <a:p>
            <a:r>
              <a:rPr lang="it-IT"/>
              <a:t>Tol1D = max{standard, 1D user};</a:t>
            </a:r>
          </a:p>
          <a:p>
            <a:r>
              <a:rPr lang="it-IT"/>
              <a:t> Tol2D = max{standard,2D user, tol1D^2}</a:t>
            </a:r>
          </a:p>
        </p:txBody>
      </p:sp>
    </p:spTree>
    <p:extLst>
      <p:ext uri="{BB962C8B-B14F-4D97-AF65-F5344CB8AC3E}">
        <p14:creationId xmlns:p14="http://schemas.microsoft.com/office/powerpoint/2010/main" val="237289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B2AD1-7551-39DF-3889-A63E40DF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463"/>
            <a:ext cx="10515600" cy="1325563"/>
          </a:xfrm>
        </p:spPr>
        <p:txBody>
          <a:bodyPr/>
          <a:lstStyle/>
          <a:p>
            <a:pPr algn="ctr"/>
            <a:r>
              <a:rPr lang="it-IT"/>
              <a:t>Fratture</a:t>
            </a:r>
          </a:p>
        </p:txBody>
      </p:sp>
      <p:pic>
        <p:nvPicPr>
          <p:cNvPr id="4" name="Immagine 3" descr="Immagine che contiene arte, Arti creative, Carta per belle arti, origami&#10;&#10;Descrizione generata automaticamente">
            <a:extLst>
              <a:ext uri="{FF2B5EF4-FFF2-40B4-BE49-F238E27FC236}">
                <a16:creationId xmlns:a16="http://schemas.microsoft.com/office/drawing/2014/main" id="{7154C60E-D10F-9072-3A8B-01499908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919" y="1466125"/>
            <a:ext cx="2723282" cy="2461933"/>
          </a:xfrm>
          <a:prstGeom prst="rect">
            <a:avLst/>
          </a:prstGeom>
        </p:spPr>
      </p:pic>
      <p:pic>
        <p:nvPicPr>
          <p:cNvPr id="5" name="Immagine 4" descr="Immagine che contiene arte&#10;&#10;Descrizione generata automaticamente">
            <a:extLst>
              <a:ext uri="{FF2B5EF4-FFF2-40B4-BE49-F238E27FC236}">
                <a16:creationId xmlns:a16="http://schemas.microsoft.com/office/drawing/2014/main" id="{0E489F9E-4EDC-68EA-396D-DA09EC651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" r="10204" b="-90"/>
          <a:stretch/>
        </p:blipFill>
        <p:spPr>
          <a:xfrm>
            <a:off x="4731685" y="4121953"/>
            <a:ext cx="2732051" cy="2464534"/>
          </a:xfrm>
          <a:prstGeom prst="rect">
            <a:avLst/>
          </a:prstGeom>
        </p:spPr>
      </p:pic>
      <p:pic>
        <p:nvPicPr>
          <p:cNvPr id="6" name="Immagine 5" descr="Immagine che contiene grafica, Elementi grafici, schermata, design&#10;&#10;Descrizione generata automaticamente">
            <a:extLst>
              <a:ext uri="{FF2B5EF4-FFF2-40B4-BE49-F238E27FC236}">
                <a16:creationId xmlns:a16="http://schemas.microsoft.com/office/drawing/2014/main" id="{602A3884-246E-CDF7-626F-CFEB0070E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401" y="4116315"/>
            <a:ext cx="2755509" cy="2467538"/>
          </a:xfrm>
          <a:prstGeom prst="rect">
            <a:avLst/>
          </a:prstGeom>
        </p:spPr>
      </p:pic>
      <p:pic>
        <p:nvPicPr>
          <p:cNvPr id="7" name="Immagine 6" descr="Immagine che contiene Elementi grafici, schermata, Blu elettrico, grafica&#10;&#10;Descrizione generata automaticamente">
            <a:extLst>
              <a:ext uri="{FF2B5EF4-FFF2-40B4-BE49-F238E27FC236}">
                <a16:creationId xmlns:a16="http://schemas.microsoft.com/office/drawing/2014/main" id="{296D15C3-8560-0372-D499-CD070DA7FE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34" t="5504" r="206" b="229"/>
          <a:stretch/>
        </p:blipFill>
        <p:spPr>
          <a:xfrm>
            <a:off x="831415" y="1466126"/>
            <a:ext cx="2767489" cy="2445320"/>
          </a:xfrm>
          <a:prstGeom prst="rect">
            <a:avLst/>
          </a:prstGeom>
        </p:spPr>
      </p:pic>
      <p:pic>
        <p:nvPicPr>
          <p:cNvPr id="8" name="Immagine 7" descr="Immagine che contiene Elementi grafici, grafica, design&#10;&#10;Descrizione generata automaticamente">
            <a:extLst>
              <a:ext uri="{FF2B5EF4-FFF2-40B4-BE49-F238E27FC236}">
                <a16:creationId xmlns:a16="http://schemas.microsoft.com/office/drawing/2014/main" id="{8392A00A-EF0E-5F93-4948-CD239438C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636" y="1467014"/>
            <a:ext cx="2737450" cy="2456332"/>
          </a:xfrm>
          <a:prstGeom prst="rect">
            <a:avLst/>
          </a:prstGeom>
        </p:spPr>
      </p:pic>
      <p:pic>
        <p:nvPicPr>
          <p:cNvPr id="9" name="Immagine 8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E1D9E9D0-0E24-79F5-EAF9-6BAF2220C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952" y="4121242"/>
            <a:ext cx="2778246" cy="24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2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agramma, linea, schermata, design&#10;&#10;Descrizione generata automaticamente">
            <a:extLst>
              <a:ext uri="{FF2B5EF4-FFF2-40B4-BE49-F238E27FC236}">
                <a16:creationId xmlns:a16="http://schemas.microsoft.com/office/drawing/2014/main" id="{19D43E3C-30B3-2A55-BA42-DE0D0D6A4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0" r="-2" b="-2"/>
          <a:stretch/>
        </p:blipFill>
        <p:spPr>
          <a:xfrm>
            <a:off x="7211432" y="55227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4" name="Segnaposto contenuto 3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2F834BF7-F98F-BE00-11E5-66B7F907D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30" r="2" b="2"/>
          <a:stretch/>
        </p:blipFill>
        <p:spPr>
          <a:xfrm>
            <a:off x="3295604" y="55041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8" name="Immagine 7" descr="Immagine che contiene linea, diagramma, Parallelo, Diagramma&#10;&#10;Descrizione generata automaticamente">
            <a:extLst>
              <a:ext uri="{FF2B5EF4-FFF2-40B4-BE49-F238E27FC236}">
                <a16:creationId xmlns:a16="http://schemas.microsoft.com/office/drawing/2014/main" id="{A9F177F3-E3D0-6479-6BB7-59F36F0384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11" r="2" b="2"/>
          <a:stretch/>
        </p:blipFill>
        <p:spPr>
          <a:xfrm>
            <a:off x="3189428" y="3357041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8FA38F-542F-64D0-6323-72912D52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>
            <a:normAutofit/>
          </a:bodyPr>
          <a:lstStyle/>
          <a:p>
            <a:r>
              <a:rPr lang="it-IT" sz="2800"/>
              <a:t>Intersezione tra fratture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C4250B-CF6D-5B03-3455-B2E1A4BB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568"/>
            <a:ext cx="2807208" cy="3922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err="1"/>
              <a:t>Interseco</a:t>
            </a:r>
            <a:r>
              <a:rPr lang="en-US" sz="1700"/>
              <a:t> </a:t>
            </a:r>
            <a:r>
              <a:rPr lang="en-US" sz="1700" err="1"/>
              <a:t>i</a:t>
            </a:r>
            <a:r>
              <a:rPr lang="en-US" sz="1700"/>
              <a:t> </a:t>
            </a:r>
            <a:r>
              <a:rPr lang="en-US" sz="1700" err="1"/>
              <a:t>piani</a:t>
            </a:r>
            <a:r>
              <a:rPr lang="en-US" sz="1700"/>
              <a:t> </a:t>
            </a:r>
            <a:r>
              <a:rPr lang="en-US" sz="1700" err="1"/>
              <a:t>che</a:t>
            </a:r>
            <a:r>
              <a:rPr lang="en-US" sz="1700"/>
              <a:t> </a:t>
            </a:r>
            <a:r>
              <a:rPr lang="en-US" sz="1700" err="1"/>
              <a:t>contengono</a:t>
            </a:r>
            <a:r>
              <a:rPr lang="en-US" sz="1700"/>
              <a:t> le </a:t>
            </a:r>
            <a:r>
              <a:rPr lang="en-US" sz="1700" err="1"/>
              <a:t>fratture</a:t>
            </a:r>
            <a:endParaRPr lang="en-US" sz="1700"/>
          </a:p>
          <a:p>
            <a:r>
              <a:rPr lang="en-US" sz="1700" err="1"/>
              <a:t>Interseco</a:t>
            </a:r>
            <a:r>
              <a:rPr lang="en-US" sz="1700"/>
              <a:t> la </a:t>
            </a:r>
            <a:r>
              <a:rPr lang="en-US" sz="1700" err="1"/>
              <a:t>retta</a:t>
            </a:r>
            <a:r>
              <a:rPr lang="en-US" sz="1700"/>
              <a:t> con le due </a:t>
            </a:r>
            <a:r>
              <a:rPr lang="en-US" sz="1700" err="1"/>
              <a:t>fratture</a:t>
            </a:r>
          </a:p>
          <a:p>
            <a:r>
              <a:rPr lang="en-US" sz="1700" err="1"/>
              <a:t>Considero</a:t>
            </a:r>
            <a:r>
              <a:rPr lang="en-US" sz="1700"/>
              <a:t> le due </a:t>
            </a:r>
            <a:r>
              <a:rPr lang="en-US" sz="1700" err="1"/>
              <a:t>coppie</a:t>
            </a:r>
            <a:r>
              <a:rPr lang="en-US" sz="1700"/>
              <a:t> di </a:t>
            </a:r>
            <a:r>
              <a:rPr lang="en-US" sz="1700" err="1"/>
              <a:t>punti</a:t>
            </a:r>
            <a:r>
              <a:rPr lang="en-US" sz="1700"/>
              <a:t> di </a:t>
            </a:r>
            <a:r>
              <a:rPr lang="en-US" sz="1700" err="1"/>
              <a:t>intersezione</a:t>
            </a:r>
          </a:p>
          <a:p>
            <a:r>
              <a:rPr lang="en-US" sz="1700" err="1"/>
              <a:t>Interseco</a:t>
            </a:r>
            <a:r>
              <a:rPr lang="en-US" sz="1700"/>
              <a:t> </a:t>
            </a:r>
            <a:r>
              <a:rPr lang="en-US" sz="1700" err="1"/>
              <a:t>i</a:t>
            </a:r>
            <a:r>
              <a:rPr lang="en-US" sz="1700"/>
              <a:t> </a:t>
            </a:r>
            <a:r>
              <a:rPr lang="en-US" sz="1700" err="1"/>
              <a:t>segmenti</a:t>
            </a:r>
            <a:r>
              <a:rPr lang="en-US" sz="1700"/>
              <a:t> per </a:t>
            </a:r>
            <a:r>
              <a:rPr lang="en-US" sz="1700" err="1"/>
              <a:t>trovare</a:t>
            </a:r>
            <a:r>
              <a:rPr lang="en-US" sz="1700"/>
              <a:t> la </a:t>
            </a:r>
            <a:r>
              <a:rPr lang="en-US" sz="1700" err="1"/>
              <a:t>traccia</a:t>
            </a:r>
            <a:endParaRPr lang="en-US" sz="1700"/>
          </a:p>
        </p:txBody>
      </p:sp>
      <p:pic>
        <p:nvPicPr>
          <p:cNvPr id="7" name="Immagine 6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751CC51E-512E-41F3-E091-8281D0462E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12" r="-1" b="-1"/>
          <a:stretch/>
        </p:blipFill>
        <p:spPr>
          <a:xfrm>
            <a:off x="7404372" y="3456619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185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7C9BE72A-4F97-4FA0-AF09-2C65D071C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B7E0C0-8191-E336-E950-3A180BAD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74" y="372482"/>
            <a:ext cx="10506456" cy="1130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Controlli di esclusione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E6F36E-A79C-7605-06FD-8FC0DD7D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25100" y="2172147"/>
            <a:ext cx="5028891" cy="620854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Bounding box</a:t>
            </a:r>
          </a:p>
        </p:txBody>
      </p:sp>
      <p:pic>
        <p:nvPicPr>
          <p:cNvPr id="4" name="Immagine 3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A47BBA0E-CE2D-C569-6B01-2A0CF2335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5" r="1" b="3102"/>
          <a:stretch/>
        </p:blipFill>
        <p:spPr>
          <a:xfrm>
            <a:off x="4899" y="2964070"/>
            <a:ext cx="3797398" cy="3717071"/>
          </a:xfrm>
          <a:prstGeom prst="rect">
            <a:avLst/>
          </a:prstGeom>
        </p:spPr>
      </p:pic>
      <p:pic>
        <p:nvPicPr>
          <p:cNvPr id="6" name="Immagine 5" descr="Immagine che contiene cerchio, diagramma, Policromia, linea&#10;&#10;Descrizione generata automaticamente">
            <a:extLst>
              <a:ext uri="{FF2B5EF4-FFF2-40B4-BE49-F238E27FC236}">
                <a16:creationId xmlns:a16="http://schemas.microsoft.com/office/drawing/2014/main" id="{974D94C4-EEC0-1EA2-1229-A15D48713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" r="4746" b="-4"/>
          <a:stretch/>
        </p:blipFill>
        <p:spPr>
          <a:xfrm>
            <a:off x="8135689" y="2964069"/>
            <a:ext cx="3815005" cy="371707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BF33145-0966-0873-BD96-F6BC339EDC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8" r="5729" b="-1"/>
          <a:stretch/>
        </p:blipFill>
        <p:spPr>
          <a:xfrm>
            <a:off x="4013968" y="2964070"/>
            <a:ext cx="3799289" cy="371707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CA6EBB-10BE-87DA-9BC9-21BABD3B3C8E}"/>
              </a:ext>
            </a:extLst>
          </p:cNvPr>
          <p:cNvSpPr txBox="1"/>
          <p:nvPr/>
        </p:nvSpPr>
        <p:spPr>
          <a:xfrm>
            <a:off x="15252778" y="-7755"/>
            <a:ext cx="41588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Baricentri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B22914-235D-3CA2-6F7C-397476C8347C}"/>
              </a:ext>
            </a:extLst>
          </p:cNvPr>
          <p:cNvSpPr txBox="1"/>
          <p:nvPr/>
        </p:nvSpPr>
        <p:spPr>
          <a:xfrm>
            <a:off x="8422555" y="218157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Baricentri</a:t>
            </a:r>
          </a:p>
        </p:txBody>
      </p:sp>
    </p:spTree>
    <p:extLst>
      <p:ext uri="{BB962C8B-B14F-4D97-AF65-F5344CB8AC3E}">
        <p14:creationId xmlns:p14="http://schemas.microsoft.com/office/powerpoint/2010/main" val="354485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E1A9E9-C2BD-1543-989E-E9765607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latin typeface="+mj-lt"/>
                <a:ea typeface="+mj-ea"/>
                <a:cs typeface="+mj-cs"/>
              </a:rPr>
              <a:t>Ciclo </a:t>
            </a:r>
            <a:r>
              <a:rPr lang="en-US" sz="5200" kern="1200" err="1">
                <a:latin typeface="+mj-lt"/>
                <a:ea typeface="+mj-ea"/>
                <a:cs typeface="+mj-cs"/>
              </a:rPr>
              <a:t>sulle</a:t>
            </a:r>
            <a:r>
              <a:rPr lang="en-US" sz="5200" kern="1200">
                <a:latin typeface="+mj-lt"/>
                <a:ea typeface="+mj-ea"/>
                <a:cs typeface="+mj-cs"/>
              </a:rPr>
              <a:t> </a:t>
            </a:r>
            <a:r>
              <a:rPr lang="en-US" sz="5200" kern="1200" err="1">
                <a:latin typeface="+mj-lt"/>
                <a:ea typeface="+mj-ea"/>
                <a:cs typeface="+mj-cs"/>
              </a:rPr>
              <a:t>fratture</a:t>
            </a:r>
            <a:endParaRPr lang="it-IT" err="1">
              <a:ea typeface="+mj-ea"/>
              <a:cs typeface="+mj-cs"/>
            </a:endParaRPr>
          </a:p>
        </p:txBody>
      </p:sp>
      <p:pic>
        <p:nvPicPr>
          <p:cNvPr id="6" name="Immagine 5" descr="Immagine che contiene linea, diagramma, Diagramma, Parallelo&#10;&#10;Descrizione generata automaticamente">
            <a:extLst>
              <a:ext uri="{FF2B5EF4-FFF2-40B4-BE49-F238E27FC236}">
                <a16:creationId xmlns:a16="http://schemas.microsoft.com/office/drawing/2014/main" id="{34F62B09-CBFF-E762-5E49-90BCFFD7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9" y="2995882"/>
            <a:ext cx="3797536" cy="3094991"/>
          </a:xfrm>
          <a:prstGeom prst="rect">
            <a:avLst/>
          </a:prstGeom>
        </p:spPr>
      </p:pic>
      <p:pic>
        <p:nvPicPr>
          <p:cNvPr id="4" name="Segnaposto contenuto 3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319C0ED1-43F8-8B32-0701-3833F0C10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3386" y="3062338"/>
            <a:ext cx="3797536" cy="2962078"/>
          </a:xfrm>
          <a:prstGeom prst="rect">
            <a:avLst/>
          </a:prstGeom>
        </p:spPr>
      </p:pic>
      <p:pic>
        <p:nvPicPr>
          <p:cNvPr id="5" name="Immagine 4" descr="Immagine che contiene diagramma, linea, Diagramma&#10;&#10;Descrizione generata automaticamente">
            <a:extLst>
              <a:ext uri="{FF2B5EF4-FFF2-40B4-BE49-F238E27FC236}">
                <a16:creationId xmlns:a16="http://schemas.microsoft.com/office/drawing/2014/main" id="{779B2811-BEAB-EEA6-526C-51FD0889B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390" y="3679807"/>
            <a:ext cx="3797536" cy="23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95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1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Tema di Office</vt:lpstr>
      <vt:lpstr>Progetto  Programmazione e Calcolo scientifico </vt:lpstr>
      <vt:lpstr>Presentazione standard di PowerPoint</vt:lpstr>
      <vt:lpstr>PARTE 1</vt:lpstr>
      <vt:lpstr>Presentazione standard di PowerPoint</vt:lpstr>
      <vt:lpstr>Tolleranze</vt:lpstr>
      <vt:lpstr>Fratture</vt:lpstr>
      <vt:lpstr>Intersezione tra fratture</vt:lpstr>
      <vt:lpstr>Controlli di esclusione</vt:lpstr>
      <vt:lpstr>Ciclo sulle fratture</vt:lpstr>
      <vt:lpstr>Paraview tracce:</vt:lpstr>
      <vt:lpstr>Ordinamento delle tracce</vt:lpstr>
      <vt:lpstr>PARTE 2</vt:lpstr>
      <vt:lpstr>Presentazione standard di PowerPoint</vt:lpstr>
      <vt:lpstr>Taglio</vt:lpstr>
      <vt:lpstr>Mesh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7</cp:revision>
  <dcterms:created xsi:type="dcterms:W3CDTF">2024-06-11T11:56:11Z</dcterms:created>
  <dcterms:modified xsi:type="dcterms:W3CDTF">2024-06-18T09:32:11Z</dcterms:modified>
</cp:coreProperties>
</file>