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15" r:id="rId2"/>
    <p:sldId id="284" r:id="rId3"/>
    <p:sldId id="259" r:id="rId4"/>
    <p:sldId id="298" r:id="rId5"/>
    <p:sldId id="286" r:id="rId6"/>
    <p:sldId id="287" r:id="rId7"/>
    <p:sldId id="299" r:id="rId8"/>
    <p:sldId id="288" r:id="rId9"/>
    <p:sldId id="289" r:id="rId10"/>
    <p:sldId id="290" r:id="rId11"/>
    <p:sldId id="292" r:id="rId12"/>
    <p:sldId id="269" r:id="rId13"/>
    <p:sldId id="294" r:id="rId14"/>
    <p:sldId id="270" r:id="rId15"/>
    <p:sldId id="271" r:id="rId16"/>
    <p:sldId id="295" r:id="rId17"/>
    <p:sldId id="274" r:id="rId18"/>
    <p:sldId id="291" r:id="rId19"/>
    <p:sldId id="300" r:id="rId20"/>
    <p:sldId id="264" r:id="rId21"/>
    <p:sldId id="265" r:id="rId22"/>
    <p:sldId id="312" r:id="rId23"/>
    <p:sldId id="313" r:id="rId24"/>
    <p:sldId id="314" r:id="rId25"/>
    <p:sldId id="316"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55AC5-15F2-40A1-95C0-C64CB3552D3C}" type="datetimeFigureOut">
              <a:rPr lang="it-IT" smtClean="0"/>
              <a:t>13/06/2022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6EE18-5A9C-4CE9-9299-334362B453C9}" type="slidenum">
              <a:rPr lang="it-IT" smtClean="0"/>
              <a:t>‹N›</a:t>
            </a:fld>
            <a:endParaRPr lang="it-IT"/>
          </a:p>
        </p:txBody>
      </p:sp>
    </p:spTree>
    <p:extLst>
      <p:ext uri="{BB962C8B-B14F-4D97-AF65-F5344CB8AC3E}">
        <p14:creationId xmlns:p14="http://schemas.microsoft.com/office/powerpoint/2010/main" val="1514170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0e28bffb8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70e28bffb8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042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988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0e28bffb8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70e28bffb8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35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90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138c9699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7138c9699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4180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26DD2-4D09-3E3F-FEA3-90CBE6A7937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7C77DBA-8130-4CF8-90C0-2082866BA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4A4770F-65D5-521E-C47A-D5AE58DDCF11}"/>
              </a:ext>
            </a:extLst>
          </p:cNvPr>
          <p:cNvSpPr>
            <a:spLocks noGrp="1"/>
          </p:cNvSpPr>
          <p:nvPr>
            <p:ph type="dt" sz="half" idx="10"/>
          </p:nvPr>
        </p:nvSpPr>
        <p:spPr/>
        <p:txBody>
          <a:bodyPr/>
          <a:lstStyle/>
          <a:p>
            <a:fld id="{17450A2F-29D9-4C0C-980D-CEB420A9748C}" type="datetimeFigureOut">
              <a:rPr lang="it-IT" smtClean="0"/>
              <a:t>13/06/2022</a:t>
            </a:fld>
            <a:endParaRPr lang="it-IT"/>
          </a:p>
        </p:txBody>
      </p:sp>
      <p:sp>
        <p:nvSpPr>
          <p:cNvPr id="5" name="Segnaposto piè di pagina 4">
            <a:extLst>
              <a:ext uri="{FF2B5EF4-FFF2-40B4-BE49-F238E27FC236}">
                <a16:creationId xmlns:a16="http://schemas.microsoft.com/office/drawing/2014/main" id="{9919196E-CC86-7347-A886-9EA86312032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F10BC45-7BF2-749F-295A-9CE788494A1B}"/>
              </a:ext>
            </a:extLst>
          </p:cNvPr>
          <p:cNvSpPr>
            <a:spLocks noGrp="1"/>
          </p:cNvSpPr>
          <p:nvPr>
            <p:ph type="sldNum" sz="quarter" idx="12"/>
          </p:nvPr>
        </p:nvSpPr>
        <p:spPr/>
        <p:txBody>
          <a:bodyPr/>
          <a:lstStyle/>
          <a:p>
            <a:fld id="{F34612CB-29EA-4C75-ADF8-CEC732DA9761}" type="slidenum">
              <a:rPr lang="it-IT" smtClean="0"/>
              <a:t>‹N›</a:t>
            </a:fld>
            <a:endParaRPr lang="it-IT"/>
          </a:p>
        </p:txBody>
      </p:sp>
    </p:spTree>
    <p:extLst>
      <p:ext uri="{BB962C8B-B14F-4D97-AF65-F5344CB8AC3E}">
        <p14:creationId xmlns:p14="http://schemas.microsoft.com/office/powerpoint/2010/main" val="135130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F662B7-FD6C-85B8-3285-4B48AEE4B68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E5CFC1E-B677-76D2-5433-E5CC882E44B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AEFB59-C9A1-39C1-48B4-FB35EA3B662E}"/>
              </a:ext>
            </a:extLst>
          </p:cNvPr>
          <p:cNvSpPr>
            <a:spLocks noGrp="1"/>
          </p:cNvSpPr>
          <p:nvPr>
            <p:ph type="dt" sz="half" idx="10"/>
          </p:nvPr>
        </p:nvSpPr>
        <p:spPr/>
        <p:txBody>
          <a:bodyPr/>
          <a:lstStyle/>
          <a:p>
            <a:fld id="{17450A2F-29D9-4C0C-980D-CEB420A9748C}" type="datetimeFigureOut">
              <a:rPr lang="it-IT" smtClean="0"/>
              <a:t>13/06/2022</a:t>
            </a:fld>
            <a:endParaRPr lang="it-IT"/>
          </a:p>
        </p:txBody>
      </p:sp>
      <p:sp>
        <p:nvSpPr>
          <p:cNvPr id="5" name="Segnaposto piè di pagina 4">
            <a:extLst>
              <a:ext uri="{FF2B5EF4-FFF2-40B4-BE49-F238E27FC236}">
                <a16:creationId xmlns:a16="http://schemas.microsoft.com/office/drawing/2014/main" id="{585E40F9-A518-C3DC-3E52-2AAB214BFBE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98D98F9-356B-76FB-8512-C2B0ED6B50FB}"/>
              </a:ext>
            </a:extLst>
          </p:cNvPr>
          <p:cNvSpPr>
            <a:spLocks noGrp="1"/>
          </p:cNvSpPr>
          <p:nvPr>
            <p:ph type="sldNum" sz="quarter" idx="12"/>
          </p:nvPr>
        </p:nvSpPr>
        <p:spPr/>
        <p:txBody>
          <a:bodyPr/>
          <a:lstStyle/>
          <a:p>
            <a:fld id="{F34612CB-29EA-4C75-ADF8-CEC732DA9761}" type="slidenum">
              <a:rPr lang="it-IT" smtClean="0"/>
              <a:t>‹N›</a:t>
            </a:fld>
            <a:endParaRPr lang="it-IT"/>
          </a:p>
        </p:txBody>
      </p:sp>
    </p:spTree>
    <p:extLst>
      <p:ext uri="{BB962C8B-B14F-4D97-AF65-F5344CB8AC3E}">
        <p14:creationId xmlns:p14="http://schemas.microsoft.com/office/powerpoint/2010/main" val="215627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3572AB4-FB11-2111-E924-EEEF0BFCAA0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94019AD-199E-BA58-E923-B162E005B29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1EBCC3-D97B-24B5-27EF-A47C5D296135}"/>
              </a:ext>
            </a:extLst>
          </p:cNvPr>
          <p:cNvSpPr>
            <a:spLocks noGrp="1"/>
          </p:cNvSpPr>
          <p:nvPr>
            <p:ph type="dt" sz="half" idx="10"/>
          </p:nvPr>
        </p:nvSpPr>
        <p:spPr/>
        <p:txBody>
          <a:bodyPr/>
          <a:lstStyle/>
          <a:p>
            <a:fld id="{17450A2F-29D9-4C0C-980D-CEB420A9748C}" type="datetimeFigureOut">
              <a:rPr lang="it-IT" smtClean="0"/>
              <a:t>13/06/2022</a:t>
            </a:fld>
            <a:endParaRPr lang="it-IT"/>
          </a:p>
        </p:txBody>
      </p:sp>
      <p:sp>
        <p:nvSpPr>
          <p:cNvPr id="5" name="Segnaposto piè di pagina 4">
            <a:extLst>
              <a:ext uri="{FF2B5EF4-FFF2-40B4-BE49-F238E27FC236}">
                <a16:creationId xmlns:a16="http://schemas.microsoft.com/office/drawing/2014/main" id="{2C6D7A26-0941-05A6-8771-702D8CB7BF1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533E8DB-A5EE-2C7D-FC9C-A3C55DF8EB06}"/>
              </a:ext>
            </a:extLst>
          </p:cNvPr>
          <p:cNvSpPr>
            <a:spLocks noGrp="1"/>
          </p:cNvSpPr>
          <p:nvPr>
            <p:ph type="sldNum" sz="quarter" idx="12"/>
          </p:nvPr>
        </p:nvSpPr>
        <p:spPr/>
        <p:txBody>
          <a:bodyPr/>
          <a:lstStyle/>
          <a:p>
            <a:fld id="{F34612CB-29EA-4C75-ADF8-CEC732DA9761}" type="slidenum">
              <a:rPr lang="it-IT" smtClean="0"/>
              <a:t>‹N›</a:t>
            </a:fld>
            <a:endParaRPr lang="it-IT"/>
          </a:p>
        </p:txBody>
      </p:sp>
    </p:spTree>
    <p:extLst>
      <p:ext uri="{BB962C8B-B14F-4D97-AF65-F5344CB8AC3E}">
        <p14:creationId xmlns:p14="http://schemas.microsoft.com/office/powerpoint/2010/main" val="119705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A84EA0-D048-D76C-B79E-45798A99FC0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72C7709-87F8-9A2B-8329-1EF75CC2CE7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91340B-9014-242D-DE87-C77A41357039}"/>
              </a:ext>
            </a:extLst>
          </p:cNvPr>
          <p:cNvSpPr>
            <a:spLocks noGrp="1"/>
          </p:cNvSpPr>
          <p:nvPr>
            <p:ph type="dt" sz="half" idx="10"/>
          </p:nvPr>
        </p:nvSpPr>
        <p:spPr/>
        <p:txBody>
          <a:bodyPr/>
          <a:lstStyle/>
          <a:p>
            <a:fld id="{17450A2F-29D9-4C0C-980D-CEB420A9748C}" type="datetimeFigureOut">
              <a:rPr lang="it-IT" smtClean="0"/>
              <a:t>13/06/2022</a:t>
            </a:fld>
            <a:endParaRPr lang="it-IT"/>
          </a:p>
        </p:txBody>
      </p:sp>
      <p:sp>
        <p:nvSpPr>
          <p:cNvPr id="5" name="Segnaposto piè di pagina 4">
            <a:extLst>
              <a:ext uri="{FF2B5EF4-FFF2-40B4-BE49-F238E27FC236}">
                <a16:creationId xmlns:a16="http://schemas.microsoft.com/office/drawing/2014/main" id="{A73D064B-775F-D631-3009-D89ACC77A25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F4B98BC-0947-D032-26DD-289568ABDADE}"/>
              </a:ext>
            </a:extLst>
          </p:cNvPr>
          <p:cNvSpPr>
            <a:spLocks noGrp="1"/>
          </p:cNvSpPr>
          <p:nvPr>
            <p:ph type="sldNum" sz="quarter" idx="12"/>
          </p:nvPr>
        </p:nvSpPr>
        <p:spPr/>
        <p:txBody>
          <a:bodyPr/>
          <a:lstStyle/>
          <a:p>
            <a:fld id="{F34612CB-29EA-4C75-ADF8-CEC732DA9761}" type="slidenum">
              <a:rPr lang="it-IT" smtClean="0"/>
              <a:t>‹N›</a:t>
            </a:fld>
            <a:endParaRPr lang="it-IT"/>
          </a:p>
        </p:txBody>
      </p:sp>
    </p:spTree>
    <p:extLst>
      <p:ext uri="{BB962C8B-B14F-4D97-AF65-F5344CB8AC3E}">
        <p14:creationId xmlns:p14="http://schemas.microsoft.com/office/powerpoint/2010/main" val="19788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551245-AFD9-C72E-693E-B0154ECE89E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E2AB0BF-4130-BA72-0E3F-F8873F8B91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62D68A9-5CBE-E2DA-EE49-7FA119E9CA78}"/>
              </a:ext>
            </a:extLst>
          </p:cNvPr>
          <p:cNvSpPr>
            <a:spLocks noGrp="1"/>
          </p:cNvSpPr>
          <p:nvPr>
            <p:ph type="dt" sz="half" idx="10"/>
          </p:nvPr>
        </p:nvSpPr>
        <p:spPr/>
        <p:txBody>
          <a:bodyPr/>
          <a:lstStyle/>
          <a:p>
            <a:fld id="{17450A2F-29D9-4C0C-980D-CEB420A9748C}" type="datetimeFigureOut">
              <a:rPr lang="it-IT" smtClean="0"/>
              <a:t>13/06/2022</a:t>
            </a:fld>
            <a:endParaRPr lang="it-IT"/>
          </a:p>
        </p:txBody>
      </p:sp>
      <p:sp>
        <p:nvSpPr>
          <p:cNvPr id="5" name="Segnaposto piè di pagina 4">
            <a:extLst>
              <a:ext uri="{FF2B5EF4-FFF2-40B4-BE49-F238E27FC236}">
                <a16:creationId xmlns:a16="http://schemas.microsoft.com/office/drawing/2014/main" id="{80841AEC-415C-94D3-9A31-B70ED57CAAD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B8C0D1-BF97-B3C7-E896-A20FE26997E4}"/>
              </a:ext>
            </a:extLst>
          </p:cNvPr>
          <p:cNvSpPr>
            <a:spLocks noGrp="1"/>
          </p:cNvSpPr>
          <p:nvPr>
            <p:ph type="sldNum" sz="quarter" idx="12"/>
          </p:nvPr>
        </p:nvSpPr>
        <p:spPr/>
        <p:txBody>
          <a:bodyPr/>
          <a:lstStyle/>
          <a:p>
            <a:fld id="{F34612CB-29EA-4C75-ADF8-CEC732DA9761}" type="slidenum">
              <a:rPr lang="it-IT" smtClean="0"/>
              <a:t>‹N›</a:t>
            </a:fld>
            <a:endParaRPr lang="it-IT"/>
          </a:p>
        </p:txBody>
      </p:sp>
    </p:spTree>
    <p:extLst>
      <p:ext uri="{BB962C8B-B14F-4D97-AF65-F5344CB8AC3E}">
        <p14:creationId xmlns:p14="http://schemas.microsoft.com/office/powerpoint/2010/main" val="347423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5D433A-6C7A-E57A-644A-CDFD1E89E3C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D5E3B8E-5570-45B7-495B-AE0DC4CE27E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82FC2C7-2697-3B5D-18C8-275A979021D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7AAB36D-1BDF-431F-242D-67762130CE8D}"/>
              </a:ext>
            </a:extLst>
          </p:cNvPr>
          <p:cNvSpPr>
            <a:spLocks noGrp="1"/>
          </p:cNvSpPr>
          <p:nvPr>
            <p:ph type="dt" sz="half" idx="10"/>
          </p:nvPr>
        </p:nvSpPr>
        <p:spPr/>
        <p:txBody>
          <a:bodyPr/>
          <a:lstStyle/>
          <a:p>
            <a:fld id="{17450A2F-29D9-4C0C-980D-CEB420A9748C}" type="datetimeFigureOut">
              <a:rPr lang="it-IT" smtClean="0"/>
              <a:t>13/06/2022</a:t>
            </a:fld>
            <a:endParaRPr lang="it-IT"/>
          </a:p>
        </p:txBody>
      </p:sp>
      <p:sp>
        <p:nvSpPr>
          <p:cNvPr id="6" name="Segnaposto piè di pagina 5">
            <a:extLst>
              <a:ext uri="{FF2B5EF4-FFF2-40B4-BE49-F238E27FC236}">
                <a16:creationId xmlns:a16="http://schemas.microsoft.com/office/drawing/2014/main" id="{5E5E8184-00D3-1355-6AA4-812516FDAF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328724C-23B4-5529-D521-6FAB6B9FE97F}"/>
              </a:ext>
            </a:extLst>
          </p:cNvPr>
          <p:cNvSpPr>
            <a:spLocks noGrp="1"/>
          </p:cNvSpPr>
          <p:nvPr>
            <p:ph type="sldNum" sz="quarter" idx="12"/>
          </p:nvPr>
        </p:nvSpPr>
        <p:spPr/>
        <p:txBody>
          <a:bodyPr/>
          <a:lstStyle/>
          <a:p>
            <a:fld id="{F34612CB-29EA-4C75-ADF8-CEC732DA9761}" type="slidenum">
              <a:rPr lang="it-IT" smtClean="0"/>
              <a:t>‹N›</a:t>
            </a:fld>
            <a:endParaRPr lang="it-IT"/>
          </a:p>
        </p:txBody>
      </p:sp>
    </p:spTree>
    <p:extLst>
      <p:ext uri="{BB962C8B-B14F-4D97-AF65-F5344CB8AC3E}">
        <p14:creationId xmlns:p14="http://schemas.microsoft.com/office/powerpoint/2010/main" val="103332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3BD306-AACE-C980-C388-4B69D75E727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4729A6F-5B0C-F8BD-1E9A-B81BEA04B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C3D7090-2750-728A-16FE-B98B78808D2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AB0E632-B558-7E49-0BAD-73769FC342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8181767-533C-4093-87B4-09385BEA000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C044030-A60C-32E4-BA55-4B805B516627}"/>
              </a:ext>
            </a:extLst>
          </p:cNvPr>
          <p:cNvSpPr>
            <a:spLocks noGrp="1"/>
          </p:cNvSpPr>
          <p:nvPr>
            <p:ph type="dt" sz="half" idx="10"/>
          </p:nvPr>
        </p:nvSpPr>
        <p:spPr/>
        <p:txBody>
          <a:bodyPr/>
          <a:lstStyle/>
          <a:p>
            <a:fld id="{17450A2F-29D9-4C0C-980D-CEB420A9748C}" type="datetimeFigureOut">
              <a:rPr lang="it-IT" smtClean="0"/>
              <a:t>13/06/2022</a:t>
            </a:fld>
            <a:endParaRPr lang="it-IT"/>
          </a:p>
        </p:txBody>
      </p:sp>
      <p:sp>
        <p:nvSpPr>
          <p:cNvPr id="8" name="Segnaposto piè di pagina 7">
            <a:extLst>
              <a:ext uri="{FF2B5EF4-FFF2-40B4-BE49-F238E27FC236}">
                <a16:creationId xmlns:a16="http://schemas.microsoft.com/office/drawing/2014/main" id="{DED20515-8D31-37FB-AEA3-2590D7A7842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CE0423C-0D8D-F7AE-BF28-FEF25B9ABB61}"/>
              </a:ext>
            </a:extLst>
          </p:cNvPr>
          <p:cNvSpPr>
            <a:spLocks noGrp="1"/>
          </p:cNvSpPr>
          <p:nvPr>
            <p:ph type="sldNum" sz="quarter" idx="12"/>
          </p:nvPr>
        </p:nvSpPr>
        <p:spPr/>
        <p:txBody>
          <a:bodyPr/>
          <a:lstStyle/>
          <a:p>
            <a:fld id="{F34612CB-29EA-4C75-ADF8-CEC732DA9761}" type="slidenum">
              <a:rPr lang="it-IT" smtClean="0"/>
              <a:t>‹N›</a:t>
            </a:fld>
            <a:endParaRPr lang="it-IT"/>
          </a:p>
        </p:txBody>
      </p:sp>
    </p:spTree>
    <p:extLst>
      <p:ext uri="{BB962C8B-B14F-4D97-AF65-F5344CB8AC3E}">
        <p14:creationId xmlns:p14="http://schemas.microsoft.com/office/powerpoint/2010/main" val="336845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CE0BAF-94E3-5F31-C9E8-4B9141B371E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125CA81-3B93-8515-9713-BF6DCB009F8C}"/>
              </a:ext>
            </a:extLst>
          </p:cNvPr>
          <p:cNvSpPr>
            <a:spLocks noGrp="1"/>
          </p:cNvSpPr>
          <p:nvPr>
            <p:ph type="dt" sz="half" idx="10"/>
          </p:nvPr>
        </p:nvSpPr>
        <p:spPr/>
        <p:txBody>
          <a:bodyPr/>
          <a:lstStyle/>
          <a:p>
            <a:fld id="{17450A2F-29D9-4C0C-980D-CEB420A9748C}" type="datetimeFigureOut">
              <a:rPr lang="it-IT" smtClean="0"/>
              <a:t>13/06/2022</a:t>
            </a:fld>
            <a:endParaRPr lang="it-IT"/>
          </a:p>
        </p:txBody>
      </p:sp>
      <p:sp>
        <p:nvSpPr>
          <p:cNvPr id="4" name="Segnaposto piè di pagina 3">
            <a:extLst>
              <a:ext uri="{FF2B5EF4-FFF2-40B4-BE49-F238E27FC236}">
                <a16:creationId xmlns:a16="http://schemas.microsoft.com/office/drawing/2014/main" id="{B9C1E9F8-F1B2-24E6-F2DB-D7B46EA790A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20A3730-E927-4420-3364-1CF0BCEA6CCB}"/>
              </a:ext>
            </a:extLst>
          </p:cNvPr>
          <p:cNvSpPr>
            <a:spLocks noGrp="1"/>
          </p:cNvSpPr>
          <p:nvPr>
            <p:ph type="sldNum" sz="quarter" idx="12"/>
          </p:nvPr>
        </p:nvSpPr>
        <p:spPr/>
        <p:txBody>
          <a:bodyPr/>
          <a:lstStyle/>
          <a:p>
            <a:fld id="{F34612CB-29EA-4C75-ADF8-CEC732DA9761}" type="slidenum">
              <a:rPr lang="it-IT" smtClean="0"/>
              <a:t>‹N›</a:t>
            </a:fld>
            <a:endParaRPr lang="it-IT"/>
          </a:p>
        </p:txBody>
      </p:sp>
    </p:spTree>
    <p:extLst>
      <p:ext uri="{BB962C8B-B14F-4D97-AF65-F5344CB8AC3E}">
        <p14:creationId xmlns:p14="http://schemas.microsoft.com/office/powerpoint/2010/main" val="28749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F83415A-ED22-EF32-FCC4-5D8EFE75FCEF}"/>
              </a:ext>
            </a:extLst>
          </p:cNvPr>
          <p:cNvSpPr>
            <a:spLocks noGrp="1"/>
          </p:cNvSpPr>
          <p:nvPr>
            <p:ph type="dt" sz="half" idx="10"/>
          </p:nvPr>
        </p:nvSpPr>
        <p:spPr/>
        <p:txBody>
          <a:bodyPr/>
          <a:lstStyle/>
          <a:p>
            <a:fld id="{17450A2F-29D9-4C0C-980D-CEB420A9748C}" type="datetimeFigureOut">
              <a:rPr lang="it-IT" smtClean="0"/>
              <a:t>13/06/2022</a:t>
            </a:fld>
            <a:endParaRPr lang="it-IT"/>
          </a:p>
        </p:txBody>
      </p:sp>
      <p:sp>
        <p:nvSpPr>
          <p:cNvPr id="3" name="Segnaposto piè di pagina 2">
            <a:extLst>
              <a:ext uri="{FF2B5EF4-FFF2-40B4-BE49-F238E27FC236}">
                <a16:creationId xmlns:a16="http://schemas.microsoft.com/office/drawing/2014/main" id="{1905CD7B-FE72-FA72-395A-623723E8253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E26CE0C-7A4F-7BEE-5401-76A300D493C2}"/>
              </a:ext>
            </a:extLst>
          </p:cNvPr>
          <p:cNvSpPr>
            <a:spLocks noGrp="1"/>
          </p:cNvSpPr>
          <p:nvPr>
            <p:ph type="sldNum" sz="quarter" idx="12"/>
          </p:nvPr>
        </p:nvSpPr>
        <p:spPr/>
        <p:txBody>
          <a:bodyPr/>
          <a:lstStyle/>
          <a:p>
            <a:fld id="{F34612CB-29EA-4C75-ADF8-CEC732DA9761}" type="slidenum">
              <a:rPr lang="it-IT" smtClean="0"/>
              <a:t>‹N›</a:t>
            </a:fld>
            <a:endParaRPr lang="it-IT"/>
          </a:p>
        </p:txBody>
      </p:sp>
    </p:spTree>
    <p:extLst>
      <p:ext uri="{BB962C8B-B14F-4D97-AF65-F5344CB8AC3E}">
        <p14:creationId xmlns:p14="http://schemas.microsoft.com/office/powerpoint/2010/main" val="259154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817E6F-51A2-E0FD-C847-5345972A81E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2F64CE0-37F8-D348-1F97-56EB6A4E8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FAFD242-0A5C-A29F-1E08-484088A5A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B2B834A-B50A-347D-D529-128DFCE6E8DC}"/>
              </a:ext>
            </a:extLst>
          </p:cNvPr>
          <p:cNvSpPr>
            <a:spLocks noGrp="1"/>
          </p:cNvSpPr>
          <p:nvPr>
            <p:ph type="dt" sz="half" idx="10"/>
          </p:nvPr>
        </p:nvSpPr>
        <p:spPr/>
        <p:txBody>
          <a:bodyPr/>
          <a:lstStyle/>
          <a:p>
            <a:fld id="{17450A2F-29D9-4C0C-980D-CEB420A9748C}" type="datetimeFigureOut">
              <a:rPr lang="it-IT" smtClean="0"/>
              <a:t>13/06/2022</a:t>
            </a:fld>
            <a:endParaRPr lang="it-IT"/>
          </a:p>
        </p:txBody>
      </p:sp>
      <p:sp>
        <p:nvSpPr>
          <p:cNvPr id="6" name="Segnaposto piè di pagina 5">
            <a:extLst>
              <a:ext uri="{FF2B5EF4-FFF2-40B4-BE49-F238E27FC236}">
                <a16:creationId xmlns:a16="http://schemas.microsoft.com/office/drawing/2014/main" id="{DCA176C8-31D5-8C71-9A86-B131C37DC6A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ED12D54-10B2-876B-32FC-9E16E995BBDB}"/>
              </a:ext>
            </a:extLst>
          </p:cNvPr>
          <p:cNvSpPr>
            <a:spLocks noGrp="1"/>
          </p:cNvSpPr>
          <p:nvPr>
            <p:ph type="sldNum" sz="quarter" idx="12"/>
          </p:nvPr>
        </p:nvSpPr>
        <p:spPr/>
        <p:txBody>
          <a:bodyPr/>
          <a:lstStyle/>
          <a:p>
            <a:fld id="{F34612CB-29EA-4C75-ADF8-CEC732DA9761}" type="slidenum">
              <a:rPr lang="it-IT" smtClean="0"/>
              <a:t>‹N›</a:t>
            </a:fld>
            <a:endParaRPr lang="it-IT"/>
          </a:p>
        </p:txBody>
      </p:sp>
    </p:spTree>
    <p:extLst>
      <p:ext uri="{BB962C8B-B14F-4D97-AF65-F5344CB8AC3E}">
        <p14:creationId xmlns:p14="http://schemas.microsoft.com/office/powerpoint/2010/main" val="416329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3BF195-E7E7-4F29-42E8-D205A04F551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873EF42-A58A-1DDE-8F01-58FECC3BAA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214FD4F-5A8F-4FD5-52DB-DEABD72F7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E86B3F2-7449-B76C-3A74-07AAC782AC51}"/>
              </a:ext>
            </a:extLst>
          </p:cNvPr>
          <p:cNvSpPr>
            <a:spLocks noGrp="1"/>
          </p:cNvSpPr>
          <p:nvPr>
            <p:ph type="dt" sz="half" idx="10"/>
          </p:nvPr>
        </p:nvSpPr>
        <p:spPr/>
        <p:txBody>
          <a:bodyPr/>
          <a:lstStyle/>
          <a:p>
            <a:fld id="{17450A2F-29D9-4C0C-980D-CEB420A9748C}" type="datetimeFigureOut">
              <a:rPr lang="it-IT" smtClean="0"/>
              <a:t>13/06/2022</a:t>
            </a:fld>
            <a:endParaRPr lang="it-IT"/>
          </a:p>
        </p:txBody>
      </p:sp>
      <p:sp>
        <p:nvSpPr>
          <p:cNvPr id="6" name="Segnaposto piè di pagina 5">
            <a:extLst>
              <a:ext uri="{FF2B5EF4-FFF2-40B4-BE49-F238E27FC236}">
                <a16:creationId xmlns:a16="http://schemas.microsoft.com/office/drawing/2014/main" id="{37B64B9B-9C20-CCAA-2775-D4000845EC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7928BE0-23C3-1020-F0A9-A9BA854079EE}"/>
              </a:ext>
            </a:extLst>
          </p:cNvPr>
          <p:cNvSpPr>
            <a:spLocks noGrp="1"/>
          </p:cNvSpPr>
          <p:nvPr>
            <p:ph type="sldNum" sz="quarter" idx="12"/>
          </p:nvPr>
        </p:nvSpPr>
        <p:spPr/>
        <p:txBody>
          <a:bodyPr/>
          <a:lstStyle/>
          <a:p>
            <a:fld id="{F34612CB-29EA-4C75-ADF8-CEC732DA9761}" type="slidenum">
              <a:rPr lang="it-IT" smtClean="0"/>
              <a:t>‹N›</a:t>
            </a:fld>
            <a:endParaRPr lang="it-IT"/>
          </a:p>
        </p:txBody>
      </p:sp>
    </p:spTree>
    <p:extLst>
      <p:ext uri="{BB962C8B-B14F-4D97-AF65-F5344CB8AC3E}">
        <p14:creationId xmlns:p14="http://schemas.microsoft.com/office/powerpoint/2010/main" val="267862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E6F1C62-C9A0-05A7-1728-993C30775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939F63E-FD51-0949-DBAA-B2F6CDB3D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8564889-996D-1F64-C94E-3028AB8CA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50A2F-29D9-4C0C-980D-CEB420A9748C}" type="datetimeFigureOut">
              <a:rPr lang="it-IT" smtClean="0"/>
              <a:t>13/06/2022</a:t>
            </a:fld>
            <a:endParaRPr lang="it-IT"/>
          </a:p>
        </p:txBody>
      </p:sp>
      <p:sp>
        <p:nvSpPr>
          <p:cNvPr id="5" name="Segnaposto piè di pagina 4">
            <a:extLst>
              <a:ext uri="{FF2B5EF4-FFF2-40B4-BE49-F238E27FC236}">
                <a16:creationId xmlns:a16="http://schemas.microsoft.com/office/drawing/2014/main" id="{5FAF4C48-A2F9-378D-99B0-09F5E7170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B0FCC51-2919-CC22-8C74-BEE71088BB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612CB-29EA-4C75-ADF8-CEC732DA9761}" type="slidenum">
              <a:rPr lang="it-IT" smtClean="0"/>
              <a:t>‹N›</a:t>
            </a:fld>
            <a:endParaRPr lang="it-IT"/>
          </a:p>
        </p:txBody>
      </p:sp>
    </p:spTree>
    <p:extLst>
      <p:ext uri="{BB962C8B-B14F-4D97-AF65-F5344CB8AC3E}">
        <p14:creationId xmlns:p14="http://schemas.microsoft.com/office/powerpoint/2010/main" val="312301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851D19-7E9A-F794-DBD0-098D3F872651}"/>
              </a:ext>
            </a:extLst>
          </p:cNvPr>
          <p:cNvSpPr>
            <a:spLocks noGrp="1"/>
          </p:cNvSpPr>
          <p:nvPr>
            <p:ph type="ctrTitle"/>
          </p:nvPr>
        </p:nvSpPr>
        <p:spPr/>
        <p:txBody>
          <a:bodyPr/>
          <a:lstStyle/>
          <a:p>
            <a:r>
              <a:rPr lang="it-IT" dirty="0"/>
              <a:t>PROGETTO NUMERO 5:</a:t>
            </a:r>
            <a:br>
              <a:rPr lang="it-IT" dirty="0"/>
            </a:br>
            <a:r>
              <a:rPr lang="it-IT" dirty="0"/>
              <a:t>riunioni online</a:t>
            </a:r>
          </a:p>
        </p:txBody>
      </p:sp>
      <p:sp>
        <p:nvSpPr>
          <p:cNvPr id="3" name="Sottotitolo 2">
            <a:extLst>
              <a:ext uri="{FF2B5EF4-FFF2-40B4-BE49-F238E27FC236}">
                <a16:creationId xmlns:a16="http://schemas.microsoft.com/office/drawing/2014/main" id="{B9373EF1-9C08-7A87-08CC-DD14F53E8DEB}"/>
              </a:ext>
            </a:extLst>
          </p:cNvPr>
          <p:cNvSpPr>
            <a:spLocks noGrp="1"/>
          </p:cNvSpPr>
          <p:nvPr>
            <p:ph type="subTitle" idx="1"/>
          </p:nvPr>
        </p:nvSpPr>
        <p:spPr>
          <a:xfrm>
            <a:off x="1524000" y="3982720"/>
            <a:ext cx="9144000" cy="1752917"/>
          </a:xfrm>
        </p:spPr>
        <p:txBody>
          <a:bodyPr>
            <a:normAutofit lnSpcReduction="10000"/>
          </a:bodyPr>
          <a:lstStyle/>
          <a:p>
            <a:r>
              <a:rPr lang="it-IT" dirty="0"/>
              <a:t>Mosconi Alessandro</a:t>
            </a:r>
          </a:p>
          <a:p>
            <a:endParaRPr lang="it-IT" dirty="0"/>
          </a:p>
          <a:p>
            <a:r>
              <a:rPr lang="it-IT" dirty="0"/>
              <a:t>Codice persona: 10681624</a:t>
            </a:r>
          </a:p>
          <a:p>
            <a:r>
              <a:rPr lang="it-IT" dirty="0"/>
              <a:t>Numero matricola: 932922</a:t>
            </a:r>
          </a:p>
        </p:txBody>
      </p:sp>
    </p:spTree>
    <p:extLst>
      <p:ext uri="{BB962C8B-B14F-4D97-AF65-F5344CB8AC3E}">
        <p14:creationId xmlns:p14="http://schemas.microsoft.com/office/powerpoint/2010/main" val="346969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Login</a:t>
            </a:r>
          </a:p>
        </p:txBody>
      </p:sp>
      <p:sp>
        <p:nvSpPr>
          <p:cNvPr id="5" name="Rectangle 4"/>
          <p:cNvSpPr/>
          <p:nvPr/>
        </p:nvSpPr>
        <p:spPr>
          <a:xfrm>
            <a:off x="2042979" y="1916832"/>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CheckLogin</a:t>
            </a:r>
            <a:endParaRPr lang="en-US" dirty="0"/>
          </a:p>
        </p:txBody>
      </p:sp>
      <p:cxnSp>
        <p:nvCxnSpPr>
          <p:cNvPr id="6" name="Straight Connector 5"/>
          <p:cNvCxnSpPr>
            <a:cxnSpLocks/>
            <a:stCxn id="5" idx="2"/>
          </p:cNvCxnSpPr>
          <p:nvPr/>
        </p:nvCxnSpPr>
        <p:spPr>
          <a:xfrm flipH="1">
            <a:off x="2669890" y="2297832"/>
            <a:ext cx="30314" cy="3400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1604829" y="3440832"/>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155650" y="3071499"/>
            <a:ext cx="915635" cy="369332"/>
          </a:xfrm>
          <a:prstGeom prst="rect">
            <a:avLst/>
          </a:prstGeom>
          <a:noFill/>
        </p:spPr>
        <p:txBody>
          <a:bodyPr wrap="none" rtlCol="0">
            <a:spAutoFit/>
          </a:bodyPr>
          <a:lstStyle/>
          <a:p>
            <a:r>
              <a:rPr lang="en-US" dirty="0" err="1"/>
              <a:t>doPOST</a:t>
            </a:r>
            <a:endParaRPr lang="en-US" dirty="0"/>
          </a:p>
        </p:txBody>
      </p:sp>
      <p:sp>
        <p:nvSpPr>
          <p:cNvPr id="9" name="Rectangle 8"/>
          <p:cNvSpPr/>
          <p:nvPr/>
        </p:nvSpPr>
        <p:spPr>
          <a:xfrm>
            <a:off x="2517488" y="2513732"/>
            <a:ext cx="306541" cy="29082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4861942" y="1916832"/>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UserDAO</a:t>
            </a:r>
            <a:endParaRPr lang="en-US" dirty="0"/>
          </a:p>
        </p:txBody>
      </p:sp>
      <p:cxnSp>
        <p:nvCxnSpPr>
          <p:cNvPr id="11" name="Straight Connector 10"/>
          <p:cNvCxnSpPr>
            <a:cxnSpLocks/>
            <a:stCxn id="10" idx="2"/>
          </p:cNvCxnSpPr>
          <p:nvPr/>
        </p:nvCxnSpPr>
        <p:spPr>
          <a:xfrm>
            <a:off x="5519167" y="2297832"/>
            <a:ext cx="0" cy="3472408"/>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cxnSpLocks/>
          </p:cNvCxnSpPr>
          <p:nvPr/>
        </p:nvCxnSpPr>
        <p:spPr>
          <a:xfrm>
            <a:off x="2824029" y="2983632"/>
            <a:ext cx="251242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272292" y="2639244"/>
            <a:ext cx="1817292" cy="307777"/>
          </a:xfrm>
          <a:prstGeom prst="rect">
            <a:avLst/>
          </a:prstGeom>
          <a:noFill/>
        </p:spPr>
        <p:txBody>
          <a:bodyPr wrap="none" rtlCol="0">
            <a:spAutoFit/>
          </a:bodyPr>
          <a:lstStyle/>
          <a:p>
            <a:r>
              <a:rPr lang="en-US" sz="1400" dirty="0" err="1"/>
              <a:t>checkLoginCredentials</a:t>
            </a:r>
            <a:endParaRPr lang="en-US" sz="1400" dirty="0"/>
          </a:p>
        </p:txBody>
      </p:sp>
      <p:sp>
        <p:nvSpPr>
          <p:cNvPr id="14" name="Rectangle 13"/>
          <p:cNvSpPr/>
          <p:nvPr/>
        </p:nvSpPr>
        <p:spPr>
          <a:xfrm>
            <a:off x="5336451" y="2513732"/>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a:cxnSpLocks/>
          </p:cNvCxnSpPr>
          <p:nvPr/>
        </p:nvCxnSpPr>
        <p:spPr>
          <a:xfrm flipH="1">
            <a:off x="2824029" y="3593232"/>
            <a:ext cx="247780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465713" y="3247679"/>
            <a:ext cx="1136850" cy="338554"/>
          </a:xfrm>
          <a:prstGeom prst="rect">
            <a:avLst/>
          </a:prstGeom>
          <a:noFill/>
        </p:spPr>
        <p:txBody>
          <a:bodyPr wrap="none" rtlCol="0">
            <a:spAutoFit/>
          </a:bodyPr>
          <a:lstStyle/>
          <a:p>
            <a:r>
              <a:rPr lang="en-US" sz="1600" dirty="0"/>
              <a:t>user || null</a:t>
            </a:r>
          </a:p>
        </p:txBody>
      </p:sp>
      <p:sp>
        <p:nvSpPr>
          <p:cNvPr id="17" name="Rectangle 16"/>
          <p:cNvSpPr/>
          <p:nvPr/>
        </p:nvSpPr>
        <p:spPr>
          <a:xfrm>
            <a:off x="6384033" y="1916832"/>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index.html</a:t>
            </a:r>
          </a:p>
        </p:txBody>
      </p:sp>
      <p:cxnSp>
        <p:nvCxnSpPr>
          <p:cNvPr id="18" name="Straight Connector 17"/>
          <p:cNvCxnSpPr>
            <a:cxnSpLocks/>
            <a:stCxn id="17" idx="2"/>
          </p:cNvCxnSpPr>
          <p:nvPr/>
        </p:nvCxnSpPr>
        <p:spPr>
          <a:xfrm flipH="1">
            <a:off x="7041258" y="2297832"/>
            <a:ext cx="1" cy="3472408"/>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6858542" y="3478932"/>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0" name="Straight Arrow Connector 19"/>
          <p:cNvCxnSpPr>
            <a:cxnSpLocks/>
          </p:cNvCxnSpPr>
          <p:nvPr/>
        </p:nvCxnSpPr>
        <p:spPr>
          <a:xfrm>
            <a:off x="2824029" y="4164732"/>
            <a:ext cx="4034513" cy="19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932696" y="4764680"/>
            <a:ext cx="3888432" cy="338554"/>
          </a:xfrm>
          <a:prstGeom prst="rect">
            <a:avLst/>
          </a:prstGeom>
          <a:noFill/>
        </p:spPr>
        <p:txBody>
          <a:bodyPr wrap="square" rtlCol="0">
            <a:spAutoFit/>
          </a:bodyPr>
          <a:lstStyle/>
          <a:p>
            <a:pPr algn="ctr"/>
            <a:r>
              <a:rPr lang="en-US" sz="1600" dirty="0"/>
              <a:t>[user   != null ]  </a:t>
            </a:r>
            <a:r>
              <a:rPr lang="en-US" sz="1600" dirty="0" err="1"/>
              <a:t>setAttribute</a:t>
            </a:r>
            <a:r>
              <a:rPr lang="en-US" sz="1600" dirty="0"/>
              <a:t>  ("user", user)</a:t>
            </a:r>
          </a:p>
        </p:txBody>
      </p:sp>
      <p:sp>
        <p:nvSpPr>
          <p:cNvPr id="22" name="Rectangle 21"/>
          <p:cNvSpPr/>
          <p:nvPr/>
        </p:nvSpPr>
        <p:spPr>
          <a:xfrm>
            <a:off x="7896201" y="1916832"/>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Session</a:t>
            </a:r>
          </a:p>
        </p:txBody>
      </p:sp>
      <p:cxnSp>
        <p:nvCxnSpPr>
          <p:cNvPr id="23" name="Straight Connector 22"/>
          <p:cNvCxnSpPr>
            <a:cxnSpLocks/>
            <a:stCxn id="22" idx="2"/>
          </p:cNvCxnSpPr>
          <p:nvPr/>
        </p:nvCxnSpPr>
        <p:spPr>
          <a:xfrm>
            <a:off x="8553426" y="2297832"/>
            <a:ext cx="0" cy="358140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8370710" y="4164732"/>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5" name="Straight Arrow Connector 24"/>
          <p:cNvCxnSpPr>
            <a:cxnSpLocks/>
          </p:cNvCxnSpPr>
          <p:nvPr/>
        </p:nvCxnSpPr>
        <p:spPr>
          <a:xfrm>
            <a:off x="2894120" y="5117232"/>
            <a:ext cx="547659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153715" y="3849182"/>
            <a:ext cx="2117311" cy="338554"/>
          </a:xfrm>
          <a:prstGeom prst="rect">
            <a:avLst/>
          </a:prstGeom>
          <a:noFill/>
        </p:spPr>
        <p:txBody>
          <a:bodyPr wrap="none" rtlCol="0">
            <a:spAutoFit/>
          </a:bodyPr>
          <a:lstStyle/>
          <a:p>
            <a:pPr algn="ctr"/>
            <a:r>
              <a:rPr lang="en-US" sz="1600" dirty="0"/>
              <a:t>[user   == null ] redirect</a:t>
            </a:r>
          </a:p>
        </p:txBody>
      </p:sp>
      <p:sp>
        <p:nvSpPr>
          <p:cNvPr id="27" name="TextBox 26"/>
          <p:cNvSpPr txBox="1"/>
          <p:nvPr/>
        </p:nvSpPr>
        <p:spPr>
          <a:xfrm>
            <a:off x="565106" y="3440832"/>
            <a:ext cx="1570505" cy="1508105"/>
          </a:xfrm>
          <a:prstGeom prst="rect">
            <a:avLst/>
          </a:prstGeom>
          <a:noFill/>
        </p:spPr>
        <p:txBody>
          <a:bodyPr wrap="square" rtlCol="0">
            <a:spAutoFit/>
          </a:bodyPr>
          <a:lstStyle/>
          <a:p>
            <a:r>
              <a:rPr lang="en-US" sz="1600" dirty="0"/>
              <a:t>POST</a:t>
            </a:r>
          </a:p>
          <a:p>
            <a:r>
              <a:rPr lang="en-US" sz="1400" dirty="0"/>
              <a:t>username</a:t>
            </a:r>
          </a:p>
          <a:p>
            <a:r>
              <a:rPr lang="en-US" sz="1400" dirty="0"/>
              <a:t>password</a:t>
            </a:r>
          </a:p>
          <a:p>
            <a:endParaRPr lang="en-US" sz="1600" dirty="0"/>
          </a:p>
          <a:p>
            <a:r>
              <a:rPr lang="en-US" sz="1600" dirty="0"/>
              <a:t>From: index.html</a:t>
            </a:r>
          </a:p>
        </p:txBody>
      </p:sp>
    </p:spTree>
    <p:extLst>
      <p:ext uri="{BB962C8B-B14F-4D97-AF65-F5344CB8AC3E}">
        <p14:creationId xmlns:p14="http://schemas.microsoft.com/office/powerpoint/2010/main" val="341381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6345"/>
            <a:ext cx="10515600" cy="1325563"/>
          </a:xfrm>
        </p:spPr>
        <p:txBody>
          <a:bodyPr/>
          <a:lstStyle/>
          <a:p>
            <a:r>
              <a:rPr lang="en-US" dirty="0"/>
              <a:t>Event: Signup</a:t>
            </a:r>
          </a:p>
        </p:txBody>
      </p:sp>
      <p:sp>
        <p:nvSpPr>
          <p:cNvPr id="5" name="Rectangle 4"/>
          <p:cNvSpPr/>
          <p:nvPr/>
        </p:nvSpPr>
        <p:spPr>
          <a:xfrm>
            <a:off x="2047422" y="1489086"/>
            <a:ext cx="142616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CheckSignup</a:t>
            </a:r>
            <a:endParaRPr lang="en-US" dirty="0"/>
          </a:p>
        </p:txBody>
      </p:sp>
      <p:cxnSp>
        <p:nvCxnSpPr>
          <p:cNvPr id="6" name="Straight Connector 5"/>
          <p:cNvCxnSpPr>
            <a:cxnSpLocks/>
            <a:stCxn id="5" idx="2"/>
          </p:cNvCxnSpPr>
          <p:nvPr/>
        </p:nvCxnSpPr>
        <p:spPr>
          <a:xfrm>
            <a:off x="2760502" y="1870086"/>
            <a:ext cx="30641" cy="4717145"/>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1720980" y="3013086"/>
            <a:ext cx="876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271801" y="2643753"/>
            <a:ext cx="915635" cy="369332"/>
          </a:xfrm>
          <a:prstGeom prst="rect">
            <a:avLst/>
          </a:prstGeom>
          <a:noFill/>
        </p:spPr>
        <p:txBody>
          <a:bodyPr wrap="none" rtlCol="0">
            <a:spAutoFit/>
          </a:bodyPr>
          <a:lstStyle/>
          <a:p>
            <a:r>
              <a:rPr lang="en-US" dirty="0" err="1"/>
              <a:t>doPOST</a:t>
            </a:r>
            <a:endParaRPr lang="en-US" dirty="0"/>
          </a:p>
        </p:txBody>
      </p:sp>
      <p:sp>
        <p:nvSpPr>
          <p:cNvPr id="9" name="Rectangle 8"/>
          <p:cNvSpPr/>
          <p:nvPr/>
        </p:nvSpPr>
        <p:spPr>
          <a:xfrm>
            <a:off x="2605779" y="2085986"/>
            <a:ext cx="306541" cy="42584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4870820" y="1500188"/>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UserDAO</a:t>
            </a:r>
            <a:endParaRPr lang="en-US" dirty="0"/>
          </a:p>
        </p:txBody>
      </p:sp>
      <p:cxnSp>
        <p:nvCxnSpPr>
          <p:cNvPr id="11" name="Straight Connector 10"/>
          <p:cNvCxnSpPr>
            <a:cxnSpLocks/>
            <a:stCxn id="10" idx="2"/>
          </p:cNvCxnSpPr>
          <p:nvPr/>
        </p:nvCxnSpPr>
        <p:spPr>
          <a:xfrm flipH="1">
            <a:off x="5528045" y="1881188"/>
            <a:ext cx="1" cy="3579777"/>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cxnSpLocks/>
          </p:cNvCxnSpPr>
          <p:nvPr/>
        </p:nvCxnSpPr>
        <p:spPr>
          <a:xfrm>
            <a:off x="2978618" y="2566988"/>
            <a:ext cx="23667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06183" y="2251422"/>
            <a:ext cx="1877437" cy="261610"/>
          </a:xfrm>
          <a:prstGeom prst="rect">
            <a:avLst/>
          </a:prstGeom>
          <a:noFill/>
        </p:spPr>
        <p:txBody>
          <a:bodyPr wrap="none" rtlCol="0">
            <a:spAutoFit/>
          </a:bodyPr>
          <a:lstStyle/>
          <a:p>
            <a:r>
              <a:rPr lang="it-IT" sz="1100" dirty="0" err="1">
                <a:solidFill>
                  <a:srgbClr val="000000"/>
                </a:solidFill>
                <a:latin typeface="Consolas" panose="020B0609020204030204" pitchFamily="49" charset="0"/>
              </a:rPr>
              <a:t>checkSignupCredentials</a:t>
            </a:r>
            <a:endParaRPr lang="en-US" sz="1000" dirty="0"/>
          </a:p>
        </p:txBody>
      </p:sp>
      <p:sp>
        <p:nvSpPr>
          <p:cNvPr id="14" name="Rectangle 13"/>
          <p:cNvSpPr/>
          <p:nvPr/>
        </p:nvSpPr>
        <p:spPr>
          <a:xfrm>
            <a:off x="5345329" y="2097088"/>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a:cxnSpLocks/>
          </p:cNvCxnSpPr>
          <p:nvPr/>
        </p:nvCxnSpPr>
        <p:spPr>
          <a:xfrm flipH="1">
            <a:off x="2978618" y="3176588"/>
            <a:ext cx="23320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125661" y="2809177"/>
            <a:ext cx="1213089" cy="338554"/>
          </a:xfrm>
          <a:prstGeom prst="rect">
            <a:avLst/>
          </a:prstGeom>
          <a:noFill/>
        </p:spPr>
        <p:txBody>
          <a:bodyPr wrap="none" rtlCol="0">
            <a:spAutoFit/>
          </a:bodyPr>
          <a:lstStyle/>
          <a:p>
            <a:r>
              <a:rPr lang="en-US" sz="1600" dirty="0"/>
              <a:t>True or false</a:t>
            </a:r>
          </a:p>
        </p:txBody>
      </p:sp>
      <p:sp>
        <p:nvSpPr>
          <p:cNvPr id="17" name="Rectangle 16"/>
          <p:cNvSpPr/>
          <p:nvPr/>
        </p:nvSpPr>
        <p:spPr>
          <a:xfrm>
            <a:off x="6392911" y="1500188"/>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index.html</a:t>
            </a:r>
          </a:p>
        </p:txBody>
      </p:sp>
      <p:cxnSp>
        <p:nvCxnSpPr>
          <p:cNvPr id="18" name="Straight Connector 17"/>
          <p:cNvCxnSpPr>
            <a:cxnSpLocks/>
            <a:stCxn id="17" idx="2"/>
          </p:cNvCxnSpPr>
          <p:nvPr/>
        </p:nvCxnSpPr>
        <p:spPr>
          <a:xfrm flipH="1">
            <a:off x="7050136" y="1881188"/>
            <a:ext cx="1" cy="3472408"/>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6902877" y="3070811"/>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20" name="Straight Arrow Connector 19"/>
          <p:cNvCxnSpPr>
            <a:cxnSpLocks/>
          </p:cNvCxnSpPr>
          <p:nvPr/>
        </p:nvCxnSpPr>
        <p:spPr>
          <a:xfrm flipV="1">
            <a:off x="2978618" y="3767138"/>
            <a:ext cx="3888802" cy="1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30736" y="3939091"/>
            <a:ext cx="4556026" cy="276999"/>
          </a:xfrm>
          <a:prstGeom prst="rect">
            <a:avLst/>
          </a:prstGeom>
          <a:noFill/>
        </p:spPr>
        <p:txBody>
          <a:bodyPr wrap="square" rtlCol="0">
            <a:spAutoFit/>
          </a:bodyPr>
          <a:lstStyle/>
          <a:p>
            <a:pPr algn="ctr"/>
            <a:r>
              <a:rPr lang="en-US" sz="1200" dirty="0"/>
              <a:t>create User(parameters)</a:t>
            </a:r>
          </a:p>
        </p:txBody>
      </p:sp>
      <p:sp>
        <p:nvSpPr>
          <p:cNvPr id="22" name="Rectangle 21"/>
          <p:cNvSpPr/>
          <p:nvPr/>
        </p:nvSpPr>
        <p:spPr>
          <a:xfrm>
            <a:off x="7905079" y="1500188"/>
            <a:ext cx="1314451"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Session</a:t>
            </a:r>
          </a:p>
        </p:txBody>
      </p:sp>
      <p:cxnSp>
        <p:nvCxnSpPr>
          <p:cNvPr id="23" name="Straight Connector 22"/>
          <p:cNvCxnSpPr>
            <a:cxnSpLocks/>
            <a:stCxn id="22" idx="2"/>
          </p:cNvCxnSpPr>
          <p:nvPr/>
        </p:nvCxnSpPr>
        <p:spPr>
          <a:xfrm flipH="1">
            <a:off x="8560853" y="1881188"/>
            <a:ext cx="1452" cy="4706043"/>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8390771" y="4917849"/>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TextBox 25"/>
          <p:cNvSpPr txBox="1"/>
          <p:nvPr/>
        </p:nvSpPr>
        <p:spPr>
          <a:xfrm>
            <a:off x="2925450" y="3428691"/>
            <a:ext cx="4770538" cy="338554"/>
          </a:xfrm>
          <a:prstGeom prst="rect">
            <a:avLst/>
          </a:prstGeom>
          <a:noFill/>
        </p:spPr>
        <p:txBody>
          <a:bodyPr wrap="none" rtlCol="0">
            <a:spAutoFit/>
          </a:bodyPr>
          <a:lstStyle/>
          <a:p>
            <a:pPr algn="ctr"/>
            <a:r>
              <a:rPr lang="en-US" sz="1600" dirty="0"/>
              <a:t>[</a:t>
            </a:r>
            <a:r>
              <a:rPr lang="en-US" sz="1600" dirty="0" err="1"/>
              <a:t>checkCredential</a:t>
            </a:r>
            <a:r>
              <a:rPr lang="en-US" sz="1600" dirty="0"/>
              <a:t> = false&amp;&amp; </a:t>
            </a:r>
            <a:r>
              <a:rPr lang="en-US" sz="1600" dirty="0" err="1"/>
              <a:t>psw</a:t>
            </a:r>
            <a:r>
              <a:rPr lang="en-US" sz="1600" dirty="0"/>
              <a:t> != repeat </a:t>
            </a:r>
            <a:r>
              <a:rPr lang="en-US" sz="1600" dirty="0" err="1"/>
              <a:t>psw</a:t>
            </a:r>
            <a:r>
              <a:rPr lang="en-US" sz="1600" dirty="0"/>
              <a:t>] redirect</a:t>
            </a:r>
          </a:p>
        </p:txBody>
      </p:sp>
      <p:sp>
        <p:nvSpPr>
          <p:cNvPr id="27" name="TextBox 26"/>
          <p:cNvSpPr txBox="1"/>
          <p:nvPr/>
        </p:nvSpPr>
        <p:spPr>
          <a:xfrm>
            <a:off x="320973" y="3013086"/>
            <a:ext cx="1930789" cy="2123658"/>
          </a:xfrm>
          <a:prstGeom prst="rect">
            <a:avLst/>
          </a:prstGeom>
          <a:noFill/>
        </p:spPr>
        <p:txBody>
          <a:bodyPr wrap="square" rtlCol="0">
            <a:spAutoFit/>
          </a:bodyPr>
          <a:lstStyle/>
          <a:p>
            <a:r>
              <a:rPr lang="en-US" sz="1600" dirty="0"/>
              <a:t>POST</a:t>
            </a:r>
          </a:p>
          <a:p>
            <a:r>
              <a:rPr lang="en-US" sz="1400" dirty="0"/>
              <a:t>username</a:t>
            </a:r>
          </a:p>
          <a:p>
            <a:r>
              <a:rPr lang="en-US" sz="1400" dirty="0"/>
              <a:t>Password</a:t>
            </a:r>
          </a:p>
          <a:p>
            <a:r>
              <a:rPr lang="en-US" sz="1400" dirty="0"/>
              <a:t>Repeat password</a:t>
            </a:r>
          </a:p>
          <a:p>
            <a:r>
              <a:rPr lang="en-US" sz="1400" dirty="0"/>
              <a:t>Username</a:t>
            </a:r>
          </a:p>
          <a:p>
            <a:r>
              <a:rPr lang="en-US" sz="1400" dirty="0"/>
              <a:t>Name</a:t>
            </a:r>
          </a:p>
          <a:p>
            <a:r>
              <a:rPr lang="en-US" sz="1400" dirty="0"/>
              <a:t>surname</a:t>
            </a:r>
          </a:p>
          <a:p>
            <a:endParaRPr lang="en-US" sz="1600" dirty="0"/>
          </a:p>
          <a:p>
            <a:r>
              <a:rPr lang="en-US" sz="1600" dirty="0"/>
              <a:t>From: index.html</a:t>
            </a:r>
          </a:p>
        </p:txBody>
      </p:sp>
      <p:sp>
        <p:nvSpPr>
          <p:cNvPr id="28" name="TextBox 20">
            <a:extLst>
              <a:ext uri="{FF2B5EF4-FFF2-40B4-BE49-F238E27FC236}">
                <a16:creationId xmlns:a16="http://schemas.microsoft.com/office/drawing/2014/main" id="{A32AB7A4-B3DF-3025-B566-CA9D704699C8}"/>
              </a:ext>
            </a:extLst>
          </p:cNvPr>
          <p:cNvSpPr txBox="1"/>
          <p:nvPr/>
        </p:nvSpPr>
        <p:spPr>
          <a:xfrm>
            <a:off x="2060952" y="4366137"/>
            <a:ext cx="4556026" cy="276999"/>
          </a:xfrm>
          <a:prstGeom prst="rect">
            <a:avLst/>
          </a:prstGeom>
          <a:noFill/>
        </p:spPr>
        <p:txBody>
          <a:bodyPr wrap="square" rtlCol="0">
            <a:spAutoFit/>
          </a:bodyPr>
          <a:lstStyle/>
          <a:p>
            <a:pPr algn="ctr"/>
            <a:r>
              <a:rPr lang="en-US" sz="1200" dirty="0" err="1"/>
              <a:t>getUserByUsername</a:t>
            </a:r>
            <a:r>
              <a:rPr lang="en-US" sz="1200" dirty="0"/>
              <a:t>(username)</a:t>
            </a:r>
          </a:p>
        </p:txBody>
      </p:sp>
      <p:cxnSp>
        <p:nvCxnSpPr>
          <p:cNvPr id="29" name="Straight Arrow Connector 24">
            <a:extLst>
              <a:ext uri="{FF2B5EF4-FFF2-40B4-BE49-F238E27FC236}">
                <a16:creationId xmlns:a16="http://schemas.microsoft.com/office/drawing/2014/main" id="{DA477CFD-1EC1-8263-3547-731F9E203D15}"/>
              </a:ext>
            </a:extLst>
          </p:cNvPr>
          <p:cNvCxnSpPr>
            <a:cxnSpLocks/>
          </p:cNvCxnSpPr>
          <p:nvPr/>
        </p:nvCxnSpPr>
        <p:spPr>
          <a:xfrm>
            <a:off x="3053918" y="4677457"/>
            <a:ext cx="23476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14">
            <a:extLst>
              <a:ext uri="{FF2B5EF4-FFF2-40B4-BE49-F238E27FC236}">
                <a16:creationId xmlns:a16="http://schemas.microsoft.com/office/drawing/2014/main" id="{DC44D569-8FEE-B3BC-9CC4-039272CBB6A0}"/>
              </a:ext>
            </a:extLst>
          </p:cNvPr>
          <p:cNvCxnSpPr>
            <a:cxnSpLocks/>
          </p:cNvCxnSpPr>
          <p:nvPr/>
        </p:nvCxnSpPr>
        <p:spPr>
          <a:xfrm flipH="1">
            <a:off x="3116252" y="5169881"/>
            <a:ext cx="2233022" cy="25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15">
            <a:extLst>
              <a:ext uri="{FF2B5EF4-FFF2-40B4-BE49-F238E27FC236}">
                <a16:creationId xmlns:a16="http://schemas.microsoft.com/office/drawing/2014/main" id="{D0B3D412-2A0F-DF78-F422-AED58DDAFF73}"/>
              </a:ext>
            </a:extLst>
          </p:cNvPr>
          <p:cNvSpPr txBox="1"/>
          <p:nvPr/>
        </p:nvSpPr>
        <p:spPr>
          <a:xfrm>
            <a:off x="3953275" y="4831327"/>
            <a:ext cx="546945" cy="338554"/>
          </a:xfrm>
          <a:prstGeom prst="rect">
            <a:avLst/>
          </a:prstGeom>
          <a:noFill/>
        </p:spPr>
        <p:txBody>
          <a:bodyPr wrap="square" rtlCol="0">
            <a:spAutoFit/>
          </a:bodyPr>
          <a:lstStyle/>
          <a:p>
            <a:r>
              <a:rPr lang="en-US" sz="1600" dirty="0"/>
              <a:t>user</a:t>
            </a:r>
          </a:p>
        </p:txBody>
      </p:sp>
      <p:sp>
        <p:nvSpPr>
          <p:cNvPr id="32" name="TextBox 20">
            <a:extLst>
              <a:ext uri="{FF2B5EF4-FFF2-40B4-BE49-F238E27FC236}">
                <a16:creationId xmlns:a16="http://schemas.microsoft.com/office/drawing/2014/main" id="{DF3D2E78-AB5C-46ED-ACB8-C7C430C71FC0}"/>
              </a:ext>
            </a:extLst>
          </p:cNvPr>
          <p:cNvSpPr txBox="1"/>
          <p:nvPr/>
        </p:nvSpPr>
        <p:spPr>
          <a:xfrm>
            <a:off x="4188224" y="5460965"/>
            <a:ext cx="3888432" cy="338554"/>
          </a:xfrm>
          <a:prstGeom prst="rect">
            <a:avLst/>
          </a:prstGeom>
          <a:noFill/>
        </p:spPr>
        <p:txBody>
          <a:bodyPr wrap="square" rtlCol="0">
            <a:spAutoFit/>
          </a:bodyPr>
          <a:lstStyle/>
          <a:p>
            <a:pPr algn="ctr"/>
            <a:r>
              <a:rPr lang="en-US" sz="1600" dirty="0"/>
              <a:t>[user   != null ]  </a:t>
            </a:r>
            <a:r>
              <a:rPr lang="en-US" sz="1600" dirty="0" err="1"/>
              <a:t>setAttribute</a:t>
            </a:r>
            <a:r>
              <a:rPr lang="en-US" sz="1600" dirty="0"/>
              <a:t>  ("user", user)</a:t>
            </a:r>
          </a:p>
        </p:txBody>
      </p:sp>
      <p:cxnSp>
        <p:nvCxnSpPr>
          <p:cNvPr id="33" name="Straight Arrow Connector 24">
            <a:extLst>
              <a:ext uri="{FF2B5EF4-FFF2-40B4-BE49-F238E27FC236}">
                <a16:creationId xmlns:a16="http://schemas.microsoft.com/office/drawing/2014/main" id="{A4F12995-FA63-9EB9-FB48-023548F6A6F8}"/>
              </a:ext>
            </a:extLst>
          </p:cNvPr>
          <p:cNvCxnSpPr>
            <a:cxnSpLocks/>
          </p:cNvCxnSpPr>
          <p:nvPr/>
        </p:nvCxnSpPr>
        <p:spPr>
          <a:xfrm>
            <a:off x="2978618" y="5866591"/>
            <a:ext cx="54190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13">
            <a:extLst>
              <a:ext uri="{FF2B5EF4-FFF2-40B4-BE49-F238E27FC236}">
                <a16:creationId xmlns:a16="http://schemas.microsoft.com/office/drawing/2014/main" id="{59B4B54D-CAA9-6BC0-DD93-86D65C7027C6}"/>
              </a:ext>
            </a:extLst>
          </p:cNvPr>
          <p:cNvSpPr/>
          <p:nvPr/>
        </p:nvSpPr>
        <p:spPr>
          <a:xfrm>
            <a:off x="5390710" y="3720789"/>
            <a:ext cx="304800" cy="1257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8" name="Straight Arrow Connector 24">
            <a:extLst>
              <a:ext uri="{FF2B5EF4-FFF2-40B4-BE49-F238E27FC236}">
                <a16:creationId xmlns:a16="http://schemas.microsoft.com/office/drawing/2014/main" id="{755A8F5B-3ED3-FE3D-33CD-6FAA018AA238}"/>
              </a:ext>
            </a:extLst>
          </p:cNvPr>
          <p:cNvCxnSpPr>
            <a:cxnSpLocks/>
          </p:cNvCxnSpPr>
          <p:nvPr/>
        </p:nvCxnSpPr>
        <p:spPr>
          <a:xfrm flipV="1">
            <a:off x="3053918" y="4216090"/>
            <a:ext cx="2395408" cy="34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56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445451" y="53089"/>
            <a:ext cx="10972800" cy="1143200"/>
          </a:xfrm>
          <a:prstGeom prst="rect">
            <a:avLst/>
          </a:prstGeom>
          <a:noFill/>
          <a:ln>
            <a:noFill/>
          </a:ln>
        </p:spPr>
        <p:txBody>
          <a:bodyPr spcFirstLastPara="1" vert="horz" wrap="square" lIns="121900" tIns="60933" rIns="121900" bIns="60933" rtlCol="0" anchor="ctr" anchorCtr="0">
            <a:noAutofit/>
          </a:bodyPr>
          <a:lstStyle/>
          <a:p>
            <a:pPr algn="ctr">
              <a:spcBef>
                <a:spcPts val="0"/>
              </a:spcBef>
              <a:buClr>
                <a:schemeClr val="dk1"/>
              </a:buClr>
              <a:buSzPts val="4400"/>
            </a:pPr>
            <a:r>
              <a:rPr lang="es-419" sz="3600" dirty="0"/>
              <a:t>Event: go to Home</a:t>
            </a:r>
            <a:endParaRPr sz="3600" dirty="0"/>
          </a:p>
        </p:txBody>
      </p:sp>
      <p:sp>
        <p:nvSpPr>
          <p:cNvPr id="310" name="Google Shape;310;p38"/>
          <p:cNvSpPr/>
          <p:nvPr/>
        </p:nvSpPr>
        <p:spPr>
          <a:xfrm>
            <a:off x="961237" y="1165546"/>
            <a:ext cx="1834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a:solidFill>
                  <a:schemeClr val="dk1"/>
                </a:solidFill>
                <a:latin typeface="Calibri"/>
                <a:ea typeface="Calibri"/>
                <a:cs typeface="Calibri"/>
                <a:sym typeface="Calibri"/>
              </a:rPr>
              <a:t>GoToHomePage</a:t>
            </a:r>
            <a:endParaRPr>
              <a:solidFill>
                <a:schemeClr val="dk1"/>
              </a:solidFill>
              <a:latin typeface="Calibri"/>
              <a:ea typeface="Calibri"/>
              <a:cs typeface="Calibri"/>
              <a:sym typeface="Calibri"/>
            </a:endParaRPr>
          </a:p>
        </p:txBody>
      </p:sp>
      <p:cxnSp>
        <p:nvCxnSpPr>
          <p:cNvPr id="311" name="Google Shape;311;p38"/>
          <p:cNvCxnSpPr>
            <a:cxnSpLocks/>
          </p:cNvCxnSpPr>
          <p:nvPr/>
        </p:nvCxnSpPr>
        <p:spPr>
          <a:xfrm>
            <a:off x="1793788" y="1546746"/>
            <a:ext cx="0" cy="480966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377039" y="2689546"/>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275439" y="2320214"/>
            <a:ext cx="1220800" cy="369200"/>
          </a:xfrm>
          <a:prstGeom prst="rect">
            <a:avLst/>
          </a:prstGeom>
          <a:noFill/>
          <a:ln>
            <a:noFill/>
          </a:ln>
        </p:spPr>
        <p:txBody>
          <a:bodyPr spcFirstLastPara="1" wrap="square" lIns="121900" tIns="60933" rIns="121900" bIns="60933" anchor="t" anchorCtr="0">
            <a:noAutofit/>
          </a:bodyPr>
          <a:lstStyle/>
          <a:p>
            <a:r>
              <a:rPr lang="es-419" dirty="0">
                <a:solidFill>
                  <a:schemeClr val="dk1"/>
                </a:solidFill>
                <a:latin typeface="Calibri"/>
                <a:ea typeface="Calibri"/>
                <a:cs typeface="Calibri"/>
                <a:sym typeface="Calibri"/>
              </a:rPr>
              <a:t>redirect</a:t>
            </a:r>
            <a:endParaRPr dirty="0">
              <a:solidFill>
                <a:schemeClr val="dk1"/>
              </a:solidFill>
              <a:latin typeface="Calibri"/>
              <a:ea typeface="Calibri"/>
              <a:cs typeface="Calibri"/>
              <a:sym typeface="Calibri"/>
            </a:endParaRPr>
          </a:p>
        </p:txBody>
      </p:sp>
      <p:sp>
        <p:nvSpPr>
          <p:cNvPr id="314" name="Google Shape;314;p38"/>
          <p:cNvSpPr/>
          <p:nvPr/>
        </p:nvSpPr>
        <p:spPr>
          <a:xfrm>
            <a:off x="1589388" y="2047417"/>
            <a:ext cx="408800" cy="415191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sp>
        <p:nvSpPr>
          <p:cNvPr id="315" name="Google Shape;315;p38"/>
          <p:cNvSpPr/>
          <p:nvPr/>
        </p:nvSpPr>
        <p:spPr>
          <a:xfrm>
            <a:off x="5238037" y="1127979"/>
            <a:ext cx="1490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dirty="0">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316" name="Google Shape;316;p38"/>
          <p:cNvCxnSpPr>
            <a:cxnSpLocks/>
            <a:stCxn id="315" idx="2"/>
          </p:cNvCxnSpPr>
          <p:nvPr/>
        </p:nvCxnSpPr>
        <p:spPr>
          <a:xfrm>
            <a:off x="5983437" y="1509179"/>
            <a:ext cx="0" cy="484723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rot="10800000">
            <a:off x="2027137" y="2949679"/>
            <a:ext cx="3754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2672503" y="2615846"/>
            <a:ext cx="1971135" cy="308000"/>
          </a:xfrm>
          <a:prstGeom prst="rect">
            <a:avLst/>
          </a:prstGeom>
          <a:noFill/>
          <a:ln>
            <a:noFill/>
          </a:ln>
        </p:spPr>
        <p:txBody>
          <a:bodyPr spcFirstLastPara="1" wrap="square" lIns="121900" tIns="60933" rIns="121900" bIns="60933" anchor="t" anchorCtr="0">
            <a:noAutofit/>
          </a:bodyPr>
          <a:lstStyle/>
          <a:p>
            <a:r>
              <a:rPr lang="es-419" dirty="0">
                <a:solidFill>
                  <a:schemeClr val="dk1"/>
                </a:solidFill>
                <a:latin typeface="Calibri"/>
                <a:ea typeface="Calibri"/>
                <a:cs typeface="Calibri"/>
                <a:sym typeface="Calibri"/>
              </a:rPr>
              <a:t>meetingsCreated</a:t>
            </a:r>
            <a:endParaRPr sz="1600" dirty="0">
              <a:solidFill>
                <a:schemeClr val="dk1"/>
              </a:solidFill>
              <a:latin typeface="Calibri"/>
              <a:ea typeface="Calibri"/>
              <a:cs typeface="Calibri"/>
              <a:sym typeface="Calibri"/>
            </a:endParaRPr>
          </a:p>
        </p:txBody>
      </p:sp>
      <p:sp>
        <p:nvSpPr>
          <p:cNvPr id="319" name="Google Shape;319;p38"/>
          <p:cNvSpPr/>
          <p:nvPr/>
        </p:nvSpPr>
        <p:spPr>
          <a:xfrm>
            <a:off x="5780253" y="2004489"/>
            <a:ext cx="406400" cy="186760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cxnSp>
        <p:nvCxnSpPr>
          <p:cNvPr id="320" name="Google Shape;320;p38"/>
          <p:cNvCxnSpPr/>
          <p:nvPr/>
        </p:nvCxnSpPr>
        <p:spPr>
          <a:xfrm rot="10800000" flipH="1">
            <a:off x="2017104" y="2220113"/>
            <a:ext cx="3763200" cy="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1" name="Google Shape;321;p38"/>
          <p:cNvSpPr txBox="1"/>
          <p:nvPr/>
        </p:nvSpPr>
        <p:spPr>
          <a:xfrm>
            <a:off x="2100637" y="1850613"/>
            <a:ext cx="3547200" cy="307600"/>
          </a:xfrm>
          <a:prstGeom prst="rect">
            <a:avLst/>
          </a:prstGeom>
          <a:noFill/>
          <a:ln>
            <a:noFill/>
          </a:ln>
        </p:spPr>
        <p:txBody>
          <a:bodyPr spcFirstLastPara="1" wrap="square" lIns="121900" tIns="60933" rIns="121900" bIns="60933" anchor="t" anchorCtr="0">
            <a:noAutofit/>
          </a:bodyPr>
          <a:lstStyle/>
          <a:p>
            <a:r>
              <a:rPr lang="es-419" sz="1600" dirty="0">
                <a:solidFill>
                  <a:schemeClr val="dk1"/>
                </a:solidFill>
                <a:latin typeface="Calibri"/>
                <a:ea typeface="Calibri"/>
                <a:cs typeface="Calibri"/>
                <a:sym typeface="Calibri"/>
              </a:rPr>
              <a:t>new </a:t>
            </a:r>
            <a:r>
              <a:rPr lang="es-419" dirty="0">
                <a:solidFill>
                  <a:schemeClr val="dk1"/>
                </a:solidFill>
                <a:latin typeface="Calibri"/>
                <a:ea typeface="Calibri"/>
                <a:cs typeface="Calibri"/>
                <a:sym typeface="Calibri"/>
              </a:rPr>
              <a:t>Meeting</a:t>
            </a:r>
            <a:r>
              <a:rPr lang="es-419" sz="1600" dirty="0">
                <a:solidFill>
                  <a:schemeClr val="dk1"/>
                </a:solidFill>
                <a:latin typeface="Calibri"/>
                <a:ea typeface="Calibri"/>
                <a:cs typeface="Calibri"/>
                <a:sym typeface="Calibri"/>
              </a:rPr>
              <a:t>DAO()</a:t>
            </a:r>
            <a:endParaRPr sz="1600" dirty="0">
              <a:solidFill>
                <a:schemeClr val="dk1"/>
              </a:solidFill>
              <a:latin typeface="Calibri"/>
              <a:ea typeface="Calibri"/>
              <a:cs typeface="Calibri"/>
              <a:sym typeface="Calibri"/>
            </a:endParaRPr>
          </a:p>
        </p:txBody>
      </p:sp>
      <p:sp>
        <p:nvSpPr>
          <p:cNvPr id="322" name="Google Shape;322;p38"/>
          <p:cNvSpPr/>
          <p:nvPr/>
        </p:nvSpPr>
        <p:spPr>
          <a:xfrm>
            <a:off x="6995606" y="1147050"/>
            <a:ext cx="1233993"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a:solidFill>
                  <a:schemeClr val="dk1"/>
                </a:solidFill>
                <a:latin typeface="Calibri"/>
                <a:ea typeface="Calibri"/>
                <a:cs typeface="Calibri"/>
                <a:sym typeface="Calibri"/>
              </a:rPr>
              <a:t>ctx</a:t>
            </a:r>
            <a:endParaRPr sz="1600">
              <a:solidFill>
                <a:schemeClr val="dk1"/>
              </a:solidFill>
              <a:latin typeface="Calibri"/>
              <a:ea typeface="Calibri"/>
              <a:cs typeface="Calibri"/>
              <a:sym typeface="Calibri"/>
            </a:endParaRPr>
          </a:p>
        </p:txBody>
      </p:sp>
      <p:cxnSp>
        <p:nvCxnSpPr>
          <p:cNvPr id="323" name="Google Shape;323;p38"/>
          <p:cNvCxnSpPr>
            <a:cxnSpLocks/>
            <a:stCxn id="322" idx="2"/>
          </p:cNvCxnSpPr>
          <p:nvPr/>
        </p:nvCxnSpPr>
        <p:spPr>
          <a:xfrm>
            <a:off x="7612603" y="1528250"/>
            <a:ext cx="60367" cy="482816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24" name="Google Shape;324;p38"/>
          <p:cNvCxnSpPr>
            <a:cxnSpLocks/>
            <a:endCxn id="325" idx="1"/>
          </p:cNvCxnSpPr>
          <p:nvPr/>
        </p:nvCxnSpPr>
        <p:spPr>
          <a:xfrm flipV="1">
            <a:off x="2099338" y="5746331"/>
            <a:ext cx="6867401" cy="472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6" name="Google Shape;326;p38"/>
          <p:cNvSpPr/>
          <p:nvPr/>
        </p:nvSpPr>
        <p:spPr>
          <a:xfrm>
            <a:off x="8430183" y="1070734"/>
            <a:ext cx="1440000" cy="63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a:solidFill>
                  <a:schemeClr val="dk1"/>
                </a:solidFill>
                <a:latin typeface="Calibri"/>
                <a:ea typeface="Calibri"/>
                <a:cs typeface="Calibri"/>
                <a:sym typeface="Calibri"/>
              </a:rPr>
              <a:t>Template</a:t>
            </a:r>
            <a:br>
              <a:rPr lang="es-419" sz="1600">
                <a:solidFill>
                  <a:schemeClr val="dk1"/>
                </a:solidFill>
                <a:latin typeface="Calibri"/>
                <a:ea typeface="Calibri"/>
                <a:cs typeface="Calibri"/>
                <a:sym typeface="Calibri"/>
              </a:rPr>
            </a:br>
            <a:r>
              <a:rPr lang="es-419" sz="1600">
                <a:solidFill>
                  <a:schemeClr val="dk1"/>
                </a:solidFill>
                <a:latin typeface="Calibri"/>
                <a:ea typeface="Calibri"/>
                <a:cs typeface="Calibri"/>
                <a:sym typeface="Calibri"/>
              </a:rPr>
              <a:t>Engine</a:t>
            </a:r>
            <a:endParaRPr sz="1600">
              <a:solidFill>
                <a:schemeClr val="dk1"/>
              </a:solidFill>
              <a:latin typeface="Calibri"/>
              <a:ea typeface="Calibri"/>
              <a:cs typeface="Calibri"/>
              <a:sym typeface="Calibri"/>
            </a:endParaRPr>
          </a:p>
        </p:txBody>
      </p:sp>
      <p:cxnSp>
        <p:nvCxnSpPr>
          <p:cNvPr id="327" name="Google Shape;327;p38"/>
          <p:cNvCxnSpPr>
            <a:cxnSpLocks/>
            <a:stCxn id="326" idx="2"/>
          </p:cNvCxnSpPr>
          <p:nvPr/>
        </p:nvCxnSpPr>
        <p:spPr>
          <a:xfrm>
            <a:off x="9150183" y="1705134"/>
            <a:ext cx="1076" cy="465127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25" name="Google Shape;325;p38"/>
          <p:cNvSpPr/>
          <p:nvPr/>
        </p:nvSpPr>
        <p:spPr>
          <a:xfrm>
            <a:off x="8966739" y="5293331"/>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cxnSp>
        <p:nvCxnSpPr>
          <p:cNvPr id="328" name="Google Shape;328;p38"/>
          <p:cNvCxnSpPr>
            <a:cxnSpLocks/>
          </p:cNvCxnSpPr>
          <p:nvPr/>
        </p:nvCxnSpPr>
        <p:spPr>
          <a:xfrm>
            <a:off x="2045424" y="4785594"/>
            <a:ext cx="541412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9" name="Google Shape;329;p38"/>
          <p:cNvSpPr/>
          <p:nvPr/>
        </p:nvSpPr>
        <p:spPr>
          <a:xfrm>
            <a:off x="7459548" y="4481599"/>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sp>
        <p:nvSpPr>
          <p:cNvPr id="330" name="Google Shape;330;p38"/>
          <p:cNvSpPr txBox="1"/>
          <p:nvPr/>
        </p:nvSpPr>
        <p:spPr>
          <a:xfrm>
            <a:off x="2397687" y="4445661"/>
            <a:ext cx="3181525" cy="338400"/>
          </a:xfrm>
          <a:prstGeom prst="rect">
            <a:avLst/>
          </a:prstGeom>
          <a:noFill/>
          <a:ln>
            <a:noFill/>
          </a:ln>
        </p:spPr>
        <p:txBody>
          <a:bodyPr spcFirstLastPara="1" wrap="square" lIns="121900" tIns="60933" rIns="121900" bIns="60933" anchor="t" anchorCtr="0">
            <a:noAutofit/>
          </a:bodyPr>
          <a:lstStyle/>
          <a:p>
            <a:pPr algn="ctr"/>
            <a:r>
              <a:rPr lang="es-419" dirty="0">
                <a:solidFill>
                  <a:schemeClr val="dk1"/>
                </a:solidFill>
                <a:latin typeface="Calibri"/>
                <a:ea typeface="Calibri"/>
                <a:cs typeface="Calibri"/>
                <a:sym typeface="Calibri"/>
              </a:rPr>
              <a:t>setVariable(meetingsCreated)</a:t>
            </a:r>
            <a:endParaRPr dirty="0">
              <a:solidFill>
                <a:schemeClr val="dk1"/>
              </a:solidFill>
              <a:latin typeface="Calibri"/>
              <a:ea typeface="Calibri"/>
              <a:cs typeface="Calibri"/>
              <a:sym typeface="Calibri"/>
            </a:endParaRPr>
          </a:p>
        </p:txBody>
      </p:sp>
      <p:sp>
        <p:nvSpPr>
          <p:cNvPr id="331" name="Google Shape;331;p38"/>
          <p:cNvSpPr txBox="1"/>
          <p:nvPr/>
        </p:nvSpPr>
        <p:spPr>
          <a:xfrm>
            <a:off x="2217884" y="5352434"/>
            <a:ext cx="3442800" cy="398622"/>
          </a:xfrm>
          <a:prstGeom prst="rect">
            <a:avLst/>
          </a:prstGeom>
          <a:noFill/>
          <a:ln>
            <a:noFill/>
          </a:ln>
        </p:spPr>
        <p:txBody>
          <a:bodyPr spcFirstLastPara="1" wrap="square" lIns="121900" tIns="60933" rIns="121900" bIns="60933" anchor="t" anchorCtr="0">
            <a:noAutofit/>
          </a:bodyPr>
          <a:lstStyle/>
          <a:p>
            <a:pPr algn="ctr"/>
            <a:r>
              <a:rPr lang="es-419" dirty="0">
                <a:solidFill>
                  <a:schemeClr val="dk1"/>
                </a:solidFill>
                <a:latin typeface="Calibri"/>
                <a:ea typeface="Calibri"/>
                <a:cs typeface="Calibri"/>
                <a:sym typeface="Calibri"/>
              </a:rPr>
              <a:t>process(ctx, "Home.html", ..)</a:t>
            </a:r>
            <a:endParaRPr dirty="0">
              <a:solidFill>
                <a:schemeClr val="dk1"/>
              </a:solidFill>
              <a:latin typeface="Calibri"/>
              <a:ea typeface="Calibri"/>
              <a:cs typeface="Calibri"/>
              <a:sym typeface="Calibri"/>
            </a:endParaRPr>
          </a:p>
        </p:txBody>
      </p:sp>
      <p:cxnSp>
        <p:nvCxnSpPr>
          <p:cNvPr id="332" name="Google Shape;332;p38"/>
          <p:cNvCxnSpPr/>
          <p:nvPr/>
        </p:nvCxnSpPr>
        <p:spPr>
          <a:xfrm rot="10800000" flipH="1">
            <a:off x="2008737" y="2651913"/>
            <a:ext cx="3763200" cy="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2092271" y="2282413"/>
            <a:ext cx="3547200" cy="307600"/>
          </a:xfrm>
          <a:prstGeom prst="rect">
            <a:avLst/>
          </a:prstGeom>
          <a:noFill/>
          <a:ln>
            <a:noFill/>
          </a:ln>
        </p:spPr>
        <p:txBody>
          <a:bodyPr spcFirstLastPara="1" wrap="square" lIns="121900" tIns="60933" rIns="121900" bIns="60933" anchor="t" anchorCtr="0">
            <a:noAutofit/>
          </a:bodyPr>
          <a:lstStyle/>
          <a:p>
            <a:r>
              <a:rPr lang="es-419" sz="1200" dirty="0">
                <a:solidFill>
                  <a:schemeClr val="dk1"/>
                </a:solidFill>
                <a:latin typeface="Calibri"/>
                <a:ea typeface="Calibri"/>
                <a:cs typeface="Calibri"/>
                <a:sym typeface="Calibri"/>
              </a:rPr>
              <a:t>findMeetingByCreator(session.user.id</a:t>
            </a:r>
            <a:r>
              <a:rPr lang="es-419"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cxnSp>
        <p:nvCxnSpPr>
          <p:cNvPr id="27" name="Google Shape;317;p38">
            <a:extLst>
              <a:ext uri="{FF2B5EF4-FFF2-40B4-BE49-F238E27FC236}">
                <a16:creationId xmlns:a16="http://schemas.microsoft.com/office/drawing/2014/main" id="{4BEE2596-6BB8-9796-E1BA-C723C4F81803}"/>
              </a:ext>
            </a:extLst>
          </p:cNvPr>
          <p:cNvCxnSpPr/>
          <p:nvPr/>
        </p:nvCxnSpPr>
        <p:spPr>
          <a:xfrm rot="10800000">
            <a:off x="2028954" y="3695180"/>
            <a:ext cx="3754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8" name="Google Shape;318;p38">
            <a:extLst>
              <a:ext uri="{FF2B5EF4-FFF2-40B4-BE49-F238E27FC236}">
                <a16:creationId xmlns:a16="http://schemas.microsoft.com/office/drawing/2014/main" id="{0DFA8616-40D1-0C12-2390-9AFB9CF36D55}"/>
              </a:ext>
            </a:extLst>
          </p:cNvPr>
          <p:cNvSpPr txBox="1"/>
          <p:nvPr/>
        </p:nvSpPr>
        <p:spPr>
          <a:xfrm>
            <a:off x="2798216" y="3352499"/>
            <a:ext cx="1971135" cy="308000"/>
          </a:xfrm>
          <a:prstGeom prst="rect">
            <a:avLst/>
          </a:prstGeom>
          <a:noFill/>
          <a:ln>
            <a:noFill/>
          </a:ln>
        </p:spPr>
        <p:txBody>
          <a:bodyPr spcFirstLastPara="1" wrap="square" lIns="121900" tIns="60933" rIns="121900" bIns="60933" anchor="t" anchorCtr="0">
            <a:noAutofit/>
          </a:bodyPr>
          <a:lstStyle/>
          <a:p>
            <a:r>
              <a:rPr lang="es-419" dirty="0">
                <a:solidFill>
                  <a:schemeClr val="dk1"/>
                </a:solidFill>
                <a:latin typeface="Calibri"/>
                <a:ea typeface="Calibri"/>
                <a:cs typeface="Calibri"/>
                <a:sym typeface="Calibri"/>
              </a:rPr>
              <a:t>meetingsGuest</a:t>
            </a:r>
            <a:endParaRPr sz="1600" dirty="0">
              <a:solidFill>
                <a:schemeClr val="dk1"/>
              </a:solidFill>
              <a:latin typeface="Calibri"/>
              <a:ea typeface="Calibri"/>
              <a:cs typeface="Calibri"/>
              <a:sym typeface="Calibri"/>
            </a:endParaRPr>
          </a:p>
        </p:txBody>
      </p:sp>
      <p:cxnSp>
        <p:nvCxnSpPr>
          <p:cNvPr id="30" name="Google Shape;332;p38">
            <a:extLst>
              <a:ext uri="{FF2B5EF4-FFF2-40B4-BE49-F238E27FC236}">
                <a16:creationId xmlns:a16="http://schemas.microsoft.com/office/drawing/2014/main" id="{FAF93B09-0D9F-3369-EBBD-CC9D7A8254D6}"/>
              </a:ext>
            </a:extLst>
          </p:cNvPr>
          <p:cNvCxnSpPr/>
          <p:nvPr/>
        </p:nvCxnSpPr>
        <p:spPr>
          <a:xfrm rot="10800000" flipH="1">
            <a:off x="2059865" y="3388566"/>
            <a:ext cx="3763200" cy="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 name="Google Shape;333;p38">
            <a:extLst>
              <a:ext uri="{FF2B5EF4-FFF2-40B4-BE49-F238E27FC236}">
                <a16:creationId xmlns:a16="http://schemas.microsoft.com/office/drawing/2014/main" id="{82B9D94E-44D0-EE33-CD93-BC5DC9026887}"/>
              </a:ext>
            </a:extLst>
          </p:cNvPr>
          <p:cNvSpPr txBox="1"/>
          <p:nvPr/>
        </p:nvSpPr>
        <p:spPr>
          <a:xfrm>
            <a:off x="2217984" y="3019066"/>
            <a:ext cx="3547200" cy="307600"/>
          </a:xfrm>
          <a:prstGeom prst="rect">
            <a:avLst/>
          </a:prstGeom>
          <a:noFill/>
          <a:ln>
            <a:noFill/>
          </a:ln>
        </p:spPr>
        <p:txBody>
          <a:bodyPr spcFirstLastPara="1" wrap="square" lIns="121900" tIns="60933" rIns="121900" bIns="60933" anchor="t" anchorCtr="0">
            <a:noAutofit/>
          </a:bodyPr>
          <a:lstStyle/>
          <a:p>
            <a:r>
              <a:rPr lang="es-419" sz="1200" dirty="0">
                <a:solidFill>
                  <a:schemeClr val="dk1"/>
                </a:solidFill>
                <a:latin typeface="Calibri"/>
                <a:ea typeface="Calibri"/>
                <a:cs typeface="Calibri"/>
                <a:sym typeface="Calibri"/>
              </a:rPr>
              <a:t>findMeetingByGuest(session.user.id</a:t>
            </a:r>
            <a:r>
              <a:rPr lang="es-419"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cxnSp>
        <p:nvCxnSpPr>
          <p:cNvPr id="34" name="Google Shape;328;p38">
            <a:extLst>
              <a:ext uri="{FF2B5EF4-FFF2-40B4-BE49-F238E27FC236}">
                <a16:creationId xmlns:a16="http://schemas.microsoft.com/office/drawing/2014/main" id="{79F5D389-CDCB-E3F8-FD5A-98C8299176E5}"/>
              </a:ext>
            </a:extLst>
          </p:cNvPr>
          <p:cNvCxnSpPr>
            <a:cxnSpLocks/>
          </p:cNvCxnSpPr>
          <p:nvPr/>
        </p:nvCxnSpPr>
        <p:spPr>
          <a:xfrm>
            <a:off x="2059533" y="5186985"/>
            <a:ext cx="540001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330;p38">
            <a:extLst>
              <a:ext uri="{FF2B5EF4-FFF2-40B4-BE49-F238E27FC236}">
                <a16:creationId xmlns:a16="http://schemas.microsoft.com/office/drawing/2014/main" id="{3B520F7E-9919-E902-A92F-E585E431B038}"/>
              </a:ext>
            </a:extLst>
          </p:cNvPr>
          <p:cNvSpPr txBox="1"/>
          <p:nvPr/>
        </p:nvSpPr>
        <p:spPr>
          <a:xfrm>
            <a:off x="2411796" y="4847052"/>
            <a:ext cx="3181525" cy="338400"/>
          </a:xfrm>
          <a:prstGeom prst="rect">
            <a:avLst/>
          </a:prstGeom>
          <a:noFill/>
          <a:ln>
            <a:noFill/>
          </a:ln>
        </p:spPr>
        <p:txBody>
          <a:bodyPr spcFirstLastPara="1" wrap="square" lIns="121900" tIns="60933" rIns="121900" bIns="60933" anchor="t" anchorCtr="0">
            <a:noAutofit/>
          </a:bodyPr>
          <a:lstStyle/>
          <a:p>
            <a:pPr algn="ctr"/>
            <a:r>
              <a:rPr lang="es-419" dirty="0">
                <a:solidFill>
                  <a:schemeClr val="dk1"/>
                </a:solidFill>
                <a:latin typeface="Calibri"/>
                <a:ea typeface="Calibri"/>
                <a:cs typeface="Calibri"/>
                <a:sym typeface="Calibri"/>
              </a:rPr>
              <a:t>setVariable(meetingsGuest)</a:t>
            </a:r>
            <a:endParaRPr dirty="0">
              <a:solidFill>
                <a:schemeClr val="dk1"/>
              </a:solidFill>
              <a:latin typeface="Calibri"/>
              <a:ea typeface="Calibri"/>
              <a:cs typeface="Calibri"/>
              <a:sym typeface="Calibri"/>
            </a:endParaRPr>
          </a:p>
        </p:txBody>
      </p:sp>
      <p:cxnSp>
        <p:nvCxnSpPr>
          <p:cNvPr id="43" name="Google Shape;324;p38">
            <a:extLst>
              <a:ext uri="{FF2B5EF4-FFF2-40B4-BE49-F238E27FC236}">
                <a16:creationId xmlns:a16="http://schemas.microsoft.com/office/drawing/2014/main" id="{8AEDC05B-E650-BB2A-141E-0BD7CA900309}"/>
              </a:ext>
            </a:extLst>
          </p:cNvPr>
          <p:cNvCxnSpPr>
            <a:cxnSpLocks/>
          </p:cNvCxnSpPr>
          <p:nvPr/>
        </p:nvCxnSpPr>
        <p:spPr>
          <a:xfrm flipV="1">
            <a:off x="2099851" y="4205767"/>
            <a:ext cx="8395429" cy="3332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4" name="Google Shape;326;p38">
            <a:extLst>
              <a:ext uri="{FF2B5EF4-FFF2-40B4-BE49-F238E27FC236}">
                <a16:creationId xmlns:a16="http://schemas.microsoft.com/office/drawing/2014/main" id="{4F9EB9D4-5236-8112-86DC-D4A49343681B}"/>
              </a:ext>
            </a:extLst>
          </p:cNvPr>
          <p:cNvSpPr/>
          <p:nvPr/>
        </p:nvSpPr>
        <p:spPr>
          <a:xfrm>
            <a:off x="9996693" y="1070734"/>
            <a:ext cx="1440000" cy="63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dirty="0">
                <a:solidFill>
                  <a:schemeClr val="dk1"/>
                </a:solidFill>
                <a:latin typeface="Calibri"/>
                <a:ea typeface="Calibri"/>
                <a:cs typeface="Calibri"/>
                <a:sym typeface="Calibri"/>
              </a:rPr>
              <a:t>Session</a:t>
            </a:r>
            <a:endParaRPr sz="1600" dirty="0">
              <a:solidFill>
                <a:schemeClr val="dk1"/>
              </a:solidFill>
              <a:latin typeface="Calibri"/>
              <a:ea typeface="Calibri"/>
              <a:cs typeface="Calibri"/>
              <a:sym typeface="Calibri"/>
            </a:endParaRPr>
          </a:p>
        </p:txBody>
      </p:sp>
      <p:cxnSp>
        <p:nvCxnSpPr>
          <p:cNvPr id="45" name="Google Shape;327;p38">
            <a:extLst>
              <a:ext uri="{FF2B5EF4-FFF2-40B4-BE49-F238E27FC236}">
                <a16:creationId xmlns:a16="http://schemas.microsoft.com/office/drawing/2014/main" id="{44992DFF-8E67-22B2-8611-39E217B589A7}"/>
              </a:ext>
            </a:extLst>
          </p:cNvPr>
          <p:cNvCxnSpPr>
            <a:cxnSpLocks/>
            <a:stCxn id="44" idx="2"/>
          </p:cNvCxnSpPr>
          <p:nvPr/>
        </p:nvCxnSpPr>
        <p:spPr>
          <a:xfrm>
            <a:off x="10716693" y="1705134"/>
            <a:ext cx="24166" cy="465127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6" name="Google Shape;325;p38">
            <a:extLst>
              <a:ext uri="{FF2B5EF4-FFF2-40B4-BE49-F238E27FC236}">
                <a16:creationId xmlns:a16="http://schemas.microsoft.com/office/drawing/2014/main" id="{391C4414-4238-4BF9-7209-AE2ED5BADFF5}"/>
              </a:ext>
            </a:extLst>
          </p:cNvPr>
          <p:cNvSpPr/>
          <p:nvPr/>
        </p:nvSpPr>
        <p:spPr>
          <a:xfrm>
            <a:off x="10557690" y="3786095"/>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sp>
        <p:nvSpPr>
          <p:cNvPr id="48" name="CasellaDiTesto 47">
            <a:extLst>
              <a:ext uri="{FF2B5EF4-FFF2-40B4-BE49-F238E27FC236}">
                <a16:creationId xmlns:a16="http://schemas.microsoft.com/office/drawing/2014/main" id="{628A366E-0555-CCF8-8D1B-5187C24BB6D4}"/>
              </a:ext>
            </a:extLst>
          </p:cNvPr>
          <p:cNvSpPr txBox="1"/>
          <p:nvPr/>
        </p:nvSpPr>
        <p:spPr>
          <a:xfrm>
            <a:off x="2487077" y="3911631"/>
            <a:ext cx="6094520" cy="369332"/>
          </a:xfrm>
          <a:prstGeom prst="rect">
            <a:avLst/>
          </a:prstGeom>
          <a:noFill/>
        </p:spPr>
        <p:txBody>
          <a:bodyPr wrap="square">
            <a:spAutoFit/>
          </a:bodyPr>
          <a:lstStyle/>
          <a:p>
            <a:r>
              <a:rPr lang="en-US" sz="1800" dirty="0" err="1"/>
              <a:t>setAttribute</a:t>
            </a:r>
            <a:r>
              <a:rPr lang="en-US" sz="1800" dirty="0"/>
              <a:t>  (“counter", 3)</a:t>
            </a:r>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609600" y="87901"/>
            <a:ext cx="10972800" cy="1143200"/>
          </a:xfrm>
          <a:prstGeom prst="rect">
            <a:avLst/>
          </a:prstGeom>
          <a:noFill/>
          <a:ln>
            <a:noFill/>
          </a:ln>
        </p:spPr>
        <p:txBody>
          <a:bodyPr spcFirstLastPara="1" vert="horz" wrap="square" lIns="121900" tIns="60933" rIns="121900" bIns="60933" rtlCol="0" anchor="ctr" anchorCtr="0">
            <a:noAutofit/>
          </a:bodyPr>
          <a:lstStyle/>
          <a:p>
            <a:pPr algn="ctr">
              <a:spcBef>
                <a:spcPts val="0"/>
              </a:spcBef>
              <a:buClr>
                <a:schemeClr val="dk1"/>
              </a:buClr>
              <a:buSzPts val="4400"/>
            </a:pPr>
            <a:r>
              <a:rPr lang="es-419" sz="3600" dirty="0"/>
              <a:t>Event: go to Anagrafe</a:t>
            </a:r>
            <a:endParaRPr sz="3600" dirty="0"/>
          </a:p>
        </p:txBody>
      </p:sp>
      <p:sp>
        <p:nvSpPr>
          <p:cNvPr id="310" name="Google Shape;310;p38"/>
          <p:cNvSpPr/>
          <p:nvPr/>
        </p:nvSpPr>
        <p:spPr>
          <a:xfrm>
            <a:off x="1496239" y="1245733"/>
            <a:ext cx="1834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dirty="0">
                <a:solidFill>
                  <a:schemeClr val="dk1"/>
                </a:solidFill>
                <a:latin typeface="Calibri"/>
                <a:ea typeface="Calibri"/>
                <a:cs typeface="Calibri"/>
                <a:sym typeface="Calibri"/>
              </a:rPr>
              <a:t>GoToAnagrafe</a:t>
            </a:r>
            <a:endParaRPr dirty="0">
              <a:solidFill>
                <a:schemeClr val="dk1"/>
              </a:solidFill>
              <a:latin typeface="Calibri"/>
              <a:ea typeface="Calibri"/>
              <a:cs typeface="Calibri"/>
              <a:sym typeface="Calibri"/>
            </a:endParaRPr>
          </a:p>
        </p:txBody>
      </p:sp>
      <p:cxnSp>
        <p:nvCxnSpPr>
          <p:cNvPr id="311" name="Google Shape;311;p38"/>
          <p:cNvCxnSpPr>
            <a:cxnSpLocks/>
            <a:stCxn id="310" idx="2"/>
          </p:cNvCxnSpPr>
          <p:nvPr/>
        </p:nvCxnSpPr>
        <p:spPr>
          <a:xfrm>
            <a:off x="2413439" y="1626933"/>
            <a:ext cx="0" cy="480966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945175" y="2782761"/>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843575" y="2413429"/>
            <a:ext cx="1220800" cy="369200"/>
          </a:xfrm>
          <a:prstGeom prst="rect">
            <a:avLst/>
          </a:prstGeom>
          <a:noFill/>
          <a:ln>
            <a:noFill/>
          </a:ln>
        </p:spPr>
        <p:txBody>
          <a:bodyPr spcFirstLastPara="1" wrap="square" lIns="121900" tIns="60933" rIns="121900" bIns="60933" anchor="t" anchorCtr="0">
            <a:noAutofit/>
          </a:bodyPr>
          <a:lstStyle/>
          <a:p>
            <a:r>
              <a:rPr lang="es-419" dirty="0">
                <a:solidFill>
                  <a:schemeClr val="dk1"/>
                </a:solidFill>
                <a:latin typeface="Calibri"/>
                <a:ea typeface="Calibri"/>
                <a:cs typeface="Calibri"/>
                <a:sym typeface="Calibri"/>
              </a:rPr>
              <a:t>redirect</a:t>
            </a:r>
            <a:endParaRPr dirty="0">
              <a:solidFill>
                <a:schemeClr val="dk1"/>
              </a:solidFill>
              <a:latin typeface="Calibri"/>
              <a:ea typeface="Calibri"/>
              <a:cs typeface="Calibri"/>
              <a:sym typeface="Calibri"/>
            </a:endParaRPr>
          </a:p>
        </p:txBody>
      </p:sp>
      <p:sp>
        <p:nvSpPr>
          <p:cNvPr id="314" name="Google Shape;314;p38"/>
          <p:cNvSpPr/>
          <p:nvPr/>
        </p:nvSpPr>
        <p:spPr>
          <a:xfrm>
            <a:off x="2212336" y="2127604"/>
            <a:ext cx="408800" cy="415191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sp>
        <p:nvSpPr>
          <p:cNvPr id="315" name="Google Shape;315;p38"/>
          <p:cNvSpPr/>
          <p:nvPr/>
        </p:nvSpPr>
        <p:spPr>
          <a:xfrm>
            <a:off x="5773039" y="1208166"/>
            <a:ext cx="1490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dirty="0">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316" name="Google Shape;316;p38"/>
          <p:cNvCxnSpPr>
            <a:cxnSpLocks/>
            <a:stCxn id="315" idx="2"/>
          </p:cNvCxnSpPr>
          <p:nvPr/>
        </p:nvCxnSpPr>
        <p:spPr>
          <a:xfrm>
            <a:off x="6518439" y="1589366"/>
            <a:ext cx="0" cy="484723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a:cxnSpLocks/>
          </p:cNvCxnSpPr>
          <p:nvPr/>
        </p:nvCxnSpPr>
        <p:spPr>
          <a:xfrm flipH="1">
            <a:off x="2634340" y="3606914"/>
            <a:ext cx="3681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3415305" y="3226414"/>
            <a:ext cx="1971135" cy="308000"/>
          </a:xfrm>
          <a:prstGeom prst="rect">
            <a:avLst/>
          </a:prstGeom>
          <a:noFill/>
          <a:ln>
            <a:noFill/>
          </a:ln>
        </p:spPr>
        <p:txBody>
          <a:bodyPr spcFirstLastPara="1" wrap="square" lIns="121900" tIns="60933" rIns="121900" bIns="60933" anchor="t" anchorCtr="0">
            <a:noAutofit/>
          </a:bodyPr>
          <a:lstStyle/>
          <a:p>
            <a:pPr algn="ctr"/>
            <a:r>
              <a:rPr lang="es-419" dirty="0">
                <a:solidFill>
                  <a:schemeClr val="dk1"/>
                </a:solidFill>
                <a:latin typeface="Calibri"/>
                <a:ea typeface="Calibri"/>
                <a:cs typeface="Calibri"/>
                <a:sym typeface="Calibri"/>
              </a:rPr>
              <a:t>Users</a:t>
            </a:r>
            <a:endParaRPr sz="1600" dirty="0">
              <a:solidFill>
                <a:schemeClr val="dk1"/>
              </a:solidFill>
              <a:latin typeface="Calibri"/>
              <a:ea typeface="Calibri"/>
              <a:cs typeface="Calibri"/>
              <a:sym typeface="Calibri"/>
            </a:endParaRPr>
          </a:p>
        </p:txBody>
      </p:sp>
      <p:sp>
        <p:nvSpPr>
          <p:cNvPr id="319" name="Google Shape;319;p38"/>
          <p:cNvSpPr/>
          <p:nvPr/>
        </p:nvSpPr>
        <p:spPr>
          <a:xfrm>
            <a:off x="6315255" y="2084676"/>
            <a:ext cx="406400" cy="186760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cxnSp>
        <p:nvCxnSpPr>
          <p:cNvPr id="320" name="Google Shape;320;p38"/>
          <p:cNvCxnSpPr>
            <a:cxnSpLocks/>
          </p:cNvCxnSpPr>
          <p:nvPr/>
        </p:nvCxnSpPr>
        <p:spPr>
          <a:xfrm flipV="1">
            <a:off x="2694790" y="2300300"/>
            <a:ext cx="3620516" cy="963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1" name="Google Shape;321;p38"/>
          <p:cNvSpPr txBox="1"/>
          <p:nvPr/>
        </p:nvSpPr>
        <p:spPr>
          <a:xfrm>
            <a:off x="2635639" y="1930800"/>
            <a:ext cx="3547200" cy="307600"/>
          </a:xfrm>
          <a:prstGeom prst="rect">
            <a:avLst/>
          </a:prstGeom>
          <a:noFill/>
          <a:ln>
            <a:noFill/>
          </a:ln>
        </p:spPr>
        <p:txBody>
          <a:bodyPr spcFirstLastPara="1" wrap="square" lIns="121900" tIns="60933" rIns="121900" bIns="60933" anchor="t" anchorCtr="0">
            <a:noAutofit/>
          </a:bodyPr>
          <a:lstStyle/>
          <a:p>
            <a:pPr algn="ctr"/>
            <a:r>
              <a:rPr lang="es-419" sz="1600" dirty="0">
                <a:solidFill>
                  <a:schemeClr val="dk1"/>
                </a:solidFill>
                <a:latin typeface="Calibri"/>
                <a:ea typeface="Calibri"/>
                <a:cs typeface="Calibri"/>
                <a:sym typeface="Calibri"/>
              </a:rPr>
              <a:t>new </a:t>
            </a:r>
            <a:r>
              <a:rPr lang="es-419" dirty="0">
                <a:solidFill>
                  <a:schemeClr val="dk1"/>
                </a:solidFill>
                <a:latin typeface="Calibri"/>
                <a:ea typeface="Calibri"/>
                <a:cs typeface="Calibri"/>
                <a:sym typeface="Calibri"/>
              </a:rPr>
              <a:t>User</a:t>
            </a:r>
            <a:r>
              <a:rPr lang="es-419" sz="1600" dirty="0">
                <a:solidFill>
                  <a:schemeClr val="dk1"/>
                </a:solidFill>
                <a:latin typeface="Calibri"/>
                <a:ea typeface="Calibri"/>
                <a:cs typeface="Calibri"/>
                <a:sym typeface="Calibri"/>
              </a:rPr>
              <a:t>DAO()</a:t>
            </a:r>
            <a:endParaRPr sz="1600" dirty="0">
              <a:solidFill>
                <a:schemeClr val="dk1"/>
              </a:solidFill>
              <a:latin typeface="Calibri"/>
              <a:ea typeface="Calibri"/>
              <a:cs typeface="Calibri"/>
              <a:sym typeface="Calibri"/>
            </a:endParaRPr>
          </a:p>
        </p:txBody>
      </p:sp>
      <p:sp>
        <p:nvSpPr>
          <p:cNvPr id="322" name="Google Shape;322;p38"/>
          <p:cNvSpPr/>
          <p:nvPr/>
        </p:nvSpPr>
        <p:spPr>
          <a:xfrm>
            <a:off x="7530608" y="1227237"/>
            <a:ext cx="1233993"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a:solidFill>
                  <a:schemeClr val="dk1"/>
                </a:solidFill>
                <a:latin typeface="Calibri"/>
                <a:ea typeface="Calibri"/>
                <a:cs typeface="Calibri"/>
                <a:sym typeface="Calibri"/>
              </a:rPr>
              <a:t>ctx</a:t>
            </a:r>
            <a:endParaRPr sz="1600">
              <a:solidFill>
                <a:schemeClr val="dk1"/>
              </a:solidFill>
              <a:latin typeface="Calibri"/>
              <a:ea typeface="Calibri"/>
              <a:cs typeface="Calibri"/>
              <a:sym typeface="Calibri"/>
            </a:endParaRPr>
          </a:p>
        </p:txBody>
      </p:sp>
      <p:cxnSp>
        <p:nvCxnSpPr>
          <p:cNvPr id="323" name="Google Shape;323;p38"/>
          <p:cNvCxnSpPr>
            <a:cxnSpLocks/>
            <a:stCxn id="322" idx="2"/>
          </p:cNvCxnSpPr>
          <p:nvPr/>
        </p:nvCxnSpPr>
        <p:spPr>
          <a:xfrm>
            <a:off x="8147605" y="1608437"/>
            <a:ext cx="60367" cy="482816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24" name="Google Shape;324;p38"/>
          <p:cNvCxnSpPr>
            <a:cxnSpLocks/>
            <a:endCxn id="325" idx="1"/>
          </p:cNvCxnSpPr>
          <p:nvPr/>
        </p:nvCxnSpPr>
        <p:spPr>
          <a:xfrm flipV="1">
            <a:off x="2634340" y="5701222"/>
            <a:ext cx="6867401" cy="472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6" name="Google Shape;326;p38"/>
          <p:cNvSpPr/>
          <p:nvPr/>
        </p:nvSpPr>
        <p:spPr>
          <a:xfrm>
            <a:off x="8965185" y="1150921"/>
            <a:ext cx="1440000" cy="63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a:solidFill>
                  <a:schemeClr val="dk1"/>
                </a:solidFill>
                <a:latin typeface="Calibri"/>
                <a:ea typeface="Calibri"/>
                <a:cs typeface="Calibri"/>
                <a:sym typeface="Calibri"/>
              </a:rPr>
              <a:t>Template</a:t>
            </a:r>
            <a:br>
              <a:rPr lang="es-419" sz="1600">
                <a:solidFill>
                  <a:schemeClr val="dk1"/>
                </a:solidFill>
                <a:latin typeface="Calibri"/>
                <a:ea typeface="Calibri"/>
                <a:cs typeface="Calibri"/>
                <a:sym typeface="Calibri"/>
              </a:rPr>
            </a:br>
            <a:r>
              <a:rPr lang="es-419" sz="1600">
                <a:solidFill>
                  <a:schemeClr val="dk1"/>
                </a:solidFill>
                <a:latin typeface="Calibri"/>
                <a:ea typeface="Calibri"/>
                <a:cs typeface="Calibri"/>
                <a:sym typeface="Calibri"/>
              </a:rPr>
              <a:t>Engine</a:t>
            </a:r>
            <a:endParaRPr sz="1600">
              <a:solidFill>
                <a:schemeClr val="dk1"/>
              </a:solidFill>
              <a:latin typeface="Calibri"/>
              <a:ea typeface="Calibri"/>
              <a:cs typeface="Calibri"/>
              <a:sym typeface="Calibri"/>
            </a:endParaRPr>
          </a:p>
        </p:txBody>
      </p:sp>
      <p:cxnSp>
        <p:nvCxnSpPr>
          <p:cNvPr id="327" name="Google Shape;327;p38"/>
          <p:cNvCxnSpPr>
            <a:cxnSpLocks/>
            <a:stCxn id="326" idx="2"/>
          </p:cNvCxnSpPr>
          <p:nvPr/>
        </p:nvCxnSpPr>
        <p:spPr>
          <a:xfrm>
            <a:off x="9685185" y="1785321"/>
            <a:ext cx="1076" cy="465127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25" name="Google Shape;325;p38"/>
          <p:cNvSpPr/>
          <p:nvPr/>
        </p:nvSpPr>
        <p:spPr>
          <a:xfrm>
            <a:off x="9501741" y="5248222"/>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cxnSp>
        <p:nvCxnSpPr>
          <p:cNvPr id="328" name="Google Shape;328;p38"/>
          <p:cNvCxnSpPr>
            <a:cxnSpLocks/>
          </p:cNvCxnSpPr>
          <p:nvPr/>
        </p:nvCxnSpPr>
        <p:spPr>
          <a:xfrm>
            <a:off x="2580426" y="4740485"/>
            <a:ext cx="541412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9" name="Google Shape;329;p38"/>
          <p:cNvSpPr/>
          <p:nvPr/>
        </p:nvSpPr>
        <p:spPr>
          <a:xfrm>
            <a:off x="8004772" y="4327053"/>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sp>
        <p:nvSpPr>
          <p:cNvPr id="330" name="Google Shape;330;p38"/>
          <p:cNvSpPr txBox="1"/>
          <p:nvPr/>
        </p:nvSpPr>
        <p:spPr>
          <a:xfrm>
            <a:off x="2932689" y="4400552"/>
            <a:ext cx="3181525" cy="338400"/>
          </a:xfrm>
          <a:prstGeom prst="rect">
            <a:avLst/>
          </a:prstGeom>
          <a:noFill/>
          <a:ln>
            <a:noFill/>
          </a:ln>
        </p:spPr>
        <p:txBody>
          <a:bodyPr spcFirstLastPara="1" wrap="square" lIns="121900" tIns="60933" rIns="121900" bIns="60933" anchor="t" anchorCtr="0">
            <a:noAutofit/>
          </a:bodyPr>
          <a:lstStyle/>
          <a:p>
            <a:pPr algn="ctr"/>
            <a:r>
              <a:rPr lang="es-419" dirty="0">
                <a:solidFill>
                  <a:schemeClr val="dk1"/>
                </a:solidFill>
                <a:latin typeface="Calibri"/>
                <a:ea typeface="Calibri"/>
                <a:cs typeface="Calibri"/>
                <a:sym typeface="Calibri"/>
              </a:rPr>
              <a:t>setVariable(users)</a:t>
            </a:r>
            <a:endParaRPr dirty="0">
              <a:solidFill>
                <a:schemeClr val="dk1"/>
              </a:solidFill>
              <a:latin typeface="Calibri"/>
              <a:ea typeface="Calibri"/>
              <a:cs typeface="Calibri"/>
              <a:sym typeface="Calibri"/>
            </a:endParaRPr>
          </a:p>
        </p:txBody>
      </p:sp>
      <p:sp>
        <p:nvSpPr>
          <p:cNvPr id="331" name="Google Shape;331;p38"/>
          <p:cNvSpPr txBox="1"/>
          <p:nvPr/>
        </p:nvSpPr>
        <p:spPr>
          <a:xfrm>
            <a:off x="2752886" y="5307325"/>
            <a:ext cx="3442800" cy="398622"/>
          </a:xfrm>
          <a:prstGeom prst="rect">
            <a:avLst/>
          </a:prstGeom>
          <a:noFill/>
          <a:ln>
            <a:noFill/>
          </a:ln>
        </p:spPr>
        <p:txBody>
          <a:bodyPr spcFirstLastPara="1" wrap="square" lIns="121900" tIns="60933" rIns="121900" bIns="60933" anchor="t" anchorCtr="0">
            <a:noAutofit/>
          </a:bodyPr>
          <a:lstStyle/>
          <a:p>
            <a:pPr algn="ctr"/>
            <a:r>
              <a:rPr lang="es-419" dirty="0">
                <a:solidFill>
                  <a:schemeClr val="dk1"/>
                </a:solidFill>
                <a:latin typeface="Calibri"/>
                <a:ea typeface="Calibri"/>
                <a:cs typeface="Calibri"/>
                <a:sym typeface="Calibri"/>
              </a:rPr>
              <a:t>process(ctx, “Anagrafe.html", ..)</a:t>
            </a:r>
            <a:endParaRPr dirty="0">
              <a:solidFill>
                <a:schemeClr val="dk1"/>
              </a:solidFill>
              <a:latin typeface="Calibri"/>
              <a:ea typeface="Calibri"/>
              <a:cs typeface="Calibri"/>
              <a:sym typeface="Calibri"/>
            </a:endParaRPr>
          </a:p>
        </p:txBody>
      </p:sp>
      <p:cxnSp>
        <p:nvCxnSpPr>
          <p:cNvPr id="332" name="Google Shape;332;p38"/>
          <p:cNvCxnSpPr>
            <a:cxnSpLocks/>
          </p:cNvCxnSpPr>
          <p:nvPr/>
        </p:nvCxnSpPr>
        <p:spPr>
          <a:xfrm>
            <a:off x="2645189" y="2992129"/>
            <a:ext cx="3680272" cy="120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2645189" y="2656183"/>
            <a:ext cx="3547200" cy="307600"/>
          </a:xfrm>
          <a:prstGeom prst="rect">
            <a:avLst/>
          </a:prstGeom>
          <a:noFill/>
          <a:ln>
            <a:noFill/>
          </a:ln>
        </p:spPr>
        <p:txBody>
          <a:bodyPr spcFirstLastPara="1" wrap="square" lIns="121900" tIns="60933" rIns="121900" bIns="60933" anchor="t" anchorCtr="0">
            <a:noAutofit/>
          </a:bodyPr>
          <a:lstStyle/>
          <a:p>
            <a:pPr algn="ctr"/>
            <a:r>
              <a:rPr lang="es-419" sz="1400" dirty="0">
                <a:solidFill>
                  <a:schemeClr val="dk1"/>
                </a:solidFill>
                <a:latin typeface="Calibri"/>
                <a:ea typeface="Calibri"/>
                <a:cs typeface="Calibri"/>
                <a:sym typeface="Calibri"/>
              </a:rPr>
              <a:t>findAllUsers()</a:t>
            </a:r>
            <a:endParaRPr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9713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137019"/>
            <a:ext cx="10972800" cy="1143000"/>
          </a:xfrm>
          <a:prstGeom prst="rect">
            <a:avLst/>
          </a:prstGeom>
          <a:noFill/>
          <a:ln>
            <a:noFill/>
          </a:ln>
        </p:spPr>
        <p:txBody>
          <a:bodyPr spcFirstLastPara="1" vert="horz" wrap="square" lIns="121900" tIns="60933" rIns="121900" bIns="60933" rtlCol="0" anchor="ctr" anchorCtr="0">
            <a:noAutofit/>
          </a:bodyPr>
          <a:lstStyle/>
          <a:p>
            <a:pPr algn="ctr">
              <a:spcBef>
                <a:spcPts val="0"/>
              </a:spcBef>
              <a:buClr>
                <a:schemeClr val="dk1"/>
              </a:buClr>
              <a:buSzPts val="4400"/>
            </a:pPr>
            <a:r>
              <a:rPr lang="es-419" sz="3600" dirty="0"/>
              <a:t>Event: CreateMeeting</a:t>
            </a:r>
            <a:endParaRPr sz="3600"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dirty="0">
                <a:solidFill>
                  <a:schemeClr val="dk1"/>
                </a:solidFill>
                <a:latin typeface="Calibri"/>
                <a:ea typeface="Calibri"/>
                <a:cs typeface="Calibri"/>
                <a:sym typeface="Calibri"/>
              </a:rPr>
              <a:t>CreateMeeting</a:t>
            </a:r>
            <a:endParaRPr dirty="0">
              <a:solidFill>
                <a:schemeClr val="dk1"/>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r>
              <a:rPr lang="es-419">
                <a:solidFill>
                  <a:schemeClr val="dk1"/>
                </a:solidFill>
                <a:latin typeface="Calibri"/>
                <a:ea typeface="Calibri"/>
                <a:cs typeface="Calibri"/>
                <a:sym typeface="Calibri"/>
              </a:rPr>
              <a:t>doPOST</a:t>
            </a:r>
            <a:endParaRPr>
              <a:solidFill>
                <a:schemeClr val="dk1"/>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cxnSp>
        <p:nvCxnSpPr>
          <p:cNvPr id="345" name="Google Shape;345;p39"/>
          <p:cNvCxnSpPr>
            <a:cxnSpLocks/>
          </p:cNvCxnSpPr>
          <p:nvPr/>
        </p:nvCxnSpPr>
        <p:spPr>
          <a:xfrm>
            <a:off x="6612082" y="1787091"/>
            <a:ext cx="0" cy="438130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47" name="Google Shape;347;p39"/>
          <p:cNvSpPr txBox="1"/>
          <p:nvPr/>
        </p:nvSpPr>
        <p:spPr>
          <a:xfrm>
            <a:off x="2754749" y="2744500"/>
            <a:ext cx="4221332" cy="308000"/>
          </a:xfrm>
          <a:prstGeom prst="rect">
            <a:avLst/>
          </a:prstGeom>
          <a:noFill/>
          <a:ln>
            <a:noFill/>
          </a:ln>
        </p:spPr>
        <p:txBody>
          <a:bodyPr spcFirstLastPara="1" wrap="square" lIns="121900" tIns="60933" rIns="121900" bIns="60933" anchor="t" anchorCtr="0">
            <a:noAutofit/>
          </a:bodyPr>
          <a:lstStyle/>
          <a:p>
            <a:r>
              <a:rPr lang="es-419" sz="1600" dirty="0">
                <a:solidFill>
                  <a:schemeClr val="dk1"/>
                </a:solidFill>
                <a:latin typeface="Calibri"/>
                <a:ea typeface="Calibri"/>
                <a:cs typeface="Calibri"/>
                <a:sym typeface="Calibri"/>
              </a:rPr>
              <a:t>meeting = New </a:t>
            </a:r>
            <a:r>
              <a:rPr lang="es-419" dirty="0">
                <a:solidFill>
                  <a:schemeClr val="dk1"/>
                </a:solidFill>
                <a:latin typeface="Calibri"/>
                <a:ea typeface="Calibri"/>
                <a:cs typeface="Calibri"/>
                <a:sym typeface="Calibri"/>
              </a:rPr>
              <a:t>Meeting</a:t>
            </a:r>
            <a:r>
              <a:rPr lang="es-419" sz="1600" dirty="0">
                <a:solidFill>
                  <a:schemeClr val="dk1"/>
                </a:solidFill>
                <a:latin typeface="Calibri"/>
                <a:ea typeface="Calibri"/>
                <a:cs typeface="Calibri"/>
                <a:sym typeface="Calibri"/>
              </a:rPr>
              <a:t>(</a:t>
            </a:r>
            <a:r>
              <a:rPr lang="es-419" dirty="0">
                <a:solidFill>
                  <a:schemeClr val="dk1"/>
                </a:solidFill>
                <a:latin typeface="Calibri"/>
                <a:ea typeface="Calibri"/>
                <a:cs typeface="Calibri"/>
                <a:sym typeface="Calibri"/>
              </a:rPr>
              <a:t>parameters</a:t>
            </a:r>
            <a:r>
              <a:rPr lang="es-419" sz="1600"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sp>
        <p:nvSpPr>
          <p:cNvPr id="349" name="Google Shape;349;p39"/>
          <p:cNvSpPr/>
          <p:nvPr/>
        </p:nvSpPr>
        <p:spPr>
          <a:xfrm>
            <a:off x="7920200" y="1447800"/>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dirty="0">
                <a:solidFill>
                  <a:schemeClr val="dk1"/>
                </a:solidFill>
                <a:latin typeface="Calibri"/>
                <a:ea typeface="Calibri"/>
                <a:cs typeface="Calibri"/>
                <a:sym typeface="Calibri"/>
              </a:rPr>
              <a:t>GoToAnagrafe</a:t>
            </a:r>
            <a:endParaRPr dirty="0">
              <a:solidFill>
                <a:schemeClr val="dk1"/>
              </a:solidFill>
              <a:latin typeface="Calibri"/>
              <a:ea typeface="Calibri"/>
              <a:cs typeface="Calibri"/>
              <a:sym typeface="Calibri"/>
            </a:endParaRPr>
          </a:p>
        </p:txBody>
      </p:sp>
      <p:cxnSp>
        <p:nvCxnSpPr>
          <p:cNvPr id="350" name="Google Shape;350;p39"/>
          <p:cNvCxnSpPr>
            <a:stCxn id="349" idx="2"/>
          </p:cNvCxnSpPr>
          <p:nvPr/>
        </p:nvCxnSpPr>
        <p:spPr>
          <a:xfrm flipH="1">
            <a:off x="8986600" y="1829000"/>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8744904" y="4046873"/>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cxnSp>
        <p:nvCxnSpPr>
          <p:cNvPr id="352" name="Google Shape;352;p39"/>
          <p:cNvCxnSpPr/>
          <p:nvPr/>
        </p:nvCxnSpPr>
        <p:spPr>
          <a:xfrm>
            <a:off x="2735627" y="4648200"/>
            <a:ext cx="6009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866279" y="4221088"/>
            <a:ext cx="1117600" cy="338400"/>
          </a:xfrm>
          <a:prstGeom prst="rect">
            <a:avLst/>
          </a:prstGeom>
          <a:noFill/>
          <a:ln>
            <a:noFill/>
          </a:ln>
        </p:spPr>
        <p:txBody>
          <a:bodyPr spcFirstLastPara="1" wrap="square" lIns="121900" tIns="60933" rIns="121900" bIns="60933" anchor="t" anchorCtr="0">
            <a:noAutofit/>
          </a:bodyPr>
          <a:lstStyle/>
          <a:p>
            <a:pPr algn="ctr"/>
            <a:r>
              <a:rPr lang="es-419" dirty="0">
                <a:solidFill>
                  <a:schemeClr val="dk1"/>
                </a:solidFill>
                <a:latin typeface="Calibri"/>
                <a:ea typeface="Calibri"/>
                <a:cs typeface="Calibri"/>
                <a:sym typeface="Calibri"/>
              </a:rPr>
              <a:t>redirect</a:t>
            </a:r>
            <a:endParaRPr dirty="0">
              <a:solidFill>
                <a:schemeClr val="dk1"/>
              </a:solidFill>
              <a:latin typeface="Calibri"/>
              <a:ea typeface="Calibri"/>
              <a:cs typeface="Calibri"/>
              <a:sym typeface="Calibri"/>
            </a:endParaRPr>
          </a:p>
        </p:txBody>
      </p:sp>
      <p:sp>
        <p:nvSpPr>
          <p:cNvPr id="354" name="Google Shape;354;p39"/>
          <p:cNvSpPr txBox="1"/>
          <p:nvPr/>
        </p:nvSpPr>
        <p:spPr>
          <a:xfrm>
            <a:off x="348829" y="3128000"/>
            <a:ext cx="1928400" cy="3040400"/>
          </a:xfrm>
          <a:prstGeom prst="rect">
            <a:avLst/>
          </a:prstGeom>
          <a:noFill/>
          <a:ln>
            <a:noFill/>
          </a:ln>
        </p:spPr>
        <p:txBody>
          <a:bodyPr spcFirstLastPara="1" wrap="square" lIns="121900" tIns="60933" rIns="121900" bIns="60933" anchor="t" anchorCtr="0">
            <a:noAutofit/>
          </a:bodyPr>
          <a:lstStyle/>
          <a:p>
            <a:r>
              <a:rPr lang="es-419" dirty="0">
                <a:solidFill>
                  <a:schemeClr val="dk1"/>
                </a:solidFill>
                <a:latin typeface="Calibri"/>
                <a:ea typeface="Calibri"/>
                <a:cs typeface="Calibri"/>
                <a:sym typeface="Calibri"/>
              </a:rPr>
              <a:t>POST</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/Create</a:t>
            </a:r>
            <a:r>
              <a:rPr lang="it-IT" dirty="0">
                <a:solidFill>
                  <a:schemeClr val="dk1"/>
                </a:solidFill>
                <a:latin typeface="Calibri"/>
                <a:ea typeface="Calibri"/>
                <a:cs typeface="Calibri"/>
                <a:sym typeface="Calibri"/>
              </a:rPr>
              <a:t>Meeting</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Title,</a:t>
            </a:r>
          </a:p>
          <a:p>
            <a:r>
              <a:rPr lang="es-419" dirty="0">
                <a:solidFill>
                  <a:schemeClr val="dk1"/>
                </a:solidFill>
                <a:latin typeface="Calibri"/>
                <a:ea typeface="Calibri"/>
                <a:cs typeface="Calibri"/>
                <a:sym typeface="Calibri"/>
              </a:rPr>
              <a:t>Duration,</a:t>
            </a:r>
          </a:p>
          <a:p>
            <a:r>
              <a:rPr lang="es-419" dirty="0">
                <a:solidFill>
                  <a:schemeClr val="dk1"/>
                </a:solidFill>
                <a:latin typeface="Calibri"/>
                <a:ea typeface="Calibri"/>
                <a:cs typeface="Calibri"/>
                <a:sym typeface="Calibri"/>
              </a:rPr>
              <a:t>StartDate</a:t>
            </a:r>
          </a:p>
          <a:p>
            <a:r>
              <a:rPr lang="it-IT" dirty="0" err="1">
                <a:solidFill>
                  <a:schemeClr val="dk1"/>
                </a:solidFill>
                <a:latin typeface="Calibri"/>
                <a:ea typeface="Calibri"/>
                <a:cs typeface="Calibri"/>
                <a:sym typeface="Calibri"/>
              </a:rPr>
              <a:t>MaxGuest</a:t>
            </a:r>
            <a:endParaRPr lang="it-IT" dirty="0">
              <a:solidFill>
                <a:schemeClr val="dk1"/>
              </a:solidFill>
              <a:latin typeface="Calibri"/>
              <a:ea typeface="Calibri"/>
              <a:cs typeface="Calibri"/>
              <a:sym typeface="Calibri"/>
            </a:endParaRPr>
          </a:p>
          <a:p>
            <a:r>
              <a:rPr lang="it-IT" dirty="0" err="1">
                <a:solidFill>
                  <a:schemeClr val="dk1"/>
                </a:solidFill>
                <a:latin typeface="Calibri"/>
                <a:ea typeface="Calibri"/>
                <a:cs typeface="Calibri"/>
                <a:sym typeface="Calibri"/>
              </a:rPr>
              <a:t>Creator_id</a:t>
            </a:r>
            <a:endParaRPr lang="it-IT" dirty="0">
              <a:solidFill>
                <a:schemeClr val="dk1"/>
              </a:solidFill>
              <a:latin typeface="Calibri"/>
              <a:ea typeface="Calibri"/>
              <a:cs typeface="Calibri"/>
              <a:sym typeface="Calibri"/>
            </a:endParaRPr>
          </a:p>
          <a:p>
            <a:endParaRPr lang="it-IT" dirty="0">
              <a:solidFill>
                <a:schemeClr val="dk1"/>
              </a:solidFill>
              <a:latin typeface="Calibri"/>
              <a:ea typeface="Calibri"/>
              <a:cs typeface="Calibri"/>
              <a:sym typeface="Calibri"/>
            </a:endParaRPr>
          </a:p>
          <a:p>
            <a:r>
              <a:rPr lang="it-IT" dirty="0">
                <a:solidFill>
                  <a:schemeClr val="dk1"/>
                </a:solidFill>
                <a:latin typeface="Calibri"/>
                <a:ea typeface="Calibri"/>
                <a:cs typeface="Calibri"/>
                <a:sym typeface="Calibri"/>
              </a:rPr>
              <a:t>From Home</a:t>
            </a:r>
            <a:endParaRPr dirty="0">
              <a:solidFill>
                <a:schemeClr val="dk1"/>
              </a:solidFill>
              <a:latin typeface="Calibri"/>
              <a:ea typeface="Calibri"/>
              <a:cs typeface="Calibri"/>
              <a:sym typeface="Calibri"/>
            </a:endParaRPr>
          </a:p>
        </p:txBody>
      </p:sp>
      <p:sp>
        <p:nvSpPr>
          <p:cNvPr id="24" name="Google Shape;349;p39">
            <a:extLst>
              <a:ext uri="{FF2B5EF4-FFF2-40B4-BE49-F238E27FC236}">
                <a16:creationId xmlns:a16="http://schemas.microsoft.com/office/drawing/2014/main" id="{B7E44E6D-0DD8-36A3-EA8C-4C847D29F027}"/>
              </a:ext>
            </a:extLst>
          </p:cNvPr>
          <p:cNvSpPr/>
          <p:nvPr/>
        </p:nvSpPr>
        <p:spPr>
          <a:xfrm>
            <a:off x="5364910" y="1405891"/>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26" name="Google Shape;324;p38">
            <a:extLst>
              <a:ext uri="{FF2B5EF4-FFF2-40B4-BE49-F238E27FC236}">
                <a16:creationId xmlns:a16="http://schemas.microsoft.com/office/drawing/2014/main" id="{1BCD444A-D7E8-2125-0593-9E0E8C80D834}"/>
              </a:ext>
            </a:extLst>
          </p:cNvPr>
          <p:cNvCxnSpPr>
            <a:cxnSpLocks/>
          </p:cNvCxnSpPr>
          <p:nvPr/>
        </p:nvCxnSpPr>
        <p:spPr>
          <a:xfrm>
            <a:off x="2753751" y="3784104"/>
            <a:ext cx="363084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7" name="CasellaDiTesto 26">
            <a:extLst>
              <a:ext uri="{FF2B5EF4-FFF2-40B4-BE49-F238E27FC236}">
                <a16:creationId xmlns:a16="http://schemas.microsoft.com/office/drawing/2014/main" id="{40F834B5-F823-3514-A3E8-D1342BD5424E}"/>
              </a:ext>
            </a:extLst>
          </p:cNvPr>
          <p:cNvSpPr txBox="1"/>
          <p:nvPr/>
        </p:nvSpPr>
        <p:spPr>
          <a:xfrm>
            <a:off x="2822168" y="3435638"/>
            <a:ext cx="3428510" cy="369332"/>
          </a:xfrm>
          <a:prstGeom prst="rect">
            <a:avLst/>
          </a:prstGeom>
          <a:noFill/>
        </p:spPr>
        <p:txBody>
          <a:bodyPr wrap="square">
            <a:spAutoFit/>
          </a:bodyPr>
          <a:lstStyle/>
          <a:p>
            <a:r>
              <a:rPr lang="en-US" sz="1800" dirty="0" err="1"/>
              <a:t>setAttribute</a:t>
            </a:r>
            <a:r>
              <a:rPr lang="en-US" sz="1800" dirty="0"/>
              <a:t>  (“meeting", meeting)</a:t>
            </a:r>
            <a:endParaRPr lang="it-IT" dirty="0"/>
          </a:p>
        </p:txBody>
      </p:sp>
      <p:sp>
        <p:nvSpPr>
          <p:cNvPr id="30" name="Google Shape;351;p39">
            <a:extLst>
              <a:ext uri="{FF2B5EF4-FFF2-40B4-BE49-F238E27FC236}">
                <a16:creationId xmlns:a16="http://schemas.microsoft.com/office/drawing/2014/main" id="{F7AA6373-06B7-F82B-7BE5-FC0FACE23B43}"/>
              </a:ext>
            </a:extLst>
          </p:cNvPr>
          <p:cNvSpPr/>
          <p:nvPr/>
        </p:nvSpPr>
        <p:spPr>
          <a:xfrm>
            <a:off x="6408882" y="3388062"/>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dk1"/>
              </a:solidFill>
              <a:latin typeface="Calibri"/>
              <a:ea typeface="Calibri"/>
              <a:cs typeface="Calibri"/>
              <a:sym typeface="Calibri"/>
            </a:endParaRPr>
          </a:p>
        </p:txBody>
      </p:sp>
      <p:cxnSp>
        <p:nvCxnSpPr>
          <p:cNvPr id="22" name="Connettore a gomito 21">
            <a:extLst>
              <a:ext uri="{FF2B5EF4-FFF2-40B4-BE49-F238E27FC236}">
                <a16:creationId xmlns:a16="http://schemas.microsoft.com/office/drawing/2014/main" id="{DB43EA44-3250-FB65-BD86-5A113DF8902D}"/>
              </a:ext>
            </a:extLst>
          </p:cNvPr>
          <p:cNvCxnSpPr>
            <a:cxnSpLocks/>
          </p:cNvCxnSpPr>
          <p:nvPr/>
        </p:nvCxnSpPr>
        <p:spPr>
          <a:xfrm rot="10800000" flipH="1">
            <a:off x="2754749" y="2542208"/>
            <a:ext cx="691086" cy="296031"/>
          </a:xfrm>
          <a:prstGeom prst="bentConnector3">
            <a:avLst>
              <a:gd name="adj1" fmla="val 101805"/>
            </a:avLst>
          </a:prstGeom>
        </p:spPr>
        <p:style>
          <a:lnRef idx="3">
            <a:schemeClr val="accent1"/>
          </a:lnRef>
          <a:fillRef idx="0">
            <a:schemeClr val="accent1"/>
          </a:fillRef>
          <a:effectRef idx="2">
            <a:schemeClr val="accent1"/>
          </a:effectRef>
          <a:fontRef idx="minor">
            <a:schemeClr val="tx1"/>
          </a:fontRef>
        </p:style>
      </p:cxnSp>
      <p:cxnSp>
        <p:nvCxnSpPr>
          <p:cNvPr id="28" name="Connettore 2 27">
            <a:extLst>
              <a:ext uri="{FF2B5EF4-FFF2-40B4-BE49-F238E27FC236}">
                <a16:creationId xmlns:a16="http://schemas.microsoft.com/office/drawing/2014/main" id="{F19B3E57-2022-03A3-805B-71F6258E0B48}"/>
              </a:ext>
            </a:extLst>
          </p:cNvPr>
          <p:cNvCxnSpPr/>
          <p:nvPr/>
        </p:nvCxnSpPr>
        <p:spPr>
          <a:xfrm flipH="1">
            <a:off x="2734634" y="2542208"/>
            <a:ext cx="71120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595634" y="-71785"/>
            <a:ext cx="10972800" cy="1143200"/>
          </a:xfrm>
          <a:prstGeom prst="rect">
            <a:avLst/>
          </a:prstGeom>
          <a:noFill/>
          <a:ln>
            <a:noFill/>
          </a:ln>
        </p:spPr>
        <p:txBody>
          <a:bodyPr spcFirstLastPara="1" vert="horz" wrap="square" lIns="121900" tIns="60933" rIns="121900" bIns="60933" rtlCol="0" anchor="ctr" anchorCtr="0">
            <a:noAutofit/>
          </a:bodyPr>
          <a:lstStyle/>
          <a:p>
            <a:pPr algn="ctr">
              <a:spcBef>
                <a:spcPts val="0"/>
              </a:spcBef>
              <a:buClr>
                <a:schemeClr val="dk1"/>
              </a:buClr>
              <a:buSzPts val="4400"/>
            </a:pPr>
            <a:r>
              <a:rPr lang="es-419" sz="3200" dirty="0"/>
              <a:t>Event: CheckGuests</a:t>
            </a:r>
            <a:endParaRPr sz="3200" dirty="0"/>
          </a:p>
        </p:txBody>
      </p:sp>
      <p:sp>
        <p:nvSpPr>
          <p:cNvPr id="364" name="Google Shape;364;p40"/>
          <p:cNvSpPr/>
          <p:nvPr/>
        </p:nvSpPr>
        <p:spPr>
          <a:xfrm>
            <a:off x="879818" y="986264"/>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dirty="0"/>
              <a:t>CheckGuests</a:t>
            </a:r>
            <a:endParaRPr sz="1600" dirty="0">
              <a:solidFill>
                <a:schemeClr val="dk1"/>
              </a:solidFill>
              <a:latin typeface="Calibri"/>
              <a:ea typeface="Calibri"/>
              <a:cs typeface="Calibri"/>
              <a:sym typeface="Calibri"/>
            </a:endParaRPr>
          </a:p>
        </p:txBody>
      </p:sp>
      <p:cxnSp>
        <p:nvCxnSpPr>
          <p:cNvPr id="365" name="Google Shape;365;p40"/>
          <p:cNvCxnSpPr>
            <a:cxnSpLocks/>
            <a:stCxn id="364" idx="2"/>
          </p:cNvCxnSpPr>
          <p:nvPr/>
        </p:nvCxnSpPr>
        <p:spPr>
          <a:xfrm>
            <a:off x="1623218" y="1367464"/>
            <a:ext cx="17137" cy="53798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a:cxnSpLocks/>
          </p:cNvCxnSpPr>
          <p:nvPr/>
        </p:nvCxnSpPr>
        <p:spPr>
          <a:xfrm>
            <a:off x="199969" y="2510431"/>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22264" y="2141098"/>
            <a:ext cx="1515051" cy="2741615"/>
          </a:xfrm>
          <a:prstGeom prst="rect">
            <a:avLst/>
          </a:prstGeom>
          <a:noFill/>
          <a:ln>
            <a:noFill/>
          </a:ln>
        </p:spPr>
        <p:txBody>
          <a:bodyPr spcFirstLastPara="1" wrap="square" lIns="121900" tIns="60933" rIns="121900" bIns="60933" anchor="t" anchorCtr="0">
            <a:noAutofit/>
          </a:bodyPr>
          <a:lstStyle/>
          <a:p>
            <a:r>
              <a:rPr lang="es-419" sz="1600" dirty="0">
                <a:solidFill>
                  <a:schemeClr val="dk1"/>
                </a:solidFill>
                <a:latin typeface="Calibri"/>
                <a:ea typeface="Calibri"/>
                <a:cs typeface="Calibri"/>
                <a:sym typeface="Calibri"/>
              </a:rPr>
              <a:t>doGet</a:t>
            </a:r>
          </a:p>
          <a:p>
            <a:endParaRPr lang="es-419" sz="1600" dirty="0">
              <a:solidFill>
                <a:schemeClr val="dk1"/>
              </a:solidFill>
              <a:latin typeface="Calibri"/>
              <a:ea typeface="Calibri"/>
              <a:cs typeface="Calibri"/>
              <a:sym typeface="Calibri"/>
            </a:endParaRPr>
          </a:p>
          <a:p>
            <a:r>
              <a:rPr lang="en-US" sz="1600" dirty="0">
                <a:solidFill>
                  <a:schemeClr val="dk1"/>
                </a:solidFill>
                <a:latin typeface="Calibri"/>
                <a:ea typeface="Calibri"/>
                <a:cs typeface="Calibri"/>
                <a:sym typeface="Calibri"/>
              </a:rPr>
              <a:t>/</a:t>
            </a:r>
            <a:r>
              <a:rPr lang="en-US" sz="1600" dirty="0" err="1">
                <a:solidFill>
                  <a:schemeClr val="dk1"/>
                </a:solidFill>
                <a:latin typeface="Calibri"/>
                <a:ea typeface="Calibri"/>
                <a:cs typeface="Calibri"/>
                <a:sym typeface="Calibri"/>
              </a:rPr>
              <a:t>CheckGuest</a:t>
            </a:r>
            <a:endParaRPr lang="en-US" sz="1600" dirty="0">
              <a:solidFill>
                <a:schemeClr val="dk1"/>
              </a:solidFill>
              <a:latin typeface="Calibri"/>
              <a:ea typeface="Calibri"/>
              <a:cs typeface="Calibri"/>
              <a:sym typeface="Calibri"/>
            </a:endParaRPr>
          </a:p>
          <a:p>
            <a:endParaRPr lang="en-US" sz="1600" dirty="0">
              <a:solidFill>
                <a:schemeClr val="dk1"/>
              </a:solidFill>
              <a:latin typeface="Calibri"/>
              <a:ea typeface="Calibri"/>
              <a:cs typeface="Calibri"/>
              <a:sym typeface="Calibri"/>
            </a:endParaRPr>
          </a:p>
          <a:p>
            <a:r>
              <a:rPr lang="en-US" sz="1600" dirty="0">
                <a:solidFill>
                  <a:schemeClr val="dk1"/>
                </a:solidFill>
                <a:latin typeface="Calibri"/>
                <a:ea typeface="Calibri"/>
                <a:cs typeface="Calibri"/>
                <a:sym typeface="Calibri"/>
              </a:rPr>
              <a:t>List of </a:t>
            </a:r>
            <a:r>
              <a:rPr lang="en-US" sz="1600" dirty="0" err="1">
                <a:solidFill>
                  <a:schemeClr val="dk1"/>
                </a:solidFill>
                <a:latin typeface="Calibri"/>
                <a:ea typeface="Calibri"/>
                <a:cs typeface="Calibri"/>
                <a:sym typeface="Calibri"/>
              </a:rPr>
              <a:t>userChosed</a:t>
            </a:r>
            <a:endParaRPr lang="en-US" sz="1600" dirty="0">
              <a:solidFill>
                <a:schemeClr val="dk1"/>
              </a:solidFill>
              <a:latin typeface="Calibri"/>
              <a:ea typeface="Calibri"/>
              <a:cs typeface="Calibri"/>
              <a:sym typeface="Calibri"/>
            </a:endParaRPr>
          </a:p>
          <a:p>
            <a:r>
              <a:rPr lang="en-US" sz="1600" dirty="0">
                <a:solidFill>
                  <a:schemeClr val="dk1"/>
                </a:solidFill>
                <a:latin typeface="Calibri"/>
                <a:ea typeface="Calibri"/>
                <a:cs typeface="Calibri"/>
                <a:sym typeface="Calibri"/>
              </a:rPr>
              <a:t> </a:t>
            </a:r>
          </a:p>
          <a:p>
            <a:r>
              <a:rPr lang="en-US" sz="1600" dirty="0">
                <a:solidFill>
                  <a:schemeClr val="dk1"/>
                </a:solidFill>
                <a:latin typeface="Calibri"/>
                <a:ea typeface="Calibri"/>
                <a:cs typeface="Calibri"/>
                <a:sym typeface="Calibri"/>
              </a:rPr>
              <a:t>From </a:t>
            </a:r>
            <a:r>
              <a:rPr lang="en-US" sz="1600" dirty="0" err="1">
                <a:solidFill>
                  <a:schemeClr val="dk1"/>
                </a:solidFill>
                <a:latin typeface="Calibri"/>
                <a:ea typeface="Calibri"/>
                <a:cs typeface="Calibri"/>
                <a:sym typeface="Calibri"/>
              </a:rPr>
              <a:t>Anagrafe</a:t>
            </a:r>
            <a:endParaRPr lang="en-US" sz="1600" dirty="0">
              <a:solidFill>
                <a:schemeClr val="dk1"/>
              </a:solidFill>
              <a:latin typeface="Calibri"/>
              <a:ea typeface="Calibri"/>
              <a:cs typeface="Calibri"/>
              <a:sym typeface="Calibri"/>
            </a:endParaRPr>
          </a:p>
          <a:p>
            <a:endParaRPr sz="1600" dirty="0">
              <a:solidFill>
                <a:schemeClr val="dk1"/>
              </a:solidFill>
              <a:latin typeface="Calibri"/>
              <a:ea typeface="Calibri"/>
              <a:cs typeface="Calibri"/>
              <a:sym typeface="Calibri"/>
            </a:endParaRPr>
          </a:p>
        </p:txBody>
      </p:sp>
      <p:sp>
        <p:nvSpPr>
          <p:cNvPr id="368" name="Google Shape;368;p40"/>
          <p:cNvSpPr/>
          <p:nvPr/>
        </p:nvSpPr>
        <p:spPr>
          <a:xfrm>
            <a:off x="1416834" y="1583330"/>
            <a:ext cx="408800" cy="494813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chemeClr val="dk1"/>
              </a:solidFill>
              <a:latin typeface="Calibri"/>
              <a:ea typeface="Calibri"/>
              <a:cs typeface="Calibri"/>
              <a:sym typeface="Calibri"/>
            </a:endParaRPr>
          </a:p>
        </p:txBody>
      </p:sp>
      <p:sp>
        <p:nvSpPr>
          <p:cNvPr id="369" name="Google Shape;369;p40"/>
          <p:cNvSpPr/>
          <p:nvPr/>
        </p:nvSpPr>
        <p:spPr>
          <a:xfrm>
            <a:off x="3855567" y="986264"/>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dirty="0">
                <a:solidFill>
                  <a:schemeClr val="dk1"/>
                </a:solidFill>
                <a:latin typeface="Calibri"/>
                <a:ea typeface="Calibri"/>
                <a:cs typeface="Calibri"/>
                <a:sym typeface="Calibri"/>
              </a:rPr>
              <a:t>UserDAO</a:t>
            </a:r>
            <a:endParaRPr sz="1600" dirty="0">
              <a:solidFill>
                <a:schemeClr val="dk1"/>
              </a:solidFill>
              <a:latin typeface="Calibri"/>
              <a:ea typeface="Calibri"/>
              <a:cs typeface="Calibri"/>
              <a:sym typeface="Calibri"/>
            </a:endParaRPr>
          </a:p>
        </p:txBody>
      </p:sp>
      <p:cxnSp>
        <p:nvCxnSpPr>
          <p:cNvPr id="370" name="Google Shape;370;p40"/>
          <p:cNvCxnSpPr>
            <a:cxnSpLocks/>
            <a:stCxn id="369" idx="2"/>
          </p:cNvCxnSpPr>
          <p:nvPr/>
        </p:nvCxnSpPr>
        <p:spPr>
          <a:xfrm flipH="1">
            <a:off x="4552760" y="1367464"/>
            <a:ext cx="46207" cy="516399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a:cxnSpLocks/>
          </p:cNvCxnSpPr>
          <p:nvPr/>
        </p:nvCxnSpPr>
        <p:spPr>
          <a:xfrm>
            <a:off x="1851780" y="2430470"/>
            <a:ext cx="2537600" cy="19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1453514" y="2018163"/>
            <a:ext cx="3442800" cy="308000"/>
          </a:xfrm>
          <a:prstGeom prst="rect">
            <a:avLst/>
          </a:prstGeom>
          <a:noFill/>
          <a:ln>
            <a:noFill/>
          </a:ln>
        </p:spPr>
        <p:txBody>
          <a:bodyPr spcFirstLastPara="1" wrap="square" lIns="121900" tIns="60933" rIns="121900" bIns="60933" anchor="t" anchorCtr="0">
            <a:noAutofit/>
          </a:bodyPr>
          <a:lstStyle/>
          <a:p>
            <a:pPr algn="ctr"/>
            <a:r>
              <a:rPr lang="es-419" sz="1400" dirty="0">
                <a:solidFill>
                  <a:schemeClr val="dk1"/>
                </a:solidFill>
                <a:latin typeface="Calibri"/>
                <a:ea typeface="Calibri"/>
                <a:cs typeface="Calibri"/>
                <a:sym typeface="Calibri"/>
              </a:rPr>
              <a:t>findAllUser(</a:t>
            </a:r>
            <a:r>
              <a:rPr lang="es-419" dirty="0">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p:txBody>
      </p:sp>
      <p:sp>
        <p:nvSpPr>
          <p:cNvPr id="373" name="Google Shape;373;p40"/>
          <p:cNvSpPr/>
          <p:nvPr/>
        </p:nvSpPr>
        <p:spPr>
          <a:xfrm>
            <a:off x="4395767" y="1812827"/>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chemeClr val="dk1"/>
              </a:solidFill>
              <a:latin typeface="Calibri"/>
              <a:ea typeface="Calibri"/>
              <a:cs typeface="Calibri"/>
              <a:sym typeface="Calibri"/>
            </a:endParaRPr>
          </a:p>
        </p:txBody>
      </p:sp>
      <p:cxnSp>
        <p:nvCxnSpPr>
          <p:cNvPr id="375" name="Google Shape;375;p40"/>
          <p:cNvCxnSpPr>
            <a:cxnSpLocks/>
          </p:cNvCxnSpPr>
          <p:nvPr/>
        </p:nvCxnSpPr>
        <p:spPr>
          <a:xfrm>
            <a:off x="1830201" y="2040831"/>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2379393" y="1705459"/>
            <a:ext cx="2147600" cy="307600"/>
          </a:xfrm>
          <a:prstGeom prst="rect">
            <a:avLst/>
          </a:prstGeom>
          <a:noFill/>
          <a:ln>
            <a:noFill/>
          </a:ln>
        </p:spPr>
        <p:txBody>
          <a:bodyPr spcFirstLastPara="1" wrap="square" lIns="121900" tIns="60933" rIns="121900" bIns="60933" anchor="t" anchorCtr="0">
            <a:noAutofit/>
          </a:bodyPr>
          <a:lstStyle/>
          <a:p>
            <a:r>
              <a:rPr lang="es-419" sz="1400" dirty="0">
                <a:solidFill>
                  <a:schemeClr val="dk1"/>
                </a:solidFill>
                <a:latin typeface="Calibri"/>
                <a:ea typeface="Calibri"/>
                <a:cs typeface="Calibri"/>
                <a:sym typeface="Calibri"/>
              </a:rPr>
              <a:t>new </a:t>
            </a:r>
            <a:r>
              <a:rPr lang="es-419" sz="1600" dirty="0">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377" name="Google Shape;377;p40"/>
          <p:cNvCxnSpPr>
            <a:cxnSpLocks/>
          </p:cNvCxnSpPr>
          <p:nvPr/>
        </p:nvCxnSpPr>
        <p:spPr>
          <a:xfrm rot="10800000">
            <a:off x="1840580" y="2750061"/>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2850278" y="2404374"/>
            <a:ext cx="802089" cy="308000"/>
          </a:xfrm>
          <a:prstGeom prst="rect">
            <a:avLst/>
          </a:prstGeom>
          <a:noFill/>
          <a:ln>
            <a:noFill/>
          </a:ln>
        </p:spPr>
        <p:txBody>
          <a:bodyPr spcFirstLastPara="1" wrap="square" lIns="121900" tIns="60933" rIns="121900" bIns="60933" anchor="t" anchorCtr="0">
            <a:noAutofit/>
          </a:bodyPr>
          <a:lstStyle/>
          <a:p>
            <a:r>
              <a:rPr lang="es-419" sz="1600" dirty="0">
                <a:solidFill>
                  <a:schemeClr val="dk1"/>
                </a:solidFill>
                <a:latin typeface="Calibri"/>
                <a:ea typeface="Calibri"/>
                <a:cs typeface="Calibri"/>
                <a:sym typeface="Calibri"/>
              </a:rPr>
              <a:t>users</a:t>
            </a:r>
            <a:endParaRPr sz="1400" dirty="0">
              <a:solidFill>
                <a:schemeClr val="dk1"/>
              </a:solidFill>
              <a:latin typeface="Calibri"/>
              <a:ea typeface="Calibri"/>
              <a:cs typeface="Calibri"/>
              <a:sym typeface="Calibri"/>
            </a:endParaRPr>
          </a:p>
        </p:txBody>
      </p:sp>
      <p:sp>
        <p:nvSpPr>
          <p:cNvPr id="379" name="Google Shape;379;p40"/>
          <p:cNvSpPr/>
          <p:nvPr/>
        </p:nvSpPr>
        <p:spPr>
          <a:xfrm>
            <a:off x="6160259" y="995055"/>
            <a:ext cx="116958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dirty="0">
                <a:solidFill>
                  <a:schemeClr val="dk1"/>
                </a:solidFill>
                <a:latin typeface="Calibri"/>
                <a:ea typeface="Calibri"/>
                <a:cs typeface="Calibri"/>
                <a:sym typeface="Calibri"/>
              </a:rPr>
              <a:t>Session</a:t>
            </a:r>
            <a:endParaRPr sz="1600" dirty="0">
              <a:solidFill>
                <a:schemeClr val="dk1"/>
              </a:solidFill>
              <a:latin typeface="Calibri"/>
              <a:ea typeface="Calibri"/>
              <a:cs typeface="Calibri"/>
              <a:sym typeface="Calibri"/>
            </a:endParaRPr>
          </a:p>
        </p:txBody>
      </p:sp>
      <p:cxnSp>
        <p:nvCxnSpPr>
          <p:cNvPr id="380" name="Google Shape;380;p40"/>
          <p:cNvCxnSpPr>
            <a:cxnSpLocks/>
          </p:cNvCxnSpPr>
          <p:nvPr/>
        </p:nvCxnSpPr>
        <p:spPr>
          <a:xfrm flipH="1">
            <a:off x="6785109" y="1376255"/>
            <a:ext cx="7368" cy="515520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81" name="Google Shape;381;p40"/>
          <p:cNvSpPr/>
          <p:nvPr/>
        </p:nvSpPr>
        <p:spPr>
          <a:xfrm>
            <a:off x="6556117" y="3388791"/>
            <a:ext cx="406400" cy="129393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chemeClr val="dk1"/>
              </a:solidFill>
              <a:latin typeface="Calibri"/>
              <a:ea typeface="Calibri"/>
              <a:cs typeface="Calibri"/>
              <a:sym typeface="Calibri"/>
            </a:endParaRPr>
          </a:p>
        </p:txBody>
      </p:sp>
      <p:cxnSp>
        <p:nvCxnSpPr>
          <p:cNvPr id="382" name="Google Shape;382;p40"/>
          <p:cNvCxnSpPr>
            <a:cxnSpLocks/>
          </p:cNvCxnSpPr>
          <p:nvPr/>
        </p:nvCxnSpPr>
        <p:spPr>
          <a:xfrm flipV="1">
            <a:off x="1818061" y="4488947"/>
            <a:ext cx="4706542" cy="704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3" name="Google Shape;383;p40"/>
          <p:cNvSpPr txBox="1"/>
          <p:nvPr/>
        </p:nvSpPr>
        <p:spPr>
          <a:xfrm>
            <a:off x="1851401" y="4221779"/>
            <a:ext cx="5002767" cy="360275"/>
          </a:xfrm>
          <a:prstGeom prst="rect">
            <a:avLst/>
          </a:prstGeom>
          <a:noFill/>
          <a:ln>
            <a:noFill/>
          </a:ln>
        </p:spPr>
        <p:txBody>
          <a:bodyPr spcFirstLastPara="1" wrap="square" lIns="121900" tIns="60933" rIns="121900" bIns="60933" anchor="t" anchorCtr="0">
            <a:noAutofit/>
          </a:bodyPr>
          <a:lstStyle/>
          <a:p>
            <a:pPr lvl="0"/>
            <a:r>
              <a:rPr lang="en-US" sz="1050" dirty="0">
                <a:solidFill>
                  <a:schemeClr val="dk1"/>
                </a:solidFill>
                <a:latin typeface="Calibri"/>
                <a:ea typeface="Calibri"/>
                <a:cs typeface="Calibri"/>
                <a:sym typeface="Calibri"/>
              </a:rPr>
              <a:t>[</a:t>
            </a:r>
            <a:r>
              <a:rPr lang="en-US" sz="1050" dirty="0" err="1">
                <a:solidFill>
                  <a:schemeClr val="dk1"/>
                </a:solidFill>
                <a:latin typeface="Calibri"/>
                <a:ea typeface="Calibri"/>
                <a:cs typeface="Calibri"/>
                <a:sym typeface="Calibri"/>
              </a:rPr>
              <a:t>users.size</a:t>
            </a:r>
            <a:r>
              <a:rPr lang="en-US" sz="1050" dirty="0">
                <a:solidFill>
                  <a:schemeClr val="dk1"/>
                </a:solidFill>
                <a:latin typeface="Calibri"/>
                <a:ea typeface="Calibri"/>
                <a:cs typeface="Calibri"/>
                <a:sym typeface="Calibri"/>
              </a:rPr>
              <a:t>&gt;</a:t>
            </a:r>
            <a:r>
              <a:rPr lang="en-US" sz="1050" dirty="0" err="1">
                <a:solidFill>
                  <a:schemeClr val="dk1"/>
                </a:solidFill>
                <a:latin typeface="Calibri"/>
                <a:ea typeface="Calibri"/>
                <a:cs typeface="Calibri"/>
                <a:sym typeface="Calibri"/>
              </a:rPr>
              <a:t>meeting.maxGuests</a:t>
            </a:r>
            <a:r>
              <a:rPr lang="en-US" sz="1050" dirty="0">
                <a:solidFill>
                  <a:schemeClr val="dk1"/>
                </a:solidFill>
                <a:latin typeface="Calibri"/>
                <a:ea typeface="Calibri"/>
                <a:cs typeface="Calibri"/>
                <a:sym typeface="Calibri"/>
              </a:rPr>
              <a:t> &amp;&amp; counter--!=0] </a:t>
            </a:r>
            <a:r>
              <a:rPr lang="en-US" sz="1050" dirty="0" err="1">
                <a:solidFill>
                  <a:schemeClr val="dk1"/>
                </a:solidFill>
                <a:latin typeface="Calibri"/>
                <a:ea typeface="Calibri"/>
                <a:cs typeface="Calibri"/>
                <a:sym typeface="Calibri"/>
              </a:rPr>
              <a:t>setATtribute</a:t>
            </a:r>
            <a:r>
              <a:rPr lang="en-US" sz="1050" dirty="0">
                <a:solidFill>
                  <a:schemeClr val="dk1"/>
                </a:solidFill>
                <a:latin typeface="Calibri"/>
                <a:ea typeface="Calibri"/>
                <a:cs typeface="Calibri"/>
                <a:sym typeface="Calibri"/>
              </a:rPr>
              <a:t>(“counter, counter--)</a:t>
            </a:r>
            <a:endParaRPr sz="1000" dirty="0">
              <a:solidFill>
                <a:schemeClr val="dk1"/>
              </a:solidFill>
              <a:latin typeface="Calibri"/>
              <a:ea typeface="Calibri"/>
              <a:cs typeface="Calibri"/>
              <a:sym typeface="Calibri"/>
            </a:endParaRPr>
          </a:p>
        </p:txBody>
      </p:sp>
      <p:cxnSp>
        <p:nvCxnSpPr>
          <p:cNvPr id="384" name="Google Shape;384;p40"/>
          <p:cNvCxnSpPr>
            <a:cxnSpLocks/>
          </p:cNvCxnSpPr>
          <p:nvPr/>
        </p:nvCxnSpPr>
        <p:spPr>
          <a:xfrm flipH="1" flipV="1">
            <a:off x="1851528" y="3973381"/>
            <a:ext cx="4689674" cy="3316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5" name="Google Shape;385;p40"/>
          <p:cNvSpPr txBox="1"/>
          <p:nvPr/>
        </p:nvSpPr>
        <p:spPr>
          <a:xfrm>
            <a:off x="2286410" y="3674765"/>
            <a:ext cx="2159244" cy="307600"/>
          </a:xfrm>
          <a:prstGeom prst="rect">
            <a:avLst/>
          </a:prstGeom>
          <a:noFill/>
          <a:ln>
            <a:noFill/>
          </a:ln>
        </p:spPr>
        <p:txBody>
          <a:bodyPr spcFirstLastPara="1" wrap="square" lIns="121900" tIns="60933" rIns="121900" bIns="60933" anchor="t" anchorCtr="0">
            <a:noAutofit/>
          </a:bodyPr>
          <a:lstStyle/>
          <a:p>
            <a:r>
              <a:rPr lang="es-419" sz="1400" dirty="0">
                <a:solidFill>
                  <a:schemeClr val="dk1"/>
                </a:solidFill>
                <a:latin typeface="Calibri"/>
                <a:ea typeface="Calibri"/>
                <a:cs typeface="Calibri"/>
                <a:sym typeface="Calibri"/>
              </a:rPr>
              <a:t>getAttribute(“meeting”)</a:t>
            </a:r>
          </a:p>
          <a:p>
            <a:endParaRPr sz="1400" dirty="0">
              <a:solidFill>
                <a:schemeClr val="dk1"/>
              </a:solidFill>
              <a:latin typeface="Calibri"/>
              <a:ea typeface="Calibri"/>
              <a:cs typeface="Calibri"/>
              <a:sym typeface="Calibri"/>
            </a:endParaRPr>
          </a:p>
        </p:txBody>
      </p:sp>
      <p:sp>
        <p:nvSpPr>
          <p:cNvPr id="388" name="Google Shape;388;p40"/>
          <p:cNvSpPr/>
          <p:nvPr/>
        </p:nvSpPr>
        <p:spPr>
          <a:xfrm>
            <a:off x="7558708" y="986264"/>
            <a:ext cx="978522"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400">
                <a:solidFill>
                  <a:schemeClr val="dk1"/>
                </a:solidFill>
                <a:latin typeface="Calibri"/>
                <a:ea typeface="Calibri"/>
                <a:cs typeface="Calibri"/>
                <a:sym typeface="Calibri"/>
              </a:rPr>
              <a:t>ctx</a:t>
            </a:r>
            <a:endParaRPr sz="1400">
              <a:solidFill>
                <a:schemeClr val="dk1"/>
              </a:solidFill>
              <a:latin typeface="Calibri"/>
              <a:ea typeface="Calibri"/>
              <a:cs typeface="Calibri"/>
              <a:sym typeface="Calibri"/>
            </a:endParaRPr>
          </a:p>
        </p:txBody>
      </p:sp>
      <p:cxnSp>
        <p:nvCxnSpPr>
          <p:cNvPr id="389" name="Google Shape;389;p40"/>
          <p:cNvCxnSpPr>
            <a:cxnSpLocks/>
            <a:stCxn id="388" idx="2"/>
          </p:cNvCxnSpPr>
          <p:nvPr/>
        </p:nvCxnSpPr>
        <p:spPr>
          <a:xfrm>
            <a:off x="8047969" y="1367464"/>
            <a:ext cx="20176" cy="516399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90" name="Google Shape;390;p40"/>
          <p:cNvCxnSpPr>
            <a:cxnSpLocks/>
          </p:cNvCxnSpPr>
          <p:nvPr/>
        </p:nvCxnSpPr>
        <p:spPr>
          <a:xfrm>
            <a:off x="1833511" y="6094785"/>
            <a:ext cx="9637407" cy="1568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1" name="Google Shape;391;p40"/>
          <p:cNvSpPr/>
          <p:nvPr/>
        </p:nvSpPr>
        <p:spPr>
          <a:xfrm>
            <a:off x="8786616" y="995055"/>
            <a:ext cx="1725985" cy="4941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400" dirty="0">
                <a:solidFill>
                  <a:schemeClr val="dk1"/>
                </a:solidFill>
                <a:latin typeface="Calibri"/>
                <a:ea typeface="Calibri"/>
                <a:cs typeface="Calibri"/>
                <a:sym typeface="Calibri"/>
              </a:rPr>
              <a:t>Cancellazione.html</a:t>
            </a:r>
            <a:endParaRPr sz="1400" dirty="0">
              <a:solidFill>
                <a:schemeClr val="dk1"/>
              </a:solidFill>
              <a:latin typeface="Calibri"/>
              <a:ea typeface="Calibri"/>
              <a:cs typeface="Calibri"/>
              <a:sym typeface="Calibri"/>
            </a:endParaRPr>
          </a:p>
        </p:txBody>
      </p:sp>
      <p:cxnSp>
        <p:nvCxnSpPr>
          <p:cNvPr id="392" name="Google Shape;392;p40"/>
          <p:cNvCxnSpPr>
            <a:cxnSpLocks/>
            <a:stCxn id="391" idx="2"/>
          </p:cNvCxnSpPr>
          <p:nvPr/>
        </p:nvCxnSpPr>
        <p:spPr>
          <a:xfrm>
            <a:off x="9649609" y="1489206"/>
            <a:ext cx="35096" cy="488496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93" name="Google Shape;393;p40"/>
          <p:cNvSpPr/>
          <p:nvPr/>
        </p:nvSpPr>
        <p:spPr>
          <a:xfrm>
            <a:off x="9503885" y="4982502"/>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chemeClr val="dk1"/>
              </a:solidFill>
              <a:latin typeface="Calibri"/>
              <a:ea typeface="Calibri"/>
              <a:cs typeface="Calibri"/>
              <a:sym typeface="Calibri"/>
            </a:endParaRPr>
          </a:p>
        </p:txBody>
      </p:sp>
      <p:cxnSp>
        <p:nvCxnSpPr>
          <p:cNvPr id="394" name="Google Shape;394;p40"/>
          <p:cNvCxnSpPr>
            <a:cxnSpLocks/>
          </p:cNvCxnSpPr>
          <p:nvPr/>
        </p:nvCxnSpPr>
        <p:spPr>
          <a:xfrm rot="10800000" flipH="1">
            <a:off x="1847415" y="4989579"/>
            <a:ext cx="6039200" cy="14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95" name="Google Shape;395;p40"/>
          <p:cNvSpPr/>
          <p:nvPr/>
        </p:nvSpPr>
        <p:spPr>
          <a:xfrm>
            <a:off x="7895836" y="4336484"/>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chemeClr val="dk1"/>
              </a:solidFill>
              <a:latin typeface="Calibri"/>
              <a:ea typeface="Calibri"/>
              <a:cs typeface="Calibri"/>
              <a:sym typeface="Calibri"/>
            </a:endParaRPr>
          </a:p>
        </p:txBody>
      </p:sp>
      <p:sp>
        <p:nvSpPr>
          <p:cNvPr id="396" name="Google Shape;396;p40"/>
          <p:cNvSpPr txBox="1"/>
          <p:nvPr/>
        </p:nvSpPr>
        <p:spPr>
          <a:xfrm>
            <a:off x="2421676" y="4729158"/>
            <a:ext cx="4949275" cy="338400"/>
          </a:xfrm>
          <a:prstGeom prst="rect">
            <a:avLst/>
          </a:prstGeom>
          <a:noFill/>
          <a:ln>
            <a:noFill/>
          </a:ln>
        </p:spPr>
        <p:txBody>
          <a:bodyPr spcFirstLastPara="1" wrap="square" lIns="121900" tIns="60933" rIns="121900" bIns="60933" anchor="t" anchorCtr="0">
            <a:noAutofit/>
          </a:bodyPr>
          <a:lstStyle/>
          <a:p>
            <a:pPr lvl="0"/>
            <a:r>
              <a:rPr lang="en-US" sz="1050" dirty="0">
                <a:solidFill>
                  <a:schemeClr val="dk1"/>
                </a:solidFill>
                <a:latin typeface="Calibri"/>
                <a:ea typeface="Calibri"/>
                <a:cs typeface="Calibri"/>
                <a:sym typeface="Calibri"/>
              </a:rPr>
              <a:t>[</a:t>
            </a:r>
            <a:r>
              <a:rPr lang="en-US" sz="1050" dirty="0" err="1">
                <a:solidFill>
                  <a:schemeClr val="dk1"/>
                </a:solidFill>
                <a:latin typeface="Calibri"/>
                <a:ea typeface="Calibri"/>
                <a:cs typeface="Calibri"/>
                <a:sym typeface="Calibri"/>
              </a:rPr>
              <a:t>users.size</a:t>
            </a:r>
            <a:r>
              <a:rPr lang="en-US" sz="1050" dirty="0">
                <a:solidFill>
                  <a:schemeClr val="dk1"/>
                </a:solidFill>
                <a:latin typeface="Calibri"/>
                <a:ea typeface="Calibri"/>
                <a:cs typeface="Calibri"/>
                <a:sym typeface="Calibri"/>
              </a:rPr>
              <a:t>&gt;</a:t>
            </a:r>
            <a:r>
              <a:rPr lang="en-US" sz="1050" dirty="0" err="1">
                <a:solidFill>
                  <a:schemeClr val="dk1"/>
                </a:solidFill>
                <a:latin typeface="Calibri"/>
                <a:ea typeface="Calibri"/>
                <a:cs typeface="Calibri"/>
                <a:sym typeface="Calibri"/>
              </a:rPr>
              <a:t>meeting.maxGuests</a:t>
            </a:r>
            <a:r>
              <a:rPr lang="en-US" sz="1050" dirty="0">
                <a:solidFill>
                  <a:schemeClr val="dk1"/>
                </a:solidFill>
                <a:latin typeface="Calibri"/>
                <a:ea typeface="Calibri"/>
                <a:cs typeface="Calibri"/>
                <a:sym typeface="Calibri"/>
              </a:rPr>
              <a:t> &amp;&amp; counter--!=0] </a:t>
            </a:r>
            <a:r>
              <a:rPr lang="en-US" sz="1050" dirty="0" err="1">
                <a:solidFill>
                  <a:schemeClr val="dk1"/>
                </a:solidFill>
                <a:latin typeface="Calibri"/>
                <a:ea typeface="Calibri"/>
                <a:cs typeface="Calibri"/>
                <a:sym typeface="Calibri"/>
              </a:rPr>
              <a:t>usersupdated</a:t>
            </a:r>
            <a:r>
              <a:rPr lang="en-US" sz="1050" dirty="0">
                <a:solidFill>
                  <a:schemeClr val="dk1"/>
                </a:solidFill>
                <a:latin typeface="Calibri"/>
                <a:ea typeface="Calibri"/>
                <a:cs typeface="Calibri"/>
                <a:sym typeface="Calibri"/>
              </a:rPr>
              <a:t> for checkbox</a:t>
            </a:r>
            <a:endParaRPr lang="en-US" sz="1000" dirty="0">
              <a:solidFill>
                <a:schemeClr val="dk1"/>
              </a:solidFill>
              <a:latin typeface="Calibri"/>
              <a:ea typeface="Calibri"/>
              <a:cs typeface="Calibri"/>
              <a:sym typeface="Calibri"/>
            </a:endParaRPr>
          </a:p>
        </p:txBody>
      </p:sp>
      <p:sp>
        <p:nvSpPr>
          <p:cNvPr id="397" name="Google Shape;397;p40"/>
          <p:cNvSpPr txBox="1"/>
          <p:nvPr/>
        </p:nvSpPr>
        <p:spPr>
          <a:xfrm>
            <a:off x="2236366" y="5726330"/>
            <a:ext cx="7015133" cy="437200"/>
          </a:xfrm>
          <a:prstGeom prst="rect">
            <a:avLst/>
          </a:prstGeom>
          <a:noFill/>
          <a:ln>
            <a:noFill/>
          </a:ln>
        </p:spPr>
        <p:txBody>
          <a:bodyPr spcFirstLastPara="1" wrap="square" lIns="121900" tIns="60933" rIns="121900" bIns="60933" anchor="t" anchorCtr="0">
            <a:noAutofit/>
          </a:bodyPr>
          <a:lstStyle/>
          <a:p>
            <a:pPr algn="ctr"/>
            <a:r>
              <a:rPr lang="en-US" sz="1600" dirty="0">
                <a:solidFill>
                  <a:schemeClr val="dk1"/>
                </a:solidFill>
                <a:latin typeface="Calibri"/>
                <a:ea typeface="Calibri"/>
                <a:cs typeface="Calibri"/>
                <a:sym typeface="Calibri"/>
              </a:rPr>
              <a:t>[</a:t>
            </a:r>
            <a:r>
              <a:rPr lang="en-US" sz="1600" dirty="0" err="1">
                <a:solidFill>
                  <a:schemeClr val="dk1"/>
                </a:solidFill>
                <a:latin typeface="Calibri"/>
                <a:ea typeface="Calibri"/>
                <a:cs typeface="Calibri"/>
                <a:sym typeface="Calibri"/>
              </a:rPr>
              <a:t>users.size</a:t>
            </a:r>
            <a:r>
              <a:rPr lang="en-US" sz="1600" dirty="0">
                <a:solidFill>
                  <a:schemeClr val="dk1"/>
                </a:solidFill>
                <a:latin typeface="Calibri"/>
                <a:ea typeface="Calibri"/>
                <a:cs typeface="Calibri"/>
                <a:sym typeface="Calibri"/>
              </a:rPr>
              <a:t>&gt;</a:t>
            </a:r>
            <a:r>
              <a:rPr lang="en-US" sz="1600" dirty="0" err="1">
                <a:solidFill>
                  <a:schemeClr val="dk1"/>
                </a:solidFill>
                <a:latin typeface="Calibri"/>
                <a:ea typeface="Calibri"/>
                <a:cs typeface="Calibri"/>
                <a:sym typeface="Calibri"/>
              </a:rPr>
              <a:t>meeting.maxGuests</a:t>
            </a:r>
            <a:r>
              <a:rPr lang="en-US" sz="1600" dirty="0">
                <a:solidFill>
                  <a:schemeClr val="dk1"/>
                </a:solidFill>
                <a:latin typeface="Calibri"/>
                <a:ea typeface="Calibri"/>
                <a:cs typeface="Calibri"/>
                <a:sym typeface="Calibri"/>
              </a:rPr>
              <a:t> &amp;&amp; counter--!=0] send </a:t>
            </a:r>
            <a:r>
              <a:rPr lang="es-419" sz="1600" dirty="0">
                <a:solidFill>
                  <a:schemeClr val="dk1"/>
                </a:solidFill>
                <a:latin typeface="Calibri"/>
                <a:ea typeface="Calibri"/>
                <a:cs typeface="Calibri"/>
                <a:sym typeface="Calibri"/>
              </a:rPr>
              <a:t>redirect</a:t>
            </a:r>
            <a:endParaRPr sz="1600" dirty="0">
              <a:solidFill>
                <a:schemeClr val="dk1"/>
              </a:solidFill>
              <a:latin typeface="Calibri"/>
              <a:ea typeface="Calibri"/>
              <a:cs typeface="Calibri"/>
              <a:sym typeface="Calibri"/>
            </a:endParaRPr>
          </a:p>
        </p:txBody>
      </p:sp>
      <p:cxnSp>
        <p:nvCxnSpPr>
          <p:cNvPr id="39" name="Google Shape;384;p40">
            <a:extLst>
              <a:ext uri="{FF2B5EF4-FFF2-40B4-BE49-F238E27FC236}">
                <a16:creationId xmlns:a16="http://schemas.microsoft.com/office/drawing/2014/main" id="{772CE6B7-E616-74A6-F47F-C81157474381}"/>
              </a:ext>
            </a:extLst>
          </p:cNvPr>
          <p:cNvCxnSpPr>
            <a:cxnSpLocks/>
          </p:cNvCxnSpPr>
          <p:nvPr/>
        </p:nvCxnSpPr>
        <p:spPr>
          <a:xfrm flipH="1" flipV="1">
            <a:off x="1833511" y="3592862"/>
            <a:ext cx="4659751" cy="1700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Google Shape;385;p40">
            <a:extLst>
              <a:ext uri="{FF2B5EF4-FFF2-40B4-BE49-F238E27FC236}">
                <a16:creationId xmlns:a16="http://schemas.microsoft.com/office/drawing/2014/main" id="{DF188064-FE97-C599-8B71-48AD6804EA7F}"/>
              </a:ext>
            </a:extLst>
          </p:cNvPr>
          <p:cNvSpPr txBox="1"/>
          <p:nvPr/>
        </p:nvSpPr>
        <p:spPr>
          <a:xfrm>
            <a:off x="2286410" y="3294246"/>
            <a:ext cx="2312557" cy="307600"/>
          </a:xfrm>
          <a:prstGeom prst="rect">
            <a:avLst/>
          </a:prstGeom>
          <a:noFill/>
          <a:ln>
            <a:noFill/>
          </a:ln>
        </p:spPr>
        <p:txBody>
          <a:bodyPr spcFirstLastPara="1" wrap="square" lIns="121900" tIns="60933" rIns="121900" bIns="60933" anchor="t" anchorCtr="0">
            <a:noAutofit/>
          </a:bodyPr>
          <a:lstStyle/>
          <a:p>
            <a:r>
              <a:rPr lang="es-419" sz="1400" dirty="0">
                <a:solidFill>
                  <a:schemeClr val="dk1"/>
                </a:solidFill>
                <a:latin typeface="Calibri"/>
                <a:ea typeface="Calibri"/>
                <a:cs typeface="Calibri"/>
                <a:sym typeface="Calibri"/>
              </a:rPr>
              <a:t>getAttribute(“counter”)</a:t>
            </a:r>
            <a:endParaRPr sz="1400" dirty="0">
              <a:solidFill>
                <a:schemeClr val="dk1"/>
              </a:solidFill>
              <a:latin typeface="Calibri"/>
              <a:ea typeface="Calibri"/>
              <a:cs typeface="Calibri"/>
              <a:sym typeface="Calibri"/>
            </a:endParaRPr>
          </a:p>
        </p:txBody>
      </p:sp>
      <p:cxnSp>
        <p:nvCxnSpPr>
          <p:cNvPr id="41" name="Google Shape;394;p40">
            <a:extLst>
              <a:ext uri="{FF2B5EF4-FFF2-40B4-BE49-F238E27FC236}">
                <a16:creationId xmlns:a16="http://schemas.microsoft.com/office/drawing/2014/main" id="{914C94CE-285B-0EDC-7EBB-DEC3437A13C6}"/>
              </a:ext>
            </a:extLst>
          </p:cNvPr>
          <p:cNvCxnSpPr>
            <a:cxnSpLocks/>
            <a:endCxn id="393" idx="1"/>
          </p:cNvCxnSpPr>
          <p:nvPr/>
        </p:nvCxnSpPr>
        <p:spPr>
          <a:xfrm>
            <a:off x="1911537" y="5426711"/>
            <a:ext cx="7592348" cy="879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Google Shape;396;p40">
            <a:extLst>
              <a:ext uri="{FF2B5EF4-FFF2-40B4-BE49-F238E27FC236}">
                <a16:creationId xmlns:a16="http://schemas.microsoft.com/office/drawing/2014/main" id="{393C5269-894F-E454-75E2-B3E79D18C850}"/>
              </a:ext>
            </a:extLst>
          </p:cNvPr>
          <p:cNvSpPr txBox="1"/>
          <p:nvPr/>
        </p:nvSpPr>
        <p:spPr>
          <a:xfrm>
            <a:off x="2709332" y="5175821"/>
            <a:ext cx="4949275" cy="338400"/>
          </a:xfrm>
          <a:prstGeom prst="rect">
            <a:avLst/>
          </a:prstGeom>
          <a:noFill/>
          <a:ln>
            <a:noFill/>
          </a:ln>
        </p:spPr>
        <p:txBody>
          <a:bodyPr spcFirstLastPara="1" wrap="square" lIns="121900" tIns="60933" rIns="121900" bIns="60933" anchor="t" anchorCtr="0">
            <a:noAutofit/>
          </a:bodyPr>
          <a:lstStyle/>
          <a:p>
            <a:pPr lvl="0"/>
            <a:r>
              <a:rPr lang="en-US" sz="1050" dirty="0">
                <a:solidFill>
                  <a:schemeClr val="dk1"/>
                </a:solidFill>
                <a:latin typeface="Calibri"/>
                <a:ea typeface="Calibri"/>
                <a:cs typeface="Calibri"/>
                <a:sym typeface="Calibri"/>
              </a:rPr>
              <a:t>[</a:t>
            </a:r>
            <a:r>
              <a:rPr lang="en-US" sz="1050" dirty="0" err="1">
                <a:solidFill>
                  <a:schemeClr val="dk1"/>
                </a:solidFill>
                <a:latin typeface="Calibri"/>
                <a:ea typeface="Calibri"/>
                <a:cs typeface="Calibri"/>
                <a:sym typeface="Calibri"/>
              </a:rPr>
              <a:t>users.size</a:t>
            </a:r>
            <a:r>
              <a:rPr lang="en-US" sz="1050" dirty="0">
                <a:solidFill>
                  <a:schemeClr val="dk1"/>
                </a:solidFill>
                <a:latin typeface="Calibri"/>
                <a:ea typeface="Calibri"/>
                <a:cs typeface="Calibri"/>
                <a:sym typeface="Calibri"/>
              </a:rPr>
              <a:t>&gt;</a:t>
            </a:r>
            <a:r>
              <a:rPr lang="en-US" sz="1050" dirty="0" err="1">
                <a:solidFill>
                  <a:schemeClr val="dk1"/>
                </a:solidFill>
                <a:latin typeface="Calibri"/>
                <a:ea typeface="Calibri"/>
                <a:cs typeface="Calibri"/>
                <a:sym typeface="Calibri"/>
              </a:rPr>
              <a:t>meeting.maxGuests</a:t>
            </a:r>
            <a:r>
              <a:rPr lang="en-US" sz="1050" dirty="0">
                <a:solidFill>
                  <a:schemeClr val="dk1"/>
                </a:solidFill>
                <a:latin typeface="Calibri"/>
                <a:ea typeface="Calibri"/>
                <a:cs typeface="Calibri"/>
                <a:sym typeface="Calibri"/>
              </a:rPr>
              <a:t> &amp;&amp; counter--==0] send redirect </a:t>
            </a:r>
            <a:endParaRPr lang="en-US" sz="1000" dirty="0">
              <a:solidFill>
                <a:schemeClr val="dk1"/>
              </a:solidFill>
              <a:latin typeface="Calibri"/>
              <a:ea typeface="Calibri"/>
              <a:cs typeface="Calibri"/>
              <a:sym typeface="Calibri"/>
            </a:endParaRPr>
          </a:p>
        </p:txBody>
      </p:sp>
      <p:sp>
        <p:nvSpPr>
          <p:cNvPr id="46" name="Google Shape;391;p40">
            <a:extLst>
              <a:ext uri="{FF2B5EF4-FFF2-40B4-BE49-F238E27FC236}">
                <a16:creationId xmlns:a16="http://schemas.microsoft.com/office/drawing/2014/main" id="{DA765844-5BC2-E762-365A-4F967F06A059}"/>
              </a:ext>
            </a:extLst>
          </p:cNvPr>
          <p:cNvSpPr/>
          <p:nvPr/>
        </p:nvSpPr>
        <p:spPr>
          <a:xfrm>
            <a:off x="10684049" y="970524"/>
            <a:ext cx="1302604" cy="5029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400" dirty="0">
                <a:solidFill>
                  <a:schemeClr val="dk1"/>
                </a:solidFill>
                <a:latin typeface="Calibri"/>
                <a:ea typeface="Calibri"/>
                <a:cs typeface="Calibri"/>
                <a:sym typeface="Calibri"/>
              </a:rPr>
              <a:t>GoToAnagrafe</a:t>
            </a:r>
            <a:endParaRPr sz="1400" dirty="0">
              <a:solidFill>
                <a:schemeClr val="dk1"/>
              </a:solidFill>
              <a:latin typeface="Calibri"/>
              <a:ea typeface="Calibri"/>
              <a:cs typeface="Calibri"/>
              <a:sym typeface="Calibri"/>
            </a:endParaRPr>
          </a:p>
        </p:txBody>
      </p:sp>
      <p:cxnSp>
        <p:nvCxnSpPr>
          <p:cNvPr id="47" name="Google Shape;392;p40">
            <a:extLst>
              <a:ext uri="{FF2B5EF4-FFF2-40B4-BE49-F238E27FC236}">
                <a16:creationId xmlns:a16="http://schemas.microsoft.com/office/drawing/2014/main" id="{FF16A8F0-E1BD-0FFE-4F36-9398DA0346D5}"/>
              </a:ext>
            </a:extLst>
          </p:cNvPr>
          <p:cNvCxnSpPr>
            <a:cxnSpLocks/>
            <a:stCxn id="46" idx="2"/>
          </p:cNvCxnSpPr>
          <p:nvPr/>
        </p:nvCxnSpPr>
        <p:spPr>
          <a:xfrm>
            <a:off x="11335351" y="1473520"/>
            <a:ext cx="17233" cy="490064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72" name="Connettore a gomito 71">
            <a:extLst>
              <a:ext uri="{FF2B5EF4-FFF2-40B4-BE49-F238E27FC236}">
                <a16:creationId xmlns:a16="http://schemas.microsoft.com/office/drawing/2014/main" id="{1B5F0A43-C4CD-955F-5231-A517DE257C1E}"/>
              </a:ext>
            </a:extLst>
          </p:cNvPr>
          <p:cNvCxnSpPr>
            <a:cxnSpLocks/>
          </p:cNvCxnSpPr>
          <p:nvPr/>
        </p:nvCxnSpPr>
        <p:spPr>
          <a:xfrm flipV="1">
            <a:off x="1911537" y="2994422"/>
            <a:ext cx="617957" cy="234927"/>
          </a:xfrm>
          <a:prstGeom prst="bentConnector3">
            <a:avLst>
              <a:gd name="adj1" fmla="val 98845"/>
            </a:avLst>
          </a:prstGeom>
        </p:spPr>
        <p:style>
          <a:lnRef idx="3">
            <a:schemeClr val="accent1"/>
          </a:lnRef>
          <a:fillRef idx="0">
            <a:schemeClr val="accent1"/>
          </a:fillRef>
          <a:effectRef idx="2">
            <a:schemeClr val="accent1"/>
          </a:effectRef>
          <a:fontRef idx="minor">
            <a:schemeClr val="tx1"/>
          </a:fontRef>
        </p:style>
      </p:cxnSp>
      <p:cxnSp>
        <p:nvCxnSpPr>
          <p:cNvPr id="73" name="Connettore 2 72">
            <a:extLst>
              <a:ext uri="{FF2B5EF4-FFF2-40B4-BE49-F238E27FC236}">
                <a16:creationId xmlns:a16="http://schemas.microsoft.com/office/drawing/2014/main" id="{B74C18BE-1E42-548C-7922-377FED4BD10F}"/>
              </a:ext>
            </a:extLst>
          </p:cNvPr>
          <p:cNvCxnSpPr>
            <a:cxnSpLocks/>
          </p:cNvCxnSpPr>
          <p:nvPr/>
        </p:nvCxnSpPr>
        <p:spPr>
          <a:xfrm flipH="1">
            <a:off x="1851401" y="2994422"/>
            <a:ext cx="6690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4" name="Google Shape;372;p40">
            <a:extLst>
              <a:ext uri="{FF2B5EF4-FFF2-40B4-BE49-F238E27FC236}">
                <a16:creationId xmlns:a16="http://schemas.microsoft.com/office/drawing/2014/main" id="{8BEC4B81-99A5-18B3-DE9B-7189D0B6CA6B}"/>
              </a:ext>
            </a:extLst>
          </p:cNvPr>
          <p:cNvSpPr txBox="1"/>
          <p:nvPr/>
        </p:nvSpPr>
        <p:spPr>
          <a:xfrm>
            <a:off x="2394349" y="2942897"/>
            <a:ext cx="1746621" cy="308000"/>
          </a:xfrm>
          <a:prstGeom prst="rect">
            <a:avLst/>
          </a:prstGeom>
          <a:noFill/>
          <a:ln>
            <a:noFill/>
          </a:ln>
        </p:spPr>
        <p:txBody>
          <a:bodyPr spcFirstLastPara="1" wrap="square" lIns="121900" tIns="60933" rIns="121900" bIns="60933" anchor="t" anchorCtr="0">
            <a:noAutofit/>
          </a:bodyPr>
          <a:lstStyle/>
          <a:p>
            <a:pPr algn="ctr"/>
            <a:r>
              <a:rPr lang="es-419" sz="1400" dirty="0">
                <a:solidFill>
                  <a:schemeClr val="dk1"/>
                </a:solidFill>
                <a:latin typeface="Calibri"/>
                <a:ea typeface="Calibri"/>
                <a:cs typeface="Calibri"/>
                <a:sym typeface="Calibri"/>
              </a:rPr>
              <a:t>Obtain chosed user</a:t>
            </a:r>
            <a:endParaRPr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30305" y="130446"/>
            <a:ext cx="10972800" cy="1143200"/>
          </a:xfrm>
          <a:prstGeom prst="rect">
            <a:avLst/>
          </a:prstGeom>
          <a:noFill/>
          <a:ln>
            <a:noFill/>
          </a:ln>
        </p:spPr>
        <p:txBody>
          <a:bodyPr spcFirstLastPara="1" vert="horz" wrap="square" lIns="121900" tIns="60933" rIns="121900" bIns="60933" rtlCol="0" anchor="ctr" anchorCtr="0">
            <a:noAutofit/>
          </a:bodyPr>
          <a:lstStyle/>
          <a:p>
            <a:pPr algn="ctr">
              <a:spcBef>
                <a:spcPts val="0"/>
              </a:spcBef>
              <a:buClr>
                <a:schemeClr val="dk1"/>
              </a:buClr>
              <a:buSzPts val="4400"/>
            </a:pPr>
            <a:r>
              <a:rPr lang="es-419" sz="3200" dirty="0"/>
              <a:t>Event: CheckGuests if </a:t>
            </a:r>
            <a:r>
              <a:rPr lang="en-US" sz="3200" dirty="0" err="1">
                <a:solidFill>
                  <a:schemeClr val="dk1"/>
                </a:solidFill>
                <a:ea typeface="Calibri"/>
                <a:cs typeface="Calibri"/>
                <a:sym typeface="Calibri"/>
              </a:rPr>
              <a:t>users.size</a:t>
            </a:r>
            <a:r>
              <a:rPr lang="en-US" sz="3200" dirty="0">
                <a:solidFill>
                  <a:schemeClr val="dk1"/>
                </a:solidFill>
                <a:ea typeface="Calibri"/>
                <a:cs typeface="Calibri"/>
                <a:sym typeface="Calibri"/>
              </a:rPr>
              <a:t>&lt;</a:t>
            </a:r>
            <a:r>
              <a:rPr lang="en-US" sz="3200" dirty="0" err="1">
                <a:solidFill>
                  <a:schemeClr val="dk1"/>
                </a:solidFill>
                <a:ea typeface="Calibri"/>
                <a:cs typeface="Calibri"/>
                <a:sym typeface="Calibri"/>
              </a:rPr>
              <a:t>meeting.maxGuests</a:t>
            </a:r>
            <a:endParaRPr sz="3200" dirty="0"/>
          </a:p>
        </p:txBody>
      </p:sp>
      <p:sp>
        <p:nvSpPr>
          <p:cNvPr id="364" name="Google Shape;364;p40"/>
          <p:cNvSpPr/>
          <p:nvPr/>
        </p:nvSpPr>
        <p:spPr>
          <a:xfrm>
            <a:off x="1733967" y="1162780"/>
            <a:ext cx="20512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dirty="0"/>
              <a:t>CheckGuests</a:t>
            </a:r>
            <a:endParaRPr sz="1600" dirty="0">
              <a:solidFill>
                <a:schemeClr val="dk1"/>
              </a:solidFill>
              <a:latin typeface="Calibri"/>
              <a:ea typeface="Calibri"/>
              <a:cs typeface="Calibri"/>
              <a:sym typeface="Calibri"/>
            </a:endParaRPr>
          </a:p>
        </p:txBody>
      </p:sp>
      <p:cxnSp>
        <p:nvCxnSpPr>
          <p:cNvPr id="365" name="Google Shape;365;p40"/>
          <p:cNvCxnSpPr>
            <a:cxnSpLocks/>
            <a:stCxn id="364" idx="2"/>
          </p:cNvCxnSpPr>
          <p:nvPr/>
        </p:nvCxnSpPr>
        <p:spPr>
          <a:xfrm>
            <a:off x="2759567" y="1543980"/>
            <a:ext cx="0" cy="501661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66" name="Google Shape;366;p40"/>
          <p:cNvCxnSpPr/>
          <p:nvPr/>
        </p:nvCxnSpPr>
        <p:spPr>
          <a:xfrm>
            <a:off x="1338302" y="268694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7" name="Google Shape;367;p40"/>
          <p:cNvSpPr txBox="1"/>
          <p:nvPr/>
        </p:nvSpPr>
        <p:spPr>
          <a:xfrm>
            <a:off x="1236702" y="2317615"/>
            <a:ext cx="1220800" cy="369200"/>
          </a:xfrm>
          <a:prstGeom prst="rect">
            <a:avLst/>
          </a:prstGeom>
          <a:noFill/>
          <a:ln>
            <a:noFill/>
          </a:ln>
        </p:spPr>
        <p:txBody>
          <a:bodyPr spcFirstLastPara="1" wrap="square" lIns="121900" tIns="60933" rIns="121900" bIns="60933" anchor="t" anchorCtr="0">
            <a:noAutofit/>
          </a:bodyPr>
          <a:lstStyle/>
          <a:p>
            <a:r>
              <a:rPr lang="es-419" sz="1600">
                <a:solidFill>
                  <a:schemeClr val="dk1"/>
                </a:solidFill>
                <a:latin typeface="Calibri"/>
                <a:ea typeface="Calibri"/>
                <a:cs typeface="Calibri"/>
                <a:sym typeface="Calibri"/>
              </a:rPr>
              <a:t>doGet</a:t>
            </a:r>
            <a:endParaRPr sz="1600">
              <a:solidFill>
                <a:schemeClr val="dk1"/>
              </a:solidFill>
              <a:latin typeface="Calibri"/>
              <a:ea typeface="Calibri"/>
              <a:cs typeface="Calibri"/>
              <a:sym typeface="Calibri"/>
            </a:endParaRPr>
          </a:p>
        </p:txBody>
      </p:sp>
      <p:sp>
        <p:nvSpPr>
          <p:cNvPr id="368" name="Google Shape;368;p40"/>
          <p:cNvSpPr/>
          <p:nvPr/>
        </p:nvSpPr>
        <p:spPr>
          <a:xfrm>
            <a:off x="2555167" y="1759846"/>
            <a:ext cx="408800" cy="45669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chemeClr val="dk1"/>
              </a:solidFill>
              <a:latin typeface="Calibri"/>
              <a:ea typeface="Calibri"/>
              <a:cs typeface="Calibri"/>
              <a:sym typeface="Calibri"/>
            </a:endParaRPr>
          </a:p>
        </p:txBody>
      </p:sp>
      <p:sp>
        <p:nvSpPr>
          <p:cNvPr id="369" name="Google Shape;369;p40"/>
          <p:cNvSpPr/>
          <p:nvPr/>
        </p:nvSpPr>
        <p:spPr>
          <a:xfrm>
            <a:off x="4993900" y="1162780"/>
            <a:ext cx="1486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dirty="0">
                <a:solidFill>
                  <a:schemeClr val="dk1"/>
                </a:solidFill>
                <a:latin typeface="Calibri"/>
                <a:ea typeface="Calibri"/>
                <a:cs typeface="Calibri"/>
                <a:sym typeface="Calibri"/>
              </a:rPr>
              <a:t>MeetingDAO</a:t>
            </a:r>
            <a:endParaRPr sz="1600" dirty="0">
              <a:solidFill>
                <a:schemeClr val="dk1"/>
              </a:solidFill>
              <a:latin typeface="Calibri"/>
              <a:ea typeface="Calibri"/>
              <a:cs typeface="Calibri"/>
              <a:sym typeface="Calibri"/>
            </a:endParaRPr>
          </a:p>
        </p:txBody>
      </p:sp>
      <p:cxnSp>
        <p:nvCxnSpPr>
          <p:cNvPr id="370" name="Google Shape;370;p40"/>
          <p:cNvCxnSpPr>
            <a:cxnSpLocks/>
            <a:stCxn id="369" idx="2"/>
          </p:cNvCxnSpPr>
          <p:nvPr/>
        </p:nvCxnSpPr>
        <p:spPr>
          <a:xfrm flipH="1">
            <a:off x="5696046" y="1543980"/>
            <a:ext cx="41254" cy="501661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71" name="Google Shape;371;p40"/>
          <p:cNvCxnSpPr/>
          <p:nvPr/>
        </p:nvCxnSpPr>
        <p:spPr>
          <a:xfrm>
            <a:off x="2991057" y="2767066"/>
            <a:ext cx="2537600" cy="19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2" name="Google Shape;372;p40"/>
          <p:cNvSpPr txBox="1"/>
          <p:nvPr/>
        </p:nvSpPr>
        <p:spPr>
          <a:xfrm>
            <a:off x="2580085" y="2379763"/>
            <a:ext cx="3442800" cy="308000"/>
          </a:xfrm>
          <a:prstGeom prst="rect">
            <a:avLst/>
          </a:prstGeom>
          <a:noFill/>
          <a:ln>
            <a:noFill/>
          </a:ln>
        </p:spPr>
        <p:txBody>
          <a:bodyPr spcFirstLastPara="1" wrap="square" lIns="121900" tIns="60933" rIns="121900" bIns="60933" anchor="t" anchorCtr="0">
            <a:noAutofit/>
          </a:bodyPr>
          <a:lstStyle/>
          <a:p>
            <a:pPr algn="ctr"/>
            <a:r>
              <a:rPr lang="es-419" sz="1400" dirty="0">
                <a:solidFill>
                  <a:schemeClr val="dk1"/>
                </a:solidFill>
                <a:latin typeface="Calibri"/>
                <a:ea typeface="Calibri"/>
                <a:cs typeface="Calibri"/>
                <a:sym typeface="Calibri"/>
              </a:rPr>
              <a:t>createMeeting(parameters</a:t>
            </a:r>
            <a:r>
              <a:rPr lang="es-419" dirty="0">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p:txBody>
      </p:sp>
      <p:sp>
        <p:nvSpPr>
          <p:cNvPr id="373" name="Google Shape;373;p40"/>
          <p:cNvSpPr/>
          <p:nvPr/>
        </p:nvSpPr>
        <p:spPr>
          <a:xfrm>
            <a:off x="5534100" y="1989343"/>
            <a:ext cx="406400" cy="1834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chemeClr val="dk1"/>
              </a:solidFill>
              <a:latin typeface="Calibri"/>
              <a:ea typeface="Calibri"/>
              <a:cs typeface="Calibri"/>
              <a:sym typeface="Calibri"/>
            </a:endParaRPr>
          </a:p>
        </p:txBody>
      </p:sp>
      <p:cxnSp>
        <p:nvCxnSpPr>
          <p:cNvPr id="375" name="Google Shape;375;p40"/>
          <p:cNvCxnSpPr/>
          <p:nvPr/>
        </p:nvCxnSpPr>
        <p:spPr>
          <a:xfrm>
            <a:off x="2968534" y="2217347"/>
            <a:ext cx="2542000" cy="10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6" name="Google Shape;376;p40"/>
          <p:cNvSpPr txBox="1"/>
          <p:nvPr/>
        </p:nvSpPr>
        <p:spPr>
          <a:xfrm>
            <a:off x="3061900" y="1848014"/>
            <a:ext cx="2147600" cy="307600"/>
          </a:xfrm>
          <a:prstGeom prst="rect">
            <a:avLst/>
          </a:prstGeom>
          <a:noFill/>
          <a:ln>
            <a:noFill/>
          </a:ln>
        </p:spPr>
        <p:txBody>
          <a:bodyPr spcFirstLastPara="1" wrap="square" lIns="121900" tIns="60933" rIns="121900" bIns="60933" anchor="t" anchorCtr="0">
            <a:noAutofit/>
          </a:bodyPr>
          <a:lstStyle/>
          <a:p>
            <a:r>
              <a:rPr lang="es-419" sz="1400" dirty="0">
                <a:solidFill>
                  <a:schemeClr val="dk1"/>
                </a:solidFill>
                <a:latin typeface="Calibri"/>
                <a:ea typeface="Calibri"/>
                <a:cs typeface="Calibri"/>
                <a:sym typeface="Calibri"/>
              </a:rPr>
              <a:t>new </a:t>
            </a:r>
            <a:r>
              <a:rPr lang="es-419" sz="1600" dirty="0">
                <a:solidFill>
                  <a:schemeClr val="dk1"/>
                </a:solidFill>
                <a:latin typeface="Calibri"/>
                <a:ea typeface="Calibri"/>
                <a:cs typeface="Calibri"/>
                <a:sym typeface="Calibri"/>
              </a:rPr>
              <a:t>Meeting</a:t>
            </a: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377" name="Google Shape;377;p40"/>
          <p:cNvCxnSpPr>
            <a:cxnSpLocks/>
          </p:cNvCxnSpPr>
          <p:nvPr/>
        </p:nvCxnSpPr>
        <p:spPr>
          <a:xfrm rot="10800000">
            <a:off x="2979656" y="3677170"/>
            <a:ext cx="25600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8" name="Google Shape;378;p40"/>
          <p:cNvSpPr txBox="1"/>
          <p:nvPr/>
        </p:nvSpPr>
        <p:spPr>
          <a:xfrm>
            <a:off x="4007700" y="3297637"/>
            <a:ext cx="1220800" cy="308000"/>
          </a:xfrm>
          <a:prstGeom prst="rect">
            <a:avLst/>
          </a:prstGeom>
          <a:noFill/>
          <a:ln>
            <a:noFill/>
          </a:ln>
        </p:spPr>
        <p:txBody>
          <a:bodyPr spcFirstLastPara="1" wrap="square" lIns="121900" tIns="60933" rIns="121900" bIns="60933" anchor="t" anchorCtr="0">
            <a:noAutofit/>
          </a:bodyPr>
          <a:lstStyle/>
          <a:p>
            <a:r>
              <a:rPr lang="es-419" sz="1600" dirty="0">
                <a:solidFill>
                  <a:schemeClr val="dk1"/>
                </a:solidFill>
                <a:latin typeface="Calibri"/>
                <a:ea typeface="Calibri"/>
                <a:cs typeface="Calibri"/>
                <a:sym typeface="Calibri"/>
              </a:rPr>
              <a:t>meeting</a:t>
            </a:r>
            <a:endParaRPr sz="1400" dirty="0">
              <a:solidFill>
                <a:schemeClr val="dk1"/>
              </a:solidFill>
              <a:latin typeface="Calibri"/>
              <a:ea typeface="Calibri"/>
              <a:cs typeface="Calibri"/>
              <a:sym typeface="Calibri"/>
            </a:endParaRPr>
          </a:p>
        </p:txBody>
      </p:sp>
      <p:sp>
        <p:nvSpPr>
          <p:cNvPr id="379" name="Google Shape;379;p40"/>
          <p:cNvSpPr/>
          <p:nvPr/>
        </p:nvSpPr>
        <p:spPr>
          <a:xfrm>
            <a:off x="6714534" y="1162780"/>
            <a:ext cx="162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600" dirty="0">
                <a:solidFill>
                  <a:schemeClr val="dk1"/>
                </a:solidFill>
                <a:latin typeface="Calibri"/>
                <a:ea typeface="Calibri"/>
                <a:cs typeface="Calibri"/>
                <a:sym typeface="Calibri"/>
              </a:rPr>
              <a:t>InvitationDAO</a:t>
            </a:r>
            <a:endParaRPr sz="1600" dirty="0">
              <a:solidFill>
                <a:schemeClr val="dk1"/>
              </a:solidFill>
              <a:latin typeface="Calibri"/>
              <a:ea typeface="Calibri"/>
              <a:cs typeface="Calibri"/>
              <a:sym typeface="Calibri"/>
            </a:endParaRPr>
          </a:p>
        </p:txBody>
      </p:sp>
      <p:cxnSp>
        <p:nvCxnSpPr>
          <p:cNvPr id="380" name="Google Shape;380;p40"/>
          <p:cNvCxnSpPr/>
          <p:nvPr/>
        </p:nvCxnSpPr>
        <p:spPr>
          <a:xfrm flipH="1">
            <a:off x="7441934" y="1543980"/>
            <a:ext cx="35600" cy="45660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81" name="Google Shape;381;p40"/>
          <p:cNvSpPr/>
          <p:nvPr/>
        </p:nvSpPr>
        <p:spPr>
          <a:xfrm>
            <a:off x="7238734" y="4112930"/>
            <a:ext cx="406400" cy="13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chemeClr val="dk1"/>
              </a:solidFill>
              <a:latin typeface="Calibri"/>
              <a:ea typeface="Calibri"/>
              <a:cs typeface="Calibri"/>
              <a:sym typeface="Calibri"/>
            </a:endParaRPr>
          </a:p>
        </p:txBody>
      </p:sp>
      <p:sp>
        <p:nvSpPr>
          <p:cNvPr id="46" name="Google Shape;391;p40">
            <a:extLst>
              <a:ext uri="{FF2B5EF4-FFF2-40B4-BE49-F238E27FC236}">
                <a16:creationId xmlns:a16="http://schemas.microsoft.com/office/drawing/2014/main" id="{DA765844-5BC2-E762-365A-4F967F06A059}"/>
              </a:ext>
            </a:extLst>
          </p:cNvPr>
          <p:cNvSpPr/>
          <p:nvPr/>
        </p:nvSpPr>
        <p:spPr>
          <a:xfrm>
            <a:off x="8896583" y="1162780"/>
            <a:ext cx="1725985" cy="63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1400" dirty="0">
                <a:solidFill>
                  <a:schemeClr val="dk1"/>
                </a:solidFill>
                <a:latin typeface="Calibri"/>
                <a:ea typeface="Calibri"/>
                <a:cs typeface="Calibri"/>
                <a:sym typeface="Calibri"/>
              </a:rPr>
              <a:t>GoToHome</a:t>
            </a:r>
            <a:endParaRPr sz="1400" dirty="0">
              <a:solidFill>
                <a:schemeClr val="dk1"/>
              </a:solidFill>
              <a:latin typeface="Calibri"/>
              <a:ea typeface="Calibri"/>
              <a:cs typeface="Calibri"/>
              <a:sym typeface="Calibri"/>
            </a:endParaRPr>
          </a:p>
        </p:txBody>
      </p:sp>
      <p:cxnSp>
        <p:nvCxnSpPr>
          <p:cNvPr id="47" name="Google Shape;392;p40">
            <a:extLst>
              <a:ext uri="{FF2B5EF4-FFF2-40B4-BE49-F238E27FC236}">
                <a16:creationId xmlns:a16="http://schemas.microsoft.com/office/drawing/2014/main" id="{FF16A8F0-E1BD-0FFE-4F36-9398DA0346D5}"/>
              </a:ext>
            </a:extLst>
          </p:cNvPr>
          <p:cNvCxnSpPr>
            <a:cxnSpLocks/>
            <a:stCxn id="46" idx="2"/>
          </p:cNvCxnSpPr>
          <p:nvPr/>
        </p:nvCxnSpPr>
        <p:spPr>
          <a:xfrm>
            <a:off x="9759576" y="1797180"/>
            <a:ext cx="0" cy="466298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3" name="Google Shape;371;p40">
            <a:extLst>
              <a:ext uri="{FF2B5EF4-FFF2-40B4-BE49-F238E27FC236}">
                <a16:creationId xmlns:a16="http://schemas.microsoft.com/office/drawing/2014/main" id="{DB7248D6-2FDD-9704-7769-CCEF63F9094A}"/>
              </a:ext>
            </a:extLst>
          </p:cNvPr>
          <p:cNvCxnSpPr/>
          <p:nvPr/>
        </p:nvCxnSpPr>
        <p:spPr>
          <a:xfrm>
            <a:off x="2991057" y="3246514"/>
            <a:ext cx="2537600" cy="19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4" name="Google Shape;372;p40">
            <a:extLst>
              <a:ext uri="{FF2B5EF4-FFF2-40B4-BE49-F238E27FC236}">
                <a16:creationId xmlns:a16="http://schemas.microsoft.com/office/drawing/2014/main" id="{4A450F1D-D733-F36D-63EE-DE7483B32AE3}"/>
              </a:ext>
            </a:extLst>
          </p:cNvPr>
          <p:cNvSpPr txBox="1"/>
          <p:nvPr/>
        </p:nvSpPr>
        <p:spPr>
          <a:xfrm>
            <a:off x="2580085" y="2859211"/>
            <a:ext cx="3442800" cy="308000"/>
          </a:xfrm>
          <a:prstGeom prst="rect">
            <a:avLst/>
          </a:prstGeom>
          <a:noFill/>
          <a:ln>
            <a:noFill/>
          </a:ln>
        </p:spPr>
        <p:txBody>
          <a:bodyPr spcFirstLastPara="1" wrap="square" lIns="121900" tIns="60933" rIns="121900" bIns="60933" anchor="t" anchorCtr="0">
            <a:noAutofit/>
          </a:bodyPr>
          <a:lstStyle/>
          <a:p>
            <a:pPr algn="ctr"/>
            <a:r>
              <a:rPr lang="es-419" sz="1100" dirty="0">
                <a:solidFill>
                  <a:schemeClr val="dk1"/>
                </a:solidFill>
                <a:latin typeface="Calibri"/>
                <a:ea typeface="Calibri"/>
                <a:cs typeface="Calibri"/>
                <a:sym typeface="Calibri"/>
              </a:rPr>
              <a:t>Find last meeting by creator(session.user</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45" name="Google Shape;371;p40">
            <a:extLst>
              <a:ext uri="{FF2B5EF4-FFF2-40B4-BE49-F238E27FC236}">
                <a16:creationId xmlns:a16="http://schemas.microsoft.com/office/drawing/2014/main" id="{DBCD266C-83A6-6459-9567-76714B98C4C0}"/>
              </a:ext>
            </a:extLst>
          </p:cNvPr>
          <p:cNvCxnSpPr>
            <a:cxnSpLocks/>
          </p:cNvCxnSpPr>
          <p:nvPr/>
        </p:nvCxnSpPr>
        <p:spPr>
          <a:xfrm>
            <a:off x="3057139" y="5129575"/>
            <a:ext cx="413433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8" name="Google Shape;372;p40">
            <a:extLst>
              <a:ext uri="{FF2B5EF4-FFF2-40B4-BE49-F238E27FC236}">
                <a16:creationId xmlns:a16="http://schemas.microsoft.com/office/drawing/2014/main" id="{B17D3245-D364-C6CB-DA67-CBF510F4BB31}"/>
              </a:ext>
            </a:extLst>
          </p:cNvPr>
          <p:cNvSpPr txBox="1"/>
          <p:nvPr/>
        </p:nvSpPr>
        <p:spPr>
          <a:xfrm>
            <a:off x="2842338" y="4768516"/>
            <a:ext cx="4486338" cy="308000"/>
          </a:xfrm>
          <a:prstGeom prst="rect">
            <a:avLst/>
          </a:prstGeom>
          <a:noFill/>
          <a:ln>
            <a:noFill/>
          </a:ln>
        </p:spPr>
        <p:txBody>
          <a:bodyPr spcFirstLastPara="1" wrap="square" lIns="121900" tIns="60933" rIns="121900" bIns="60933" anchor="t" anchorCtr="0">
            <a:noAutofit/>
          </a:bodyPr>
          <a:lstStyle/>
          <a:p>
            <a:pPr algn="ctr"/>
            <a:r>
              <a:rPr lang="es-419" sz="1200" dirty="0">
                <a:solidFill>
                  <a:schemeClr val="dk1"/>
                </a:solidFill>
                <a:latin typeface="Calibri"/>
                <a:ea typeface="Calibri"/>
                <a:cs typeface="Calibri"/>
                <a:sym typeface="Calibri"/>
              </a:rPr>
              <a:t>[per ogni userChosed] createInvtiation(meeting.id, usersChosed.id</a:t>
            </a:r>
            <a:r>
              <a:rPr lang="es-419" sz="1600"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p:txBody>
      </p:sp>
      <p:cxnSp>
        <p:nvCxnSpPr>
          <p:cNvPr id="49" name="Google Shape;375;p40">
            <a:extLst>
              <a:ext uri="{FF2B5EF4-FFF2-40B4-BE49-F238E27FC236}">
                <a16:creationId xmlns:a16="http://schemas.microsoft.com/office/drawing/2014/main" id="{FE4E6CD5-20F8-6EEA-BEA4-E1134CE47AC0}"/>
              </a:ext>
            </a:extLst>
          </p:cNvPr>
          <p:cNvCxnSpPr>
            <a:cxnSpLocks/>
          </p:cNvCxnSpPr>
          <p:nvPr/>
        </p:nvCxnSpPr>
        <p:spPr>
          <a:xfrm>
            <a:off x="3034616" y="4579856"/>
            <a:ext cx="4043670" cy="65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0" name="Google Shape;376;p40">
            <a:extLst>
              <a:ext uri="{FF2B5EF4-FFF2-40B4-BE49-F238E27FC236}">
                <a16:creationId xmlns:a16="http://schemas.microsoft.com/office/drawing/2014/main" id="{13CFACE6-7BB9-CA45-953F-2611CC3A5BA2}"/>
              </a:ext>
            </a:extLst>
          </p:cNvPr>
          <p:cNvSpPr txBox="1"/>
          <p:nvPr/>
        </p:nvSpPr>
        <p:spPr>
          <a:xfrm>
            <a:off x="3993705" y="4202505"/>
            <a:ext cx="2147600" cy="307600"/>
          </a:xfrm>
          <a:prstGeom prst="rect">
            <a:avLst/>
          </a:prstGeom>
          <a:noFill/>
          <a:ln>
            <a:noFill/>
          </a:ln>
        </p:spPr>
        <p:txBody>
          <a:bodyPr spcFirstLastPara="1" wrap="square" lIns="121900" tIns="60933" rIns="121900" bIns="60933" anchor="t" anchorCtr="0">
            <a:noAutofit/>
          </a:bodyPr>
          <a:lstStyle/>
          <a:p>
            <a:r>
              <a:rPr lang="es-419" sz="1400" dirty="0">
                <a:solidFill>
                  <a:schemeClr val="dk1"/>
                </a:solidFill>
                <a:latin typeface="Calibri"/>
                <a:ea typeface="Calibri"/>
                <a:cs typeface="Calibri"/>
                <a:sym typeface="Calibri"/>
              </a:rPr>
              <a:t>new </a:t>
            </a:r>
            <a:r>
              <a:rPr lang="es-419" sz="1600" dirty="0">
                <a:solidFill>
                  <a:schemeClr val="dk1"/>
                </a:solidFill>
                <a:latin typeface="Calibri"/>
                <a:ea typeface="Calibri"/>
                <a:cs typeface="Calibri"/>
                <a:sym typeface="Calibri"/>
              </a:rPr>
              <a:t>Invitation</a:t>
            </a: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51" name="Google Shape;371;p40">
            <a:extLst>
              <a:ext uri="{FF2B5EF4-FFF2-40B4-BE49-F238E27FC236}">
                <a16:creationId xmlns:a16="http://schemas.microsoft.com/office/drawing/2014/main" id="{526D6640-9E1E-572F-ABD8-AFDF5C749283}"/>
              </a:ext>
            </a:extLst>
          </p:cNvPr>
          <p:cNvCxnSpPr>
            <a:cxnSpLocks/>
          </p:cNvCxnSpPr>
          <p:nvPr/>
        </p:nvCxnSpPr>
        <p:spPr>
          <a:xfrm>
            <a:off x="2963967" y="6149580"/>
            <a:ext cx="672982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2" name="Google Shape;381;p40">
            <a:extLst>
              <a:ext uri="{FF2B5EF4-FFF2-40B4-BE49-F238E27FC236}">
                <a16:creationId xmlns:a16="http://schemas.microsoft.com/office/drawing/2014/main" id="{3E266B85-0010-ACA8-6977-7B29183AAAD1}"/>
              </a:ext>
            </a:extLst>
          </p:cNvPr>
          <p:cNvSpPr/>
          <p:nvPr/>
        </p:nvSpPr>
        <p:spPr>
          <a:xfrm>
            <a:off x="9592187" y="5815427"/>
            <a:ext cx="406400" cy="5113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1600">
              <a:solidFill>
                <a:schemeClr val="dk1"/>
              </a:solidFill>
              <a:latin typeface="Calibri"/>
              <a:ea typeface="Calibri"/>
              <a:cs typeface="Calibri"/>
              <a:sym typeface="Calibri"/>
            </a:endParaRPr>
          </a:p>
        </p:txBody>
      </p:sp>
      <p:sp>
        <p:nvSpPr>
          <p:cNvPr id="53" name="Google Shape;376;p40">
            <a:extLst>
              <a:ext uri="{FF2B5EF4-FFF2-40B4-BE49-F238E27FC236}">
                <a16:creationId xmlns:a16="http://schemas.microsoft.com/office/drawing/2014/main" id="{58310C61-CDF8-1CA9-98A8-03053D928541}"/>
              </a:ext>
            </a:extLst>
          </p:cNvPr>
          <p:cNvSpPr txBox="1"/>
          <p:nvPr/>
        </p:nvSpPr>
        <p:spPr>
          <a:xfrm>
            <a:off x="5169564" y="5779235"/>
            <a:ext cx="2147600" cy="307600"/>
          </a:xfrm>
          <a:prstGeom prst="rect">
            <a:avLst/>
          </a:prstGeom>
          <a:noFill/>
          <a:ln>
            <a:noFill/>
          </a:ln>
        </p:spPr>
        <p:txBody>
          <a:bodyPr spcFirstLastPara="1" wrap="square" lIns="121900" tIns="60933" rIns="121900" bIns="60933" anchor="t" anchorCtr="0">
            <a:noAutofit/>
          </a:bodyPr>
          <a:lstStyle/>
          <a:p>
            <a:r>
              <a:rPr lang="es-419" sz="1400" dirty="0">
                <a:solidFill>
                  <a:schemeClr val="dk1"/>
                </a:solidFill>
                <a:latin typeface="Calibri"/>
                <a:ea typeface="Calibri"/>
                <a:cs typeface="Calibri"/>
                <a:sym typeface="Calibri"/>
              </a:rPr>
              <a:t>Send redirect Home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963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vert="horz" wrap="square" lIns="121900" tIns="60933" rIns="121900" bIns="60933" rtlCol="0" anchor="ctr" anchorCtr="0">
            <a:noAutofit/>
          </a:bodyPr>
          <a:lstStyle/>
          <a:p>
            <a:pPr algn="ctr">
              <a:spcBef>
                <a:spcPts val="0"/>
              </a:spcBef>
              <a:buClr>
                <a:schemeClr val="dk1"/>
              </a:buCl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Logout</a:t>
            </a:r>
            <a:endParaRPr sz="2400">
              <a:solidFill>
                <a:schemeClr val="dk1"/>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r>
              <a:rPr lang="es-419" sz="2400">
                <a:solidFill>
                  <a:schemeClr val="dk1"/>
                </a:solidFill>
                <a:latin typeface="Calibri"/>
                <a:ea typeface="Calibri"/>
                <a:cs typeface="Calibri"/>
                <a:sym typeface="Calibri"/>
              </a:rPr>
              <a:t>doPOST</a:t>
            </a:r>
            <a:endParaRPr sz="2400">
              <a:solidFill>
                <a:schemeClr val="dk1"/>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Session</a:t>
            </a:r>
            <a:endParaRPr sz="2400">
              <a:solidFill>
                <a:schemeClr val="dk1"/>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000" dirty="0">
                <a:solidFill>
                  <a:schemeClr val="dk1"/>
                </a:solidFill>
                <a:latin typeface="Calibri"/>
                <a:ea typeface="Calibri"/>
                <a:cs typeface="Calibri"/>
                <a:sym typeface="Calibri"/>
              </a:rPr>
              <a:t>index.html</a:t>
            </a:r>
            <a:endParaRPr sz="2000" dirty="0">
              <a:solidFill>
                <a:schemeClr val="dk1"/>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r>
              <a:rPr lang="es-419" sz="2133" dirty="0">
                <a:solidFill>
                  <a:schemeClr val="dk1"/>
                </a:solidFill>
                <a:latin typeface="Calibri"/>
                <a:ea typeface="Calibri"/>
                <a:cs typeface="Calibri"/>
                <a:sym typeface="Calibri"/>
              </a:rPr>
              <a:t>POST</a:t>
            </a:r>
            <a:endParaRPr sz="2133" dirty="0">
              <a:solidFill>
                <a:schemeClr val="dk1"/>
              </a:solidFill>
              <a:latin typeface="Calibri"/>
              <a:ea typeface="Calibri"/>
              <a:cs typeface="Calibri"/>
              <a:sym typeface="Calibri"/>
            </a:endParaRPr>
          </a:p>
          <a:p>
            <a:r>
              <a:rPr lang="es-419" sz="2133" dirty="0">
                <a:solidFill>
                  <a:schemeClr val="dk1"/>
                </a:solidFill>
                <a:latin typeface="Calibri"/>
                <a:ea typeface="Calibri"/>
                <a:cs typeface="Calibri"/>
                <a:sym typeface="Calibri"/>
              </a:rPr>
              <a:t>/Logout</a:t>
            </a:r>
            <a:endParaRPr sz="2400" dirty="0"/>
          </a:p>
          <a:p>
            <a:endParaRPr sz="2133" dirty="0">
              <a:solidFill>
                <a:schemeClr val="dk1"/>
              </a:solidFill>
              <a:latin typeface="Calibri"/>
              <a:ea typeface="Calibri"/>
              <a:cs typeface="Calibri"/>
              <a:sym typeface="Calibri"/>
            </a:endParaRPr>
          </a:p>
          <a:p>
            <a:r>
              <a:rPr lang="es-419" sz="2133" dirty="0">
                <a:solidFill>
                  <a:schemeClr val="dk1"/>
                </a:solidFill>
                <a:latin typeface="Calibri"/>
                <a:ea typeface="Calibri"/>
                <a:cs typeface="Calibri"/>
                <a:sym typeface="Calibri"/>
              </a:rPr>
              <a:t>From: Home</a:t>
            </a:r>
            <a:endParaRPr sz="2133" dirty="0">
              <a:solidFill>
                <a:schemeClr val="dk1"/>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a:r>
              <a:rPr lang="es-419" sz="2400">
                <a:solidFill>
                  <a:schemeClr val="dk1"/>
                </a:solidFill>
                <a:latin typeface="Calibri"/>
                <a:ea typeface="Calibri"/>
                <a:cs typeface="Calibri"/>
                <a:sym typeface="Calibri"/>
              </a:rPr>
              <a:t>redirect</a:t>
            </a:r>
            <a:endParaRPr sz="2400">
              <a:solidFill>
                <a:schemeClr val="dk1"/>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r>
              <a:rPr lang="es-419" sz="2400">
                <a:solidFill>
                  <a:schemeClr val="dk1"/>
                </a:solidFill>
                <a:latin typeface="Calibri"/>
                <a:ea typeface="Calibri"/>
                <a:cs typeface="Calibri"/>
                <a:sym typeface="Calibri"/>
              </a:rPr>
              <a:t>invalidate</a:t>
            </a:r>
            <a:r>
              <a:rPr lang="es-419" sz="1867">
                <a:solidFill>
                  <a:schemeClr val="dk1"/>
                </a:solidFill>
                <a:latin typeface="Calibri"/>
                <a:ea typeface="Calibri"/>
                <a:cs typeface="Calibri"/>
                <a:sym typeface="Calibri"/>
              </a:rPr>
              <a:t>()</a:t>
            </a:r>
            <a:endParaRPr sz="1867">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35F16A8-5290-0A2B-D678-23547E4FCDDA}"/>
              </a:ext>
            </a:extLst>
          </p:cNvPr>
          <p:cNvSpPr txBox="1"/>
          <p:nvPr/>
        </p:nvSpPr>
        <p:spPr>
          <a:xfrm>
            <a:off x="701336" y="773633"/>
            <a:ext cx="9392575" cy="5016758"/>
          </a:xfrm>
          <a:prstGeom prst="rect">
            <a:avLst/>
          </a:prstGeom>
          <a:noFill/>
        </p:spPr>
        <p:txBody>
          <a:bodyPr wrap="square">
            <a:spAutoFit/>
          </a:bodyPr>
          <a:lstStyle/>
          <a:p>
            <a:r>
              <a:rPr lang="it-IT" sz="3200" b="1" i="0" u="none" strike="noStrike" baseline="0" dirty="0">
                <a:solidFill>
                  <a:srgbClr val="000000"/>
                </a:solidFill>
                <a:latin typeface="Arial" panose="020B0604020202020204" pitchFamily="34" charset="0"/>
              </a:rPr>
              <a:t>Versione con JavaScript </a:t>
            </a:r>
            <a:endParaRPr lang="it-IT" sz="3200" b="0" i="0" u="none" strike="noStrike" baseline="0" dirty="0">
              <a:solidFill>
                <a:srgbClr val="000000"/>
              </a:solidFill>
              <a:latin typeface="Arial" panose="020B0604020202020204" pitchFamily="34" charset="0"/>
            </a:endParaRPr>
          </a:p>
          <a:p>
            <a:r>
              <a:rPr lang="it-IT" sz="1800" b="0" i="0" u="none" strike="noStrike" baseline="0" dirty="0">
                <a:solidFill>
                  <a:srgbClr val="000000"/>
                </a:solidFill>
                <a:latin typeface="Arial" panose="020B0604020202020204" pitchFamily="34" charset="0"/>
              </a:rPr>
              <a:t>Si realizzi un’applicazione client server web che modifica le specifiche precedenti come segue: </a:t>
            </a:r>
          </a:p>
          <a:p>
            <a:r>
              <a:rPr lang="it-IT" sz="1800" b="0" i="0" u="none" strike="noStrike" baseline="0" dirty="0">
                <a:solidFill>
                  <a:srgbClr val="000000"/>
                </a:solidFill>
                <a:latin typeface="Arial" panose="020B0604020202020204" pitchFamily="34" charset="0"/>
              </a:rPr>
              <a:t>● L’applicazione supporta registrazione e login mediante una pagina pubblica con opportune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La registrazione controlla la </a:t>
            </a:r>
            <a:r>
              <a:rPr lang="it-IT" sz="1800" b="0" i="0" u="none" strike="noStrike" baseline="0" dirty="0">
                <a:solidFill>
                  <a:srgbClr val="000000"/>
                </a:solidFill>
                <a:highlight>
                  <a:srgbClr val="FFFF00"/>
                </a:highlight>
                <a:latin typeface="Arial" panose="020B0604020202020204" pitchFamily="34" charset="0"/>
              </a:rPr>
              <a:t>validità sintattica dell’indirizzo di email e l’uguaglianza tra i campi “password” e “ripeti password”, anche a lato client</a:t>
            </a:r>
            <a:r>
              <a:rPr lang="it-IT" sz="1800" b="0" i="0" u="none" strike="noStrike" baseline="0" dirty="0">
                <a:solidFill>
                  <a:srgbClr val="000000"/>
                </a:solidFill>
                <a:latin typeface="Arial" panose="020B0604020202020204" pitchFamily="34" charset="0"/>
              </a:rPr>
              <a:t>. La registrazione controlla l’unicità dello username. </a:t>
            </a:r>
          </a:p>
          <a:p>
            <a:r>
              <a:rPr lang="it-IT" sz="1800" b="0" i="0" u="none" strike="noStrike" baseline="0" dirty="0">
                <a:solidFill>
                  <a:srgbClr val="000000"/>
                </a:solidFill>
                <a:latin typeface="Arial" panose="020B0604020202020204" pitchFamily="34" charset="0"/>
              </a:rPr>
              <a:t>● Dopo il login, l’intera applicazione è realizzata con </a:t>
            </a:r>
            <a:r>
              <a:rPr lang="it-IT" sz="1800" b="0" i="0" u="none" strike="noStrike" baseline="0" dirty="0">
                <a:solidFill>
                  <a:srgbClr val="000000"/>
                </a:solidFill>
                <a:highlight>
                  <a:srgbClr val="FFFF00"/>
                </a:highlight>
                <a:latin typeface="Arial" panose="020B0604020202020204" pitchFamily="34" charset="0"/>
              </a:rPr>
              <a:t>un’unica pagina. </a:t>
            </a:r>
          </a:p>
          <a:p>
            <a:r>
              <a:rPr lang="it-IT" sz="1800" b="0" i="0" u="none" strike="noStrike" baseline="0" dirty="0">
                <a:solidFill>
                  <a:srgbClr val="000000"/>
                </a:solidFill>
                <a:latin typeface="Arial" panose="020B0604020202020204" pitchFamily="34" charset="0"/>
              </a:rPr>
              <a:t>● Ogni interazione dell’utente è gestita senza ricaricare completamente la pagina, ma produce </a:t>
            </a:r>
            <a:r>
              <a:rPr lang="it-IT" sz="1800" b="0" i="0" u="none" strike="noStrike" baseline="0" dirty="0">
                <a:solidFill>
                  <a:srgbClr val="000000"/>
                </a:solidFill>
                <a:highlight>
                  <a:srgbClr val="FFFF00"/>
                </a:highlight>
                <a:latin typeface="Arial" panose="020B0604020202020204" pitchFamily="34" charset="0"/>
              </a:rPr>
              <a:t>l’invocazione asincrona del server e l’eventuale modifica del contenuto da aggiornare a seguito dell’evento. </a:t>
            </a:r>
          </a:p>
          <a:p>
            <a:r>
              <a:rPr lang="it-IT" sz="1800" b="0" i="0" u="none" strike="noStrike" baseline="0" dirty="0">
                <a:solidFill>
                  <a:srgbClr val="000000"/>
                </a:solidFill>
                <a:latin typeface="Arial" panose="020B0604020202020204" pitchFamily="34" charset="0"/>
              </a:rPr>
              <a:t>● La scelta dall’anagrafica deve essere realizzata con una </a:t>
            </a:r>
            <a:r>
              <a:rPr lang="it-IT" sz="1800" b="0" i="0" u="none" strike="noStrike" baseline="0" dirty="0">
                <a:solidFill>
                  <a:srgbClr val="000000"/>
                </a:solidFill>
                <a:highlight>
                  <a:srgbClr val="FFFF00"/>
                </a:highlight>
                <a:latin typeface="Arial" panose="020B0604020202020204" pitchFamily="34" charset="0"/>
              </a:rPr>
              <a:t>pagina modale con i bottoni invia e cancella</a:t>
            </a:r>
            <a:r>
              <a:rPr lang="it-IT" sz="1800" b="0" i="0" u="none" strike="noStrike" baseline="0" dirty="0">
                <a:solidFill>
                  <a:srgbClr val="000000"/>
                </a:solidFill>
                <a:latin typeface="Arial" panose="020B0604020202020204" pitchFamily="34" charset="0"/>
              </a:rPr>
              <a:t>. NB: è una finestrella che si apre per dare una qualche scelta o un qualche messaggio all'utente: https://it.wikipedia.org/wiki/Finestra_modale </a:t>
            </a:r>
          </a:p>
          <a:p>
            <a:r>
              <a:rPr lang="it-IT" sz="1800" b="0" i="0" u="none" strike="noStrike" baseline="0" dirty="0">
                <a:solidFill>
                  <a:srgbClr val="000000"/>
                </a:solidFill>
                <a:latin typeface="Arial" panose="020B0604020202020204" pitchFamily="34" charset="0"/>
              </a:rPr>
              <a:t>● I controlli di </a:t>
            </a:r>
            <a:r>
              <a:rPr lang="it-IT" sz="1800" b="0" i="0" u="none" strike="noStrike" baseline="0" dirty="0">
                <a:solidFill>
                  <a:srgbClr val="000000"/>
                </a:solidFill>
                <a:highlight>
                  <a:srgbClr val="FFFF00"/>
                </a:highlight>
                <a:latin typeface="Arial" panose="020B0604020202020204" pitchFamily="34" charset="0"/>
              </a:rPr>
              <a:t>correttezza del numero di invitati e del massimo numero di tentativi</a:t>
            </a:r>
            <a:r>
              <a:rPr lang="it-IT" sz="1800" b="0" i="0" u="none" strike="noStrike" baseline="0" dirty="0">
                <a:solidFill>
                  <a:srgbClr val="000000"/>
                </a:solidFill>
                <a:latin typeface="Arial" panose="020B0604020202020204" pitchFamily="34" charset="0"/>
              </a:rPr>
              <a:t>, con i relativi messaggi di avvertimento, devono essere realizzati </a:t>
            </a:r>
            <a:r>
              <a:rPr lang="it-IT" sz="1800" b="0" i="0" u="none" strike="noStrike" baseline="0" dirty="0">
                <a:solidFill>
                  <a:srgbClr val="000000"/>
                </a:solidFill>
                <a:highlight>
                  <a:srgbClr val="FFFF00"/>
                </a:highlight>
                <a:latin typeface="Arial" panose="020B0604020202020204" pitchFamily="34" charset="0"/>
              </a:rPr>
              <a:t>anche a lato client</a:t>
            </a:r>
            <a:r>
              <a:rPr lang="it-IT" sz="1800" b="0" i="0" u="none" strike="noStrike" baseline="0" dirty="0">
                <a:solidFill>
                  <a:srgbClr val="000000"/>
                </a:solidFill>
                <a:latin typeface="Arial" panose="020B0604020202020204" pitchFamily="34" charset="0"/>
              </a:rPr>
              <a:t>. </a:t>
            </a:r>
          </a:p>
          <a:p>
            <a:r>
              <a:rPr lang="it-IT" sz="1800" b="0" i="0" u="none" strike="noStrike" baseline="0" dirty="0">
                <a:solidFill>
                  <a:srgbClr val="000000"/>
                </a:solidFill>
                <a:latin typeface="Arial" panose="020B0604020202020204" pitchFamily="34" charset="0"/>
              </a:rPr>
              <a:t>● </a:t>
            </a:r>
            <a:r>
              <a:rPr lang="it-IT" sz="1800" b="0" i="0" u="none" strike="noStrike" baseline="0" dirty="0">
                <a:solidFill>
                  <a:srgbClr val="000000"/>
                </a:solidFill>
                <a:highlight>
                  <a:srgbClr val="FFFF00"/>
                </a:highlight>
                <a:latin typeface="Arial" panose="020B0604020202020204" pitchFamily="34" charset="0"/>
              </a:rPr>
              <a:t>Lo stato dell’interazione (numero di tentativi) deve essere memorizzato a lato client. </a:t>
            </a:r>
          </a:p>
        </p:txBody>
      </p:sp>
    </p:spTree>
    <p:extLst>
      <p:ext uri="{BB962C8B-B14F-4D97-AF65-F5344CB8AC3E}">
        <p14:creationId xmlns:p14="http://schemas.microsoft.com/office/powerpoint/2010/main" val="4282550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14" y="0"/>
            <a:ext cx="10515600" cy="1325563"/>
          </a:xfrm>
        </p:spPr>
        <p:txBody>
          <a:bodyPr/>
          <a:lstStyle/>
          <a:p>
            <a:r>
              <a:rPr lang="en-US" dirty="0"/>
              <a:t>Components</a:t>
            </a:r>
          </a:p>
        </p:txBody>
      </p:sp>
      <p:sp>
        <p:nvSpPr>
          <p:cNvPr id="3" name="Content Placeholder 2"/>
          <p:cNvSpPr>
            <a:spLocks noGrp="1"/>
          </p:cNvSpPr>
          <p:nvPr>
            <p:ph sz="half" idx="1"/>
          </p:nvPr>
        </p:nvSpPr>
        <p:spPr>
          <a:xfrm>
            <a:off x="621437" y="1162975"/>
            <a:ext cx="5802512" cy="5506386"/>
          </a:xfrm>
        </p:spPr>
        <p:txBody>
          <a:bodyPr>
            <a:normAutofit fontScale="85000" lnSpcReduction="20000"/>
          </a:bodyPr>
          <a:lstStyle/>
          <a:p>
            <a:r>
              <a:rPr lang="en-US" dirty="0"/>
              <a:t>Model objects (Beans)</a:t>
            </a:r>
          </a:p>
          <a:p>
            <a:pPr lvl="1"/>
            <a:r>
              <a:rPr lang="en-US" dirty="0"/>
              <a:t>User</a:t>
            </a:r>
          </a:p>
          <a:p>
            <a:pPr lvl="1"/>
            <a:r>
              <a:rPr lang="en-US" dirty="0"/>
              <a:t>Meeting</a:t>
            </a:r>
          </a:p>
          <a:p>
            <a:pPr lvl="1"/>
            <a:r>
              <a:rPr lang="en-US" dirty="0"/>
              <a:t>Invitation </a:t>
            </a:r>
          </a:p>
          <a:p>
            <a:pPr lvl="1"/>
            <a:endParaRPr lang="en-US" dirty="0"/>
          </a:p>
          <a:p>
            <a:r>
              <a:rPr lang="en-US" dirty="0"/>
              <a:t>Data Access Objects (Classes)</a:t>
            </a:r>
          </a:p>
          <a:p>
            <a:pPr lvl="1"/>
            <a:r>
              <a:rPr lang="en-US" dirty="0" err="1"/>
              <a:t>UserDAO</a:t>
            </a:r>
            <a:endParaRPr lang="en-US" dirty="0"/>
          </a:p>
          <a:p>
            <a:pPr lvl="2"/>
            <a:r>
              <a:rPr lang="it-IT" sz="1800" dirty="0" err="1">
                <a:solidFill>
                  <a:srgbClr val="000000"/>
                </a:solidFill>
              </a:rPr>
              <a:t>checkLoginCredentials</a:t>
            </a:r>
            <a:r>
              <a:rPr lang="it-IT" sz="1800" dirty="0">
                <a:solidFill>
                  <a:srgbClr val="000000"/>
                </a:solidFill>
              </a:rPr>
              <a:t>(user, </a:t>
            </a:r>
            <a:r>
              <a:rPr lang="it-IT" sz="1800" dirty="0" err="1">
                <a:solidFill>
                  <a:srgbClr val="000000"/>
                </a:solidFill>
              </a:rPr>
              <a:t>spw</a:t>
            </a:r>
            <a:r>
              <a:rPr lang="it-IT" sz="1800" dirty="0">
                <a:solidFill>
                  <a:srgbClr val="000000"/>
                </a:solidFill>
              </a:rPr>
              <a:t>)</a:t>
            </a:r>
          </a:p>
          <a:p>
            <a:pPr lvl="2"/>
            <a:r>
              <a:rPr lang="it-IT" sz="1800" dirty="0" err="1">
                <a:solidFill>
                  <a:srgbClr val="000000"/>
                </a:solidFill>
              </a:rPr>
              <a:t>checkSignupCredentials</a:t>
            </a:r>
            <a:r>
              <a:rPr lang="it-IT" sz="1800" dirty="0">
                <a:solidFill>
                  <a:srgbClr val="000000"/>
                </a:solidFill>
              </a:rPr>
              <a:t>(user)</a:t>
            </a:r>
          </a:p>
          <a:p>
            <a:pPr lvl="2"/>
            <a:r>
              <a:rPr lang="it-IT" sz="1800" dirty="0" err="1">
                <a:solidFill>
                  <a:srgbClr val="000000"/>
                </a:solidFill>
              </a:rPr>
              <a:t>findAllUsers</a:t>
            </a:r>
            <a:r>
              <a:rPr lang="it-IT" sz="1800" dirty="0">
                <a:solidFill>
                  <a:srgbClr val="000000"/>
                </a:solidFill>
              </a:rPr>
              <a:t>()</a:t>
            </a:r>
          </a:p>
          <a:p>
            <a:pPr lvl="2"/>
            <a:r>
              <a:rPr lang="it-IT" sz="1800" dirty="0" err="1">
                <a:solidFill>
                  <a:srgbClr val="000000"/>
                </a:solidFill>
              </a:rPr>
              <a:t>getUserByUsername</a:t>
            </a:r>
            <a:r>
              <a:rPr lang="it-IT" sz="1800" dirty="0">
                <a:solidFill>
                  <a:srgbClr val="000000"/>
                </a:solidFill>
              </a:rPr>
              <a:t>(user)</a:t>
            </a:r>
            <a:endParaRPr lang="en-US" dirty="0"/>
          </a:p>
          <a:p>
            <a:pPr lvl="2"/>
            <a:r>
              <a:rPr lang="en-US" dirty="0" err="1"/>
              <a:t>getUser</a:t>
            </a:r>
            <a:r>
              <a:rPr lang="en-US" dirty="0"/>
              <a:t>(id)</a:t>
            </a:r>
          </a:p>
          <a:p>
            <a:pPr lvl="1"/>
            <a:r>
              <a:rPr lang="en-US" dirty="0" err="1"/>
              <a:t>MeetingDAO</a:t>
            </a:r>
            <a:endParaRPr lang="en-US" dirty="0"/>
          </a:p>
          <a:p>
            <a:pPr lvl="2"/>
            <a:r>
              <a:rPr lang="en-US" dirty="0" err="1"/>
              <a:t>findMeetingByCreator</a:t>
            </a:r>
            <a:r>
              <a:rPr lang="en-US" dirty="0"/>
              <a:t>(id)</a:t>
            </a:r>
          </a:p>
          <a:p>
            <a:pPr lvl="2"/>
            <a:r>
              <a:rPr lang="it-IT" sz="1800" dirty="0" err="1">
                <a:solidFill>
                  <a:srgbClr val="000000"/>
                </a:solidFill>
              </a:rPr>
              <a:t>findLastMeetingByCreator</a:t>
            </a:r>
            <a:r>
              <a:rPr lang="it-IT" sz="1800" dirty="0">
                <a:solidFill>
                  <a:srgbClr val="000000"/>
                </a:solidFill>
              </a:rPr>
              <a:t>(id)</a:t>
            </a:r>
          </a:p>
          <a:p>
            <a:pPr lvl="2"/>
            <a:r>
              <a:rPr lang="it-IT" sz="1800" dirty="0" err="1">
                <a:solidFill>
                  <a:srgbClr val="000000"/>
                </a:solidFill>
              </a:rPr>
              <a:t>findMeetingByGuest</a:t>
            </a:r>
            <a:r>
              <a:rPr lang="it-IT" sz="1800" dirty="0">
                <a:solidFill>
                  <a:srgbClr val="000000"/>
                </a:solidFill>
              </a:rPr>
              <a:t>(id)</a:t>
            </a:r>
            <a:endParaRPr lang="en-US" sz="1800" dirty="0">
              <a:solidFill>
                <a:srgbClr val="000000"/>
              </a:solidFill>
            </a:endParaRPr>
          </a:p>
          <a:p>
            <a:pPr lvl="2"/>
            <a:r>
              <a:rPr lang="en-US" sz="1800" dirty="0" err="1">
                <a:solidFill>
                  <a:srgbClr val="000000"/>
                </a:solidFill>
              </a:rPr>
              <a:t>createMeeting</a:t>
            </a:r>
            <a:r>
              <a:rPr lang="en-US" sz="1800" dirty="0">
                <a:solidFill>
                  <a:srgbClr val="000000"/>
                </a:solidFill>
              </a:rPr>
              <a:t>(</a:t>
            </a:r>
            <a:r>
              <a:rPr lang="en-US" sz="1800" dirty="0">
                <a:solidFill>
                  <a:srgbClr val="6A3E3E"/>
                </a:solidFill>
              </a:rPr>
              <a:t>title</a:t>
            </a:r>
            <a:r>
              <a:rPr lang="en-US" sz="1800" dirty="0">
                <a:solidFill>
                  <a:srgbClr val="000000"/>
                </a:solidFill>
              </a:rPr>
              <a:t>, </a:t>
            </a:r>
            <a:r>
              <a:rPr lang="en-US" sz="1800" dirty="0" err="1">
                <a:solidFill>
                  <a:srgbClr val="6A3E3E"/>
                </a:solidFill>
              </a:rPr>
              <a:t>startDate</a:t>
            </a:r>
            <a:r>
              <a:rPr lang="en-US" sz="1800" dirty="0">
                <a:solidFill>
                  <a:srgbClr val="000000"/>
                </a:solidFill>
              </a:rPr>
              <a:t>, </a:t>
            </a:r>
            <a:r>
              <a:rPr lang="en-US" sz="1800" dirty="0">
                <a:solidFill>
                  <a:srgbClr val="6A3E3E"/>
                </a:solidFill>
              </a:rPr>
              <a:t>duration</a:t>
            </a:r>
            <a:r>
              <a:rPr lang="en-US" sz="1800" dirty="0">
                <a:solidFill>
                  <a:srgbClr val="000000"/>
                </a:solidFill>
              </a:rPr>
              <a:t>, </a:t>
            </a:r>
            <a:r>
              <a:rPr lang="en-US" sz="1800" dirty="0" err="1">
                <a:solidFill>
                  <a:srgbClr val="6A3E3E"/>
                </a:solidFill>
              </a:rPr>
              <a:t>maxGuests</a:t>
            </a:r>
            <a:r>
              <a:rPr lang="en-US" sz="1800" dirty="0">
                <a:solidFill>
                  <a:srgbClr val="000000"/>
                </a:solidFill>
              </a:rPr>
              <a:t>, </a:t>
            </a:r>
            <a:r>
              <a:rPr lang="en-US" sz="1800" dirty="0">
                <a:solidFill>
                  <a:srgbClr val="6A3E3E"/>
                </a:solidFill>
              </a:rPr>
              <a:t>creator</a:t>
            </a:r>
            <a:r>
              <a:rPr lang="en-US" sz="1800" dirty="0">
                <a:solidFill>
                  <a:srgbClr val="000000"/>
                </a:solidFill>
              </a:rPr>
              <a:t>)</a:t>
            </a:r>
          </a:p>
          <a:p>
            <a:pPr lvl="1"/>
            <a:r>
              <a:rPr lang="en-US" dirty="0" err="1"/>
              <a:t>InvitationDAO</a:t>
            </a:r>
            <a:endParaRPr lang="en-US" dirty="0"/>
          </a:p>
          <a:p>
            <a:pPr lvl="2"/>
            <a:r>
              <a:rPr lang="en-US" dirty="0" err="1"/>
              <a:t>createInvitation</a:t>
            </a:r>
            <a:r>
              <a:rPr lang="en-US" dirty="0"/>
              <a:t>(</a:t>
            </a:r>
            <a:r>
              <a:rPr lang="en-US" dirty="0" err="1"/>
              <a:t>idMeeting</a:t>
            </a:r>
            <a:r>
              <a:rPr lang="en-US" dirty="0"/>
              <a:t>, </a:t>
            </a:r>
            <a:r>
              <a:rPr lang="en-US" dirty="0" err="1"/>
              <a:t>idGuest</a:t>
            </a:r>
            <a:r>
              <a:rPr lang="en-US" dirty="0"/>
              <a:t>);</a:t>
            </a:r>
          </a:p>
        </p:txBody>
      </p:sp>
      <p:sp>
        <p:nvSpPr>
          <p:cNvPr id="4" name="Content Placeholder 3"/>
          <p:cNvSpPr>
            <a:spLocks noGrp="1"/>
          </p:cNvSpPr>
          <p:nvPr>
            <p:ph sz="half" idx="2"/>
          </p:nvPr>
        </p:nvSpPr>
        <p:spPr>
          <a:xfrm>
            <a:off x="6172199" y="1074198"/>
            <a:ext cx="4516516" cy="5595162"/>
          </a:xfrm>
        </p:spPr>
        <p:txBody>
          <a:bodyPr>
            <a:normAutofit fontScale="85000" lnSpcReduction="20000"/>
          </a:bodyPr>
          <a:lstStyle/>
          <a:p>
            <a:r>
              <a:rPr lang="en-US" dirty="0"/>
              <a:t>Controllers (servlets)</a:t>
            </a:r>
          </a:p>
          <a:p>
            <a:pPr lvl="1"/>
            <a:r>
              <a:rPr lang="en-US" sz="2100" dirty="0" err="1"/>
              <a:t>CheckLogin</a:t>
            </a:r>
            <a:endParaRPr lang="en-US" sz="2100" dirty="0"/>
          </a:p>
          <a:p>
            <a:pPr lvl="1"/>
            <a:r>
              <a:rPr lang="en-US" sz="2100" dirty="0" err="1"/>
              <a:t>CheckSignup</a:t>
            </a:r>
            <a:r>
              <a:rPr lang="en-US" sz="2100" dirty="0"/>
              <a:t> </a:t>
            </a:r>
          </a:p>
          <a:p>
            <a:pPr lvl="1"/>
            <a:r>
              <a:rPr lang="en-US" sz="2100" dirty="0"/>
              <a:t>Logout </a:t>
            </a:r>
          </a:p>
          <a:p>
            <a:pPr lvl="1"/>
            <a:r>
              <a:rPr lang="en-US" sz="2100" dirty="0" err="1"/>
              <a:t>GetAllUser</a:t>
            </a:r>
            <a:endParaRPr lang="en-US" sz="2100" dirty="0"/>
          </a:p>
          <a:p>
            <a:pPr lvl="1"/>
            <a:r>
              <a:rPr lang="en-US" sz="2100" dirty="0" err="1"/>
              <a:t>GetMeetingCreated</a:t>
            </a:r>
            <a:endParaRPr lang="en-US" sz="2100" dirty="0"/>
          </a:p>
          <a:p>
            <a:pPr lvl="1"/>
            <a:r>
              <a:rPr lang="en-US" sz="2100" dirty="0" err="1"/>
              <a:t>GetMeetingInvitation</a:t>
            </a:r>
            <a:endParaRPr lang="en-US" sz="2100" dirty="0"/>
          </a:p>
          <a:p>
            <a:pPr lvl="1"/>
            <a:r>
              <a:rPr lang="en-US" sz="2100" dirty="0" err="1"/>
              <a:t>CheckGuest</a:t>
            </a:r>
            <a:endParaRPr lang="en-US" sz="2100" dirty="0"/>
          </a:p>
          <a:p>
            <a:r>
              <a:rPr lang="en-US" dirty="0"/>
              <a:t>Views (Templates) &amp; components</a:t>
            </a:r>
          </a:p>
          <a:p>
            <a:pPr lvl="1"/>
            <a:r>
              <a:rPr lang="en-US" dirty="0"/>
              <a:t>Login</a:t>
            </a:r>
          </a:p>
          <a:p>
            <a:pPr lvl="2"/>
            <a:r>
              <a:rPr lang="en-US" dirty="0"/>
              <a:t>Login form</a:t>
            </a:r>
          </a:p>
          <a:p>
            <a:pPr lvl="1"/>
            <a:r>
              <a:rPr lang="en-US" dirty="0"/>
              <a:t>Home</a:t>
            </a:r>
          </a:p>
          <a:p>
            <a:pPr lvl="2"/>
            <a:r>
              <a:rPr lang="en-US" dirty="0"/>
              <a:t>Created meeting list</a:t>
            </a:r>
          </a:p>
          <a:p>
            <a:pPr lvl="2"/>
            <a:r>
              <a:rPr lang="en-US" dirty="0"/>
              <a:t>Invited  meeting list</a:t>
            </a:r>
          </a:p>
          <a:p>
            <a:pPr lvl="2"/>
            <a:r>
              <a:rPr lang="en-US" dirty="0"/>
              <a:t>Creation form</a:t>
            </a:r>
          </a:p>
          <a:p>
            <a:pPr lvl="2"/>
            <a:r>
              <a:rPr lang="en-US" dirty="0"/>
              <a:t>Modal Window</a:t>
            </a:r>
          </a:p>
          <a:p>
            <a:pPr lvl="3"/>
            <a:r>
              <a:rPr lang="en-US" dirty="0"/>
              <a:t>User list form</a:t>
            </a:r>
          </a:p>
          <a:p>
            <a:pPr lvl="3"/>
            <a:r>
              <a:rPr lang="en-US" dirty="0"/>
              <a:t>Max guest message</a:t>
            </a:r>
          </a:p>
          <a:p>
            <a:pPr lvl="3"/>
            <a:r>
              <a:rPr lang="en-US" dirty="0"/>
              <a:t>Number of attempts message</a:t>
            </a:r>
          </a:p>
        </p:txBody>
      </p:sp>
    </p:spTree>
    <p:extLst>
      <p:ext uri="{BB962C8B-B14F-4D97-AF65-F5344CB8AC3E}">
        <p14:creationId xmlns:p14="http://schemas.microsoft.com/office/powerpoint/2010/main" val="34812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878424B-7138-C416-9B42-6F06A95FE608}"/>
              </a:ext>
            </a:extLst>
          </p:cNvPr>
          <p:cNvSpPr>
            <a:spLocks noGrp="1"/>
          </p:cNvSpPr>
          <p:nvPr>
            <p:ph idx="1"/>
          </p:nvPr>
        </p:nvSpPr>
        <p:spPr>
          <a:xfrm>
            <a:off x="230819" y="188640"/>
            <a:ext cx="11461072" cy="6480720"/>
          </a:xfrm>
        </p:spPr>
        <p:txBody>
          <a:bodyPr>
            <a:normAutofit/>
          </a:bodyPr>
          <a:lstStyle/>
          <a:p>
            <a:pPr marL="0" indent="0">
              <a:buNone/>
            </a:pPr>
            <a:r>
              <a:rPr lang="it-IT" sz="2000" dirty="0">
                <a:solidFill>
                  <a:srgbClr val="000000"/>
                </a:solidFill>
                <a:latin typeface="Arial" panose="020B0604020202020204" pitchFamily="34" charset="0"/>
              </a:rPr>
              <a:t>Un’applicazione web consente la gestione di </a:t>
            </a:r>
            <a:r>
              <a:rPr lang="it-IT" sz="2000" dirty="0">
                <a:solidFill>
                  <a:srgbClr val="FF0000"/>
                </a:solidFill>
                <a:latin typeface="Arial" panose="020B0604020202020204" pitchFamily="34" charset="0"/>
              </a:rPr>
              <a:t>riunioni</a:t>
            </a:r>
            <a:r>
              <a:rPr lang="it-IT" sz="2000" dirty="0">
                <a:solidFill>
                  <a:srgbClr val="000000"/>
                </a:solidFill>
                <a:latin typeface="Arial" panose="020B0604020202020204" pitchFamily="34" charset="0"/>
              </a:rPr>
              <a:t> online. L’applicazione supporta registrazione e login mediante una pagina pubblica con opportune </a:t>
            </a:r>
            <a:r>
              <a:rPr lang="it-IT" sz="2000" dirty="0" err="1">
                <a:solidFill>
                  <a:srgbClr val="000000"/>
                </a:solidFill>
                <a:latin typeface="Arial" panose="020B0604020202020204" pitchFamily="34" charset="0"/>
              </a:rPr>
              <a:t>form</a:t>
            </a:r>
            <a:r>
              <a:rPr lang="it-IT" sz="2000" dirty="0">
                <a:solidFill>
                  <a:srgbClr val="000000"/>
                </a:solidFill>
                <a:latin typeface="Arial" panose="020B0604020202020204" pitchFamily="34" charset="0"/>
              </a:rPr>
              <a:t>. La registrazione controlla la validità sintattica dell’indirizzo di </a:t>
            </a:r>
            <a:r>
              <a:rPr lang="it-IT" sz="2000" dirty="0">
                <a:solidFill>
                  <a:srgbClr val="92D050"/>
                </a:solidFill>
                <a:latin typeface="Arial" panose="020B0604020202020204" pitchFamily="34" charset="0"/>
              </a:rPr>
              <a:t>email</a:t>
            </a:r>
            <a:r>
              <a:rPr lang="it-IT" sz="2000" dirty="0">
                <a:solidFill>
                  <a:srgbClr val="000000"/>
                </a:solidFill>
                <a:latin typeface="Arial" panose="020B0604020202020204" pitchFamily="34" charset="0"/>
              </a:rPr>
              <a:t> e l’uguaglianza tra i campi “</a:t>
            </a:r>
            <a:r>
              <a:rPr lang="it-IT" sz="2000" dirty="0">
                <a:solidFill>
                  <a:srgbClr val="92D050"/>
                </a:solidFill>
                <a:latin typeface="Arial" panose="020B0604020202020204" pitchFamily="34" charset="0"/>
              </a:rPr>
              <a:t>password</a:t>
            </a:r>
            <a:r>
              <a:rPr lang="it-IT" sz="2000" dirty="0">
                <a:solidFill>
                  <a:srgbClr val="000000"/>
                </a:solidFill>
                <a:latin typeface="Arial" panose="020B0604020202020204" pitchFamily="34" charset="0"/>
              </a:rPr>
              <a:t>” e “ripeti password”. La registrazione controlla l’unicità dello </a:t>
            </a:r>
            <a:r>
              <a:rPr lang="it-IT" sz="2000" dirty="0">
                <a:solidFill>
                  <a:srgbClr val="92D050"/>
                </a:solidFill>
                <a:latin typeface="Arial" panose="020B0604020202020204" pitchFamily="34" charset="0"/>
              </a:rPr>
              <a:t>username</a:t>
            </a:r>
            <a:r>
              <a:rPr lang="it-IT" sz="2000" dirty="0">
                <a:solidFill>
                  <a:srgbClr val="000000"/>
                </a:solidFill>
                <a:latin typeface="Arial" panose="020B0604020202020204" pitchFamily="34" charset="0"/>
              </a:rPr>
              <a:t>. Una </a:t>
            </a:r>
            <a:r>
              <a:rPr lang="it-IT" sz="2000" dirty="0">
                <a:solidFill>
                  <a:srgbClr val="FF0000"/>
                </a:solidFill>
                <a:latin typeface="Arial" panose="020B0604020202020204" pitchFamily="34" charset="0"/>
              </a:rPr>
              <a:t>riunione</a:t>
            </a:r>
            <a:r>
              <a:rPr lang="it-IT" sz="2000" dirty="0">
                <a:solidFill>
                  <a:srgbClr val="000000"/>
                </a:solidFill>
                <a:latin typeface="Arial" panose="020B0604020202020204" pitchFamily="34" charset="0"/>
              </a:rPr>
              <a:t> ha un </a:t>
            </a:r>
            <a:r>
              <a:rPr lang="it-IT" sz="2000" dirty="0">
                <a:solidFill>
                  <a:srgbClr val="92D050"/>
                </a:solidFill>
                <a:latin typeface="Arial" panose="020B0604020202020204" pitchFamily="34" charset="0"/>
              </a:rPr>
              <a:t>titolo</a:t>
            </a:r>
            <a:r>
              <a:rPr lang="it-IT" sz="2000" dirty="0">
                <a:solidFill>
                  <a:srgbClr val="000000"/>
                </a:solidFill>
                <a:latin typeface="Arial" panose="020B0604020202020204" pitchFamily="34" charset="0"/>
              </a:rPr>
              <a:t>, una </a:t>
            </a:r>
            <a:r>
              <a:rPr lang="it-IT" sz="2000" dirty="0">
                <a:solidFill>
                  <a:srgbClr val="92D050"/>
                </a:solidFill>
                <a:latin typeface="Arial" panose="020B0604020202020204" pitchFamily="34" charset="0"/>
              </a:rPr>
              <a:t>data</a:t>
            </a:r>
            <a:r>
              <a:rPr lang="it-IT" sz="2000" dirty="0">
                <a:solidFill>
                  <a:srgbClr val="000000"/>
                </a:solidFill>
                <a:latin typeface="Arial" panose="020B0604020202020204" pitchFamily="34" charset="0"/>
              </a:rPr>
              <a:t>, </a:t>
            </a:r>
            <a:r>
              <a:rPr lang="it-IT" sz="2000" dirty="0">
                <a:solidFill>
                  <a:srgbClr val="92D050"/>
                </a:solidFill>
                <a:latin typeface="Arial" panose="020B0604020202020204" pitchFamily="34" charset="0"/>
              </a:rPr>
              <a:t>un’ora</a:t>
            </a:r>
            <a:r>
              <a:rPr lang="it-IT" sz="2000" dirty="0">
                <a:solidFill>
                  <a:srgbClr val="000000"/>
                </a:solidFill>
                <a:latin typeface="Arial" panose="020B0604020202020204" pitchFamily="34" charset="0"/>
              </a:rPr>
              <a:t>, una </a:t>
            </a:r>
            <a:r>
              <a:rPr lang="it-IT" sz="2000" dirty="0">
                <a:solidFill>
                  <a:srgbClr val="92D050"/>
                </a:solidFill>
                <a:latin typeface="Arial" panose="020B0604020202020204" pitchFamily="34" charset="0"/>
              </a:rPr>
              <a:t>durata</a:t>
            </a:r>
            <a:r>
              <a:rPr lang="it-IT" sz="2000" dirty="0">
                <a:solidFill>
                  <a:srgbClr val="000000"/>
                </a:solidFill>
                <a:latin typeface="Arial" panose="020B0604020202020204" pitchFamily="34" charset="0"/>
              </a:rPr>
              <a:t> e un </a:t>
            </a:r>
            <a:r>
              <a:rPr lang="it-IT" sz="2000" dirty="0">
                <a:solidFill>
                  <a:srgbClr val="92D050"/>
                </a:solidFill>
                <a:latin typeface="Arial" panose="020B0604020202020204" pitchFamily="34" charset="0"/>
              </a:rPr>
              <a:t>numero massimo di partecipanti</a:t>
            </a:r>
            <a:r>
              <a:rPr lang="it-IT" sz="2000" dirty="0">
                <a:solidFill>
                  <a:srgbClr val="000000"/>
                </a:solidFill>
                <a:latin typeface="Arial" panose="020B0604020202020204" pitchFamily="34" charset="0"/>
              </a:rPr>
              <a:t>. </a:t>
            </a:r>
            <a:r>
              <a:rPr lang="it-IT" sz="2000" dirty="0">
                <a:solidFill>
                  <a:srgbClr val="FF0000"/>
                </a:solidFill>
                <a:latin typeface="Arial" panose="020B0604020202020204" pitchFamily="34" charset="0"/>
              </a:rPr>
              <a:t>L’utente</a:t>
            </a:r>
            <a:r>
              <a:rPr lang="it-IT" sz="2000" dirty="0">
                <a:solidFill>
                  <a:srgbClr val="000000"/>
                </a:solidFill>
                <a:latin typeface="Arial" panose="020B0604020202020204" pitchFamily="34" charset="0"/>
              </a:rPr>
              <a:t> fa il login e, se autenticato, accede all’HOME page che mostra l’elenco delle riunioni </a:t>
            </a:r>
            <a:r>
              <a:rPr lang="it-IT" sz="2000" dirty="0">
                <a:solidFill>
                  <a:srgbClr val="0070C0"/>
                </a:solidFill>
                <a:latin typeface="Arial" panose="020B0604020202020204" pitchFamily="34" charset="0"/>
              </a:rPr>
              <a:t>indette</a:t>
            </a:r>
            <a:r>
              <a:rPr lang="it-IT" sz="2000" dirty="0">
                <a:solidFill>
                  <a:srgbClr val="000000"/>
                </a:solidFill>
                <a:latin typeface="Arial" panose="020B0604020202020204" pitchFamily="34" charset="0"/>
              </a:rPr>
              <a:t> da lui e non ancora scadute, l’elenco delle riunioni cui è stato </a:t>
            </a:r>
            <a:r>
              <a:rPr lang="it-IT" sz="2000" dirty="0">
                <a:solidFill>
                  <a:srgbClr val="0070C0"/>
                </a:solidFill>
                <a:latin typeface="Arial" panose="020B0604020202020204" pitchFamily="34" charset="0"/>
              </a:rPr>
              <a:t>invitato</a:t>
            </a:r>
            <a:r>
              <a:rPr lang="it-IT" sz="2000" dirty="0">
                <a:solidFill>
                  <a:srgbClr val="000000"/>
                </a:solidFill>
                <a:latin typeface="Arial" panose="020B0604020202020204" pitchFamily="34" charset="0"/>
              </a:rPr>
              <a:t> e non ancora scadute, e una </a:t>
            </a:r>
            <a:r>
              <a:rPr lang="it-IT" sz="2000" dirty="0" err="1">
                <a:solidFill>
                  <a:srgbClr val="000000"/>
                </a:solidFill>
                <a:latin typeface="Arial" panose="020B0604020202020204" pitchFamily="34" charset="0"/>
              </a:rPr>
              <a:t>form</a:t>
            </a:r>
            <a:r>
              <a:rPr lang="it-IT" sz="2000" dirty="0">
                <a:solidFill>
                  <a:srgbClr val="000000"/>
                </a:solidFill>
                <a:latin typeface="Arial" panose="020B0604020202020204" pitchFamily="34" charset="0"/>
              </a:rPr>
              <a:t> per creare una nuova riunione. Quando l’utente inoltra la </a:t>
            </a:r>
            <a:r>
              <a:rPr lang="it-IT" sz="2000" dirty="0" err="1">
                <a:solidFill>
                  <a:srgbClr val="000000"/>
                </a:solidFill>
                <a:latin typeface="Arial" panose="020B0604020202020204" pitchFamily="34" charset="0"/>
              </a:rPr>
              <a:t>form</a:t>
            </a:r>
            <a:r>
              <a:rPr lang="it-IT" sz="2000" dirty="0">
                <a:solidFill>
                  <a:srgbClr val="000000"/>
                </a:solidFill>
                <a:latin typeface="Arial" panose="020B0604020202020204" pitchFamily="34" charset="0"/>
              </a:rPr>
              <a:t> con il bottone INVIA, appare una pagina ANAGRAFICA con l’elenco degli utenti registrati. L’utente può scegliere uno o più partecipanti dall’elenco e premere il bottone </a:t>
            </a:r>
            <a:r>
              <a:rPr lang="it-IT" sz="2000" dirty="0">
                <a:solidFill>
                  <a:srgbClr val="0070C0"/>
                </a:solidFill>
                <a:latin typeface="Arial" panose="020B0604020202020204" pitchFamily="34" charset="0"/>
              </a:rPr>
              <a:t>INVITA</a:t>
            </a:r>
            <a:r>
              <a:rPr lang="it-IT" sz="2000" dirty="0">
                <a:solidFill>
                  <a:srgbClr val="000000"/>
                </a:solidFill>
                <a:latin typeface="Arial" panose="020B0604020202020204" pitchFamily="34" charset="0"/>
              </a:rPr>
              <a:t>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p>
          <a:p>
            <a:r>
              <a:rPr lang="en-US" dirty="0">
                <a:solidFill>
                  <a:srgbClr val="FF0000"/>
                </a:solidFill>
              </a:rPr>
              <a:t>Entities</a:t>
            </a:r>
            <a:r>
              <a:rPr lang="en-US" dirty="0"/>
              <a:t>, </a:t>
            </a:r>
            <a:r>
              <a:rPr lang="en-US" dirty="0">
                <a:solidFill>
                  <a:srgbClr val="00B050"/>
                </a:solidFill>
              </a:rPr>
              <a:t>attributes</a:t>
            </a:r>
            <a:r>
              <a:rPr lang="en-US" dirty="0"/>
              <a:t>, </a:t>
            </a:r>
            <a:r>
              <a:rPr lang="en-US" dirty="0">
                <a:solidFill>
                  <a:srgbClr val="0070C0"/>
                </a:solidFill>
              </a:rPr>
              <a:t>relationships</a:t>
            </a:r>
          </a:p>
        </p:txBody>
      </p:sp>
    </p:spTree>
    <p:extLst>
      <p:ext uri="{BB962C8B-B14F-4D97-AF65-F5344CB8AC3E}">
        <p14:creationId xmlns:p14="http://schemas.microsoft.com/office/powerpoint/2010/main" val="1118229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1354214" y="239391"/>
            <a:ext cx="8915400" cy="11430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Application design</a:t>
            </a:r>
            <a:endParaRPr dirty="0"/>
          </a:p>
        </p:txBody>
      </p:sp>
      <p:sp>
        <p:nvSpPr>
          <p:cNvPr id="197" name="Google Shape;197;p33"/>
          <p:cNvSpPr/>
          <p:nvPr/>
        </p:nvSpPr>
        <p:spPr>
          <a:xfrm>
            <a:off x="745725" y="1417637"/>
            <a:ext cx="4242848" cy="296077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LOGIN PAGE</a:t>
            </a:r>
            <a:endParaRPr sz="2100">
              <a:solidFill>
                <a:schemeClr val="dk1"/>
              </a:solidFill>
              <a:latin typeface="Calibri"/>
              <a:ea typeface="Calibri"/>
              <a:cs typeface="Calibri"/>
              <a:sym typeface="Calibri"/>
            </a:endParaRPr>
          </a:p>
        </p:txBody>
      </p:sp>
      <p:sp>
        <p:nvSpPr>
          <p:cNvPr id="198" name="Google Shape;198;p33"/>
          <p:cNvSpPr/>
          <p:nvPr/>
        </p:nvSpPr>
        <p:spPr>
          <a:xfrm>
            <a:off x="2199615" y="1671452"/>
            <a:ext cx="1989325"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Login form</a:t>
            </a:r>
            <a:br>
              <a:rPr lang="es-419" dirty="0">
                <a:solidFill>
                  <a:schemeClr val="dk1"/>
                </a:solidFill>
                <a:latin typeface="Calibri"/>
                <a:ea typeface="Calibri"/>
                <a:cs typeface="Calibri"/>
                <a:sym typeface="Calibri"/>
              </a:rPr>
            </a:br>
            <a:r>
              <a:rPr lang="es-419" dirty="0">
                <a:solidFill>
                  <a:schemeClr val="dk1"/>
                </a:solidFill>
                <a:latin typeface="Calibri"/>
                <a:ea typeface="Calibri"/>
                <a:cs typeface="Calibri"/>
                <a:sym typeface="Calibri"/>
              </a:rPr>
              <a:t>[field: username</a:t>
            </a:r>
            <a:endParaRPr sz="1200" dirty="0"/>
          </a:p>
          <a:p>
            <a:pPr algn="ctr"/>
            <a:r>
              <a:rPr lang="es-419" dirty="0">
                <a:solidFill>
                  <a:schemeClr val="dk1"/>
                </a:solidFill>
                <a:latin typeface="Calibri"/>
                <a:ea typeface="Calibri"/>
                <a:cs typeface="Calibri"/>
                <a:sym typeface="Calibri"/>
              </a:rPr>
              <a:t>field: password]</a:t>
            </a:r>
            <a:endParaRPr dirty="0">
              <a:solidFill>
                <a:schemeClr val="dk1"/>
              </a:solidFill>
              <a:latin typeface="Calibri"/>
              <a:ea typeface="Calibri"/>
              <a:cs typeface="Calibri"/>
              <a:sym typeface="Calibri"/>
            </a:endParaRPr>
          </a:p>
        </p:txBody>
      </p:sp>
      <p:sp>
        <p:nvSpPr>
          <p:cNvPr id="199" name="Google Shape;199;p33"/>
          <p:cNvSpPr/>
          <p:nvPr/>
        </p:nvSpPr>
        <p:spPr>
          <a:xfrm>
            <a:off x="7830770" y="4695897"/>
            <a:ext cx="2730325"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00" name="Google Shape;200;p33"/>
          <p:cNvSpPr/>
          <p:nvPr/>
        </p:nvSpPr>
        <p:spPr>
          <a:xfrm>
            <a:off x="3984076" y="2098207"/>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4" name="Google Shape;204;p33"/>
          <p:cNvSpPr txBox="1"/>
          <p:nvPr/>
        </p:nvSpPr>
        <p:spPr>
          <a:xfrm>
            <a:off x="5140996" y="1543378"/>
            <a:ext cx="901550"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cxnSp>
        <p:nvCxnSpPr>
          <p:cNvPr id="205" name="Google Shape;205;p33"/>
          <p:cNvCxnSpPr>
            <a:cxnSpLocks/>
            <a:stCxn id="206" idx="4"/>
            <a:endCxn id="197" idx="2"/>
          </p:cNvCxnSpPr>
          <p:nvPr/>
        </p:nvCxnSpPr>
        <p:spPr>
          <a:xfrm rot="5400000">
            <a:off x="4149267" y="2242671"/>
            <a:ext cx="853621" cy="3417856"/>
          </a:xfrm>
          <a:prstGeom prst="bentConnector3">
            <a:avLst>
              <a:gd name="adj1" fmla="val 12678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2697765" y="4676974"/>
            <a:ext cx="2696200" cy="369200"/>
          </a:xfrm>
          <a:prstGeom prst="rect">
            <a:avLst/>
          </a:prstGeom>
          <a:noFill/>
          <a:ln>
            <a:noFill/>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wrong user + pswd</a:t>
            </a:r>
            <a:endParaRPr sz="2000" dirty="0">
              <a:solidFill>
                <a:schemeClr val="dk1"/>
              </a:solidFill>
              <a:latin typeface="Calibri"/>
              <a:ea typeface="Calibri"/>
              <a:cs typeface="Calibri"/>
              <a:sym typeface="Calibri"/>
            </a:endParaRPr>
          </a:p>
        </p:txBody>
      </p:sp>
      <p:sp>
        <p:nvSpPr>
          <p:cNvPr id="202" name="Google Shape;202;p33"/>
          <p:cNvSpPr/>
          <p:nvPr/>
        </p:nvSpPr>
        <p:spPr>
          <a:xfrm>
            <a:off x="6710697" y="1322502"/>
            <a:ext cx="1482165"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Check</a:t>
            </a:r>
            <a:br>
              <a:rPr lang="es-419" sz="2100">
                <a:solidFill>
                  <a:schemeClr val="dk1"/>
                </a:solidFill>
                <a:latin typeface="Calibri"/>
                <a:ea typeface="Calibri"/>
                <a:cs typeface="Calibri"/>
                <a:sym typeface="Calibri"/>
              </a:rPr>
            </a:br>
            <a:r>
              <a:rPr lang="es-419" sz="2100">
                <a:solidFill>
                  <a:schemeClr val="dk1"/>
                </a:solidFill>
                <a:latin typeface="Calibri"/>
                <a:ea typeface="Calibri"/>
                <a:cs typeface="Calibri"/>
                <a:sym typeface="Calibri"/>
              </a:rPr>
              <a:t>Login</a:t>
            </a:r>
            <a:endParaRPr sz="2100">
              <a:solidFill>
                <a:schemeClr val="dk1"/>
              </a:solidFill>
              <a:latin typeface="Calibri"/>
              <a:ea typeface="Calibri"/>
              <a:cs typeface="Calibri"/>
              <a:sym typeface="Calibri"/>
            </a:endParaRPr>
          </a:p>
        </p:txBody>
      </p:sp>
      <p:cxnSp>
        <p:nvCxnSpPr>
          <p:cNvPr id="210" name="Google Shape;210;p33"/>
          <p:cNvCxnSpPr>
            <a:stCxn id="200" idx="6"/>
            <a:endCxn id="202" idx="5"/>
          </p:cNvCxnSpPr>
          <p:nvPr/>
        </p:nvCxnSpPr>
        <p:spPr>
          <a:xfrm flipV="1">
            <a:off x="4296111" y="1649682"/>
            <a:ext cx="2496381" cy="59254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7998889" y="1517537"/>
            <a:ext cx="312035" cy="288032"/>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12" name="Google Shape;212;p33"/>
          <p:cNvSpPr txBox="1"/>
          <p:nvPr/>
        </p:nvSpPr>
        <p:spPr>
          <a:xfrm>
            <a:off x="9259179" y="2786444"/>
            <a:ext cx="1681225"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user -&gt; session</a:t>
            </a:r>
            <a:endParaRPr sz="2100" dirty="0">
              <a:solidFill>
                <a:schemeClr val="dk1"/>
              </a:solidFill>
              <a:latin typeface="Calibri"/>
              <a:ea typeface="Calibri"/>
              <a:cs typeface="Calibri"/>
              <a:sym typeface="Calibri"/>
            </a:endParaRPr>
          </a:p>
        </p:txBody>
      </p:sp>
      <p:cxnSp>
        <p:nvCxnSpPr>
          <p:cNvPr id="213" name="Google Shape;213;p33"/>
          <p:cNvCxnSpPr>
            <a:stCxn id="211" idx="6"/>
            <a:endCxn id="199" idx="0"/>
          </p:cNvCxnSpPr>
          <p:nvPr/>
        </p:nvCxnSpPr>
        <p:spPr>
          <a:xfrm>
            <a:off x="8310924" y="1661553"/>
            <a:ext cx="885009" cy="3034344"/>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4" name="Google Shape;214;p33"/>
          <p:cNvSpPr txBox="1"/>
          <p:nvPr/>
        </p:nvSpPr>
        <p:spPr>
          <a:xfrm>
            <a:off x="9293229" y="4206163"/>
            <a:ext cx="1681225" cy="369200"/>
          </a:xfrm>
          <a:prstGeom prst="rect">
            <a:avLst/>
          </a:prstGeom>
          <a:noFill/>
          <a:ln>
            <a:noFill/>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missions</a:t>
            </a:r>
            <a:endParaRPr sz="2100">
              <a:solidFill>
                <a:schemeClr val="dk1"/>
              </a:solidFill>
              <a:latin typeface="Calibri"/>
              <a:ea typeface="Calibri"/>
              <a:cs typeface="Calibri"/>
              <a:sym typeface="Calibri"/>
            </a:endParaRPr>
          </a:p>
        </p:txBody>
      </p:sp>
      <p:sp>
        <p:nvSpPr>
          <p:cNvPr id="19" name="Google Shape;232;p34"/>
          <p:cNvSpPr/>
          <p:nvPr/>
        </p:nvSpPr>
        <p:spPr>
          <a:xfrm>
            <a:off x="7668880" y="5651001"/>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 name="Google Shape;224;p34"/>
          <p:cNvSpPr/>
          <p:nvPr/>
        </p:nvSpPr>
        <p:spPr>
          <a:xfrm>
            <a:off x="4226139" y="5895068"/>
            <a:ext cx="1326325" cy="55978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err="1">
                <a:solidFill>
                  <a:schemeClr val="dk1"/>
                </a:solidFill>
                <a:latin typeface="Calibri"/>
                <a:ea typeface="Calibri"/>
                <a:cs typeface="Calibri"/>
                <a:sym typeface="Calibri"/>
              </a:rPr>
              <a:t>Logout</a:t>
            </a:r>
            <a:endParaRPr sz="1400" dirty="0">
              <a:solidFill>
                <a:schemeClr val="dk1"/>
              </a:solidFill>
              <a:latin typeface="Calibri"/>
              <a:ea typeface="Calibri"/>
              <a:cs typeface="Calibri"/>
              <a:sym typeface="Calibri"/>
            </a:endParaRPr>
          </a:p>
        </p:txBody>
      </p:sp>
      <p:cxnSp>
        <p:nvCxnSpPr>
          <p:cNvPr id="21" name="Elbow Connector 20"/>
          <p:cNvCxnSpPr>
            <a:stCxn id="19" idx="2"/>
            <a:endCxn id="20" idx="2"/>
          </p:cNvCxnSpPr>
          <p:nvPr/>
        </p:nvCxnSpPr>
        <p:spPr>
          <a:xfrm rot="10800000" flipV="1">
            <a:off x="5482493" y="5795001"/>
            <a:ext cx="2186389" cy="37995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 name="Google Shape;225;p34"/>
          <p:cNvSpPr txBox="1"/>
          <p:nvPr/>
        </p:nvSpPr>
        <p:spPr>
          <a:xfrm>
            <a:off x="6877730" y="5421643"/>
            <a:ext cx="901550" cy="369200"/>
          </a:xfrm>
          <a:prstGeom prst="rect">
            <a:avLst/>
          </a:prstGeom>
          <a:noFill/>
          <a:ln>
            <a:noFill/>
          </a:ln>
        </p:spPr>
        <p:txBody>
          <a:bodyPr spcFirstLastPara="1" wrap="square" lIns="107269" tIns="53620" rIns="107269" bIns="53620" anchor="t" anchorCtr="0">
            <a:noAutofit/>
          </a:bodyPr>
          <a:lstStyle/>
          <a:p>
            <a:r>
              <a:rPr lang="es-419" sz="2000" dirty="0" err="1">
                <a:solidFill>
                  <a:schemeClr val="dk1"/>
                </a:solidFill>
                <a:latin typeface="Calibri"/>
                <a:ea typeface="Calibri"/>
                <a:cs typeface="Calibri"/>
                <a:sym typeface="Calibri"/>
              </a:rPr>
              <a:t>logout</a:t>
            </a:r>
            <a:endParaRPr sz="2000" dirty="0">
              <a:solidFill>
                <a:schemeClr val="dk1"/>
              </a:solidFill>
              <a:latin typeface="Calibri"/>
              <a:ea typeface="Calibri"/>
              <a:cs typeface="Calibri"/>
              <a:sym typeface="Calibri"/>
            </a:endParaRPr>
          </a:p>
        </p:txBody>
      </p:sp>
      <p:cxnSp>
        <p:nvCxnSpPr>
          <p:cNvPr id="25" name="Elbow Connector 24"/>
          <p:cNvCxnSpPr>
            <a:stCxn id="20" idx="5"/>
          </p:cNvCxnSpPr>
          <p:nvPr/>
        </p:nvCxnSpPr>
        <p:spPr>
          <a:xfrm rot="10800000">
            <a:off x="2592859" y="4378410"/>
            <a:ext cx="1703252" cy="1796548"/>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8" name="Rounded Rectangle 4">
            <a:extLst>
              <a:ext uri="{FF2B5EF4-FFF2-40B4-BE49-F238E27FC236}">
                <a16:creationId xmlns:a16="http://schemas.microsoft.com/office/drawing/2014/main" id="{BE20FDD8-71AA-5BA6-C42D-6415BD42547E}"/>
              </a:ext>
            </a:extLst>
          </p:cNvPr>
          <p:cNvSpPr/>
          <p:nvPr/>
        </p:nvSpPr>
        <p:spPr>
          <a:xfrm>
            <a:off x="1230250" y="2961820"/>
            <a:ext cx="3056255" cy="987867"/>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tx1"/>
                </a:solidFill>
              </a:rPr>
              <a:t>Signup form</a:t>
            </a:r>
            <a:br>
              <a:rPr lang="en-US" sz="1400" dirty="0">
                <a:solidFill>
                  <a:schemeClr val="tx1"/>
                </a:solidFill>
              </a:rPr>
            </a:br>
            <a:r>
              <a:rPr lang="en-US" sz="1400" dirty="0">
                <a:solidFill>
                  <a:schemeClr val="tx1"/>
                </a:solidFill>
              </a:rPr>
              <a:t>[field: </a:t>
            </a:r>
            <a:r>
              <a:rPr lang="en-US" sz="1400" dirty="0" err="1">
                <a:solidFill>
                  <a:schemeClr val="tx1"/>
                </a:solidFill>
              </a:rPr>
              <a:t>username,password</a:t>
            </a:r>
            <a:r>
              <a:rPr lang="en-US" sz="1400" dirty="0">
                <a:solidFill>
                  <a:schemeClr val="tx1"/>
                </a:solidFill>
              </a:rPr>
              <a:t>, </a:t>
            </a:r>
            <a:r>
              <a:rPr lang="en-US" sz="1400" dirty="0" err="1">
                <a:solidFill>
                  <a:schemeClr val="tx1"/>
                </a:solidFill>
              </a:rPr>
              <a:t>repeatPsw</a:t>
            </a:r>
            <a:r>
              <a:rPr lang="en-US" sz="1400" dirty="0">
                <a:solidFill>
                  <a:schemeClr val="tx1"/>
                </a:solidFill>
              </a:rPr>
              <a:t>, mail, name, surname]</a:t>
            </a:r>
          </a:p>
        </p:txBody>
      </p:sp>
      <p:sp>
        <p:nvSpPr>
          <p:cNvPr id="34" name="Google Shape;202;p33">
            <a:extLst>
              <a:ext uri="{FF2B5EF4-FFF2-40B4-BE49-F238E27FC236}">
                <a16:creationId xmlns:a16="http://schemas.microsoft.com/office/drawing/2014/main" id="{0B0E56B1-CC69-7513-A824-C54CDBF6D1DE}"/>
              </a:ext>
            </a:extLst>
          </p:cNvPr>
          <p:cNvSpPr/>
          <p:nvPr/>
        </p:nvSpPr>
        <p:spPr>
          <a:xfrm>
            <a:off x="5577061" y="2643865"/>
            <a:ext cx="1482165"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Check</a:t>
            </a:r>
            <a:br>
              <a:rPr lang="es-419" sz="2100" dirty="0">
                <a:solidFill>
                  <a:schemeClr val="dk1"/>
                </a:solidFill>
                <a:latin typeface="Calibri"/>
                <a:ea typeface="Calibri"/>
                <a:cs typeface="Calibri"/>
                <a:sym typeface="Calibri"/>
              </a:rPr>
            </a:br>
            <a:r>
              <a:rPr lang="es-419" sz="2100" dirty="0">
                <a:solidFill>
                  <a:schemeClr val="dk1"/>
                </a:solidFill>
                <a:latin typeface="Calibri"/>
                <a:ea typeface="Calibri"/>
                <a:cs typeface="Calibri"/>
                <a:sym typeface="Calibri"/>
              </a:rPr>
              <a:t>Signup</a:t>
            </a:r>
            <a:endParaRPr sz="2100" dirty="0">
              <a:solidFill>
                <a:schemeClr val="dk1"/>
              </a:solidFill>
              <a:latin typeface="Calibri"/>
              <a:ea typeface="Calibri"/>
              <a:cs typeface="Calibri"/>
              <a:sym typeface="Calibri"/>
            </a:endParaRPr>
          </a:p>
        </p:txBody>
      </p:sp>
      <p:sp>
        <p:nvSpPr>
          <p:cNvPr id="36" name="Google Shape;206;p33">
            <a:extLst>
              <a:ext uri="{FF2B5EF4-FFF2-40B4-BE49-F238E27FC236}">
                <a16:creationId xmlns:a16="http://schemas.microsoft.com/office/drawing/2014/main" id="{F3F4F767-57C3-B1F7-A876-1580522ABCEE}"/>
              </a:ext>
            </a:extLst>
          </p:cNvPr>
          <p:cNvSpPr/>
          <p:nvPr/>
        </p:nvSpPr>
        <p:spPr>
          <a:xfrm>
            <a:off x="7422991" y="1944216"/>
            <a:ext cx="312035" cy="288032"/>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37" name="Google Shape;205;p33">
            <a:extLst>
              <a:ext uri="{FF2B5EF4-FFF2-40B4-BE49-F238E27FC236}">
                <a16:creationId xmlns:a16="http://schemas.microsoft.com/office/drawing/2014/main" id="{D314ACF5-3D40-855C-E642-CA62B75742BD}"/>
              </a:ext>
            </a:extLst>
          </p:cNvPr>
          <p:cNvCxnSpPr>
            <a:cxnSpLocks/>
            <a:stCxn id="36" idx="4"/>
          </p:cNvCxnSpPr>
          <p:nvPr/>
        </p:nvCxnSpPr>
        <p:spPr>
          <a:xfrm rot="5400000">
            <a:off x="5728212" y="2777465"/>
            <a:ext cx="2396015" cy="1305580"/>
          </a:xfrm>
          <a:prstGeom prst="bentConnector3">
            <a:avLst>
              <a:gd name="adj1" fmla="val 98538"/>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1" name="Google Shape;200;p33">
            <a:extLst>
              <a:ext uri="{FF2B5EF4-FFF2-40B4-BE49-F238E27FC236}">
                <a16:creationId xmlns:a16="http://schemas.microsoft.com/office/drawing/2014/main" id="{9C17650B-D963-ECF6-8580-FD97708F7225}"/>
              </a:ext>
            </a:extLst>
          </p:cNvPr>
          <p:cNvSpPr/>
          <p:nvPr/>
        </p:nvSpPr>
        <p:spPr>
          <a:xfrm>
            <a:off x="4092532" y="3236757"/>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42" name="Google Shape;210;p33">
            <a:extLst>
              <a:ext uri="{FF2B5EF4-FFF2-40B4-BE49-F238E27FC236}">
                <a16:creationId xmlns:a16="http://schemas.microsoft.com/office/drawing/2014/main" id="{8C72131B-F800-CB9A-4A84-9B51587534F1}"/>
              </a:ext>
            </a:extLst>
          </p:cNvPr>
          <p:cNvCxnSpPr>
            <a:cxnSpLocks/>
            <a:endCxn id="34" idx="5"/>
          </p:cNvCxnSpPr>
          <p:nvPr/>
        </p:nvCxnSpPr>
        <p:spPr>
          <a:xfrm flipV="1">
            <a:off x="4342673" y="2971045"/>
            <a:ext cx="1316183" cy="3825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6" name="Google Shape;206;p33"/>
          <p:cNvSpPr/>
          <p:nvPr/>
        </p:nvSpPr>
        <p:spPr>
          <a:xfrm>
            <a:off x="6128987" y="3236757"/>
            <a:ext cx="312035" cy="288032"/>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46" name="Google Shape;211;p33">
            <a:extLst>
              <a:ext uri="{FF2B5EF4-FFF2-40B4-BE49-F238E27FC236}">
                <a16:creationId xmlns:a16="http://schemas.microsoft.com/office/drawing/2014/main" id="{B4EA06EB-65D2-1A3A-BD1B-A211D8749A4F}"/>
              </a:ext>
            </a:extLst>
          </p:cNvPr>
          <p:cNvSpPr/>
          <p:nvPr/>
        </p:nvSpPr>
        <p:spPr>
          <a:xfrm>
            <a:off x="6865253" y="2874410"/>
            <a:ext cx="312035" cy="288032"/>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47" name="Google Shape;213;p33">
            <a:extLst>
              <a:ext uri="{FF2B5EF4-FFF2-40B4-BE49-F238E27FC236}">
                <a16:creationId xmlns:a16="http://schemas.microsoft.com/office/drawing/2014/main" id="{15CD9E72-C787-D4DC-1BEB-769AF44BAE36}"/>
              </a:ext>
            </a:extLst>
          </p:cNvPr>
          <p:cNvCxnSpPr>
            <a:cxnSpLocks/>
            <a:stCxn id="46" idx="6"/>
            <a:endCxn id="199" idx="0"/>
          </p:cNvCxnSpPr>
          <p:nvPr/>
        </p:nvCxnSpPr>
        <p:spPr>
          <a:xfrm>
            <a:off x="7177288" y="3018426"/>
            <a:ext cx="2018645" cy="1677471"/>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6418558" y="186749"/>
            <a:ext cx="4538343" cy="11432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Application design</a:t>
            </a:r>
            <a:endParaRPr dirty="0"/>
          </a:p>
        </p:txBody>
      </p:sp>
      <p:sp>
        <p:nvSpPr>
          <p:cNvPr id="220" name="Google Shape;220;p34"/>
          <p:cNvSpPr/>
          <p:nvPr/>
        </p:nvSpPr>
        <p:spPr>
          <a:xfrm>
            <a:off x="1363666" y="1283801"/>
            <a:ext cx="8527173" cy="537869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   HOME</a:t>
            </a:r>
            <a:endParaRPr sz="2100" dirty="0">
              <a:solidFill>
                <a:schemeClr val="dk1"/>
              </a:solidFill>
              <a:latin typeface="Calibri"/>
              <a:ea typeface="Calibri"/>
              <a:cs typeface="Calibri"/>
              <a:sym typeface="Calibri"/>
            </a:endParaRPr>
          </a:p>
        </p:txBody>
      </p:sp>
      <p:cxnSp>
        <p:nvCxnSpPr>
          <p:cNvPr id="25" name="Google Shape;231;p34"/>
          <p:cNvCxnSpPr>
            <a:cxnSpLocks/>
            <a:endCxn id="59" idx="0"/>
          </p:cNvCxnSpPr>
          <p:nvPr/>
        </p:nvCxnSpPr>
        <p:spPr>
          <a:xfrm>
            <a:off x="2410764" y="852287"/>
            <a:ext cx="387285" cy="120999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225;p34"/>
          <p:cNvSpPr txBox="1"/>
          <p:nvPr/>
        </p:nvSpPr>
        <p:spPr>
          <a:xfrm>
            <a:off x="4763410" y="3337004"/>
            <a:ext cx="713611"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invia</a:t>
            </a:r>
            <a:endParaRPr sz="2100" dirty="0">
              <a:solidFill>
                <a:schemeClr val="dk1"/>
              </a:solidFill>
              <a:latin typeface="Calibri"/>
              <a:ea typeface="Calibri"/>
              <a:cs typeface="Calibri"/>
              <a:sym typeface="Calibri"/>
            </a:endParaRPr>
          </a:p>
        </p:txBody>
      </p:sp>
      <p:sp>
        <p:nvSpPr>
          <p:cNvPr id="78" name="Google Shape;234;p34"/>
          <p:cNvSpPr/>
          <p:nvPr/>
        </p:nvSpPr>
        <p:spPr>
          <a:xfrm>
            <a:off x="2119628" y="199249"/>
            <a:ext cx="1555672"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Get meeting Created</a:t>
            </a:r>
            <a:endParaRPr sz="1400" dirty="0">
              <a:solidFill>
                <a:schemeClr val="dk1"/>
              </a:solidFill>
              <a:latin typeface="Calibri"/>
              <a:ea typeface="Calibri"/>
              <a:cs typeface="Calibri"/>
              <a:sym typeface="Calibri"/>
            </a:endParaRPr>
          </a:p>
        </p:txBody>
      </p:sp>
      <p:sp>
        <p:nvSpPr>
          <p:cNvPr id="84" name="Google Shape;236;p34"/>
          <p:cNvSpPr txBox="1"/>
          <p:nvPr/>
        </p:nvSpPr>
        <p:spPr>
          <a:xfrm>
            <a:off x="3706822" y="137913"/>
            <a:ext cx="860932" cy="455600"/>
          </a:xfrm>
          <a:prstGeom prst="rect">
            <a:avLst/>
          </a:prstGeom>
          <a:no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latin typeface="Calibri"/>
                <a:ea typeface="Calibri"/>
                <a:cs typeface="Calibri"/>
                <a:sym typeface="Calibri"/>
              </a:rPr>
              <a:t>user.id</a:t>
            </a:r>
            <a:endParaRPr strike="sngStrike" dirty="0">
              <a:latin typeface="Calibri"/>
              <a:ea typeface="Calibri"/>
              <a:cs typeface="Calibri"/>
              <a:sym typeface="Calibri"/>
            </a:endParaRPr>
          </a:p>
        </p:txBody>
      </p:sp>
      <p:sp>
        <p:nvSpPr>
          <p:cNvPr id="56" name="Google Shape;232;p34"/>
          <p:cNvSpPr/>
          <p:nvPr/>
        </p:nvSpPr>
        <p:spPr>
          <a:xfrm>
            <a:off x="1235099" y="1048461"/>
            <a:ext cx="312000" cy="28800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3" name="Elbow Connector 2"/>
          <p:cNvCxnSpPr>
            <a:stCxn id="56" idx="0"/>
            <a:endCxn id="78" idx="5"/>
          </p:cNvCxnSpPr>
          <p:nvPr/>
        </p:nvCxnSpPr>
        <p:spPr>
          <a:xfrm rot="5400000" flipH="1" flipV="1">
            <a:off x="1535257" y="382291"/>
            <a:ext cx="522012" cy="81032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8" name="Google Shape;225;p34"/>
          <p:cNvSpPr txBox="1"/>
          <p:nvPr/>
        </p:nvSpPr>
        <p:spPr>
          <a:xfrm>
            <a:off x="1496074" y="908572"/>
            <a:ext cx="901550"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load</a:t>
            </a:r>
            <a:endParaRPr sz="2100" dirty="0">
              <a:solidFill>
                <a:schemeClr val="dk1"/>
              </a:solidFill>
              <a:latin typeface="Calibri"/>
              <a:ea typeface="Calibri"/>
              <a:cs typeface="Calibri"/>
              <a:sym typeface="Calibri"/>
            </a:endParaRPr>
          </a:p>
        </p:txBody>
      </p:sp>
      <p:sp>
        <p:nvSpPr>
          <p:cNvPr id="60" name="Google Shape;232;p34"/>
          <p:cNvSpPr/>
          <p:nvPr/>
        </p:nvSpPr>
        <p:spPr>
          <a:xfrm>
            <a:off x="9707847" y="1863489"/>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64" name="Google Shape;224;p34"/>
          <p:cNvSpPr/>
          <p:nvPr/>
        </p:nvSpPr>
        <p:spPr>
          <a:xfrm>
            <a:off x="10505837" y="2588339"/>
            <a:ext cx="1326325" cy="55978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err="1">
                <a:solidFill>
                  <a:schemeClr val="dk1"/>
                </a:solidFill>
                <a:latin typeface="Calibri"/>
                <a:ea typeface="Calibri"/>
                <a:cs typeface="Calibri"/>
                <a:sym typeface="Calibri"/>
              </a:rPr>
              <a:t>Logout</a:t>
            </a:r>
            <a:endParaRPr sz="1400" dirty="0">
              <a:solidFill>
                <a:schemeClr val="dk1"/>
              </a:solidFill>
              <a:latin typeface="Calibri"/>
              <a:ea typeface="Calibri"/>
              <a:cs typeface="Calibri"/>
              <a:sym typeface="Calibri"/>
            </a:endParaRPr>
          </a:p>
        </p:txBody>
      </p:sp>
      <p:cxnSp>
        <p:nvCxnSpPr>
          <p:cNvPr id="65" name="Elbow Connector 64"/>
          <p:cNvCxnSpPr>
            <a:cxnSpLocks/>
            <a:stCxn id="60" idx="6"/>
            <a:endCxn id="64" idx="5"/>
          </p:cNvCxnSpPr>
          <p:nvPr/>
        </p:nvCxnSpPr>
        <p:spPr>
          <a:xfrm>
            <a:off x="10019847" y="2007489"/>
            <a:ext cx="555963" cy="86074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225;p34"/>
          <p:cNvSpPr txBox="1"/>
          <p:nvPr/>
        </p:nvSpPr>
        <p:spPr>
          <a:xfrm>
            <a:off x="10102925" y="1607461"/>
            <a:ext cx="901550" cy="369200"/>
          </a:xfrm>
          <a:prstGeom prst="rect">
            <a:avLst/>
          </a:prstGeom>
          <a:noFill/>
          <a:ln>
            <a:noFill/>
          </a:ln>
        </p:spPr>
        <p:txBody>
          <a:bodyPr spcFirstLastPara="1" wrap="square" lIns="107269" tIns="53620" rIns="107269" bIns="53620" anchor="t" anchorCtr="0">
            <a:noAutofit/>
          </a:bodyPr>
          <a:lstStyle/>
          <a:p>
            <a:r>
              <a:rPr lang="es-419" sz="2000" dirty="0" err="1">
                <a:solidFill>
                  <a:schemeClr val="dk1"/>
                </a:solidFill>
                <a:latin typeface="Calibri"/>
                <a:ea typeface="Calibri"/>
                <a:cs typeface="Calibri"/>
                <a:sym typeface="Calibri"/>
              </a:rPr>
              <a:t>logout</a:t>
            </a:r>
            <a:endParaRPr sz="2000" dirty="0">
              <a:solidFill>
                <a:schemeClr val="dk1"/>
              </a:solidFill>
              <a:latin typeface="Calibri"/>
              <a:ea typeface="Calibri"/>
              <a:cs typeface="Calibri"/>
              <a:sym typeface="Calibri"/>
            </a:endParaRPr>
          </a:p>
        </p:txBody>
      </p:sp>
      <p:sp>
        <p:nvSpPr>
          <p:cNvPr id="59" name="Rounded Rectangle 4">
            <a:extLst>
              <a:ext uri="{FF2B5EF4-FFF2-40B4-BE49-F238E27FC236}">
                <a16:creationId xmlns:a16="http://schemas.microsoft.com/office/drawing/2014/main" id="{B3DA43D0-39FC-99E0-C711-0EE92E7AB51A}"/>
              </a:ext>
            </a:extLst>
          </p:cNvPr>
          <p:cNvSpPr/>
          <p:nvPr/>
        </p:nvSpPr>
        <p:spPr>
          <a:xfrm>
            <a:off x="1889276" y="2062286"/>
            <a:ext cx="1817546" cy="764977"/>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tx1"/>
                </a:solidFill>
              </a:rPr>
              <a:t>:List</a:t>
            </a:r>
          </a:p>
          <a:p>
            <a:pPr algn="ctr"/>
            <a:r>
              <a:rPr lang="en-US" sz="1200" dirty="0">
                <a:solidFill>
                  <a:schemeClr val="tx1"/>
                </a:solidFill>
              </a:rPr>
              <a:t>[databinding: meeting</a:t>
            </a:r>
          </a:p>
          <a:p>
            <a:pPr algn="ctr"/>
            <a:r>
              <a:rPr lang="en-US" sz="1200" dirty="0">
                <a:solidFill>
                  <a:schemeClr val="tx1"/>
                </a:solidFill>
              </a:rPr>
              <a:t>Condition: </a:t>
            </a:r>
            <a:r>
              <a:rPr lang="en-US" sz="1200" dirty="0" err="1">
                <a:solidFill>
                  <a:schemeClr val="tx1"/>
                </a:solidFill>
              </a:rPr>
              <a:t>idCreator</a:t>
            </a:r>
            <a:r>
              <a:rPr lang="en-US" sz="1200" dirty="0">
                <a:solidFill>
                  <a:schemeClr val="tx1"/>
                </a:solidFill>
              </a:rPr>
              <a:t>=</a:t>
            </a:r>
            <a:r>
              <a:rPr lang="en-US" sz="1200" dirty="0" err="1">
                <a:solidFill>
                  <a:schemeClr val="tx1"/>
                </a:solidFill>
              </a:rPr>
              <a:t>userid</a:t>
            </a:r>
            <a:endParaRPr lang="en-US" sz="1200" dirty="0">
              <a:solidFill>
                <a:schemeClr val="tx1"/>
              </a:solidFill>
            </a:endParaRPr>
          </a:p>
        </p:txBody>
      </p:sp>
      <p:sp>
        <p:nvSpPr>
          <p:cNvPr id="68" name="Rounded Rectangle 4">
            <a:extLst>
              <a:ext uri="{FF2B5EF4-FFF2-40B4-BE49-F238E27FC236}">
                <a16:creationId xmlns:a16="http://schemas.microsoft.com/office/drawing/2014/main" id="{2FA24BF3-595A-D068-FB2D-52F1A2B06211}"/>
              </a:ext>
            </a:extLst>
          </p:cNvPr>
          <p:cNvSpPr/>
          <p:nvPr/>
        </p:nvSpPr>
        <p:spPr>
          <a:xfrm>
            <a:off x="1889276" y="3086792"/>
            <a:ext cx="1786024" cy="769447"/>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tx1"/>
                </a:solidFill>
              </a:rPr>
              <a:t>:List</a:t>
            </a:r>
          </a:p>
          <a:p>
            <a:pPr algn="ctr"/>
            <a:r>
              <a:rPr lang="en-US" sz="1200" dirty="0">
                <a:solidFill>
                  <a:schemeClr val="tx1"/>
                </a:solidFill>
              </a:rPr>
              <a:t>[databinding: inviting</a:t>
            </a:r>
          </a:p>
          <a:p>
            <a:pPr algn="ctr"/>
            <a:r>
              <a:rPr lang="en-US" sz="1200" dirty="0">
                <a:solidFill>
                  <a:schemeClr val="tx1"/>
                </a:solidFill>
              </a:rPr>
              <a:t>Condition: </a:t>
            </a:r>
            <a:r>
              <a:rPr lang="en-US" sz="1200" dirty="0" err="1">
                <a:solidFill>
                  <a:schemeClr val="tx1"/>
                </a:solidFill>
              </a:rPr>
              <a:t>idUser</a:t>
            </a:r>
            <a:r>
              <a:rPr lang="en-US" sz="1200" dirty="0">
                <a:solidFill>
                  <a:schemeClr val="tx1"/>
                </a:solidFill>
              </a:rPr>
              <a:t>=</a:t>
            </a:r>
            <a:r>
              <a:rPr lang="en-US" sz="1200" dirty="0" err="1">
                <a:solidFill>
                  <a:schemeClr val="tx1"/>
                </a:solidFill>
              </a:rPr>
              <a:t>userid</a:t>
            </a:r>
            <a:endParaRPr lang="en-US" sz="1200" dirty="0">
              <a:solidFill>
                <a:schemeClr val="tx1"/>
              </a:solidFill>
            </a:endParaRPr>
          </a:p>
        </p:txBody>
      </p:sp>
      <p:sp>
        <p:nvSpPr>
          <p:cNvPr id="69" name="Rounded Rectangle 4">
            <a:extLst>
              <a:ext uri="{FF2B5EF4-FFF2-40B4-BE49-F238E27FC236}">
                <a16:creationId xmlns:a16="http://schemas.microsoft.com/office/drawing/2014/main" id="{B72113D5-5E6A-2683-DA3F-2A0FEF41FD3D}"/>
              </a:ext>
            </a:extLst>
          </p:cNvPr>
          <p:cNvSpPr/>
          <p:nvPr/>
        </p:nvSpPr>
        <p:spPr>
          <a:xfrm>
            <a:off x="4606920" y="2205205"/>
            <a:ext cx="1680475" cy="1173246"/>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tx1"/>
                </a:solidFill>
              </a:rPr>
              <a:t>Create meeting form</a:t>
            </a:r>
          </a:p>
          <a:p>
            <a:pPr algn="ctr"/>
            <a:r>
              <a:rPr lang="en-US" sz="1200" dirty="0" err="1">
                <a:solidFill>
                  <a:schemeClr val="tx1"/>
                </a:solidFill>
              </a:rPr>
              <a:t>Fieldset</a:t>
            </a:r>
            <a:r>
              <a:rPr lang="en-US" sz="1200" dirty="0">
                <a:solidFill>
                  <a:schemeClr val="tx1"/>
                </a:solidFill>
              </a:rPr>
              <a:t> 1</a:t>
            </a:r>
            <a:br>
              <a:rPr lang="en-US" sz="1200" dirty="0">
                <a:solidFill>
                  <a:schemeClr val="tx1"/>
                </a:solidFill>
              </a:rPr>
            </a:br>
            <a:r>
              <a:rPr lang="en-US" sz="1200" dirty="0">
                <a:solidFill>
                  <a:schemeClr val="tx1"/>
                </a:solidFill>
              </a:rPr>
              <a:t>[field: title</a:t>
            </a:r>
          </a:p>
          <a:p>
            <a:pPr algn="ctr"/>
            <a:r>
              <a:rPr lang="en-US" sz="1200" dirty="0">
                <a:solidFill>
                  <a:schemeClr val="tx1"/>
                </a:solidFill>
              </a:rPr>
              <a:t>field: date </a:t>
            </a:r>
          </a:p>
          <a:p>
            <a:pPr algn="ctr"/>
            <a:r>
              <a:rPr lang="en-US" sz="1200" dirty="0">
                <a:solidFill>
                  <a:schemeClr val="tx1"/>
                </a:solidFill>
              </a:rPr>
              <a:t>field: </a:t>
            </a:r>
            <a:r>
              <a:rPr lang="en-US" sz="1200" dirty="0" err="1">
                <a:solidFill>
                  <a:schemeClr val="tx1"/>
                </a:solidFill>
              </a:rPr>
              <a:t>durata</a:t>
            </a:r>
            <a:endParaRPr lang="en-US" sz="1200" dirty="0">
              <a:solidFill>
                <a:schemeClr val="tx1"/>
              </a:solidFill>
            </a:endParaRPr>
          </a:p>
          <a:p>
            <a:pPr algn="ctr"/>
            <a:r>
              <a:rPr lang="en-US" sz="1200" dirty="0">
                <a:solidFill>
                  <a:schemeClr val="tx1"/>
                </a:solidFill>
              </a:rPr>
              <a:t>field: </a:t>
            </a:r>
            <a:r>
              <a:rPr lang="en-US" sz="1200" dirty="0" err="1">
                <a:solidFill>
                  <a:schemeClr val="tx1"/>
                </a:solidFill>
              </a:rPr>
              <a:t>maxUser</a:t>
            </a:r>
            <a:r>
              <a:rPr lang="en-US" sz="1200" dirty="0">
                <a:solidFill>
                  <a:schemeClr val="tx1"/>
                </a:solidFill>
              </a:rPr>
              <a:t>]</a:t>
            </a:r>
          </a:p>
        </p:txBody>
      </p:sp>
      <p:sp>
        <p:nvSpPr>
          <p:cNvPr id="70" name="Google Shape;234;p34">
            <a:extLst>
              <a:ext uri="{FF2B5EF4-FFF2-40B4-BE49-F238E27FC236}">
                <a16:creationId xmlns:a16="http://schemas.microsoft.com/office/drawing/2014/main" id="{D0413E07-0404-0D53-B4FC-92E2F674E0AA}"/>
              </a:ext>
            </a:extLst>
          </p:cNvPr>
          <p:cNvSpPr/>
          <p:nvPr/>
        </p:nvSpPr>
        <p:spPr>
          <a:xfrm>
            <a:off x="11866" y="1649944"/>
            <a:ext cx="1379232" cy="880191"/>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Get meeting Invitation</a:t>
            </a:r>
            <a:endParaRPr sz="1400" dirty="0">
              <a:solidFill>
                <a:schemeClr val="dk1"/>
              </a:solidFill>
              <a:latin typeface="Calibri"/>
              <a:ea typeface="Calibri"/>
              <a:cs typeface="Calibri"/>
              <a:sym typeface="Calibri"/>
            </a:endParaRPr>
          </a:p>
        </p:txBody>
      </p:sp>
      <p:sp>
        <p:nvSpPr>
          <p:cNvPr id="71" name="Google Shape;236;p34">
            <a:extLst>
              <a:ext uri="{FF2B5EF4-FFF2-40B4-BE49-F238E27FC236}">
                <a16:creationId xmlns:a16="http://schemas.microsoft.com/office/drawing/2014/main" id="{C10050A6-9EF6-227B-F246-BE45658B0EB2}"/>
              </a:ext>
            </a:extLst>
          </p:cNvPr>
          <p:cNvSpPr txBox="1"/>
          <p:nvPr/>
        </p:nvSpPr>
        <p:spPr>
          <a:xfrm>
            <a:off x="-113400" y="1336461"/>
            <a:ext cx="860932" cy="455600"/>
          </a:xfrm>
          <a:prstGeom prst="rect">
            <a:avLst/>
          </a:prstGeom>
          <a:no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latin typeface="Calibri"/>
                <a:ea typeface="Calibri"/>
                <a:cs typeface="Calibri"/>
                <a:sym typeface="Calibri"/>
              </a:rPr>
              <a:t>user.id</a:t>
            </a:r>
            <a:endParaRPr strike="sngStrike" dirty="0">
              <a:latin typeface="Calibri"/>
              <a:ea typeface="Calibri"/>
              <a:cs typeface="Calibri"/>
              <a:sym typeface="Calibri"/>
            </a:endParaRPr>
          </a:p>
        </p:txBody>
      </p:sp>
      <p:cxnSp>
        <p:nvCxnSpPr>
          <p:cNvPr id="72" name="Elbow Connector 2">
            <a:extLst>
              <a:ext uri="{FF2B5EF4-FFF2-40B4-BE49-F238E27FC236}">
                <a16:creationId xmlns:a16="http://schemas.microsoft.com/office/drawing/2014/main" id="{2B883180-A574-1AEF-1AB8-C08D37607CF6}"/>
              </a:ext>
            </a:extLst>
          </p:cNvPr>
          <p:cNvCxnSpPr>
            <a:cxnSpLocks/>
            <a:stCxn id="56" idx="2"/>
            <a:endCxn id="70" idx="1"/>
          </p:cNvCxnSpPr>
          <p:nvPr/>
        </p:nvCxnSpPr>
        <p:spPr>
          <a:xfrm rot="10800000" flipV="1">
            <a:off x="811507" y="1192460"/>
            <a:ext cx="423593" cy="45748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3" name="Google Shape;222;p34">
            <a:extLst>
              <a:ext uri="{FF2B5EF4-FFF2-40B4-BE49-F238E27FC236}">
                <a16:creationId xmlns:a16="http://schemas.microsoft.com/office/drawing/2014/main" id="{32A5BF66-D3EF-7595-6924-72E39824B83B}"/>
              </a:ext>
            </a:extLst>
          </p:cNvPr>
          <p:cNvSpPr/>
          <p:nvPr/>
        </p:nvSpPr>
        <p:spPr>
          <a:xfrm>
            <a:off x="5324848" y="3343070"/>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75" name="Google Shape;221;p34">
            <a:extLst>
              <a:ext uri="{FF2B5EF4-FFF2-40B4-BE49-F238E27FC236}">
                <a16:creationId xmlns:a16="http://schemas.microsoft.com/office/drawing/2014/main" id="{18B41997-A4D2-0F64-BE69-CCB85DD98094}"/>
              </a:ext>
            </a:extLst>
          </p:cNvPr>
          <p:cNvSpPr/>
          <p:nvPr/>
        </p:nvSpPr>
        <p:spPr>
          <a:xfrm>
            <a:off x="6902393" y="3148119"/>
            <a:ext cx="2573662" cy="1621408"/>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Modal window</a:t>
            </a:r>
          </a:p>
          <a:p>
            <a:pPr algn="ctr"/>
            <a:r>
              <a:rPr lang="es-419" sz="1400" dirty="0">
                <a:solidFill>
                  <a:schemeClr val="dk1"/>
                </a:solidFill>
                <a:latin typeface="Calibri"/>
                <a:ea typeface="Calibri"/>
                <a:cs typeface="Calibri"/>
                <a:sym typeface="Calibri"/>
              </a:rPr>
              <a:t>Create meeting form</a:t>
            </a:r>
          </a:p>
          <a:p>
            <a:pPr algn="ctr"/>
            <a:r>
              <a:rPr lang="es-419" sz="1400" dirty="0">
                <a:solidFill>
                  <a:schemeClr val="dk1"/>
                </a:solidFill>
                <a:latin typeface="Calibri"/>
                <a:ea typeface="Calibri"/>
                <a:cs typeface="Calibri"/>
                <a:sym typeface="Calibri"/>
              </a:rPr>
              <a:t>Fieldset 2</a:t>
            </a:r>
          </a:p>
          <a:p>
            <a:pPr algn="ctr"/>
            <a:r>
              <a:rPr lang="es-419" sz="1400" dirty="0">
                <a:solidFill>
                  <a:schemeClr val="dk1"/>
                </a:solidFill>
                <a:latin typeface="Calibri"/>
                <a:ea typeface="Calibri"/>
                <a:cs typeface="Calibri"/>
                <a:sym typeface="Calibri"/>
              </a:rPr>
              <a:t>Error +</a:t>
            </a:r>
          </a:p>
          <a:p>
            <a:pPr algn="ctr"/>
            <a:r>
              <a:rPr lang="en-US" sz="1400" dirty="0" err="1"/>
              <a:t>Tentativi</a:t>
            </a:r>
            <a:r>
              <a:rPr lang="en-US" sz="1400" dirty="0"/>
              <a:t> </a:t>
            </a:r>
            <a:r>
              <a:rPr lang="en-US" sz="1400" dirty="0" err="1"/>
              <a:t>rimasti</a:t>
            </a:r>
            <a:r>
              <a:rPr lang="en-US" sz="1400" dirty="0"/>
              <a:t> </a:t>
            </a:r>
            <a:r>
              <a:rPr lang="en-US" sz="1400" dirty="0">
                <a:solidFill>
                  <a:schemeClr val="tx1"/>
                </a:solidFill>
              </a:rPr>
              <a:t>+ </a:t>
            </a:r>
          </a:p>
          <a:p>
            <a:pPr algn="ctr"/>
            <a:r>
              <a:rPr lang="en-US" sz="1400" dirty="0">
                <a:solidFill>
                  <a:schemeClr val="tx1"/>
                </a:solidFill>
              </a:rPr>
              <a:t>:List</a:t>
            </a:r>
          </a:p>
          <a:p>
            <a:pPr algn="ctr"/>
            <a:r>
              <a:rPr lang="en-US" sz="1400" dirty="0">
                <a:solidFill>
                  <a:schemeClr val="tx1"/>
                </a:solidFill>
              </a:rPr>
              <a:t>[databinding: user]</a:t>
            </a:r>
          </a:p>
        </p:txBody>
      </p:sp>
      <p:sp>
        <p:nvSpPr>
          <p:cNvPr id="77" name="Google Shape;224;p34">
            <a:extLst>
              <a:ext uri="{FF2B5EF4-FFF2-40B4-BE49-F238E27FC236}">
                <a16:creationId xmlns:a16="http://schemas.microsoft.com/office/drawing/2014/main" id="{FB87EFA3-266E-D014-2EE7-8E67C3404FAE}"/>
              </a:ext>
            </a:extLst>
          </p:cNvPr>
          <p:cNvSpPr/>
          <p:nvPr/>
        </p:nvSpPr>
        <p:spPr>
          <a:xfrm>
            <a:off x="7350787" y="1998209"/>
            <a:ext cx="1326325"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GetAll user</a:t>
            </a:r>
            <a:endParaRPr dirty="0">
              <a:solidFill>
                <a:schemeClr val="dk1"/>
              </a:solidFill>
              <a:latin typeface="Calibri"/>
              <a:ea typeface="Calibri"/>
              <a:cs typeface="Calibri"/>
              <a:sym typeface="Calibri"/>
            </a:endParaRPr>
          </a:p>
        </p:txBody>
      </p:sp>
      <p:cxnSp>
        <p:nvCxnSpPr>
          <p:cNvPr id="80" name="Elbow Connector 64">
            <a:extLst>
              <a:ext uri="{FF2B5EF4-FFF2-40B4-BE49-F238E27FC236}">
                <a16:creationId xmlns:a16="http://schemas.microsoft.com/office/drawing/2014/main" id="{3AB0807A-8CA6-EB14-CBE9-ECAFDACF99ED}"/>
              </a:ext>
            </a:extLst>
          </p:cNvPr>
          <p:cNvCxnSpPr>
            <a:cxnSpLocks/>
            <a:stCxn id="77" idx="2"/>
            <a:endCxn id="75" idx="0"/>
          </p:cNvCxnSpPr>
          <p:nvPr/>
        </p:nvCxnSpPr>
        <p:spPr>
          <a:xfrm flipH="1">
            <a:off x="8189224" y="2325409"/>
            <a:ext cx="406088" cy="822710"/>
          </a:xfrm>
          <a:prstGeom prst="bentConnector4">
            <a:avLst>
              <a:gd name="adj1" fmla="val -56293"/>
              <a:gd name="adj2" fmla="val 69886"/>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1" name="Google Shape;222;p34">
            <a:extLst>
              <a:ext uri="{FF2B5EF4-FFF2-40B4-BE49-F238E27FC236}">
                <a16:creationId xmlns:a16="http://schemas.microsoft.com/office/drawing/2014/main" id="{7735E5D2-5355-7EEB-1330-B051B0DE2C2B}"/>
              </a:ext>
            </a:extLst>
          </p:cNvPr>
          <p:cNvSpPr/>
          <p:nvPr/>
        </p:nvSpPr>
        <p:spPr>
          <a:xfrm>
            <a:off x="8068440" y="4716865"/>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82" name="Google Shape;225;p34">
            <a:extLst>
              <a:ext uri="{FF2B5EF4-FFF2-40B4-BE49-F238E27FC236}">
                <a16:creationId xmlns:a16="http://schemas.microsoft.com/office/drawing/2014/main" id="{41275A32-711E-41B4-C112-6BF0E204D650}"/>
              </a:ext>
            </a:extLst>
          </p:cNvPr>
          <p:cNvSpPr txBox="1"/>
          <p:nvPr/>
        </p:nvSpPr>
        <p:spPr>
          <a:xfrm>
            <a:off x="8330196" y="4820265"/>
            <a:ext cx="906724"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invita</a:t>
            </a:r>
            <a:endParaRPr sz="2100" dirty="0">
              <a:solidFill>
                <a:schemeClr val="dk1"/>
              </a:solidFill>
              <a:latin typeface="Calibri"/>
              <a:ea typeface="Calibri"/>
              <a:cs typeface="Calibri"/>
              <a:sym typeface="Calibri"/>
            </a:endParaRPr>
          </a:p>
        </p:txBody>
      </p:sp>
      <p:cxnSp>
        <p:nvCxnSpPr>
          <p:cNvPr id="83" name="Elbow Connector 64">
            <a:extLst>
              <a:ext uri="{FF2B5EF4-FFF2-40B4-BE49-F238E27FC236}">
                <a16:creationId xmlns:a16="http://schemas.microsoft.com/office/drawing/2014/main" id="{D0BA91E3-69A8-C4F2-2828-38E4D4C3CC1B}"/>
              </a:ext>
            </a:extLst>
          </p:cNvPr>
          <p:cNvCxnSpPr>
            <a:cxnSpLocks/>
            <a:stCxn id="81" idx="2"/>
            <a:endCxn id="86" idx="2"/>
          </p:cNvCxnSpPr>
          <p:nvPr/>
        </p:nvCxnSpPr>
        <p:spPr>
          <a:xfrm rot="10800000" flipV="1">
            <a:off x="6034778" y="4860865"/>
            <a:ext cx="2033662" cy="104053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6" name="Google Shape;224;p34">
            <a:extLst>
              <a:ext uri="{FF2B5EF4-FFF2-40B4-BE49-F238E27FC236}">
                <a16:creationId xmlns:a16="http://schemas.microsoft.com/office/drawing/2014/main" id="{8192D863-5068-43BA-F2BF-D52011BDEB84}"/>
              </a:ext>
            </a:extLst>
          </p:cNvPr>
          <p:cNvSpPr/>
          <p:nvPr/>
        </p:nvSpPr>
        <p:spPr>
          <a:xfrm>
            <a:off x="4790253" y="5574199"/>
            <a:ext cx="1326325"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Check Guests</a:t>
            </a:r>
            <a:endParaRPr dirty="0">
              <a:solidFill>
                <a:schemeClr val="dk1"/>
              </a:solidFill>
              <a:latin typeface="Calibri"/>
              <a:ea typeface="Calibri"/>
              <a:cs typeface="Calibri"/>
              <a:sym typeface="Calibri"/>
            </a:endParaRPr>
          </a:p>
        </p:txBody>
      </p:sp>
      <p:cxnSp>
        <p:nvCxnSpPr>
          <p:cNvPr id="88" name="Elbow Connector 64">
            <a:extLst>
              <a:ext uri="{FF2B5EF4-FFF2-40B4-BE49-F238E27FC236}">
                <a16:creationId xmlns:a16="http://schemas.microsoft.com/office/drawing/2014/main" id="{64235DE4-1F65-A7AF-A33A-4747D31D7169}"/>
              </a:ext>
            </a:extLst>
          </p:cNvPr>
          <p:cNvCxnSpPr>
            <a:cxnSpLocks/>
            <a:stCxn id="86" idx="5"/>
            <a:endCxn id="75" idx="3"/>
          </p:cNvCxnSpPr>
          <p:nvPr/>
        </p:nvCxnSpPr>
        <p:spPr>
          <a:xfrm rot="10800000" flipH="1">
            <a:off x="4872053" y="3958823"/>
            <a:ext cx="4604002" cy="1942576"/>
          </a:xfrm>
          <a:prstGeom prst="bentConnector5">
            <a:avLst>
              <a:gd name="adj1" fmla="val -4965"/>
              <a:gd name="adj2" fmla="val -24141"/>
              <a:gd name="adj3" fmla="val 104965"/>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1" name="TextBox 20">
            <a:extLst>
              <a:ext uri="{FF2B5EF4-FFF2-40B4-BE49-F238E27FC236}">
                <a16:creationId xmlns:a16="http://schemas.microsoft.com/office/drawing/2014/main" id="{1174B066-5855-F5EB-B60B-DB63737FADDF}"/>
              </a:ext>
            </a:extLst>
          </p:cNvPr>
          <p:cNvSpPr txBox="1"/>
          <p:nvPr/>
        </p:nvSpPr>
        <p:spPr>
          <a:xfrm>
            <a:off x="7957017" y="5923186"/>
            <a:ext cx="1890507" cy="461665"/>
          </a:xfrm>
          <a:prstGeom prst="rect">
            <a:avLst/>
          </a:prstGeom>
          <a:noFill/>
        </p:spPr>
        <p:txBody>
          <a:bodyPr wrap="square" rtlCol="0">
            <a:spAutoFit/>
          </a:bodyPr>
          <a:lstStyle/>
          <a:p>
            <a:r>
              <a:rPr lang="en-US" sz="1200" dirty="0" err="1"/>
              <a:t>NumUsers</a:t>
            </a:r>
            <a:r>
              <a:rPr lang="en-US" sz="1200" dirty="0"/>
              <a:t>&gt;</a:t>
            </a:r>
            <a:r>
              <a:rPr lang="en-US" sz="1200" dirty="0" err="1"/>
              <a:t>MaxUsers</a:t>
            </a:r>
            <a:r>
              <a:rPr lang="en-US" sz="1200" dirty="0"/>
              <a:t> &amp;&amp; Num </a:t>
            </a:r>
            <a:r>
              <a:rPr lang="en-US" sz="1200" dirty="0" err="1"/>
              <a:t>tentativi</a:t>
            </a:r>
            <a:r>
              <a:rPr lang="en-US" sz="1200" dirty="0"/>
              <a:t> </a:t>
            </a:r>
            <a:r>
              <a:rPr lang="en-US" sz="1200" dirty="0" err="1"/>
              <a:t>rimasti</a:t>
            </a:r>
            <a:r>
              <a:rPr lang="en-US" sz="1200" dirty="0"/>
              <a:t>!=0</a:t>
            </a:r>
          </a:p>
        </p:txBody>
      </p:sp>
      <p:cxnSp>
        <p:nvCxnSpPr>
          <p:cNvPr id="92" name="Elbow Connector 64">
            <a:extLst>
              <a:ext uri="{FF2B5EF4-FFF2-40B4-BE49-F238E27FC236}">
                <a16:creationId xmlns:a16="http://schemas.microsoft.com/office/drawing/2014/main" id="{7610FE8B-4993-8F9A-E8F2-6F2C79C4A3ED}"/>
              </a:ext>
            </a:extLst>
          </p:cNvPr>
          <p:cNvCxnSpPr>
            <a:cxnSpLocks/>
            <a:stCxn id="86" idx="5"/>
            <a:endCxn id="220" idx="1"/>
          </p:cNvCxnSpPr>
          <p:nvPr/>
        </p:nvCxnSpPr>
        <p:spPr>
          <a:xfrm rot="10800000">
            <a:off x="1363667" y="3973151"/>
            <a:ext cx="3508387" cy="1928249"/>
          </a:xfrm>
          <a:prstGeom prst="bentConnector3">
            <a:avLst>
              <a:gd name="adj1" fmla="val 106516"/>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6" name="CasellaDiTesto 95">
            <a:extLst>
              <a:ext uri="{FF2B5EF4-FFF2-40B4-BE49-F238E27FC236}">
                <a16:creationId xmlns:a16="http://schemas.microsoft.com/office/drawing/2014/main" id="{7E7AB9E2-1B01-7EE0-6751-0E5BD5E2AF80}"/>
              </a:ext>
            </a:extLst>
          </p:cNvPr>
          <p:cNvSpPr txBox="1"/>
          <p:nvPr/>
        </p:nvSpPr>
        <p:spPr>
          <a:xfrm>
            <a:off x="1503239" y="5616333"/>
            <a:ext cx="1503183" cy="261610"/>
          </a:xfrm>
          <a:prstGeom prst="rect">
            <a:avLst/>
          </a:prstGeom>
          <a:noFill/>
        </p:spPr>
        <p:txBody>
          <a:bodyPr wrap="square" rtlCol="0">
            <a:spAutoFit/>
          </a:bodyPr>
          <a:lstStyle/>
          <a:p>
            <a:r>
              <a:rPr lang="en-US" sz="1100" dirty="0" err="1"/>
              <a:t>NumUsers</a:t>
            </a:r>
            <a:r>
              <a:rPr lang="en-US" sz="1100" dirty="0"/>
              <a:t>&lt;</a:t>
            </a:r>
            <a:r>
              <a:rPr lang="en-US" sz="1100" dirty="0" err="1"/>
              <a:t>MaxUsers</a:t>
            </a:r>
            <a:endParaRPr lang="it-IT" sz="1100" dirty="0"/>
          </a:p>
        </p:txBody>
      </p:sp>
      <p:cxnSp>
        <p:nvCxnSpPr>
          <p:cNvPr id="97" name="Google Shape;231;p34">
            <a:extLst>
              <a:ext uri="{FF2B5EF4-FFF2-40B4-BE49-F238E27FC236}">
                <a16:creationId xmlns:a16="http://schemas.microsoft.com/office/drawing/2014/main" id="{4C7D5523-40AE-9660-B436-172A2F9C9CA1}"/>
              </a:ext>
            </a:extLst>
          </p:cNvPr>
          <p:cNvCxnSpPr>
            <a:cxnSpLocks/>
            <a:stCxn id="70" idx="2"/>
            <a:endCxn id="68" idx="1"/>
          </p:cNvCxnSpPr>
          <p:nvPr/>
        </p:nvCxnSpPr>
        <p:spPr>
          <a:xfrm>
            <a:off x="1281074" y="2090040"/>
            <a:ext cx="608202" cy="138147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01" name="Rounded Rectangle 4">
            <a:extLst>
              <a:ext uri="{FF2B5EF4-FFF2-40B4-BE49-F238E27FC236}">
                <a16:creationId xmlns:a16="http://schemas.microsoft.com/office/drawing/2014/main" id="{D523B3EB-4A26-394D-D36E-60D931862DE6}"/>
              </a:ext>
            </a:extLst>
          </p:cNvPr>
          <p:cNvSpPr/>
          <p:nvPr/>
        </p:nvSpPr>
        <p:spPr>
          <a:xfrm>
            <a:off x="1678323" y="4331938"/>
            <a:ext cx="1786024" cy="474301"/>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tx1"/>
                </a:solidFill>
              </a:rPr>
              <a:t>Error Message</a:t>
            </a:r>
          </a:p>
        </p:txBody>
      </p:sp>
      <p:cxnSp>
        <p:nvCxnSpPr>
          <p:cNvPr id="102" name="Elbow Connector 64">
            <a:extLst>
              <a:ext uri="{FF2B5EF4-FFF2-40B4-BE49-F238E27FC236}">
                <a16:creationId xmlns:a16="http://schemas.microsoft.com/office/drawing/2014/main" id="{57A9E253-39C7-6B4E-2A28-09B8700DBF27}"/>
              </a:ext>
            </a:extLst>
          </p:cNvPr>
          <p:cNvCxnSpPr>
            <a:cxnSpLocks/>
            <a:stCxn id="86" idx="5"/>
            <a:endCxn id="101" idx="3"/>
          </p:cNvCxnSpPr>
          <p:nvPr/>
        </p:nvCxnSpPr>
        <p:spPr>
          <a:xfrm rot="10800000">
            <a:off x="3464347" y="4569089"/>
            <a:ext cx="1407706" cy="133231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05" name="TextBox 20">
            <a:extLst>
              <a:ext uri="{FF2B5EF4-FFF2-40B4-BE49-F238E27FC236}">
                <a16:creationId xmlns:a16="http://schemas.microsoft.com/office/drawing/2014/main" id="{FA47BE97-A897-0C44-AF5A-BCCF69AA3350}"/>
              </a:ext>
            </a:extLst>
          </p:cNvPr>
          <p:cNvSpPr txBox="1"/>
          <p:nvPr/>
        </p:nvSpPr>
        <p:spPr>
          <a:xfrm>
            <a:off x="4116478" y="4275174"/>
            <a:ext cx="1973016" cy="461665"/>
          </a:xfrm>
          <a:prstGeom prst="rect">
            <a:avLst/>
          </a:prstGeom>
          <a:noFill/>
        </p:spPr>
        <p:txBody>
          <a:bodyPr wrap="square" rtlCol="0">
            <a:spAutoFit/>
          </a:bodyPr>
          <a:lstStyle/>
          <a:p>
            <a:r>
              <a:rPr lang="en-US" sz="1200" dirty="0" err="1"/>
              <a:t>NumUsers</a:t>
            </a:r>
            <a:r>
              <a:rPr lang="en-US" sz="1200" dirty="0"/>
              <a:t>&gt;</a:t>
            </a:r>
            <a:r>
              <a:rPr lang="en-US" sz="1200" dirty="0" err="1"/>
              <a:t>MaxUsers</a:t>
            </a:r>
            <a:r>
              <a:rPr lang="en-US" sz="1200" dirty="0"/>
              <a:t> &amp;&amp; Num </a:t>
            </a:r>
            <a:r>
              <a:rPr lang="en-US" sz="1200" dirty="0" err="1"/>
              <a:t>tentativi</a:t>
            </a:r>
            <a:r>
              <a:rPr lang="en-US" sz="1200" dirty="0"/>
              <a:t> </a:t>
            </a:r>
            <a:r>
              <a:rPr lang="en-US" sz="1200" dirty="0" err="1"/>
              <a:t>rimasti</a:t>
            </a:r>
            <a:r>
              <a:rPr lang="en-US" sz="1200" dirty="0"/>
              <a:t>=0</a:t>
            </a:r>
          </a:p>
        </p:txBody>
      </p:sp>
      <p:cxnSp>
        <p:nvCxnSpPr>
          <p:cNvPr id="112" name="Elbow Connector 64">
            <a:extLst>
              <a:ext uri="{FF2B5EF4-FFF2-40B4-BE49-F238E27FC236}">
                <a16:creationId xmlns:a16="http://schemas.microsoft.com/office/drawing/2014/main" id="{0330DE21-D117-D3D4-5A1A-03F54D4AB48D}"/>
              </a:ext>
            </a:extLst>
          </p:cNvPr>
          <p:cNvCxnSpPr>
            <a:cxnSpLocks/>
            <a:stCxn id="73" idx="4"/>
            <a:endCxn id="77" idx="5"/>
          </p:cNvCxnSpPr>
          <p:nvPr/>
        </p:nvCxnSpPr>
        <p:spPr>
          <a:xfrm rot="5400000" flipH="1" flipV="1">
            <a:off x="5803886" y="2002370"/>
            <a:ext cx="1305661" cy="1951739"/>
          </a:xfrm>
          <a:prstGeom prst="bentConnector4">
            <a:avLst>
              <a:gd name="adj1" fmla="val -17508"/>
              <a:gd name="adj2" fmla="val 519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cxnSp>
        <p:nvCxnSpPr>
          <p:cNvPr id="74" name="Google Shape;275;p37"/>
          <p:cNvCxnSpPr>
            <a:endCxn id="87" idx="1"/>
          </p:cNvCxnSpPr>
          <p:nvPr/>
        </p:nvCxnSpPr>
        <p:spPr>
          <a:xfrm>
            <a:off x="3656119" y="3725723"/>
            <a:ext cx="845361" cy="652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9" name="Google Shape;309;p38"/>
          <p:cNvSpPr txBox="1">
            <a:spLocks noGrp="1"/>
          </p:cNvSpPr>
          <p:nvPr>
            <p:ph type="title"/>
          </p:nvPr>
        </p:nvSpPr>
        <p:spPr>
          <a:xfrm>
            <a:off x="1638300" y="274637"/>
            <a:ext cx="8915400" cy="11432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Evento: caricamento Home</a:t>
            </a:r>
            <a:endParaRPr dirty="0"/>
          </a:p>
        </p:txBody>
      </p:sp>
      <p:cxnSp>
        <p:nvCxnSpPr>
          <p:cNvPr id="27" name="Straight Connector 26"/>
          <p:cNvCxnSpPr/>
          <p:nvPr/>
        </p:nvCxnSpPr>
        <p:spPr>
          <a:xfrm>
            <a:off x="2077044" y="1866695"/>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279480" y="1962232"/>
            <a:ext cx="626506"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load</a:t>
            </a:r>
            <a:endParaRPr dirty="0">
              <a:solidFill>
                <a:schemeClr val="dk1"/>
              </a:solidFill>
              <a:latin typeface="Calibri"/>
              <a:ea typeface="Calibri"/>
              <a:cs typeface="Calibri"/>
              <a:sym typeface="Calibri"/>
            </a:endParaRPr>
          </a:p>
        </p:txBody>
      </p:sp>
      <p:sp>
        <p:nvSpPr>
          <p:cNvPr id="29" name="Google Shape;290;p37"/>
          <p:cNvSpPr/>
          <p:nvPr/>
        </p:nvSpPr>
        <p:spPr>
          <a:xfrm>
            <a:off x="1569709" y="1201005"/>
            <a:ext cx="1154782"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Home.html</a:t>
            </a:r>
            <a:endParaRPr sz="1200" dirty="0">
              <a:solidFill>
                <a:schemeClr val="dk1"/>
              </a:solidFill>
              <a:latin typeface="Calibri"/>
              <a:ea typeface="Calibri"/>
              <a:cs typeface="Calibri"/>
              <a:sym typeface="Calibri"/>
            </a:endParaRPr>
          </a:p>
        </p:txBody>
      </p:sp>
      <p:sp>
        <p:nvSpPr>
          <p:cNvPr id="30" name="Google Shape;292;p37"/>
          <p:cNvSpPr/>
          <p:nvPr/>
        </p:nvSpPr>
        <p:spPr>
          <a:xfrm>
            <a:off x="1905986" y="2091964"/>
            <a:ext cx="371892" cy="459205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7" name="Straight Connector 36"/>
          <p:cNvCxnSpPr/>
          <p:nvPr/>
        </p:nvCxnSpPr>
        <p:spPr>
          <a:xfrm>
            <a:off x="3485060" y="186896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2944505" y="1203277"/>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Page</a:t>
            </a:r>
            <a:br>
              <a:rPr lang="es-419" sz="14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Orchestrator</a:t>
            </a:r>
            <a:endParaRPr sz="1400" dirty="0">
              <a:solidFill>
                <a:schemeClr val="dk1"/>
              </a:solidFill>
              <a:latin typeface="Calibri"/>
              <a:ea typeface="Calibri"/>
              <a:cs typeface="Calibri"/>
              <a:sym typeface="Calibri"/>
            </a:endParaRPr>
          </a:p>
        </p:txBody>
      </p:sp>
      <p:sp>
        <p:nvSpPr>
          <p:cNvPr id="40" name="Google Shape;292;p37"/>
          <p:cNvSpPr/>
          <p:nvPr/>
        </p:nvSpPr>
        <p:spPr>
          <a:xfrm>
            <a:off x="3314002" y="2194560"/>
            <a:ext cx="368491" cy="44894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6" name="Google Shape;275;p37"/>
          <p:cNvCxnSpPr/>
          <p:nvPr/>
        </p:nvCxnSpPr>
        <p:spPr>
          <a:xfrm>
            <a:off x="2302730" y="2288812"/>
            <a:ext cx="96498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2436730" y="2346648"/>
            <a:ext cx="783021" cy="449165"/>
          </a:xfrm>
          <a:prstGeom prst="rect">
            <a:avLst/>
          </a:prstGeom>
          <a:noFill/>
          <a:ln>
            <a:noFill/>
          </a:ln>
        </p:spPr>
        <p:txBody>
          <a:bodyPr spcFirstLastPara="1" wrap="square" lIns="107269" tIns="53620" rIns="107269" bIns="53620" anchor="t" anchorCtr="0">
            <a:noAutofit/>
          </a:bodyPr>
          <a:lstStyle/>
          <a:p>
            <a:r>
              <a:rPr lang="it-IT" dirty="0">
                <a:solidFill>
                  <a:schemeClr val="dk1"/>
                </a:solidFill>
                <a:latin typeface="Calibri"/>
                <a:ea typeface="Calibri"/>
                <a:cs typeface="Calibri"/>
                <a:sym typeface="Calibri"/>
              </a:rPr>
              <a:t>start()</a:t>
            </a:r>
            <a:endParaRPr dirty="0">
              <a:solidFill>
                <a:schemeClr val="dk1"/>
              </a:solidFill>
              <a:latin typeface="Calibri"/>
              <a:ea typeface="Calibri"/>
              <a:cs typeface="Calibri"/>
              <a:sym typeface="Calibri"/>
            </a:endParaRPr>
          </a:p>
        </p:txBody>
      </p:sp>
      <p:cxnSp>
        <p:nvCxnSpPr>
          <p:cNvPr id="5" name="Straight Arrow Connector 4"/>
          <p:cNvCxnSpPr/>
          <p:nvPr/>
        </p:nvCxnSpPr>
        <p:spPr>
          <a:xfrm>
            <a:off x="1569710" y="2290339"/>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9" name="Google Shape;275;p37"/>
          <p:cNvCxnSpPr/>
          <p:nvPr/>
        </p:nvCxnSpPr>
        <p:spPr>
          <a:xfrm>
            <a:off x="2302730" y="3602164"/>
            <a:ext cx="96498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94;p37"/>
          <p:cNvSpPr txBox="1"/>
          <p:nvPr/>
        </p:nvSpPr>
        <p:spPr>
          <a:xfrm>
            <a:off x="2366452" y="3267414"/>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refresh()</a:t>
            </a:r>
            <a:endParaRPr sz="1400" dirty="0">
              <a:solidFill>
                <a:schemeClr val="dk1"/>
              </a:solidFill>
              <a:latin typeface="Calibri"/>
              <a:ea typeface="Calibri"/>
              <a:cs typeface="Calibri"/>
              <a:sym typeface="Calibri"/>
            </a:endParaRPr>
          </a:p>
        </p:txBody>
      </p:sp>
      <p:cxnSp>
        <p:nvCxnSpPr>
          <p:cNvPr id="70" name="Google Shape;275;p37"/>
          <p:cNvCxnSpPr>
            <a:cxnSpLocks/>
          </p:cNvCxnSpPr>
          <p:nvPr/>
        </p:nvCxnSpPr>
        <p:spPr>
          <a:xfrm>
            <a:off x="3683414" y="5030342"/>
            <a:ext cx="228100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3720636" y="4750452"/>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grpSp>
        <p:nvGrpSpPr>
          <p:cNvPr id="90" name="Group 89"/>
          <p:cNvGrpSpPr/>
          <p:nvPr/>
        </p:nvGrpSpPr>
        <p:grpSpPr>
          <a:xfrm>
            <a:off x="5466659" y="5476013"/>
            <a:ext cx="484693" cy="291712"/>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10" name="Google Shape;310;p38"/>
          <p:cNvSpPr/>
          <p:nvPr/>
        </p:nvSpPr>
        <p:spPr>
          <a:xfrm>
            <a:off x="6854290" y="1242323"/>
            <a:ext cx="1035117"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GetMeetingCreated</a:t>
            </a:r>
            <a:endParaRPr dirty="0">
              <a:solidFill>
                <a:schemeClr val="dk1"/>
              </a:solidFill>
              <a:latin typeface="Calibri"/>
              <a:ea typeface="Calibri"/>
              <a:cs typeface="Calibri"/>
              <a:sym typeface="Calibri"/>
            </a:endParaRPr>
          </a:p>
        </p:txBody>
      </p:sp>
      <p:cxnSp>
        <p:nvCxnSpPr>
          <p:cNvPr id="311" name="Google Shape;311;p38"/>
          <p:cNvCxnSpPr/>
          <p:nvPr/>
        </p:nvCxnSpPr>
        <p:spPr>
          <a:xfrm>
            <a:off x="7311491" y="1950168"/>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6212522" y="5201711"/>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6318608" y="4516798"/>
            <a:ext cx="929021"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r>
              <a:rPr lang="es-419" sz="1200" dirty="0">
                <a:solidFill>
                  <a:schemeClr val="dk1"/>
                </a:solidFill>
                <a:latin typeface="Calibri"/>
                <a:ea typeface="Calibri"/>
                <a:cs typeface="Calibri"/>
                <a:sym typeface="Calibri"/>
              </a:rPr>
              <a:t>/GetMeetingCreated</a:t>
            </a:r>
            <a:endParaRPr sz="1200" dirty="0">
              <a:solidFill>
                <a:schemeClr val="dk1"/>
              </a:solidFill>
              <a:latin typeface="Calibri"/>
              <a:ea typeface="Calibri"/>
              <a:cs typeface="Calibri"/>
              <a:sym typeface="Calibri"/>
            </a:endParaRPr>
          </a:p>
        </p:txBody>
      </p:sp>
      <p:sp>
        <p:nvSpPr>
          <p:cNvPr id="314" name="Google Shape;314;p38"/>
          <p:cNvSpPr/>
          <p:nvPr/>
        </p:nvSpPr>
        <p:spPr>
          <a:xfrm>
            <a:off x="7161023" y="4715432"/>
            <a:ext cx="365924" cy="136232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15" name="Google Shape;315;p38"/>
          <p:cNvSpPr/>
          <p:nvPr/>
        </p:nvSpPr>
        <p:spPr>
          <a:xfrm>
            <a:off x="8286629" y="1251468"/>
            <a:ext cx="88710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Meeting</a:t>
            </a:r>
          </a:p>
          <a:p>
            <a:pPr algn="ct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316" name="Google Shape;316;p38"/>
          <p:cNvCxnSpPr/>
          <p:nvPr/>
        </p:nvCxnSpPr>
        <p:spPr>
          <a:xfrm flipH="1">
            <a:off x="8725151" y="1876024"/>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flipH="1" flipV="1">
            <a:off x="7524128" y="5493377"/>
            <a:ext cx="120920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7687069" y="5567453"/>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meetingsCreated</a:t>
            </a:r>
            <a:endParaRPr sz="1400" dirty="0">
              <a:solidFill>
                <a:schemeClr val="dk1"/>
              </a:solidFill>
              <a:latin typeface="Calibri"/>
              <a:ea typeface="Calibri"/>
              <a:cs typeface="Calibri"/>
              <a:sym typeface="Calibri"/>
            </a:endParaRPr>
          </a:p>
        </p:txBody>
      </p:sp>
      <p:cxnSp>
        <p:nvCxnSpPr>
          <p:cNvPr id="320" name="Google Shape;320;p38"/>
          <p:cNvCxnSpPr/>
          <p:nvPr/>
        </p:nvCxnSpPr>
        <p:spPr>
          <a:xfrm>
            <a:off x="7577033" y="5298127"/>
            <a:ext cx="99998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7567975" y="4620614"/>
            <a:ext cx="1209201" cy="59023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findMissionsBy</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User(session.</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67" name="Straight Connector 66"/>
          <p:cNvCxnSpPr/>
          <p:nvPr/>
        </p:nvCxnSpPr>
        <p:spPr>
          <a:xfrm>
            <a:off x="6146121" y="1896638"/>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5723812" y="1230948"/>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Meeting Created List</a:t>
            </a:r>
            <a:endParaRPr sz="1200" dirty="0">
              <a:solidFill>
                <a:schemeClr val="dk1"/>
              </a:solidFill>
              <a:latin typeface="Calibri"/>
              <a:ea typeface="Calibri"/>
              <a:cs typeface="Calibri"/>
              <a:sym typeface="Calibri"/>
            </a:endParaRPr>
          </a:p>
        </p:txBody>
      </p:sp>
      <p:sp>
        <p:nvSpPr>
          <p:cNvPr id="69" name="Google Shape;292;p37"/>
          <p:cNvSpPr/>
          <p:nvPr/>
        </p:nvSpPr>
        <p:spPr>
          <a:xfrm>
            <a:off x="5975063" y="4552719"/>
            <a:ext cx="373526" cy="21658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83" name="Google Shape;317;p38"/>
          <p:cNvCxnSpPr/>
          <p:nvPr/>
        </p:nvCxnSpPr>
        <p:spPr>
          <a:xfrm flipH="1">
            <a:off x="6390270" y="5509024"/>
            <a:ext cx="7169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6279093" y="5482517"/>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meetingsCreated</a:t>
            </a:r>
            <a:endParaRPr sz="1400" dirty="0">
              <a:solidFill>
                <a:schemeClr val="dk1"/>
              </a:solidFill>
              <a:latin typeface="Calibri"/>
              <a:ea typeface="Calibri"/>
              <a:cs typeface="Calibri"/>
              <a:sym typeface="Calibri"/>
            </a:endParaRPr>
          </a:p>
        </p:txBody>
      </p:sp>
      <p:sp>
        <p:nvSpPr>
          <p:cNvPr id="94" name="Google Shape;318;p38"/>
          <p:cNvSpPr txBox="1"/>
          <p:nvPr/>
        </p:nvSpPr>
        <p:spPr>
          <a:xfrm>
            <a:off x="5225761" y="5184669"/>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75" name="Google Shape;294;p37"/>
          <p:cNvSpPr txBox="1"/>
          <p:nvPr/>
        </p:nvSpPr>
        <p:spPr>
          <a:xfrm>
            <a:off x="3728402" y="3470558"/>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76" name="Google Shape;295;p37"/>
          <p:cNvCxnSpPr/>
          <p:nvPr/>
        </p:nvCxnSpPr>
        <p:spPr>
          <a:xfrm>
            <a:off x="4669188" y="1904447"/>
            <a:ext cx="10566" cy="46501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7" name="Google Shape;296;p37"/>
          <p:cNvSpPr/>
          <p:nvPr/>
        </p:nvSpPr>
        <p:spPr>
          <a:xfrm>
            <a:off x="4501480" y="3441149"/>
            <a:ext cx="364443" cy="58220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88" name="Google Shape;302;p37"/>
          <p:cNvSpPr/>
          <p:nvPr/>
        </p:nvSpPr>
        <p:spPr>
          <a:xfrm>
            <a:off x="4221035" y="1329769"/>
            <a:ext cx="924398"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Personal</a:t>
            </a:r>
          </a:p>
          <a:p>
            <a:pPr algn="ctr"/>
            <a:r>
              <a:rPr lang="es-419" sz="1200" dirty="0">
                <a:solidFill>
                  <a:schemeClr val="dk1"/>
                </a:solidFill>
                <a:latin typeface="Calibri"/>
                <a:ea typeface="Calibri"/>
                <a:cs typeface="Calibri"/>
                <a:sym typeface="Calibri"/>
              </a:rPr>
              <a:t>message</a:t>
            </a:r>
            <a:endParaRPr sz="1200" dirty="0">
              <a:solidFill>
                <a:schemeClr val="dk1"/>
              </a:solidFill>
              <a:latin typeface="Calibri"/>
              <a:ea typeface="Calibri"/>
              <a:cs typeface="Calibri"/>
              <a:sym typeface="Calibri"/>
            </a:endParaRPr>
          </a:p>
        </p:txBody>
      </p:sp>
      <p:sp>
        <p:nvSpPr>
          <p:cNvPr id="319" name="Google Shape;319;p38"/>
          <p:cNvSpPr/>
          <p:nvPr/>
        </p:nvSpPr>
        <p:spPr>
          <a:xfrm>
            <a:off x="8605721" y="4953975"/>
            <a:ext cx="311149" cy="83657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2" name="CasellaDiTesto 1">
            <a:extLst>
              <a:ext uri="{FF2B5EF4-FFF2-40B4-BE49-F238E27FC236}">
                <a16:creationId xmlns:a16="http://schemas.microsoft.com/office/drawing/2014/main" id="{769780B2-9D97-D7F6-6805-4DA6E177DE40}"/>
              </a:ext>
            </a:extLst>
          </p:cNvPr>
          <p:cNvSpPr txBox="1"/>
          <p:nvPr/>
        </p:nvSpPr>
        <p:spPr>
          <a:xfrm>
            <a:off x="10097196" y="182462"/>
            <a:ext cx="2033621" cy="900246"/>
          </a:xfrm>
          <a:prstGeom prst="rect">
            <a:avLst/>
          </a:prstGeom>
          <a:noFill/>
        </p:spPr>
        <p:txBody>
          <a:bodyPr wrap="square" rtlCol="0">
            <a:spAutoFit/>
          </a:bodyPr>
          <a:lstStyle/>
          <a:p>
            <a:r>
              <a:rPr lang="it-IT" sz="1050" dirty="0" err="1"/>
              <a:t>n.b.</a:t>
            </a:r>
            <a:r>
              <a:rPr lang="it-IT" sz="1050" dirty="0"/>
              <a:t> la visione della lista di meeting create e della lista degli inviti ai meeting viene visualizzata con la stessa logica, ma con servlet di nomi diversi</a:t>
            </a:r>
          </a:p>
        </p:txBody>
      </p:sp>
    </p:spTree>
    <p:extLst>
      <p:ext uri="{BB962C8B-B14F-4D97-AF65-F5344CB8AC3E}">
        <p14:creationId xmlns:p14="http://schemas.microsoft.com/office/powerpoint/2010/main" val="107415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3" name="Google Shape;313;p38"/>
          <p:cNvSpPr txBox="1"/>
          <p:nvPr/>
        </p:nvSpPr>
        <p:spPr>
          <a:xfrm>
            <a:off x="5503844" y="2459774"/>
            <a:ext cx="1077300"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endParaRPr lang="es-419" sz="1200"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/GetAllUser</a:t>
            </a:r>
            <a:endParaRPr sz="1200" dirty="0">
              <a:solidFill>
                <a:schemeClr val="dk1"/>
              </a:solidFill>
              <a:latin typeface="Calibri"/>
              <a:ea typeface="Calibri"/>
              <a:cs typeface="Calibri"/>
              <a:sym typeface="Calibri"/>
            </a:endParaRPr>
          </a:p>
        </p:txBody>
      </p:sp>
      <p:sp>
        <p:nvSpPr>
          <p:cNvPr id="309" name="Google Shape;309;p38"/>
          <p:cNvSpPr txBox="1">
            <a:spLocks noGrp="1"/>
          </p:cNvSpPr>
          <p:nvPr>
            <p:ph type="title"/>
          </p:nvPr>
        </p:nvSpPr>
        <p:spPr>
          <a:xfrm>
            <a:off x="1638300" y="274637"/>
            <a:ext cx="8915400" cy="11432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Evento: invia - create meeting form</a:t>
            </a:r>
            <a:endParaRPr dirty="0"/>
          </a:p>
        </p:txBody>
      </p:sp>
      <p:sp>
        <p:nvSpPr>
          <p:cNvPr id="310" name="Google Shape;310;p38"/>
          <p:cNvSpPr/>
          <p:nvPr/>
        </p:nvSpPr>
        <p:spPr>
          <a:xfrm>
            <a:off x="6206302" y="1412540"/>
            <a:ext cx="914400"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GetAllUser</a:t>
            </a:r>
            <a:endParaRPr dirty="0">
              <a:solidFill>
                <a:schemeClr val="dk1"/>
              </a:solidFill>
              <a:latin typeface="Calibri"/>
              <a:ea typeface="Calibri"/>
              <a:cs typeface="Calibri"/>
              <a:sym typeface="Calibri"/>
            </a:endParaRPr>
          </a:p>
        </p:txBody>
      </p:sp>
      <p:cxnSp>
        <p:nvCxnSpPr>
          <p:cNvPr id="311" name="Google Shape;311;p38"/>
          <p:cNvCxnSpPr/>
          <p:nvPr/>
        </p:nvCxnSpPr>
        <p:spPr>
          <a:xfrm flipH="1">
            <a:off x="6662330" y="2137995"/>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5562865" y="2791719"/>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4" name="Google Shape;314;p38"/>
          <p:cNvSpPr/>
          <p:nvPr/>
        </p:nvSpPr>
        <p:spPr>
          <a:xfrm>
            <a:off x="6513034" y="2626233"/>
            <a:ext cx="352002" cy="263692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15" name="Google Shape;315;p38"/>
          <p:cNvSpPr/>
          <p:nvPr/>
        </p:nvSpPr>
        <p:spPr>
          <a:xfrm>
            <a:off x="7734856" y="1412541"/>
            <a:ext cx="88710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User</a:t>
            </a:r>
          </a:p>
          <a:p>
            <a:pPr algn="ct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316" name="Google Shape;316;p38"/>
          <p:cNvCxnSpPr/>
          <p:nvPr/>
        </p:nvCxnSpPr>
        <p:spPr>
          <a:xfrm flipH="1">
            <a:off x="8149634" y="2137995"/>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flipH="1" flipV="1">
            <a:off x="6890059" y="3806922"/>
            <a:ext cx="120920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7007280" y="3826134"/>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users</a:t>
            </a:r>
            <a:endParaRPr sz="1400" dirty="0">
              <a:solidFill>
                <a:schemeClr val="dk1"/>
              </a:solidFill>
              <a:latin typeface="Calibri"/>
              <a:ea typeface="Calibri"/>
              <a:cs typeface="Calibri"/>
              <a:sym typeface="Calibri"/>
            </a:endParaRPr>
          </a:p>
        </p:txBody>
      </p:sp>
      <p:sp>
        <p:nvSpPr>
          <p:cNvPr id="319" name="Google Shape;319;p38"/>
          <p:cNvSpPr/>
          <p:nvPr/>
        </p:nvSpPr>
        <p:spPr>
          <a:xfrm>
            <a:off x="8017371" y="2791720"/>
            <a:ext cx="330200" cy="1422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20" name="Google Shape;320;p38"/>
          <p:cNvCxnSpPr/>
          <p:nvPr/>
        </p:nvCxnSpPr>
        <p:spPr>
          <a:xfrm>
            <a:off x="6824092" y="2965351"/>
            <a:ext cx="11750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6890058" y="3094632"/>
            <a:ext cx="1209201" cy="59023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FindAllUser(</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53" name="Straight Connector 52"/>
          <p:cNvCxnSpPr/>
          <p:nvPr/>
        </p:nvCxnSpPr>
        <p:spPr>
          <a:xfrm flipH="1">
            <a:off x="5360170" y="2075959"/>
            <a:ext cx="10587" cy="440563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4937090" y="1410269"/>
            <a:ext cx="846161"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 Window</a:t>
            </a:r>
            <a:endParaRPr sz="1200" dirty="0">
              <a:solidFill>
                <a:schemeClr val="dk1"/>
              </a:solidFill>
              <a:latin typeface="Calibri"/>
              <a:ea typeface="Calibri"/>
              <a:cs typeface="Calibri"/>
              <a:sym typeface="Calibri"/>
            </a:endParaRPr>
          </a:p>
        </p:txBody>
      </p:sp>
      <p:cxnSp>
        <p:nvCxnSpPr>
          <p:cNvPr id="65" name="Google Shape;275;p37"/>
          <p:cNvCxnSpPr/>
          <p:nvPr/>
        </p:nvCxnSpPr>
        <p:spPr>
          <a:xfrm>
            <a:off x="3396442" y="2675519"/>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3906063" y="2160733"/>
            <a:ext cx="1031027" cy="606552"/>
          </a:xfrm>
          <a:prstGeom prst="rect">
            <a:avLst/>
          </a:prstGeom>
          <a:noFill/>
          <a:ln>
            <a:noFill/>
          </a:ln>
        </p:spPr>
        <p:txBody>
          <a:bodyPr spcFirstLastPara="1" wrap="square" lIns="107269" tIns="53620" rIns="107269" bIns="53620" anchor="t" anchorCtr="0">
            <a:noAutofit/>
          </a:bodyPr>
          <a:lstStyle/>
          <a:p>
            <a:endParaRPr sz="1400" dirty="0">
              <a:solidFill>
                <a:schemeClr val="dk1"/>
              </a:solidFill>
              <a:latin typeface="Calibri"/>
              <a:ea typeface="Calibri"/>
              <a:cs typeface="Calibri"/>
              <a:sym typeface="Calibri"/>
            </a:endParaRPr>
          </a:p>
        </p:txBody>
      </p:sp>
      <p:cxnSp>
        <p:nvCxnSpPr>
          <p:cNvPr id="83" name="Google Shape;317;p38"/>
          <p:cNvCxnSpPr/>
          <p:nvPr/>
        </p:nvCxnSpPr>
        <p:spPr>
          <a:xfrm flipH="1">
            <a:off x="5562865" y="5109157"/>
            <a:ext cx="920347"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5548813" y="4768530"/>
            <a:ext cx="957222" cy="460701"/>
          </a:xfrm>
          <a:prstGeom prst="rect">
            <a:avLst/>
          </a:prstGeom>
          <a:noFill/>
          <a:ln>
            <a:noFill/>
          </a:ln>
        </p:spPr>
        <p:txBody>
          <a:bodyPr spcFirstLastPara="1" wrap="square" lIns="107269" tIns="53620" rIns="107269" bIns="53620" anchor="t" anchorCtr="0">
            <a:noAutofit/>
          </a:bodyPr>
          <a:lstStyle/>
          <a:p>
            <a:r>
              <a:rPr lang="en-US" sz="1400" dirty="0">
                <a:solidFill>
                  <a:schemeClr val="dk1"/>
                </a:solidFill>
                <a:latin typeface="Calibri"/>
                <a:ea typeface="Calibri"/>
                <a:cs typeface="Calibri"/>
                <a:sym typeface="Calibri"/>
              </a:rPr>
              <a:t>users</a:t>
            </a:r>
            <a:endParaRPr sz="1400" dirty="0">
              <a:solidFill>
                <a:schemeClr val="dk1"/>
              </a:solidFill>
              <a:latin typeface="Calibri"/>
              <a:ea typeface="Calibri"/>
              <a:cs typeface="Calibri"/>
              <a:sym typeface="Calibri"/>
            </a:endParaRPr>
          </a:p>
        </p:txBody>
      </p:sp>
      <p:sp>
        <p:nvSpPr>
          <p:cNvPr id="55" name="Google Shape;292;p37"/>
          <p:cNvSpPr/>
          <p:nvPr/>
        </p:nvSpPr>
        <p:spPr>
          <a:xfrm>
            <a:off x="5199698" y="2301228"/>
            <a:ext cx="342116" cy="390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73" name="Straight Connector 72"/>
          <p:cNvCxnSpPr/>
          <p:nvPr/>
        </p:nvCxnSpPr>
        <p:spPr>
          <a:xfrm>
            <a:off x="3412260" y="2055479"/>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4" name="Google Shape;290;p37"/>
          <p:cNvSpPr/>
          <p:nvPr/>
        </p:nvSpPr>
        <p:spPr>
          <a:xfrm>
            <a:off x="2989951" y="1389789"/>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Create meeting form</a:t>
            </a:r>
            <a:endParaRPr sz="1200" dirty="0">
              <a:solidFill>
                <a:schemeClr val="dk1"/>
              </a:solidFill>
              <a:latin typeface="Calibri"/>
              <a:ea typeface="Calibri"/>
              <a:cs typeface="Calibri"/>
              <a:sym typeface="Calibri"/>
            </a:endParaRPr>
          </a:p>
        </p:txBody>
      </p:sp>
      <p:sp>
        <p:nvSpPr>
          <p:cNvPr id="75" name="Google Shape;292;p37"/>
          <p:cNvSpPr/>
          <p:nvPr/>
        </p:nvSpPr>
        <p:spPr>
          <a:xfrm>
            <a:off x="3241202" y="2280488"/>
            <a:ext cx="379583" cy="359910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88" name="Google Shape;294;p37"/>
          <p:cNvSpPr txBox="1"/>
          <p:nvPr/>
        </p:nvSpPr>
        <p:spPr>
          <a:xfrm>
            <a:off x="2344032" y="2235192"/>
            <a:ext cx="99499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 </a:t>
            </a:r>
          </a:p>
          <a:p>
            <a:r>
              <a:rPr lang="it-IT" sz="1400" dirty="0">
                <a:solidFill>
                  <a:schemeClr val="dk1"/>
                </a:solidFill>
                <a:latin typeface="Calibri"/>
                <a:ea typeface="Calibri"/>
                <a:cs typeface="Calibri"/>
                <a:sym typeface="Calibri"/>
              </a:rPr>
              <a:t>invia</a:t>
            </a:r>
            <a:endParaRPr dirty="0">
              <a:solidFill>
                <a:schemeClr val="dk1"/>
              </a:solidFill>
              <a:latin typeface="Calibri"/>
              <a:ea typeface="Calibri"/>
              <a:cs typeface="Calibri"/>
              <a:sym typeface="Calibri"/>
            </a:endParaRPr>
          </a:p>
        </p:txBody>
      </p:sp>
      <p:cxnSp>
        <p:nvCxnSpPr>
          <p:cNvPr id="89" name="Straight Arrow Connector 88"/>
          <p:cNvCxnSpPr/>
          <p:nvPr/>
        </p:nvCxnSpPr>
        <p:spPr>
          <a:xfrm>
            <a:off x="2907214" y="2508707"/>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95" name="Group 94"/>
          <p:cNvGrpSpPr/>
          <p:nvPr/>
        </p:nvGrpSpPr>
        <p:grpSpPr>
          <a:xfrm>
            <a:off x="4674062" y="5337505"/>
            <a:ext cx="484693" cy="265456"/>
            <a:chOff x="614149" y="4401223"/>
            <a:chExt cx="484693" cy="507248"/>
          </a:xfrm>
        </p:grpSpPr>
        <p:cxnSp>
          <p:nvCxnSpPr>
            <p:cNvPr id="100" name="Straight Connector 99"/>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03" name="Google Shape;318;p38"/>
          <p:cNvSpPr txBox="1"/>
          <p:nvPr/>
        </p:nvSpPr>
        <p:spPr>
          <a:xfrm>
            <a:off x="4428592" y="4983329"/>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cxnSp>
        <p:nvCxnSpPr>
          <p:cNvPr id="39" name="Google Shape;317;p38">
            <a:extLst>
              <a:ext uri="{FF2B5EF4-FFF2-40B4-BE49-F238E27FC236}">
                <a16:creationId xmlns:a16="http://schemas.microsoft.com/office/drawing/2014/main" id="{7ABAE0CC-0DDB-8FE2-A8B9-CB4C93B35DD0}"/>
              </a:ext>
            </a:extLst>
          </p:cNvPr>
          <p:cNvCxnSpPr>
            <a:cxnSpLocks/>
          </p:cNvCxnSpPr>
          <p:nvPr/>
        </p:nvCxnSpPr>
        <p:spPr>
          <a:xfrm flipH="1">
            <a:off x="3808817" y="4810067"/>
            <a:ext cx="1352432" cy="0"/>
          </a:xfrm>
          <a:prstGeom prst="straightConnector1">
            <a:avLst/>
          </a:prstGeom>
          <a:noFill/>
          <a:ln w="25400" cap="flat" cmpd="sng">
            <a:solidFill>
              <a:srgbClr val="FF0000"/>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Google Shape;318;p38">
            <a:extLst>
              <a:ext uri="{FF2B5EF4-FFF2-40B4-BE49-F238E27FC236}">
                <a16:creationId xmlns:a16="http://schemas.microsoft.com/office/drawing/2014/main" id="{3F391173-325E-5B6C-DC49-F54067E3F090}"/>
              </a:ext>
            </a:extLst>
          </p:cNvPr>
          <p:cNvSpPr txBox="1"/>
          <p:nvPr/>
        </p:nvSpPr>
        <p:spPr>
          <a:xfrm>
            <a:off x="4516619" y="4508390"/>
            <a:ext cx="1120273" cy="311632"/>
          </a:xfrm>
          <a:prstGeom prst="rect">
            <a:avLst/>
          </a:prstGeom>
          <a:noFill/>
          <a:ln>
            <a:noFill/>
          </a:ln>
        </p:spPr>
        <p:txBody>
          <a:bodyPr spcFirstLastPara="1" wrap="square" lIns="107269" tIns="53620" rIns="107269" bIns="53620" anchor="t" anchorCtr="0">
            <a:noAutofit/>
          </a:bodyPr>
          <a:lstStyle/>
          <a:p>
            <a:r>
              <a:rPr lang="es-419" sz="1400" dirty="0">
                <a:solidFill>
                  <a:srgbClr val="FF0000"/>
                </a:solidFill>
                <a:latin typeface="Calibri"/>
                <a:ea typeface="Calibri"/>
                <a:cs typeface="Calibri"/>
                <a:sym typeface="Calibri"/>
              </a:rPr>
              <a:t>show</a:t>
            </a:r>
            <a:endParaRPr sz="1400" dirty="0">
              <a:solidFill>
                <a:srgbClr val="FF0000"/>
              </a:solidFill>
              <a:latin typeface="Calibri"/>
              <a:ea typeface="Calibri"/>
              <a:cs typeface="Calibri"/>
              <a:sym typeface="Calibri"/>
            </a:endParaRPr>
          </a:p>
        </p:txBody>
      </p:sp>
      <p:cxnSp>
        <p:nvCxnSpPr>
          <p:cNvPr id="34" name="Google Shape;312;p38">
            <a:extLst>
              <a:ext uri="{FF2B5EF4-FFF2-40B4-BE49-F238E27FC236}">
                <a16:creationId xmlns:a16="http://schemas.microsoft.com/office/drawing/2014/main" id="{AC5EE47F-84BF-ED34-1508-17DCE33E1FA1}"/>
              </a:ext>
            </a:extLst>
          </p:cNvPr>
          <p:cNvCxnSpPr/>
          <p:nvPr/>
        </p:nvCxnSpPr>
        <p:spPr>
          <a:xfrm>
            <a:off x="5621337" y="5961639"/>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318;p38">
            <a:extLst>
              <a:ext uri="{FF2B5EF4-FFF2-40B4-BE49-F238E27FC236}">
                <a16:creationId xmlns:a16="http://schemas.microsoft.com/office/drawing/2014/main" id="{DE0ABE46-F486-E42A-5A6F-935687C9BCF4}"/>
              </a:ext>
            </a:extLst>
          </p:cNvPr>
          <p:cNvSpPr txBox="1"/>
          <p:nvPr/>
        </p:nvSpPr>
        <p:spPr>
          <a:xfrm>
            <a:off x="5691110" y="5976251"/>
            <a:ext cx="1316170" cy="602167"/>
          </a:xfrm>
          <a:prstGeom prst="rect">
            <a:avLst/>
          </a:prstGeom>
          <a:noFill/>
          <a:ln>
            <a:noFill/>
          </a:ln>
        </p:spPr>
        <p:txBody>
          <a:bodyPr spcFirstLastPara="1" wrap="square" lIns="107269" tIns="53620" rIns="107269" bIns="53620" anchor="t" anchorCtr="0">
            <a:noAutofit/>
          </a:bodyPr>
          <a:lstStyle/>
          <a:p>
            <a:r>
              <a:rPr lang="en-US" sz="1400" dirty="0" err="1">
                <a:solidFill>
                  <a:schemeClr val="dk1"/>
                </a:solidFill>
                <a:latin typeface="Calibri"/>
                <a:ea typeface="Calibri"/>
                <a:cs typeface="Calibri"/>
                <a:sym typeface="Calibri"/>
              </a:rPr>
              <a:t>Selezione</a:t>
            </a:r>
            <a:r>
              <a:rPr lang="en-US" sz="1400" dirty="0">
                <a:solidFill>
                  <a:schemeClr val="dk1"/>
                </a:solidFill>
                <a:latin typeface="Calibri"/>
                <a:ea typeface="Calibri"/>
                <a:cs typeface="Calibri"/>
                <a:sym typeface="Calibri"/>
              </a:rPr>
              <a:t> e click </a:t>
            </a:r>
            <a:r>
              <a:rPr lang="en-US" sz="1400" dirty="0" err="1">
                <a:solidFill>
                  <a:schemeClr val="dk1"/>
                </a:solidFill>
                <a:latin typeface="Calibri"/>
                <a:ea typeface="Calibri"/>
                <a:cs typeface="Calibri"/>
                <a:sym typeface="Calibri"/>
              </a:rPr>
              <a:t>invita</a:t>
            </a:r>
            <a:endParaRPr sz="1400" dirty="0">
              <a:solidFill>
                <a:schemeClr val="dk1"/>
              </a:solidFill>
              <a:latin typeface="Calibri"/>
              <a:ea typeface="Calibri"/>
              <a:cs typeface="Calibri"/>
              <a:sym typeface="Calibri"/>
            </a:endParaRPr>
          </a:p>
        </p:txBody>
      </p:sp>
      <p:sp>
        <p:nvSpPr>
          <p:cNvPr id="36" name="Google Shape;318;p38">
            <a:extLst>
              <a:ext uri="{FF2B5EF4-FFF2-40B4-BE49-F238E27FC236}">
                <a16:creationId xmlns:a16="http://schemas.microsoft.com/office/drawing/2014/main" id="{4A15EF3A-AFF6-F555-42C3-15C89BA7A07A}"/>
              </a:ext>
            </a:extLst>
          </p:cNvPr>
          <p:cNvSpPr txBox="1"/>
          <p:nvPr/>
        </p:nvSpPr>
        <p:spPr>
          <a:xfrm>
            <a:off x="3793658" y="2357333"/>
            <a:ext cx="1280030" cy="26545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Display: block</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1371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3" name="Google Shape;313;p38"/>
          <p:cNvSpPr txBox="1"/>
          <p:nvPr/>
        </p:nvSpPr>
        <p:spPr>
          <a:xfrm>
            <a:off x="3716197" y="2515415"/>
            <a:ext cx="1077300"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endParaRPr lang="es-419" sz="1200"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/GetAllUser</a:t>
            </a:r>
            <a:endParaRPr sz="1200" dirty="0">
              <a:solidFill>
                <a:schemeClr val="dk1"/>
              </a:solidFill>
              <a:latin typeface="Calibri"/>
              <a:ea typeface="Calibri"/>
              <a:cs typeface="Calibri"/>
              <a:sym typeface="Calibri"/>
            </a:endParaRPr>
          </a:p>
        </p:txBody>
      </p:sp>
      <p:sp>
        <p:nvSpPr>
          <p:cNvPr id="309" name="Google Shape;309;p38"/>
          <p:cNvSpPr txBox="1">
            <a:spLocks noGrp="1"/>
          </p:cNvSpPr>
          <p:nvPr>
            <p:ph type="title"/>
          </p:nvPr>
        </p:nvSpPr>
        <p:spPr>
          <a:xfrm>
            <a:off x="1638299" y="223941"/>
            <a:ext cx="8915400" cy="11432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Evento: invita - modal window</a:t>
            </a:r>
            <a:endParaRPr dirty="0"/>
          </a:p>
        </p:txBody>
      </p:sp>
      <p:sp>
        <p:nvSpPr>
          <p:cNvPr id="310" name="Google Shape;310;p38"/>
          <p:cNvSpPr/>
          <p:nvPr/>
        </p:nvSpPr>
        <p:spPr>
          <a:xfrm>
            <a:off x="4337024" y="1468181"/>
            <a:ext cx="1013779"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CheckGuest</a:t>
            </a:r>
            <a:endParaRPr dirty="0">
              <a:solidFill>
                <a:schemeClr val="dk1"/>
              </a:solidFill>
              <a:latin typeface="Calibri"/>
              <a:ea typeface="Calibri"/>
              <a:cs typeface="Calibri"/>
              <a:sym typeface="Calibri"/>
            </a:endParaRPr>
          </a:p>
        </p:txBody>
      </p:sp>
      <p:cxnSp>
        <p:nvCxnSpPr>
          <p:cNvPr id="311" name="Google Shape;311;p38"/>
          <p:cNvCxnSpPr/>
          <p:nvPr/>
        </p:nvCxnSpPr>
        <p:spPr>
          <a:xfrm flipH="1">
            <a:off x="4874683" y="2193636"/>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3775218" y="2847360"/>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4" name="Google Shape;314;p38"/>
          <p:cNvSpPr/>
          <p:nvPr/>
        </p:nvSpPr>
        <p:spPr>
          <a:xfrm>
            <a:off x="4725387" y="2681873"/>
            <a:ext cx="352002" cy="3599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15" name="Google Shape;315;p38"/>
          <p:cNvSpPr/>
          <p:nvPr/>
        </p:nvSpPr>
        <p:spPr>
          <a:xfrm>
            <a:off x="5947209" y="1468182"/>
            <a:ext cx="88710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User</a:t>
            </a:r>
          </a:p>
          <a:p>
            <a:pPr algn="ct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316" name="Google Shape;316;p38"/>
          <p:cNvCxnSpPr>
            <a:cxnSpLocks/>
          </p:cNvCxnSpPr>
          <p:nvPr/>
        </p:nvCxnSpPr>
        <p:spPr>
          <a:xfrm>
            <a:off x="6390761" y="2193636"/>
            <a:ext cx="0" cy="368595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flipH="1" flipV="1">
            <a:off x="5092685" y="3273470"/>
            <a:ext cx="120920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5199030" y="3273390"/>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users</a:t>
            </a:r>
            <a:endParaRPr sz="1400" dirty="0">
              <a:solidFill>
                <a:schemeClr val="dk1"/>
              </a:solidFill>
              <a:latin typeface="Calibri"/>
              <a:ea typeface="Calibri"/>
              <a:cs typeface="Calibri"/>
              <a:sym typeface="Calibri"/>
            </a:endParaRPr>
          </a:p>
        </p:txBody>
      </p:sp>
      <p:sp>
        <p:nvSpPr>
          <p:cNvPr id="319" name="Google Shape;319;p38"/>
          <p:cNvSpPr/>
          <p:nvPr/>
        </p:nvSpPr>
        <p:spPr>
          <a:xfrm>
            <a:off x="6229724" y="2847362"/>
            <a:ext cx="330200" cy="58163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20" name="Google Shape;320;p38"/>
          <p:cNvCxnSpPr/>
          <p:nvPr/>
        </p:nvCxnSpPr>
        <p:spPr>
          <a:xfrm>
            <a:off x="5036445" y="3020992"/>
            <a:ext cx="11750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5122086" y="2768595"/>
            <a:ext cx="1209201" cy="323414"/>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FindAllUser(</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73" name="Straight Connector 72"/>
          <p:cNvCxnSpPr>
            <a:cxnSpLocks/>
          </p:cNvCxnSpPr>
          <p:nvPr/>
        </p:nvCxnSpPr>
        <p:spPr>
          <a:xfrm>
            <a:off x="3412260" y="2055479"/>
            <a:ext cx="18733" cy="471108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4" name="Google Shape;290;p37"/>
          <p:cNvSpPr/>
          <p:nvPr/>
        </p:nvSpPr>
        <p:spPr>
          <a:xfrm>
            <a:off x="2989951" y="1389789"/>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 Window</a:t>
            </a:r>
            <a:endParaRPr sz="1200" dirty="0">
              <a:solidFill>
                <a:schemeClr val="dk1"/>
              </a:solidFill>
              <a:latin typeface="Calibri"/>
              <a:ea typeface="Calibri"/>
              <a:cs typeface="Calibri"/>
              <a:sym typeface="Calibri"/>
            </a:endParaRPr>
          </a:p>
        </p:txBody>
      </p:sp>
      <p:sp>
        <p:nvSpPr>
          <p:cNvPr id="75" name="Google Shape;292;p37"/>
          <p:cNvSpPr/>
          <p:nvPr/>
        </p:nvSpPr>
        <p:spPr>
          <a:xfrm>
            <a:off x="3241202" y="2280487"/>
            <a:ext cx="379583" cy="421412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88" name="Google Shape;294;p37"/>
          <p:cNvSpPr txBox="1"/>
          <p:nvPr/>
        </p:nvSpPr>
        <p:spPr>
          <a:xfrm>
            <a:off x="2344032" y="2235192"/>
            <a:ext cx="99499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 </a:t>
            </a:r>
          </a:p>
          <a:p>
            <a:r>
              <a:rPr lang="it-IT" sz="1400" dirty="0">
                <a:solidFill>
                  <a:schemeClr val="dk1"/>
                </a:solidFill>
                <a:latin typeface="Calibri"/>
                <a:ea typeface="Calibri"/>
                <a:cs typeface="Calibri"/>
                <a:sym typeface="Calibri"/>
              </a:rPr>
              <a:t>invita</a:t>
            </a:r>
            <a:endParaRPr dirty="0">
              <a:solidFill>
                <a:schemeClr val="dk1"/>
              </a:solidFill>
              <a:latin typeface="Calibri"/>
              <a:ea typeface="Calibri"/>
              <a:cs typeface="Calibri"/>
              <a:sym typeface="Calibri"/>
            </a:endParaRPr>
          </a:p>
        </p:txBody>
      </p:sp>
      <p:cxnSp>
        <p:nvCxnSpPr>
          <p:cNvPr id="89" name="Straight Arrow Connector 88"/>
          <p:cNvCxnSpPr/>
          <p:nvPr/>
        </p:nvCxnSpPr>
        <p:spPr>
          <a:xfrm>
            <a:off x="2907214" y="2508707"/>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6" name="Google Shape;315;p38">
            <a:extLst>
              <a:ext uri="{FF2B5EF4-FFF2-40B4-BE49-F238E27FC236}">
                <a16:creationId xmlns:a16="http://schemas.microsoft.com/office/drawing/2014/main" id="{6AEEC4C1-CCF0-06E2-1369-5EFB8F344637}"/>
              </a:ext>
            </a:extLst>
          </p:cNvPr>
          <p:cNvSpPr/>
          <p:nvPr/>
        </p:nvSpPr>
        <p:spPr>
          <a:xfrm>
            <a:off x="6949778" y="1468182"/>
            <a:ext cx="88710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Meeting</a:t>
            </a:r>
          </a:p>
          <a:p>
            <a:pPr algn="ct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37" name="Google Shape;316;p38">
            <a:extLst>
              <a:ext uri="{FF2B5EF4-FFF2-40B4-BE49-F238E27FC236}">
                <a16:creationId xmlns:a16="http://schemas.microsoft.com/office/drawing/2014/main" id="{D29A4130-CA8F-3385-90DB-6D04CD5DD737}"/>
              </a:ext>
            </a:extLst>
          </p:cNvPr>
          <p:cNvCxnSpPr>
            <a:cxnSpLocks/>
          </p:cNvCxnSpPr>
          <p:nvPr/>
        </p:nvCxnSpPr>
        <p:spPr>
          <a:xfrm flipH="1">
            <a:off x="7372956" y="2193636"/>
            <a:ext cx="20374" cy="368595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8" name="Google Shape;319;p38">
            <a:extLst>
              <a:ext uri="{FF2B5EF4-FFF2-40B4-BE49-F238E27FC236}">
                <a16:creationId xmlns:a16="http://schemas.microsoft.com/office/drawing/2014/main" id="{9A8551A3-2667-E156-9297-975A46719EF5}"/>
              </a:ext>
            </a:extLst>
          </p:cNvPr>
          <p:cNvSpPr/>
          <p:nvPr/>
        </p:nvSpPr>
        <p:spPr>
          <a:xfrm>
            <a:off x="7225817" y="3474984"/>
            <a:ext cx="330200" cy="155144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41" name="Google Shape;315;p38">
            <a:extLst>
              <a:ext uri="{FF2B5EF4-FFF2-40B4-BE49-F238E27FC236}">
                <a16:creationId xmlns:a16="http://schemas.microsoft.com/office/drawing/2014/main" id="{4DF10AFF-E9B7-C9DD-F91A-76FE026F91C3}"/>
              </a:ext>
            </a:extLst>
          </p:cNvPr>
          <p:cNvSpPr/>
          <p:nvPr/>
        </p:nvSpPr>
        <p:spPr>
          <a:xfrm>
            <a:off x="7969146" y="1468182"/>
            <a:ext cx="1051603"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Invitation</a:t>
            </a:r>
          </a:p>
          <a:p>
            <a:pPr algn="ctr"/>
            <a:r>
              <a:rPr lang="es-419" sz="1400" dirty="0">
                <a:solidFill>
                  <a:schemeClr val="dk1"/>
                </a:solidFill>
                <a:latin typeface="Calibri"/>
                <a:ea typeface="Calibri"/>
                <a:cs typeface="Calibri"/>
                <a:sym typeface="Calibri"/>
              </a:rPr>
              <a:t>DAO</a:t>
            </a:r>
            <a:endParaRPr sz="1400" dirty="0">
              <a:solidFill>
                <a:schemeClr val="dk1"/>
              </a:solidFill>
              <a:latin typeface="Calibri"/>
              <a:ea typeface="Calibri"/>
              <a:cs typeface="Calibri"/>
              <a:sym typeface="Calibri"/>
            </a:endParaRPr>
          </a:p>
        </p:txBody>
      </p:sp>
      <p:cxnSp>
        <p:nvCxnSpPr>
          <p:cNvPr id="42" name="Google Shape;316;p38">
            <a:extLst>
              <a:ext uri="{FF2B5EF4-FFF2-40B4-BE49-F238E27FC236}">
                <a16:creationId xmlns:a16="http://schemas.microsoft.com/office/drawing/2014/main" id="{3805938C-C0C2-0A62-8A56-45C3F2B564F9}"/>
              </a:ext>
            </a:extLst>
          </p:cNvPr>
          <p:cNvCxnSpPr/>
          <p:nvPr/>
        </p:nvCxnSpPr>
        <p:spPr>
          <a:xfrm flipH="1">
            <a:off x="8383924" y="2193636"/>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3" name="Google Shape;319;p38">
            <a:extLst>
              <a:ext uri="{FF2B5EF4-FFF2-40B4-BE49-F238E27FC236}">
                <a16:creationId xmlns:a16="http://schemas.microsoft.com/office/drawing/2014/main" id="{4B772A5E-277A-5061-9754-EC1FCCD780D6}"/>
              </a:ext>
            </a:extLst>
          </p:cNvPr>
          <p:cNvSpPr/>
          <p:nvPr/>
        </p:nvSpPr>
        <p:spPr>
          <a:xfrm>
            <a:off x="8223162" y="5341741"/>
            <a:ext cx="330200" cy="31446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44" name="Google Shape;333;p38">
            <a:extLst>
              <a:ext uri="{FF2B5EF4-FFF2-40B4-BE49-F238E27FC236}">
                <a16:creationId xmlns:a16="http://schemas.microsoft.com/office/drawing/2014/main" id="{DF7FFBDF-624B-4054-5DBD-149D8C53E855}"/>
              </a:ext>
            </a:extLst>
          </p:cNvPr>
          <p:cNvSpPr txBox="1"/>
          <p:nvPr/>
        </p:nvSpPr>
        <p:spPr>
          <a:xfrm>
            <a:off x="5079796" y="3753432"/>
            <a:ext cx="2072844" cy="299451"/>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CreateMeeting(parameters)</a:t>
            </a:r>
            <a:endParaRPr sz="1400" dirty="0">
              <a:solidFill>
                <a:schemeClr val="dk1"/>
              </a:solidFill>
              <a:latin typeface="Calibri"/>
              <a:ea typeface="Calibri"/>
              <a:cs typeface="Calibri"/>
              <a:sym typeface="Calibri"/>
            </a:endParaRPr>
          </a:p>
        </p:txBody>
      </p:sp>
      <p:cxnSp>
        <p:nvCxnSpPr>
          <p:cNvPr id="45" name="Google Shape;312;p38">
            <a:extLst>
              <a:ext uri="{FF2B5EF4-FFF2-40B4-BE49-F238E27FC236}">
                <a16:creationId xmlns:a16="http://schemas.microsoft.com/office/drawing/2014/main" id="{3E7A372E-42C6-7E98-BE0B-14EF4388F0CA}"/>
              </a:ext>
            </a:extLst>
          </p:cNvPr>
          <p:cNvCxnSpPr>
            <a:cxnSpLocks/>
          </p:cNvCxnSpPr>
          <p:nvPr/>
        </p:nvCxnSpPr>
        <p:spPr>
          <a:xfrm>
            <a:off x="5036445" y="4084620"/>
            <a:ext cx="211619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 name="Google Shape;333;p38">
            <a:extLst>
              <a:ext uri="{FF2B5EF4-FFF2-40B4-BE49-F238E27FC236}">
                <a16:creationId xmlns:a16="http://schemas.microsoft.com/office/drawing/2014/main" id="{3583BE58-4424-464C-C231-4F34E111BA44}"/>
              </a:ext>
            </a:extLst>
          </p:cNvPr>
          <p:cNvSpPr txBox="1"/>
          <p:nvPr/>
        </p:nvSpPr>
        <p:spPr>
          <a:xfrm>
            <a:off x="5184141" y="4141825"/>
            <a:ext cx="1209201" cy="590236"/>
          </a:xfrm>
          <a:prstGeom prst="rect">
            <a:avLst/>
          </a:prstGeom>
          <a:noFill/>
          <a:ln>
            <a:noFill/>
          </a:ln>
        </p:spPr>
        <p:txBody>
          <a:bodyPr spcFirstLastPara="1" wrap="square" lIns="107269" tIns="53620" rIns="107269" bIns="53620" anchor="t" anchorCtr="0">
            <a:noAutofit/>
          </a:bodyPr>
          <a:lstStyle/>
          <a:p>
            <a:r>
              <a:rPr lang="it-IT" sz="1000" dirty="0" err="1">
                <a:solidFill>
                  <a:srgbClr val="000000"/>
                </a:solidFill>
              </a:rPr>
              <a:t>findLastMeetingByCreator</a:t>
            </a:r>
            <a:r>
              <a:rPr lang="it-IT" sz="1000" dirty="0">
                <a:solidFill>
                  <a:srgbClr val="000000"/>
                </a:solidFill>
              </a:rPr>
              <a:t>(user id)</a:t>
            </a:r>
            <a:endParaRPr sz="800" dirty="0">
              <a:solidFill>
                <a:schemeClr val="dk1"/>
              </a:solidFill>
              <a:ea typeface="Calibri"/>
              <a:cs typeface="Calibri"/>
              <a:sym typeface="Calibri"/>
            </a:endParaRPr>
          </a:p>
        </p:txBody>
      </p:sp>
      <p:cxnSp>
        <p:nvCxnSpPr>
          <p:cNvPr id="47" name="Google Shape;312;p38">
            <a:extLst>
              <a:ext uri="{FF2B5EF4-FFF2-40B4-BE49-F238E27FC236}">
                <a16:creationId xmlns:a16="http://schemas.microsoft.com/office/drawing/2014/main" id="{C6D3B01C-7F6B-45F6-7825-075AB189BE80}"/>
              </a:ext>
            </a:extLst>
          </p:cNvPr>
          <p:cNvCxnSpPr>
            <a:cxnSpLocks/>
          </p:cNvCxnSpPr>
          <p:nvPr/>
        </p:nvCxnSpPr>
        <p:spPr>
          <a:xfrm>
            <a:off x="5046912" y="4557272"/>
            <a:ext cx="211619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8" name="Google Shape;318;p38">
            <a:extLst>
              <a:ext uri="{FF2B5EF4-FFF2-40B4-BE49-F238E27FC236}">
                <a16:creationId xmlns:a16="http://schemas.microsoft.com/office/drawing/2014/main" id="{2FB4EFEF-2B90-1243-EB1B-ED7D8451D954}"/>
              </a:ext>
            </a:extLst>
          </p:cNvPr>
          <p:cNvSpPr txBox="1"/>
          <p:nvPr/>
        </p:nvSpPr>
        <p:spPr>
          <a:xfrm>
            <a:off x="5178115" y="4824171"/>
            <a:ext cx="991900" cy="308000"/>
          </a:xfrm>
          <a:prstGeom prst="rect">
            <a:avLst/>
          </a:prstGeom>
          <a:noFill/>
          <a:ln>
            <a:noFill/>
          </a:ln>
        </p:spPr>
        <p:txBody>
          <a:bodyPr spcFirstLastPara="1" wrap="square" lIns="107269" tIns="53620" rIns="107269" bIns="53620" anchor="t" anchorCtr="0">
            <a:noAutofit/>
          </a:bodyPr>
          <a:lstStyle/>
          <a:p>
            <a:r>
              <a:rPr lang="es-419" sz="1050" dirty="0">
                <a:solidFill>
                  <a:schemeClr val="dk1"/>
                </a:solidFill>
                <a:latin typeface="Calibri"/>
                <a:ea typeface="Calibri"/>
                <a:cs typeface="Calibri"/>
                <a:sym typeface="Calibri"/>
              </a:rPr>
              <a:t>Last meeting created</a:t>
            </a:r>
            <a:endParaRPr sz="1050" dirty="0">
              <a:solidFill>
                <a:schemeClr val="dk1"/>
              </a:solidFill>
              <a:latin typeface="Calibri"/>
              <a:ea typeface="Calibri"/>
              <a:cs typeface="Calibri"/>
              <a:sym typeface="Calibri"/>
            </a:endParaRPr>
          </a:p>
        </p:txBody>
      </p:sp>
      <p:cxnSp>
        <p:nvCxnSpPr>
          <p:cNvPr id="49" name="Google Shape;317;p38">
            <a:extLst>
              <a:ext uri="{FF2B5EF4-FFF2-40B4-BE49-F238E27FC236}">
                <a16:creationId xmlns:a16="http://schemas.microsoft.com/office/drawing/2014/main" id="{B66EE0C1-718E-36D4-7540-1287B34C2400}"/>
              </a:ext>
            </a:extLst>
          </p:cNvPr>
          <p:cNvCxnSpPr>
            <a:cxnSpLocks/>
          </p:cNvCxnSpPr>
          <p:nvPr/>
        </p:nvCxnSpPr>
        <p:spPr>
          <a:xfrm flipH="1">
            <a:off x="5091387" y="4817706"/>
            <a:ext cx="2091951" cy="646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0" name="Google Shape;333;p38">
            <a:extLst>
              <a:ext uri="{FF2B5EF4-FFF2-40B4-BE49-F238E27FC236}">
                <a16:creationId xmlns:a16="http://schemas.microsoft.com/office/drawing/2014/main" id="{0E58444D-DDF7-E8DC-38FF-63D58FEF57EC}"/>
              </a:ext>
            </a:extLst>
          </p:cNvPr>
          <p:cNvSpPr txBox="1"/>
          <p:nvPr/>
        </p:nvSpPr>
        <p:spPr>
          <a:xfrm>
            <a:off x="5170888" y="5257092"/>
            <a:ext cx="2662478" cy="2493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CreateInvitation(user id, meeting id)</a:t>
            </a:r>
            <a:endParaRPr sz="1400" dirty="0">
              <a:solidFill>
                <a:schemeClr val="dk1"/>
              </a:solidFill>
              <a:latin typeface="Calibri"/>
              <a:ea typeface="Calibri"/>
              <a:cs typeface="Calibri"/>
              <a:sym typeface="Calibri"/>
            </a:endParaRPr>
          </a:p>
        </p:txBody>
      </p:sp>
      <p:cxnSp>
        <p:nvCxnSpPr>
          <p:cNvPr id="51" name="Google Shape;312;p38">
            <a:extLst>
              <a:ext uri="{FF2B5EF4-FFF2-40B4-BE49-F238E27FC236}">
                <a16:creationId xmlns:a16="http://schemas.microsoft.com/office/drawing/2014/main" id="{2A563163-1F40-88FE-F100-3E688B01F961}"/>
              </a:ext>
            </a:extLst>
          </p:cNvPr>
          <p:cNvCxnSpPr>
            <a:cxnSpLocks/>
          </p:cNvCxnSpPr>
          <p:nvPr/>
        </p:nvCxnSpPr>
        <p:spPr>
          <a:xfrm>
            <a:off x="5127537" y="5588279"/>
            <a:ext cx="299030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0" name="Google Shape;318;p38">
            <a:extLst>
              <a:ext uri="{FF2B5EF4-FFF2-40B4-BE49-F238E27FC236}">
                <a16:creationId xmlns:a16="http://schemas.microsoft.com/office/drawing/2014/main" id="{9F944B39-FFE4-3FBE-D703-C2B483F17D4E}"/>
              </a:ext>
            </a:extLst>
          </p:cNvPr>
          <p:cNvSpPr txBox="1"/>
          <p:nvPr/>
        </p:nvSpPr>
        <p:spPr>
          <a:xfrm>
            <a:off x="1727204" y="5649386"/>
            <a:ext cx="1647208" cy="323897"/>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Display: hidden</a:t>
            </a:r>
            <a:endParaRPr sz="1400" dirty="0">
              <a:solidFill>
                <a:schemeClr val="dk1"/>
              </a:solidFill>
              <a:latin typeface="Calibri"/>
              <a:ea typeface="Calibri"/>
              <a:cs typeface="Calibri"/>
              <a:sym typeface="Calibri"/>
            </a:endParaRPr>
          </a:p>
        </p:txBody>
      </p:sp>
      <p:cxnSp>
        <p:nvCxnSpPr>
          <p:cNvPr id="71" name="Google Shape;312;p38">
            <a:extLst>
              <a:ext uri="{FF2B5EF4-FFF2-40B4-BE49-F238E27FC236}">
                <a16:creationId xmlns:a16="http://schemas.microsoft.com/office/drawing/2014/main" id="{0998E1CC-16DE-5580-C6AE-F37C0364E436}"/>
              </a:ext>
            </a:extLst>
          </p:cNvPr>
          <p:cNvCxnSpPr>
            <a:cxnSpLocks/>
          </p:cNvCxnSpPr>
          <p:nvPr/>
        </p:nvCxnSpPr>
        <p:spPr>
          <a:xfrm flipH="1">
            <a:off x="3808818" y="5879592"/>
            <a:ext cx="8660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6" name="Google Shape;318;p38">
            <a:extLst>
              <a:ext uri="{FF2B5EF4-FFF2-40B4-BE49-F238E27FC236}">
                <a16:creationId xmlns:a16="http://schemas.microsoft.com/office/drawing/2014/main" id="{08F97E63-2AE2-F9ED-60DB-787A490D853A}"/>
              </a:ext>
            </a:extLst>
          </p:cNvPr>
          <p:cNvSpPr txBox="1"/>
          <p:nvPr/>
        </p:nvSpPr>
        <p:spPr>
          <a:xfrm>
            <a:off x="3869709" y="5508261"/>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“success”</a:t>
            </a:r>
            <a:endParaRPr sz="1400" dirty="0">
              <a:solidFill>
                <a:schemeClr val="dk1"/>
              </a:solidFill>
              <a:latin typeface="Calibri"/>
              <a:ea typeface="Calibri"/>
              <a:cs typeface="Calibri"/>
              <a:sym typeface="Calibri"/>
            </a:endParaRPr>
          </a:p>
        </p:txBody>
      </p:sp>
      <p:grpSp>
        <p:nvGrpSpPr>
          <p:cNvPr id="77" name="Group 94">
            <a:extLst>
              <a:ext uri="{FF2B5EF4-FFF2-40B4-BE49-F238E27FC236}">
                <a16:creationId xmlns:a16="http://schemas.microsoft.com/office/drawing/2014/main" id="{20F7BA7A-844B-B064-B2C0-80AEEEB1A78C}"/>
              </a:ext>
            </a:extLst>
          </p:cNvPr>
          <p:cNvGrpSpPr/>
          <p:nvPr/>
        </p:nvGrpSpPr>
        <p:grpSpPr>
          <a:xfrm>
            <a:off x="2661405" y="6022338"/>
            <a:ext cx="484693" cy="265456"/>
            <a:chOff x="614149" y="4401223"/>
            <a:chExt cx="484693" cy="507248"/>
          </a:xfrm>
        </p:grpSpPr>
        <p:cxnSp>
          <p:nvCxnSpPr>
            <p:cNvPr id="78" name="Straight Connector 99">
              <a:extLst>
                <a:ext uri="{FF2B5EF4-FFF2-40B4-BE49-F238E27FC236}">
                  <a16:creationId xmlns:a16="http://schemas.microsoft.com/office/drawing/2014/main" id="{84BFFA74-7BC7-8AC7-52F3-5E6C78A3724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Straight Connector 100">
              <a:extLst>
                <a:ext uri="{FF2B5EF4-FFF2-40B4-BE49-F238E27FC236}">
                  <a16:creationId xmlns:a16="http://schemas.microsoft.com/office/drawing/2014/main" id="{F014CC2D-91EE-0B4B-1618-35D3849ED6D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101">
              <a:extLst>
                <a:ext uri="{FF2B5EF4-FFF2-40B4-BE49-F238E27FC236}">
                  <a16:creationId xmlns:a16="http://schemas.microsoft.com/office/drawing/2014/main" id="{8E5E4E30-667F-F5EC-A2EE-CD01F577FE4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0925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1638300" y="274633"/>
            <a:ext cx="8915400" cy="10080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Evento: logout</a:t>
            </a:r>
            <a:endParaRPr dirty="0"/>
          </a:p>
        </p:txBody>
      </p:sp>
      <p:sp>
        <p:nvSpPr>
          <p:cNvPr id="460" name="Google Shape;460;p43"/>
          <p:cNvSpPr/>
          <p:nvPr/>
        </p:nvSpPr>
        <p:spPr>
          <a:xfrm>
            <a:off x="4732009" y="142806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Logout</a:t>
            </a:r>
            <a:endParaRPr dirty="0">
              <a:solidFill>
                <a:schemeClr val="dk1"/>
              </a:solidFill>
              <a:latin typeface="Calibri"/>
              <a:ea typeface="Calibri"/>
              <a:cs typeface="Calibri"/>
              <a:sym typeface="Calibri"/>
            </a:endParaRPr>
          </a:p>
        </p:txBody>
      </p:sp>
      <p:cxnSp>
        <p:nvCxnSpPr>
          <p:cNvPr id="461" name="Google Shape;461;p43"/>
          <p:cNvCxnSpPr>
            <a:stCxn id="460" idx="2"/>
          </p:cNvCxnSpPr>
          <p:nvPr/>
        </p:nvCxnSpPr>
        <p:spPr>
          <a:xfrm flipH="1">
            <a:off x="5417434" y="1809267"/>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63" name="Google Shape;463;p43"/>
          <p:cNvSpPr txBox="1"/>
          <p:nvPr/>
        </p:nvSpPr>
        <p:spPr>
          <a:xfrm>
            <a:off x="3707166" y="2738183"/>
            <a:ext cx="1130348"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doPOST</a:t>
            </a:r>
            <a:endParaRPr sz="2100" dirty="0">
              <a:solidFill>
                <a:schemeClr val="dk1"/>
              </a:solidFill>
              <a:latin typeface="Calibri"/>
              <a:ea typeface="Calibri"/>
              <a:cs typeface="Calibri"/>
              <a:sym typeface="Calibri"/>
            </a:endParaRPr>
          </a:p>
        </p:txBody>
      </p:sp>
      <p:sp>
        <p:nvSpPr>
          <p:cNvPr id="464" name="Google Shape;464;p43"/>
          <p:cNvSpPr/>
          <p:nvPr/>
        </p:nvSpPr>
        <p:spPr>
          <a:xfrm>
            <a:off x="5246056" y="2024967"/>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65" name="Google Shape;465;p43"/>
          <p:cNvSpPr/>
          <p:nvPr/>
        </p:nvSpPr>
        <p:spPr>
          <a:xfrm>
            <a:off x="6913332" y="142806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466" name="Google Shape;466;p43"/>
          <p:cNvCxnSpPr/>
          <p:nvPr/>
        </p:nvCxnSpPr>
        <p:spPr>
          <a:xfrm flipH="1">
            <a:off x="7473328" y="1809067"/>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5578148" y="2494867"/>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7339517" y="2042033"/>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69" name="Google Shape;469;p43"/>
          <p:cNvSpPr/>
          <p:nvPr/>
        </p:nvSpPr>
        <p:spPr>
          <a:xfrm>
            <a:off x="8226171" y="1427967"/>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600" dirty="0">
                <a:solidFill>
                  <a:schemeClr val="dk1"/>
                </a:solidFill>
                <a:latin typeface="Calibri"/>
                <a:ea typeface="Calibri"/>
                <a:cs typeface="Calibri"/>
                <a:sym typeface="Calibri"/>
              </a:rPr>
              <a:t>index.html</a:t>
            </a:r>
            <a:endParaRPr sz="1600" dirty="0">
              <a:solidFill>
                <a:schemeClr val="dk1"/>
              </a:solidFill>
              <a:latin typeface="Calibri"/>
              <a:ea typeface="Calibri"/>
              <a:cs typeface="Calibri"/>
              <a:sym typeface="Calibri"/>
            </a:endParaRPr>
          </a:p>
        </p:txBody>
      </p:sp>
      <p:cxnSp>
        <p:nvCxnSpPr>
          <p:cNvPr id="470" name="Google Shape;470;p43"/>
          <p:cNvCxnSpPr>
            <a:stCxn id="469" idx="2"/>
          </p:cNvCxnSpPr>
          <p:nvPr/>
        </p:nvCxnSpPr>
        <p:spPr>
          <a:xfrm flipH="1">
            <a:off x="8765347" y="1809167"/>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8628210" y="3331661"/>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72" name="Google Shape;472;p43"/>
          <p:cNvCxnSpPr/>
          <p:nvPr/>
        </p:nvCxnSpPr>
        <p:spPr>
          <a:xfrm>
            <a:off x="5601541" y="3868951"/>
            <a:ext cx="300625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3722460" y="3139445"/>
            <a:ext cx="1255587" cy="68262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POST</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/Logout</a:t>
            </a:r>
            <a:endParaRPr sz="1200" dirty="0"/>
          </a:p>
          <a:p>
            <a:endParaRPr dirty="0">
              <a:solidFill>
                <a:schemeClr val="dk1"/>
              </a:solidFill>
              <a:latin typeface="Calibri"/>
              <a:ea typeface="Calibri"/>
              <a:cs typeface="Calibri"/>
              <a:sym typeface="Calibri"/>
            </a:endParaRPr>
          </a:p>
        </p:txBody>
      </p:sp>
      <p:sp>
        <p:nvSpPr>
          <p:cNvPr id="474" name="Google Shape;474;p43"/>
          <p:cNvSpPr txBox="1"/>
          <p:nvPr/>
        </p:nvSpPr>
        <p:spPr>
          <a:xfrm>
            <a:off x="5770469" y="3483665"/>
            <a:ext cx="2293850" cy="338400"/>
          </a:xfrm>
          <a:prstGeom prst="rect">
            <a:avLst/>
          </a:prstGeom>
          <a:noFill/>
          <a:ln>
            <a:noFill/>
          </a:ln>
        </p:spPr>
        <p:txBody>
          <a:bodyPr spcFirstLastPara="1" wrap="square" lIns="107269" tIns="53620" rIns="107269" bIns="53620" anchor="t" anchorCtr="0">
            <a:noAutofit/>
          </a:bodyPr>
          <a:lstStyle/>
          <a:p>
            <a:pPr algn="ctr"/>
            <a:r>
              <a:rPr lang="es-419">
                <a:solidFill>
                  <a:schemeClr val="dk1"/>
                </a:solidFill>
                <a:latin typeface="Calibri"/>
                <a:ea typeface="Calibri"/>
                <a:cs typeface="Calibri"/>
                <a:sym typeface="Calibri"/>
              </a:rPr>
              <a:t>redirect</a:t>
            </a:r>
            <a:endParaRPr>
              <a:solidFill>
                <a:schemeClr val="dk1"/>
              </a:solidFill>
              <a:latin typeface="Calibri"/>
              <a:ea typeface="Calibri"/>
              <a:cs typeface="Calibri"/>
              <a:sym typeface="Calibri"/>
            </a:endParaRPr>
          </a:p>
        </p:txBody>
      </p:sp>
      <p:sp>
        <p:nvSpPr>
          <p:cNvPr id="475" name="Google Shape;475;p43"/>
          <p:cNvSpPr txBox="1"/>
          <p:nvPr/>
        </p:nvSpPr>
        <p:spPr>
          <a:xfrm>
            <a:off x="5770471" y="2083533"/>
            <a:ext cx="1740050" cy="3076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invalidate()</a:t>
            </a:r>
            <a:endParaRPr>
              <a:solidFill>
                <a:schemeClr val="dk1"/>
              </a:solidFill>
              <a:latin typeface="Calibri"/>
              <a:ea typeface="Calibri"/>
              <a:cs typeface="Calibri"/>
              <a:sym typeface="Calibri"/>
            </a:endParaRPr>
          </a:p>
        </p:txBody>
      </p:sp>
      <p:sp>
        <p:nvSpPr>
          <p:cNvPr id="19" name="Google Shape;469;p43"/>
          <p:cNvSpPr/>
          <p:nvPr/>
        </p:nvSpPr>
        <p:spPr>
          <a:xfrm>
            <a:off x="1187195" y="1430239"/>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20" name="Google Shape;470;p43"/>
          <p:cNvCxnSpPr>
            <a:stCxn id="19" idx="2"/>
          </p:cNvCxnSpPr>
          <p:nvPr/>
        </p:nvCxnSpPr>
        <p:spPr>
          <a:xfrm flipH="1">
            <a:off x="1726371" y="1811439"/>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1" name="Google Shape;471;p43"/>
          <p:cNvSpPr/>
          <p:nvPr/>
        </p:nvSpPr>
        <p:spPr>
          <a:xfrm>
            <a:off x="1589233" y="2083534"/>
            <a:ext cx="335560" cy="164721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22" name="Google Shape;295;p37"/>
          <p:cNvCxnSpPr/>
          <p:nvPr/>
        </p:nvCxnSpPr>
        <p:spPr>
          <a:xfrm>
            <a:off x="3358653" y="1920699"/>
            <a:ext cx="9615" cy="423196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6;p37"/>
          <p:cNvSpPr/>
          <p:nvPr/>
        </p:nvSpPr>
        <p:spPr>
          <a:xfrm>
            <a:off x="3212740" y="2275199"/>
            <a:ext cx="334188" cy="6858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4" name="Google Shape;302;p37"/>
          <p:cNvSpPr/>
          <p:nvPr/>
        </p:nvSpPr>
        <p:spPr>
          <a:xfrm>
            <a:off x="2801315" y="1318725"/>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 storage</a:t>
            </a:r>
            <a:endParaRPr sz="1200" dirty="0">
              <a:solidFill>
                <a:schemeClr val="dk1"/>
              </a:solidFill>
              <a:latin typeface="Calibri"/>
              <a:ea typeface="Calibri"/>
              <a:cs typeface="Calibri"/>
              <a:sym typeface="Calibri"/>
            </a:endParaRPr>
          </a:p>
        </p:txBody>
      </p:sp>
      <p:cxnSp>
        <p:nvCxnSpPr>
          <p:cNvPr id="26" name="Google Shape;467;p43"/>
          <p:cNvCxnSpPr/>
          <p:nvPr/>
        </p:nvCxnSpPr>
        <p:spPr>
          <a:xfrm>
            <a:off x="1880924" y="2382091"/>
            <a:ext cx="133181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8" name="Google Shape;467;p43"/>
          <p:cNvCxnSpPr/>
          <p:nvPr/>
        </p:nvCxnSpPr>
        <p:spPr>
          <a:xfrm>
            <a:off x="1924793" y="3139444"/>
            <a:ext cx="33212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 name="Rectangle 4"/>
          <p:cNvSpPr/>
          <p:nvPr/>
        </p:nvSpPr>
        <p:spPr>
          <a:xfrm>
            <a:off x="1902733" y="1959450"/>
            <a:ext cx="949812" cy="461665"/>
          </a:xfrm>
          <a:prstGeom prst="rect">
            <a:avLst/>
          </a:prstGeom>
        </p:spPr>
        <p:txBody>
          <a:bodyPr wrap="none">
            <a:spAutoFit/>
          </a:bodyPr>
          <a:lstStyle/>
          <a:p>
            <a:r>
              <a:rPr lang="it-IT" sz="1200" dirty="0"/>
              <a:t>removeItem</a:t>
            </a:r>
            <a:br>
              <a:rPr lang="it-IT" sz="1200" dirty="0"/>
            </a:br>
            <a:r>
              <a:rPr lang="it-IT" sz="1200" dirty="0"/>
              <a:t>(user');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609600" y="274637"/>
            <a:ext cx="10972800" cy="1143000"/>
          </a:xfrm>
          <a:prstGeom prst="rect">
            <a:avLst/>
          </a:prstGeom>
          <a:noFill/>
          <a:ln>
            <a:noFill/>
          </a:ln>
        </p:spPr>
        <p:txBody>
          <a:bodyPr spcFirstLastPara="1" vert="horz" wrap="square" lIns="121900" tIns="60933" rIns="121900" bIns="60933" rtlCol="0" anchor="ctr" anchorCtr="0">
            <a:noAutofit/>
          </a:bodyPr>
          <a:lstStyle/>
          <a:p>
            <a:pPr algn="ctr">
              <a:spcBef>
                <a:spcPts val="0"/>
              </a:spcBef>
              <a:buClr>
                <a:schemeClr val="dk1"/>
              </a:buClr>
              <a:buSzPts val="4400"/>
            </a:pPr>
            <a:r>
              <a:rPr lang="es-419"/>
              <a:t>Database design</a:t>
            </a:r>
            <a:endParaRPr/>
          </a:p>
        </p:txBody>
      </p:sp>
      <p:sp>
        <p:nvSpPr>
          <p:cNvPr id="149" name="Google Shape;149;p28"/>
          <p:cNvSpPr txBox="1"/>
          <p:nvPr/>
        </p:nvSpPr>
        <p:spPr>
          <a:xfrm>
            <a:off x="284267" y="1772800"/>
            <a:ext cx="1791600" cy="2211940"/>
          </a:xfrm>
          <a:prstGeom prst="rect">
            <a:avLst/>
          </a:prstGeom>
          <a:noFill/>
          <a:ln>
            <a:noFill/>
          </a:ln>
        </p:spPr>
        <p:txBody>
          <a:bodyPr spcFirstLastPara="1" wrap="square" lIns="121900" tIns="60933" rIns="121900" bIns="60933" anchor="t" anchorCtr="0">
            <a:noAutofit/>
          </a:bodyPr>
          <a:lstStyle/>
          <a:p>
            <a:pPr algn="r"/>
            <a:r>
              <a:rPr lang="es-419" sz="2400" b="1" dirty="0">
                <a:solidFill>
                  <a:schemeClr val="dk1"/>
                </a:solidFill>
                <a:latin typeface="Calibri"/>
                <a:ea typeface="Calibri"/>
                <a:cs typeface="Calibri"/>
                <a:sym typeface="Calibri"/>
              </a:rPr>
              <a:t>ID</a:t>
            </a:r>
            <a:endParaRPr sz="2400" b="1" dirty="0"/>
          </a:p>
          <a:p>
            <a:pPr algn="r"/>
            <a:r>
              <a:rPr lang="es-419" sz="2133" dirty="0">
                <a:solidFill>
                  <a:schemeClr val="dk1"/>
                </a:solidFill>
                <a:latin typeface="Calibri"/>
                <a:ea typeface="Calibri"/>
                <a:cs typeface="Calibri"/>
                <a:sym typeface="Calibri"/>
              </a:rPr>
              <a:t>username</a:t>
            </a:r>
            <a:endParaRPr sz="2133" dirty="0">
              <a:solidFill>
                <a:schemeClr val="dk1"/>
              </a:solidFill>
              <a:latin typeface="Calibri"/>
              <a:ea typeface="Calibri"/>
              <a:cs typeface="Calibri"/>
              <a:sym typeface="Calibri"/>
            </a:endParaRPr>
          </a:p>
          <a:p>
            <a:pPr algn="r"/>
            <a:r>
              <a:rPr lang="es-419" sz="2133" dirty="0">
                <a:solidFill>
                  <a:schemeClr val="dk1"/>
                </a:solidFill>
                <a:latin typeface="Calibri"/>
                <a:ea typeface="Calibri"/>
                <a:cs typeface="Calibri"/>
                <a:sym typeface="Calibri"/>
              </a:rPr>
              <a:t>Password</a:t>
            </a:r>
          </a:p>
          <a:p>
            <a:pPr algn="r"/>
            <a:r>
              <a:rPr lang="es-419" sz="2133" dirty="0">
                <a:solidFill>
                  <a:schemeClr val="dk1"/>
                </a:solidFill>
                <a:latin typeface="Calibri"/>
                <a:ea typeface="Calibri"/>
                <a:cs typeface="Calibri"/>
                <a:sym typeface="Calibri"/>
              </a:rPr>
              <a:t>mail</a:t>
            </a:r>
            <a:endParaRPr sz="2133" dirty="0">
              <a:solidFill>
                <a:schemeClr val="dk1"/>
              </a:solidFill>
              <a:latin typeface="Calibri"/>
              <a:ea typeface="Calibri"/>
              <a:cs typeface="Calibri"/>
              <a:sym typeface="Calibri"/>
            </a:endParaRPr>
          </a:p>
          <a:p>
            <a:pPr algn="r"/>
            <a:r>
              <a:rPr lang="es-419" sz="2133" dirty="0">
                <a:solidFill>
                  <a:schemeClr val="dk1"/>
                </a:solidFill>
                <a:latin typeface="Calibri"/>
                <a:ea typeface="Calibri"/>
                <a:cs typeface="Calibri"/>
                <a:sym typeface="Calibri"/>
              </a:rPr>
              <a:t>name</a:t>
            </a:r>
            <a:endParaRPr sz="2133" dirty="0">
              <a:solidFill>
                <a:schemeClr val="dk1"/>
              </a:solidFill>
              <a:latin typeface="Calibri"/>
              <a:ea typeface="Calibri"/>
              <a:cs typeface="Calibri"/>
              <a:sym typeface="Calibri"/>
            </a:endParaRPr>
          </a:p>
          <a:p>
            <a:pPr algn="r"/>
            <a:r>
              <a:rPr lang="es-419" sz="2133" dirty="0">
                <a:solidFill>
                  <a:schemeClr val="dk1"/>
                </a:solidFill>
                <a:latin typeface="Calibri"/>
                <a:ea typeface="Calibri"/>
                <a:cs typeface="Calibri"/>
                <a:sym typeface="Calibri"/>
              </a:rPr>
              <a:t>surname</a:t>
            </a:r>
            <a:endParaRPr sz="2133" dirty="0">
              <a:solidFill>
                <a:schemeClr val="dk1"/>
              </a:solidFill>
              <a:latin typeface="Calibri"/>
              <a:ea typeface="Calibri"/>
              <a:cs typeface="Calibri"/>
              <a:sym typeface="Calibri"/>
            </a:endParaRPr>
          </a:p>
        </p:txBody>
      </p:sp>
      <p:sp>
        <p:nvSpPr>
          <p:cNvPr id="150" name="Google Shape;150;p28"/>
          <p:cNvSpPr/>
          <p:nvPr/>
        </p:nvSpPr>
        <p:spPr>
          <a:xfrm>
            <a:off x="2159721" y="1772792"/>
            <a:ext cx="1424400"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User</a:t>
            </a:r>
            <a:endParaRPr sz="2400">
              <a:solidFill>
                <a:schemeClr val="dk1"/>
              </a:solidFill>
              <a:latin typeface="Calibri"/>
              <a:ea typeface="Calibri"/>
              <a:cs typeface="Calibri"/>
              <a:sym typeface="Calibri"/>
            </a:endParaRPr>
          </a:p>
        </p:txBody>
      </p:sp>
      <p:sp>
        <p:nvSpPr>
          <p:cNvPr id="152" name="Google Shape;152;p28"/>
          <p:cNvSpPr txBox="1"/>
          <p:nvPr/>
        </p:nvSpPr>
        <p:spPr>
          <a:xfrm>
            <a:off x="9035433" y="3387533"/>
            <a:ext cx="1980800" cy="2275600"/>
          </a:xfrm>
          <a:prstGeom prst="rect">
            <a:avLst/>
          </a:prstGeom>
          <a:noFill/>
          <a:ln>
            <a:noFill/>
          </a:ln>
        </p:spPr>
        <p:txBody>
          <a:bodyPr spcFirstLastPara="1" wrap="square" lIns="121900" tIns="60933" rIns="121900" bIns="60933" anchor="t" anchorCtr="0">
            <a:noAutofit/>
          </a:bodyPr>
          <a:lstStyle/>
          <a:p>
            <a:r>
              <a:rPr lang="es-419" sz="2400" b="1" dirty="0">
                <a:solidFill>
                  <a:schemeClr val="dk1"/>
                </a:solidFill>
                <a:latin typeface="Calibri"/>
                <a:ea typeface="Calibri"/>
                <a:cs typeface="Calibri"/>
                <a:sym typeface="Calibri"/>
              </a:rPr>
              <a:t>ID</a:t>
            </a:r>
            <a:endParaRPr sz="2400" b="1" dirty="0">
              <a:solidFill>
                <a:schemeClr val="dk1"/>
              </a:solidFill>
              <a:latin typeface="Calibri"/>
              <a:ea typeface="Calibri"/>
              <a:cs typeface="Calibri"/>
              <a:sym typeface="Calibri"/>
            </a:endParaRPr>
          </a:p>
          <a:p>
            <a:r>
              <a:rPr lang="es-419" sz="2133" dirty="0">
                <a:solidFill>
                  <a:schemeClr val="dk1"/>
                </a:solidFill>
                <a:latin typeface="Calibri"/>
                <a:ea typeface="Calibri"/>
                <a:cs typeface="Calibri"/>
                <a:sym typeface="Calibri"/>
              </a:rPr>
              <a:t>title</a:t>
            </a:r>
            <a:endParaRPr sz="2133" dirty="0">
              <a:solidFill>
                <a:schemeClr val="dk1"/>
              </a:solidFill>
              <a:latin typeface="Calibri"/>
              <a:ea typeface="Calibri"/>
              <a:cs typeface="Calibri"/>
              <a:sym typeface="Calibri"/>
            </a:endParaRPr>
          </a:p>
          <a:p>
            <a:r>
              <a:rPr lang="es-419" sz="2133" dirty="0">
                <a:solidFill>
                  <a:schemeClr val="dk1"/>
                </a:solidFill>
                <a:latin typeface="Calibri"/>
                <a:ea typeface="Calibri"/>
                <a:cs typeface="Calibri"/>
                <a:sym typeface="Calibri"/>
              </a:rPr>
              <a:t>duration</a:t>
            </a:r>
            <a:endParaRPr sz="2133" dirty="0">
              <a:solidFill>
                <a:schemeClr val="dk1"/>
              </a:solidFill>
              <a:latin typeface="Calibri"/>
              <a:ea typeface="Calibri"/>
              <a:cs typeface="Calibri"/>
              <a:sym typeface="Calibri"/>
            </a:endParaRPr>
          </a:p>
          <a:p>
            <a:r>
              <a:rPr lang="es-419" sz="2133" dirty="0">
                <a:solidFill>
                  <a:schemeClr val="dk1"/>
                </a:solidFill>
                <a:latin typeface="Calibri"/>
                <a:ea typeface="Calibri"/>
                <a:cs typeface="Calibri"/>
                <a:sym typeface="Calibri"/>
              </a:rPr>
              <a:t>startData</a:t>
            </a:r>
            <a:endParaRPr sz="2133" dirty="0">
              <a:solidFill>
                <a:schemeClr val="dk1"/>
              </a:solidFill>
              <a:latin typeface="Calibri"/>
              <a:ea typeface="Calibri"/>
              <a:cs typeface="Calibri"/>
              <a:sym typeface="Calibri"/>
            </a:endParaRPr>
          </a:p>
          <a:p>
            <a:r>
              <a:rPr lang="it-IT" sz="2133" dirty="0" err="1">
                <a:solidFill>
                  <a:schemeClr val="dk1"/>
                </a:solidFill>
                <a:latin typeface="Calibri"/>
                <a:ea typeface="Calibri"/>
                <a:cs typeface="Calibri"/>
                <a:sym typeface="Calibri"/>
              </a:rPr>
              <a:t>maxPartecipant</a:t>
            </a:r>
            <a:endParaRPr sz="2133" dirty="0">
              <a:solidFill>
                <a:schemeClr val="dk1"/>
              </a:solidFill>
              <a:latin typeface="Calibri"/>
              <a:ea typeface="Calibri"/>
              <a:cs typeface="Calibri"/>
              <a:sym typeface="Calibri"/>
            </a:endParaRPr>
          </a:p>
        </p:txBody>
      </p:sp>
      <p:sp>
        <p:nvSpPr>
          <p:cNvPr id="153" name="Google Shape;153;p28"/>
          <p:cNvSpPr/>
          <p:nvPr/>
        </p:nvSpPr>
        <p:spPr>
          <a:xfrm>
            <a:off x="6944273" y="3387524"/>
            <a:ext cx="1904400"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a:solidFill>
                  <a:schemeClr val="dk1"/>
                </a:solidFill>
                <a:latin typeface="Calibri"/>
                <a:ea typeface="Calibri"/>
                <a:cs typeface="Calibri"/>
                <a:sym typeface="Calibri"/>
              </a:rPr>
              <a:t>Meeting</a:t>
            </a:r>
            <a:endParaRPr sz="2400" dirty="0">
              <a:solidFill>
                <a:schemeClr val="dk1"/>
              </a:solidFill>
              <a:latin typeface="Calibri"/>
              <a:ea typeface="Calibri"/>
              <a:cs typeface="Calibri"/>
              <a:sym typeface="Calibri"/>
            </a:endParaRPr>
          </a:p>
        </p:txBody>
      </p:sp>
      <p:sp>
        <p:nvSpPr>
          <p:cNvPr id="154" name="Google Shape;154;p28"/>
          <p:cNvSpPr txBox="1"/>
          <p:nvPr/>
        </p:nvSpPr>
        <p:spPr>
          <a:xfrm>
            <a:off x="3668005" y="1572817"/>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0:N</a:t>
            </a:r>
            <a:endParaRPr sz="1867" dirty="0">
              <a:solidFill>
                <a:schemeClr val="dk1"/>
              </a:solidFill>
              <a:latin typeface="Calibri"/>
              <a:ea typeface="Calibri"/>
              <a:cs typeface="Calibri"/>
              <a:sym typeface="Calibri"/>
            </a:endParaRPr>
          </a:p>
        </p:txBody>
      </p:sp>
      <p:sp>
        <p:nvSpPr>
          <p:cNvPr id="155" name="Google Shape;155;p28"/>
          <p:cNvSpPr txBox="1"/>
          <p:nvPr/>
        </p:nvSpPr>
        <p:spPr>
          <a:xfrm>
            <a:off x="8370723" y="1772795"/>
            <a:ext cx="1285600" cy="338400"/>
          </a:xfrm>
          <a:prstGeom prst="rect">
            <a:avLst/>
          </a:prstGeom>
          <a:noFill/>
          <a:ln>
            <a:noFill/>
          </a:ln>
        </p:spPr>
        <p:txBody>
          <a:bodyPr spcFirstLastPara="1" wrap="square" lIns="121900" tIns="60933" rIns="121900" bIns="60933" anchor="t" anchorCtr="0">
            <a:noAutofit/>
          </a:bodyPr>
          <a:lstStyle/>
          <a:p>
            <a:r>
              <a:rPr lang="es-419" sz="2133" dirty="0">
                <a:solidFill>
                  <a:schemeClr val="dk1"/>
                </a:solidFill>
                <a:latin typeface="Calibri"/>
                <a:ea typeface="Calibri"/>
                <a:cs typeface="Calibri"/>
                <a:sym typeface="Calibri"/>
              </a:rPr>
              <a:t>crea</a:t>
            </a:r>
            <a:endParaRPr sz="2400" dirty="0"/>
          </a:p>
        </p:txBody>
      </p:sp>
      <p:sp>
        <p:nvSpPr>
          <p:cNvPr id="156" name="Google Shape;156;p28"/>
          <p:cNvSpPr/>
          <p:nvPr/>
        </p:nvSpPr>
        <p:spPr>
          <a:xfrm>
            <a:off x="7498543" y="1772816"/>
            <a:ext cx="79600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157" name="Google Shape;157;p28"/>
          <p:cNvCxnSpPr/>
          <p:nvPr/>
        </p:nvCxnSpPr>
        <p:spPr>
          <a:xfrm>
            <a:off x="3584127" y="2035987"/>
            <a:ext cx="3914400" cy="0"/>
          </a:xfrm>
          <a:prstGeom prst="straightConnector1">
            <a:avLst/>
          </a:prstGeom>
          <a:noFill/>
          <a:ln w="9525" cap="flat" cmpd="sng">
            <a:solidFill>
              <a:srgbClr val="4A7DBA"/>
            </a:solidFill>
            <a:prstDash val="solid"/>
            <a:round/>
            <a:headEnd type="none" w="sm" len="sm"/>
            <a:tailEnd type="none" w="sm" len="sm"/>
          </a:ln>
        </p:spPr>
      </p:cxnSp>
      <p:cxnSp>
        <p:nvCxnSpPr>
          <p:cNvPr id="158" name="Google Shape;158;p28"/>
          <p:cNvCxnSpPr>
            <a:stCxn id="156" idx="2"/>
            <a:endCxn id="153" idx="0"/>
          </p:cNvCxnSpPr>
          <p:nvPr/>
        </p:nvCxnSpPr>
        <p:spPr>
          <a:xfrm>
            <a:off x="7896543" y="2299216"/>
            <a:ext cx="0" cy="1088400"/>
          </a:xfrm>
          <a:prstGeom prst="straightConnector1">
            <a:avLst/>
          </a:prstGeom>
          <a:noFill/>
          <a:ln w="9525" cap="flat" cmpd="sng">
            <a:solidFill>
              <a:srgbClr val="4A7DBA"/>
            </a:solidFill>
            <a:prstDash val="solid"/>
            <a:round/>
            <a:headEnd type="none" w="sm" len="sm"/>
            <a:tailEnd type="none" w="sm" len="sm"/>
          </a:ln>
        </p:spPr>
      </p:cxnSp>
      <p:sp>
        <p:nvSpPr>
          <p:cNvPr id="159" name="Google Shape;159;p28"/>
          <p:cNvSpPr txBox="1"/>
          <p:nvPr/>
        </p:nvSpPr>
        <p:spPr>
          <a:xfrm>
            <a:off x="10032438" y="3984740"/>
            <a:ext cx="246308" cy="923329"/>
          </a:xfrm>
          <a:prstGeom prst="rect">
            <a:avLst/>
          </a:prstGeom>
          <a:noFill/>
          <a:ln>
            <a:noFill/>
          </a:ln>
        </p:spPr>
        <p:txBody>
          <a:bodyPr spcFirstLastPara="1" wrap="square" lIns="121900" tIns="60933" rIns="121900" bIns="60933" anchor="t" anchorCtr="0">
            <a:noAutofit/>
          </a:bodyPr>
          <a:lstStyle/>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p:txBody>
      </p:sp>
      <p:sp>
        <p:nvSpPr>
          <p:cNvPr id="160" name="Google Shape;160;p28"/>
          <p:cNvSpPr/>
          <p:nvPr/>
        </p:nvSpPr>
        <p:spPr>
          <a:xfrm>
            <a:off x="7498472" y="5276998"/>
            <a:ext cx="79600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161" name="Google Shape;161;p28"/>
          <p:cNvCxnSpPr>
            <a:stCxn id="160" idx="0"/>
            <a:endCxn id="153" idx="2"/>
          </p:cNvCxnSpPr>
          <p:nvPr/>
        </p:nvCxnSpPr>
        <p:spPr>
          <a:xfrm flipV="1">
            <a:off x="7896472" y="4024324"/>
            <a:ext cx="1" cy="1252674"/>
          </a:xfrm>
          <a:prstGeom prst="straightConnector1">
            <a:avLst/>
          </a:prstGeom>
          <a:noFill/>
          <a:ln w="9525" cap="flat" cmpd="sng">
            <a:solidFill>
              <a:srgbClr val="4A7DBA"/>
            </a:solidFill>
            <a:prstDash val="solid"/>
            <a:round/>
            <a:headEnd type="none" w="sm" len="sm"/>
            <a:tailEnd type="none" w="sm" len="sm"/>
          </a:ln>
        </p:spPr>
      </p:cxnSp>
      <p:sp>
        <p:nvSpPr>
          <p:cNvPr id="164" name="Google Shape;164;p28"/>
          <p:cNvSpPr txBox="1"/>
          <p:nvPr/>
        </p:nvSpPr>
        <p:spPr>
          <a:xfrm>
            <a:off x="6768672" y="5803398"/>
            <a:ext cx="1459600" cy="338400"/>
          </a:xfrm>
          <a:prstGeom prst="rect">
            <a:avLst/>
          </a:prstGeom>
          <a:noFill/>
          <a:ln>
            <a:noFill/>
          </a:ln>
        </p:spPr>
        <p:txBody>
          <a:bodyPr spcFirstLastPara="1" wrap="square" lIns="121900" tIns="60933" rIns="121900" bIns="60933" anchor="t" anchorCtr="0">
            <a:noAutofit/>
          </a:bodyPr>
          <a:lstStyle/>
          <a:p>
            <a:pPr algn="r"/>
            <a:r>
              <a:rPr lang="es-419" sz="2133" dirty="0">
                <a:solidFill>
                  <a:schemeClr val="dk1"/>
                </a:solidFill>
                <a:latin typeface="Calibri"/>
                <a:ea typeface="Calibri"/>
                <a:cs typeface="Calibri"/>
                <a:sym typeface="Calibri"/>
              </a:rPr>
              <a:t>partecipa</a:t>
            </a:r>
            <a:endParaRPr sz="2133" dirty="0">
              <a:solidFill>
                <a:schemeClr val="dk1"/>
              </a:solidFill>
              <a:latin typeface="Calibri"/>
              <a:ea typeface="Calibri"/>
              <a:cs typeface="Calibri"/>
              <a:sym typeface="Calibri"/>
            </a:endParaRPr>
          </a:p>
        </p:txBody>
      </p:sp>
      <p:sp>
        <p:nvSpPr>
          <p:cNvPr id="165" name="Google Shape;165;p28"/>
          <p:cNvSpPr txBox="1"/>
          <p:nvPr/>
        </p:nvSpPr>
        <p:spPr>
          <a:xfrm>
            <a:off x="8067875" y="2911451"/>
            <a:ext cx="554000" cy="307600"/>
          </a:xfrm>
          <a:prstGeom prst="rect">
            <a:avLst/>
          </a:prstGeom>
          <a:noFill/>
          <a:ln>
            <a:noFill/>
          </a:ln>
        </p:spPr>
        <p:txBody>
          <a:bodyPr spcFirstLastPara="1" wrap="square" lIns="121900" tIns="60933" rIns="121900" bIns="60933" anchor="t" anchorCtr="0">
            <a:noAutofit/>
          </a:bodyPr>
          <a:lstStyle/>
          <a:p>
            <a:r>
              <a:rPr lang="es-419" sz="1867">
                <a:solidFill>
                  <a:schemeClr val="dk1"/>
                </a:solidFill>
                <a:latin typeface="Calibri"/>
                <a:ea typeface="Calibri"/>
                <a:cs typeface="Calibri"/>
                <a:sym typeface="Calibri"/>
              </a:rPr>
              <a:t>1:1</a:t>
            </a:r>
            <a:endParaRPr sz="1867">
              <a:solidFill>
                <a:schemeClr val="dk1"/>
              </a:solidFill>
              <a:latin typeface="Calibri"/>
              <a:ea typeface="Calibri"/>
              <a:cs typeface="Calibri"/>
              <a:sym typeface="Calibri"/>
            </a:endParaRPr>
          </a:p>
        </p:txBody>
      </p:sp>
      <p:cxnSp>
        <p:nvCxnSpPr>
          <p:cNvPr id="166" name="Google Shape;166;p28"/>
          <p:cNvCxnSpPr>
            <a:cxnSpLocks/>
            <a:stCxn id="150" idx="2"/>
            <a:endCxn id="160" idx="1"/>
          </p:cNvCxnSpPr>
          <p:nvPr/>
        </p:nvCxnSpPr>
        <p:spPr>
          <a:xfrm rot="16200000" flipH="1">
            <a:off x="3564693" y="1606419"/>
            <a:ext cx="3241006" cy="4626551"/>
          </a:xfrm>
          <a:prstGeom prst="bentConnector2">
            <a:avLst/>
          </a:prstGeom>
          <a:noFill/>
          <a:ln w="9525" cap="flat" cmpd="sng">
            <a:solidFill>
              <a:srgbClr val="3D85C6"/>
            </a:solidFill>
            <a:prstDash val="solid"/>
            <a:round/>
            <a:headEnd type="none" w="med" len="med"/>
            <a:tailEnd type="none" w="med" len="med"/>
          </a:ln>
        </p:spPr>
      </p:cxnSp>
      <p:sp>
        <p:nvSpPr>
          <p:cNvPr id="27" name="Google Shape;154;p28">
            <a:extLst>
              <a:ext uri="{FF2B5EF4-FFF2-40B4-BE49-F238E27FC236}">
                <a16:creationId xmlns:a16="http://schemas.microsoft.com/office/drawing/2014/main" id="{6DFA7A17-CEBA-BE3D-881E-E74893A249AE}"/>
              </a:ext>
            </a:extLst>
          </p:cNvPr>
          <p:cNvSpPr txBox="1"/>
          <p:nvPr/>
        </p:nvSpPr>
        <p:spPr>
          <a:xfrm>
            <a:off x="2954970" y="2491873"/>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0:N</a:t>
            </a:r>
            <a:endParaRPr sz="1867" dirty="0">
              <a:solidFill>
                <a:schemeClr val="dk1"/>
              </a:solidFill>
              <a:latin typeface="Calibri"/>
              <a:ea typeface="Calibri"/>
              <a:cs typeface="Calibri"/>
              <a:sym typeface="Calibri"/>
            </a:endParaRPr>
          </a:p>
        </p:txBody>
      </p:sp>
      <p:sp>
        <p:nvSpPr>
          <p:cNvPr id="28" name="Google Shape;154;p28">
            <a:extLst>
              <a:ext uri="{FF2B5EF4-FFF2-40B4-BE49-F238E27FC236}">
                <a16:creationId xmlns:a16="http://schemas.microsoft.com/office/drawing/2014/main" id="{602825D9-A9FC-457E-3911-EB3A783A4512}"/>
              </a:ext>
            </a:extLst>
          </p:cNvPr>
          <p:cNvSpPr txBox="1"/>
          <p:nvPr/>
        </p:nvSpPr>
        <p:spPr>
          <a:xfrm>
            <a:off x="7155037" y="4138404"/>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1:N</a:t>
            </a:r>
            <a:endParaRPr sz="1867"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609600" y="274637"/>
            <a:ext cx="10972800" cy="1143000"/>
          </a:xfrm>
          <a:prstGeom prst="rect">
            <a:avLst/>
          </a:prstGeom>
          <a:noFill/>
          <a:ln>
            <a:noFill/>
          </a:ln>
        </p:spPr>
        <p:txBody>
          <a:bodyPr spcFirstLastPara="1" vert="horz" wrap="square" lIns="121900" tIns="60933" rIns="121900" bIns="60933" rtlCol="0" anchor="ctr" anchorCtr="0">
            <a:noAutofit/>
          </a:bodyPr>
          <a:lstStyle/>
          <a:p>
            <a:pPr algn="ctr">
              <a:spcBef>
                <a:spcPts val="0"/>
              </a:spcBef>
              <a:buClr>
                <a:schemeClr val="dk1"/>
              </a:buClr>
              <a:buSzPts val="4400"/>
            </a:pPr>
            <a:r>
              <a:rPr lang="es-419" sz="4800" dirty="0"/>
              <a:t>Database design</a:t>
            </a:r>
            <a:endParaRPr sz="4800" dirty="0"/>
          </a:p>
        </p:txBody>
      </p:sp>
      <p:sp>
        <p:nvSpPr>
          <p:cNvPr id="149" name="Google Shape;149;p28"/>
          <p:cNvSpPr txBox="1"/>
          <p:nvPr/>
        </p:nvSpPr>
        <p:spPr>
          <a:xfrm>
            <a:off x="284267" y="1617620"/>
            <a:ext cx="1791600" cy="2211940"/>
          </a:xfrm>
          <a:prstGeom prst="rect">
            <a:avLst/>
          </a:prstGeom>
          <a:noFill/>
          <a:ln>
            <a:noFill/>
          </a:ln>
        </p:spPr>
        <p:txBody>
          <a:bodyPr spcFirstLastPara="1" wrap="square" lIns="121900" tIns="60933" rIns="121900" bIns="60933" anchor="t" anchorCtr="0">
            <a:noAutofit/>
          </a:bodyPr>
          <a:lstStyle/>
          <a:p>
            <a:pPr algn="r"/>
            <a:r>
              <a:rPr lang="es-419" sz="2400" b="1" dirty="0">
                <a:solidFill>
                  <a:schemeClr val="dk1"/>
                </a:solidFill>
                <a:latin typeface="Calibri"/>
                <a:ea typeface="Calibri"/>
                <a:cs typeface="Calibri"/>
                <a:sym typeface="Calibri"/>
              </a:rPr>
              <a:t>ID</a:t>
            </a:r>
            <a:endParaRPr sz="2400" b="1" dirty="0"/>
          </a:p>
          <a:p>
            <a:pPr algn="r"/>
            <a:r>
              <a:rPr lang="es-419" sz="2133" dirty="0">
                <a:solidFill>
                  <a:schemeClr val="dk1"/>
                </a:solidFill>
                <a:latin typeface="Calibri"/>
                <a:ea typeface="Calibri"/>
                <a:cs typeface="Calibri"/>
                <a:sym typeface="Calibri"/>
              </a:rPr>
              <a:t>username</a:t>
            </a:r>
            <a:endParaRPr sz="2133" dirty="0">
              <a:solidFill>
                <a:schemeClr val="dk1"/>
              </a:solidFill>
              <a:latin typeface="Calibri"/>
              <a:ea typeface="Calibri"/>
              <a:cs typeface="Calibri"/>
              <a:sym typeface="Calibri"/>
            </a:endParaRPr>
          </a:p>
          <a:p>
            <a:pPr algn="r"/>
            <a:r>
              <a:rPr lang="es-419" sz="2133" dirty="0">
                <a:solidFill>
                  <a:schemeClr val="dk1"/>
                </a:solidFill>
                <a:latin typeface="Calibri"/>
                <a:ea typeface="Calibri"/>
                <a:cs typeface="Calibri"/>
                <a:sym typeface="Calibri"/>
              </a:rPr>
              <a:t>Password</a:t>
            </a:r>
          </a:p>
          <a:p>
            <a:pPr algn="r"/>
            <a:r>
              <a:rPr lang="es-419" sz="2133" dirty="0">
                <a:solidFill>
                  <a:schemeClr val="dk1"/>
                </a:solidFill>
                <a:latin typeface="Calibri"/>
                <a:ea typeface="Calibri"/>
                <a:cs typeface="Calibri"/>
                <a:sym typeface="Calibri"/>
              </a:rPr>
              <a:t>mail</a:t>
            </a:r>
            <a:endParaRPr sz="2133" dirty="0">
              <a:solidFill>
                <a:schemeClr val="dk1"/>
              </a:solidFill>
              <a:latin typeface="Calibri"/>
              <a:ea typeface="Calibri"/>
              <a:cs typeface="Calibri"/>
              <a:sym typeface="Calibri"/>
            </a:endParaRPr>
          </a:p>
          <a:p>
            <a:pPr algn="r"/>
            <a:r>
              <a:rPr lang="es-419" sz="2133" dirty="0">
                <a:solidFill>
                  <a:schemeClr val="dk1"/>
                </a:solidFill>
                <a:latin typeface="Calibri"/>
                <a:ea typeface="Calibri"/>
                <a:cs typeface="Calibri"/>
                <a:sym typeface="Calibri"/>
              </a:rPr>
              <a:t>name</a:t>
            </a:r>
            <a:endParaRPr sz="2133" dirty="0">
              <a:solidFill>
                <a:schemeClr val="dk1"/>
              </a:solidFill>
              <a:latin typeface="Calibri"/>
              <a:ea typeface="Calibri"/>
              <a:cs typeface="Calibri"/>
              <a:sym typeface="Calibri"/>
            </a:endParaRPr>
          </a:p>
          <a:p>
            <a:pPr algn="r"/>
            <a:r>
              <a:rPr lang="es-419" sz="2133" dirty="0">
                <a:solidFill>
                  <a:schemeClr val="dk1"/>
                </a:solidFill>
                <a:latin typeface="Calibri"/>
                <a:ea typeface="Calibri"/>
                <a:cs typeface="Calibri"/>
                <a:sym typeface="Calibri"/>
              </a:rPr>
              <a:t>surname</a:t>
            </a:r>
            <a:endParaRPr sz="2133" dirty="0">
              <a:solidFill>
                <a:schemeClr val="dk1"/>
              </a:solidFill>
              <a:latin typeface="Calibri"/>
              <a:ea typeface="Calibri"/>
              <a:cs typeface="Calibri"/>
              <a:sym typeface="Calibri"/>
            </a:endParaRPr>
          </a:p>
        </p:txBody>
      </p:sp>
      <p:sp>
        <p:nvSpPr>
          <p:cNvPr id="150" name="Google Shape;150;p28"/>
          <p:cNvSpPr/>
          <p:nvPr/>
        </p:nvSpPr>
        <p:spPr>
          <a:xfrm>
            <a:off x="2159721" y="1617612"/>
            <a:ext cx="1424400"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a:solidFill>
                  <a:schemeClr val="dk1"/>
                </a:solidFill>
                <a:latin typeface="Calibri"/>
                <a:ea typeface="Calibri"/>
                <a:cs typeface="Calibri"/>
                <a:sym typeface="Calibri"/>
              </a:rPr>
              <a:t>User</a:t>
            </a:r>
            <a:endParaRPr sz="2400">
              <a:solidFill>
                <a:schemeClr val="dk1"/>
              </a:solidFill>
              <a:latin typeface="Calibri"/>
              <a:ea typeface="Calibri"/>
              <a:cs typeface="Calibri"/>
              <a:sym typeface="Calibri"/>
            </a:endParaRPr>
          </a:p>
        </p:txBody>
      </p:sp>
      <p:sp>
        <p:nvSpPr>
          <p:cNvPr id="152" name="Google Shape;152;p28"/>
          <p:cNvSpPr txBox="1"/>
          <p:nvPr/>
        </p:nvSpPr>
        <p:spPr>
          <a:xfrm>
            <a:off x="9035433" y="3232353"/>
            <a:ext cx="1980800" cy="2275600"/>
          </a:xfrm>
          <a:prstGeom prst="rect">
            <a:avLst/>
          </a:prstGeom>
          <a:noFill/>
          <a:ln>
            <a:noFill/>
          </a:ln>
        </p:spPr>
        <p:txBody>
          <a:bodyPr spcFirstLastPara="1" wrap="square" lIns="121900" tIns="60933" rIns="121900" bIns="60933" anchor="t" anchorCtr="0">
            <a:noAutofit/>
          </a:bodyPr>
          <a:lstStyle/>
          <a:p>
            <a:r>
              <a:rPr lang="es-419" sz="2400" b="1" dirty="0">
                <a:solidFill>
                  <a:schemeClr val="dk1"/>
                </a:solidFill>
                <a:latin typeface="Calibri"/>
                <a:ea typeface="Calibri"/>
                <a:cs typeface="Calibri"/>
                <a:sym typeface="Calibri"/>
              </a:rPr>
              <a:t>ID</a:t>
            </a:r>
            <a:endParaRPr sz="2400" b="1" dirty="0">
              <a:solidFill>
                <a:schemeClr val="dk1"/>
              </a:solidFill>
              <a:latin typeface="Calibri"/>
              <a:ea typeface="Calibri"/>
              <a:cs typeface="Calibri"/>
              <a:sym typeface="Calibri"/>
            </a:endParaRPr>
          </a:p>
          <a:p>
            <a:r>
              <a:rPr lang="es-419" sz="2133" dirty="0">
                <a:solidFill>
                  <a:schemeClr val="dk1"/>
                </a:solidFill>
                <a:latin typeface="Calibri"/>
                <a:ea typeface="Calibri"/>
                <a:cs typeface="Calibri"/>
                <a:sym typeface="Calibri"/>
              </a:rPr>
              <a:t>title</a:t>
            </a:r>
            <a:endParaRPr sz="2133" dirty="0">
              <a:solidFill>
                <a:schemeClr val="dk1"/>
              </a:solidFill>
              <a:latin typeface="Calibri"/>
              <a:ea typeface="Calibri"/>
              <a:cs typeface="Calibri"/>
              <a:sym typeface="Calibri"/>
            </a:endParaRPr>
          </a:p>
          <a:p>
            <a:r>
              <a:rPr lang="es-419" sz="2133" dirty="0">
                <a:solidFill>
                  <a:schemeClr val="dk1"/>
                </a:solidFill>
                <a:latin typeface="Calibri"/>
                <a:ea typeface="Calibri"/>
                <a:cs typeface="Calibri"/>
                <a:sym typeface="Calibri"/>
              </a:rPr>
              <a:t>duration</a:t>
            </a:r>
            <a:endParaRPr sz="2133" dirty="0">
              <a:solidFill>
                <a:schemeClr val="dk1"/>
              </a:solidFill>
              <a:latin typeface="Calibri"/>
              <a:ea typeface="Calibri"/>
              <a:cs typeface="Calibri"/>
              <a:sym typeface="Calibri"/>
            </a:endParaRPr>
          </a:p>
          <a:p>
            <a:r>
              <a:rPr lang="es-419" sz="2133" dirty="0">
                <a:solidFill>
                  <a:schemeClr val="dk1"/>
                </a:solidFill>
                <a:latin typeface="Calibri"/>
                <a:ea typeface="Calibri"/>
                <a:cs typeface="Calibri"/>
                <a:sym typeface="Calibri"/>
              </a:rPr>
              <a:t>startData</a:t>
            </a:r>
            <a:endParaRPr sz="2133" dirty="0">
              <a:solidFill>
                <a:schemeClr val="dk1"/>
              </a:solidFill>
              <a:latin typeface="Calibri"/>
              <a:ea typeface="Calibri"/>
              <a:cs typeface="Calibri"/>
              <a:sym typeface="Calibri"/>
            </a:endParaRPr>
          </a:p>
          <a:p>
            <a:r>
              <a:rPr lang="it-IT" sz="2133" dirty="0" err="1">
                <a:solidFill>
                  <a:schemeClr val="dk1"/>
                </a:solidFill>
                <a:latin typeface="Calibri"/>
                <a:ea typeface="Calibri"/>
                <a:cs typeface="Calibri"/>
                <a:sym typeface="Calibri"/>
              </a:rPr>
              <a:t>maxPartecipant</a:t>
            </a:r>
            <a:endParaRPr sz="2133" dirty="0">
              <a:solidFill>
                <a:schemeClr val="dk1"/>
              </a:solidFill>
              <a:latin typeface="Calibri"/>
              <a:ea typeface="Calibri"/>
              <a:cs typeface="Calibri"/>
              <a:sym typeface="Calibri"/>
            </a:endParaRPr>
          </a:p>
        </p:txBody>
      </p:sp>
      <p:sp>
        <p:nvSpPr>
          <p:cNvPr id="153" name="Google Shape;153;p28"/>
          <p:cNvSpPr/>
          <p:nvPr/>
        </p:nvSpPr>
        <p:spPr>
          <a:xfrm>
            <a:off x="6944273" y="3232344"/>
            <a:ext cx="1904400"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a:solidFill>
                  <a:schemeClr val="dk1"/>
                </a:solidFill>
                <a:latin typeface="Calibri"/>
                <a:ea typeface="Calibri"/>
                <a:cs typeface="Calibri"/>
                <a:sym typeface="Calibri"/>
              </a:rPr>
              <a:t>Meeting</a:t>
            </a:r>
            <a:endParaRPr sz="2400" dirty="0">
              <a:solidFill>
                <a:schemeClr val="dk1"/>
              </a:solidFill>
              <a:latin typeface="Calibri"/>
              <a:ea typeface="Calibri"/>
              <a:cs typeface="Calibri"/>
              <a:sym typeface="Calibri"/>
            </a:endParaRPr>
          </a:p>
        </p:txBody>
      </p:sp>
      <p:sp>
        <p:nvSpPr>
          <p:cNvPr id="154" name="Google Shape;154;p28"/>
          <p:cNvSpPr txBox="1"/>
          <p:nvPr/>
        </p:nvSpPr>
        <p:spPr>
          <a:xfrm>
            <a:off x="3668005" y="1417637"/>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0:N</a:t>
            </a:r>
            <a:endParaRPr sz="1867" dirty="0">
              <a:solidFill>
                <a:schemeClr val="dk1"/>
              </a:solidFill>
              <a:latin typeface="Calibri"/>
              <a:ea typeface="Calibri"/>
              <a:cs typeface="Calibri"/>
              <a:sym typeface="Calibri"/>
            </a:endParaRPr>
          </a:p>
        </p:txBody>
      </p:sp>
      <p:sp>
        <p:nvSpPr>
          <p:cNvPr id="155" name="Google Shape;155;p28"/>
          <p:cNvSpPr txBox="1"/>
          <p:nvPr/>
        </p:nvSpPr>
        <p:spPr>
          <a:xfrm>
            <a:off x="8370723" y="1617615"/>
            <a:ext cx="1285600" cy="338400"/>
          </a:xfrm>
          <a:prstGeom prst="rect">
            <a:avLst/>
          </a:prstGeom>
          <a:noFill/>
          <a:ln>
            <a:noFill/>
          </a:ln>
        </p:spPr>
        <p:txBody>
          <a:bodyPr spcFirstLastPara="1" wrap="square" lIns="121900" tIns="60933" rIns="121900" bIns="60933" anchor="t" anchorCtr="0">
            <a:noAutofit/>
          </a:bodyPr>
          <a:lstStyle/>
          <a:p>
            <a:r>
              <a:rPr lang="es-419" sz="2133" dirty="0">
                <a:solidFill>
                  <a:schemeClr val="dk1"/>
                </a:solidFill>
                <a:latin typeface="Calibri"/>
                <a:ea typeface="Calibri"/>
                <a:cs typeface="Calibri"/>
                <a:sym typeface="Calibri"/>
              </a:rPr>
              <a:t>crea</a:t>
            </a:r>
            <a:endParaRPr sz="2400" dirty="0"/>
          </a:p>
        </p:txBody>
      </p:sp>
      <p:sp>
        <p:nvSpPr>
          <p:cNvPr id="156" name="Google Shape;156;p28"/>
          <p:cNvSpPr/>
          <p:nvPr/>
        </p:nvSpPr>
        <p:spPr>
          <a:xfrm>
            <a:off x="7498543" y="1617636"/>
            <a:ext cx="79600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157" name="Google Shape;157;p28"/>
          <p:cNvCxnSpPr/>
          <p:nvPr/>
        </p:nvCxnSpPr>
        <p:spPr>
          <a:xfrm>
            <a:off x="3584127" y="1880807"/>
            <a:ext cx="3914400" cy="0"/>
          </a:xfrm>
          <a:prstGeom prst="straightConnector1">
            <a:avLst/>
          </a:prstGeom>
          <a:noFill/>
          <a:ln w="9525" cap="flat" cmpd="sng">
            <a:solidFill>
              <a:srgbClr val="4A7DBA"/>
            </a:solidFill>
            <a:prstDash val="solid"/>
            <a:round/>
            <a:headEnd type="none" w="sm" len="sm"/>
            <a:tailEnd type="none" w="sm" len="sm"/>
          </a:ln>
        </p:spPr>
      </p:cxnSp>
      <p:cxnSp>
        <p:nvCxnSpPr>
          <p:cNvPr id="158" name="Google Shape;158;p28"/>
          <p:cNvCxnSpPr>
            <a:stCxn id="156" idx="2"/>
            <a:endCxn id="153" idx="0"/>
          </p:cNvCxnSpPr>
          <p:nvPr/>
        </p:nvCxnSpPr>
        <p:spPr>
          <a:xfrm>
            <a:off x="7896543" y="2144036"/>
            <a:ext cx="0" cy="1088400"/>
          </a:xfrm>
          <a:prstGeom prst="straightConnector1">
            <a:avLst/>
          </a:prstGeom>
          <a:noFill/>
          <a:ln w="9525" cap="flat" cmpd="sng">
            <a:solidFill>
              <a:srgbClr val="4A7DBA"/>
            </a:solidFill>
            <a:prstDash val="solid"/>
            <a:round/>
            <a:headEnd type="none" w="sm" len="sm"/>
            <a:tailEnd type="none" w="sm" len="sm"/>
          </a:ln>
        </p:spPr>
      </p:cxnSp>
      <p:sp>
        <p:nvSpPr>
          <p:cNvPr id="159" name="Google Shape;159;p28"/>
          <p:cNvSpPr txBox="1"/>
          <p:nvPr/>
        </p:nvSpPr>
        <p:spPr>
          <a:xfrm>
            <a:off x="10032438" y="3829560"/>
            <a:ext cx="246308" cy="923329"/>
          </a:xfrm>
          <a:prstGeom prst="rect">
            <a:avLst/>
          </a:prstGeom>
          <a:noFill/>
          <a:ln>
            <a:noFill/>
          </a:ln>
        </p:spPr>
        <p:txBody>
          <a:bodyPr spcFirstLastPara="1" wrap="square" lIns="121900" tIns="60933" rIns="121900" bIns="60933" anchor="t" anchorCtr="0">
            <a:noAutofit/>
          </a:bodyPr>
          <a:lstStyle/>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a:p>
            <a:endParaRPr sz="2400">
              <a:solidFill>
                <a:schemeClr val="dk1"/>
              </a:solidFill>
              <a:latin typeface="Calibri"/>
              <a:ea typeface="Calibri"/>
              <a:cs typeface="Calibri"/>
              <a:sym typeface="Calibri"/>
            </a:endParaRPr>
          </a:p>
        </p:txBody>
      </p:sp>
      <p:sp>
        <p:nvSpPr>
          <p:cNvPr id="160" name="Google Shape;160;p28"/>
          <p:cNvSpPr/>
          <p:nvPr/>
        </p:nvSpPr>
        <p:spPr>
          <a:xfrm>
            <a:off x="7498472" y="5121818"/>
            <a:ext cx="79600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161" name="Google Shape;161;p28"/>
          <p:cNvCxnSpPr>
            <a:stCxn id="160" idx="0"/>
            <a:endCxn id="153" idx="2"/>
          </p:cNvCxnSpPr>
          <p:nvPr/>
        </p:nvCxnSpPr>
        <p:spPr>
          <a:xfrm flipV="1">
            <a:off x="7896472" y="3869144"/>
            <a:ext cx="1" cy="1252674"/>
          </a:xfrm>
          <a:prstGeom prst="straightConnector1">
            <a:avLst/>
          </a:prstGeom>
          <a:noFill/>
          <a:ln w="9525" cap="flat" cmpd="sng">
            <a:solidFill>
              <a:srgbClr val="4A7DBA"/>
            </a:solidFill>
            <a:prstDash val="solid"/>
            <a:round/>
            <a:headEnd type="none" w="sm" len="sm"/>
            <a:tailEnd type="none" w="sm" len="sm"/>
          </a:ln>
        </p:spPr>
      </p:cxnSp>
      <p:sp>
        <p:nvSpPr>
          <p:cNvPr id="164" name="Google Shape;164;p28"/>
          <p:cNvSpPr txBox="1"/>
          <p:nvPr/>
        </p:nvSpPr>
        <p:spPr>
          <a:xfrm>
            <a:off x="3060943" y="3524696"/>
            <a:ext cx="1459600" cy="338400"/>
          </a:xfrm>
          <a:prstGeom prst="rect">
            <a:avLst/>
          </a:prstGeom>
          <a:noFill/>
          <a:ln>
            <a:noFill/>
          </a:ln>
        </p:spPr>
        <p:txBody>
          <a:bodyPr spcFirstLastPara="1" wrap="square" lIns="121900" tIns="60933" rIns="121900" bIns="60933" anchor="t" anchorCtr="0">
            <a:noAutofit/>
          </a:bodyPr>
          <a:lstStyle/>
          <a:p>
            <a:pPr algn="r"/>
            <a:endParaRPr sz="2133" dirty="0">
              <a:solidFill>
                <a:schemeClr val="dk1"/>
              </a:solidFill>
              <a:latin typeface="Calibri"/>
              <a:ea typeface="Calibri"/>
              <a:cs typeface="Calibri"/>
              <a:sym typeface="Calibri"/>
            </a:endParaRPr>
          </a:p>
        </p:txBody>
      </p:sp>
      <p:sp>
        <p:nvSpPr>
          <p:cNvPr id="165" name="Google Shape;165;p28"/>
          <p:cNvSpPr txBox="1"/>
          <p:nvPr/>
        </p:nvSpPr>
        <p:spPr>
          <a:xfrm>
            <a:off x="8067875" y="2756271"/>
            <a:ext cx="554000" cy="307600"/>
          </a:xfrm>
          <a:prstGeom prst="rect">
            <a:avLst/>
          </a:prstGeom>
          <a:noFill/>
          <a:ln>
            <a:noFill/>
          </a:ln>
        </p:spPr>
        <p:txBody>
          <a:bodyPr spcFirstLastPara="1" wrap="square" lIns="121900" tIns="60933" rIns="121900" bIns="60933" anchor="t" anchorCtr="0">
            <a:noAutofit/>
          </a:bodyPr>
          <a:lstStyle/>
          <a:p>
            <a:r>
              <a:rPr lang="es-419" sz="1867">
                <a:solidFill>
                  <a:schemeClr val="dk1"/>
                </a:solidFill>
                <a:latin typeface="Calibri"/>
                <a:ea typeface="Calibri"/>
                <a:cs typeface="Calibri"/>
                <a:sym typeface="Calibri"/>
              </a:rPr>
              <a:t>1:1</a:t>
            </a:r>
            <a:endParaRPr sz="1867">
              <a:solidFill>
                <a:schemeClr val="dk1"/>
              </a:solidFill>
              <a:latin typeface="Calibri"/>
              <a:ea typeface="Calibri"/>
              <a:cs typeface="Calibri"/>
              <a:sym typeface="Calibri"/>
            </a:endParaRPr>
          </a:p>
        </p:txBody>
      </p:sp>
      <p:cxnSp>
        <p:nvCxnSpPr>
          <p:cNvPr id="166" name="Google Shape;166;p28"/>
          <p:cNvCxnSpPr>
            <a:cxnSpLocks/>
            <a:endCxn id="160" idx="1"/>
          </p:cNvCxnSpPr>
          <p:nvPr/>
        </p:nvCxnSpPr>
        <p:spPr>
          <a:xfrm flipV="1">
            <a:off x="5516883" y="5385018"/>
            <a:ext cx="1981589" cy="2"/>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27" name="Google Shape;154;p28">
            <a:extLst>
              <a:ext uri="{FF2B5EF4-FFF2-40B4-BE49-F238E27FC236}">
                <a16:creationId xmlns:a16="http://schemas.microsoft.com/office/drawing/2014/main" id="{6DFA7A17-CEBA-BE3D-881E-E74893A249AE}"/>
              </a:ext>
            </a:extLst>
          </p:cNvPr>
          <p:cNvSpPr txBox="1"/>
          <p:nvPr/>
        </p:nvSpPr>
        <p:spPr>
          <a:xfrm>
            <a:off x="2891867" y="2187638"/>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0:N</a:t>
            </a:r>
            <a:endParaRPr sz="1867" dirty="0">
              <a:solidFill>
                <a:schemeClr val="dk1"/>
              </a:solidFill>
              <a:latin typeface="Calibri"/>
              <a:ea typeface="Calibri"/>
              <a:cs typeface="Calibri"/>
              <a:sym typeface="Calibri"/>
            </a:endParaRPr>
          </a:p>
        </p:txBody>
      </p:sp>
      <p:sp>
        <p:nvSpPr>
          <p:cNvPr id="28" name="Google Shape;154;p28">
            <a:extLst>
              <a:ext uri="{FF2B5EF4-FFF2-40B4-BE49-F238E27FC236}">
                <a16:creationId xmlns:a16="http://schemas.microsoft.com/office/drawing/2014/main" id="{602825D9-A9FC-457E-3911-EB3A783A4512}"/>
              </a:ext>
            </a:extLst>
          </p:cNvPr>
          <p:cNvSpPr txBox="1"/>
          <p:nvPr/>
        </p:nvSpPr>
        <p:spPr>
          <a:xfrm>
            <a:off x="7155037" y="3983224"/>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1:N</a:t>
            </a:r>
            <a:endParaRPr sz="1867" dirty="0">
              <a:solidFill>
                <a:schemeClr val="dk1"/>
              </a:solidFill>
              <a:latin typeface="Calibri"/>
              <a:ea typeface="Calibri"/>
              <a:cs typeface="Calibri"/>
              <a:sym typeface="Calibri"/>
            </a:endParaRPr>
          </a:p>
        </p:txBody>
      </p:sp>
      <p:sp>
        <p:nvSpPr>
          <p:cNvPr id="30" name="Google Shape;150;p28">
            <a:extLst>
              <a:ext uri="{FF2B5EF4-FFF2-40B4-BE49-F238E27FC236}">
                <a16:creationId xmlns:a16="http://schemas.microsoft.com/office/drawing/2014/main" id="{32CA061A-87BF-F310-4F9A-9ACD00D3EB9D}"/>
              </a:ext>
            </a:extLst>
          </p:cNvPr>
          <p:cNvSpPr/>
          <p:nvPr/>
        </p:nvSpPr>
        <p:spPr>
          <a:xfrm>
            <a:off x="4081727" y="5121818"/>
            <a:ext cx="1459600"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a:r>
              <a:rPr lang="es-419" sz="2400" dirty="0">
                <a:solidFill>
                  <a:schemeClr val="dk1"/>
                </a:solidFill>
                <a:latin typeface="Calibri"/>
                <a:ea typeface="Calibri"/>
                <a:cs typeface="Calibri"/>
                <a:sym typeface="Calibri"/>
              </a:rPr>
              <a:t>invitation</a:t>
            </a:r>
            <a:endParaRPr sz="2400" dirty="0">
              <a:solidFill>
                <a:schemeClr val="dk1"/>
              </a:solidFill>
              <a:latin typeface="Calibri"/>
              <a:ea typeface="Calibri"/>
              <a:cs typeface="Calibri"/>
              <a:sym typeface="Calibri"/>
            </a:endParaRPr>
          </a:p>
        </p:txBody>
      </p:sp>
      <p:sp>
        <p:nvSpPr>
          <p:cNvPr id="33" name="Google Shape;160;p28">
            <a:extLst>
              <a:ext uri="{FF2B5EF4-FFF2-40B4-BE49-F238E27FC236}">
                <a16:creationId xmlns:a16="http://schemas.microsoft.com/office/drawing/2014/main" id="{BC1C1BEE-1E42-4056-060B-FA192A414D4D}"/>
              </a:ext>
            </a:extLst>
          </p:cNvPr>
          <p:cNvSpPr/>
          <p:nvPr/>
        </p:nvSpPr>
        <p:spPr>
          <a:xfrm>
            <a:off x="2473867" y="3566360"/>
            <a:ext cx="79600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a:endParaRPr sz="2400">
              <a:solidFill>
                <a:schemeClr val="dk1"/>
              </a:solidFill>
              <a:latin typeface="Calibri"/>
              <a:ea typeface="Calibri"/>
              <a:cs typeface="Calibri"/>
              <a:sym typeface="Calibri"/>
            </a:endParaRPr>
          </a:p>
        </p:txBody>
      </p:sp>
      <p:cxnSp>
        <p:nvCxnSpPr>
          <p:cNvPr id="11" name="Connettore diritto 10">
            <a:extLst>
              <a:ext uri="{FF2B5EF4-FFF2-40B4-BE49-F238E27FC236}">
                <a16:creationId xmlns:a16="http://schemas.microsoft.com/office/drawing/2014/main" id="{6A60AA38-E4C3-25F8-DA90-66E07627E21B}"/>
              </a:ext>
            </a:extLst>
          </p:cNvPr>
          <p:cNvCxnSpPr>
            <a:stCxn id="150" idx="2"/>
            <a:endCxn id="33" idx="0"/>
          </p:cNvCxnSpPr>
          <p:nvPr/>
        </p:nvCxnSpPr>
        <p:spPr>
          <a:xfrm flipH="1">
            <a:off x="2871867" y="2144012"/>
            <a:ext cx="54" cy="1422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ttore a gomito 13">
            <a:extLst>
              <a:ext uri="{FF2B5EF4-FFF2-40B4-BE49-F238E27FC236}">
                <a16:creationId xmlns:a16="http://schemas.microsoft.com/office/drawing/2014/main" id="{98969400-6806-3E23-36CE-E9C2C07782C8}"/>
              </a:ext>
            </a:extLst>
          </p:cNvPr>
          <p:cNvCxnSpPr>
            <a:cxnSpLocks/>
            <a:stCxn id="33" idx="2"/>
            <a:endCxn id="30" idx="1"/>
          </p:cNvCxnSpPr>
          <p:nvPr/>
        </p:nvCxnSpPr>
        <p:spPr>
          <a:xfrm rot="16200000" flipH="1">
            <a:off x="2830668" y="4133959"/>
            <a:ext cx="1292258" cy="12098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4" name="Google Shape;164;p28">
            <a:extLst>
              <a:ext uri="{FF2B5EF4-FFF2-40B4-BE49-F238E27FC236}">
                <a16:creationId xmlns:a16="http://schemas.microsoft.com/office/drawing/2014/main" id="{D8D9B261-437F-9DA6-9461-D67934386A2F}"/>
              </a:ext>
            </a:extLst>
          </p:cNvPr>
          <p:cNvSpPr txBox="1"/>
          <p:nvPr/>
        </p:nvSpPr>
        <p:spPr>
          <a:xfrm>
            <a:off x="3039997" y="3585160"/>
            <a:ext cx="1459600" cy="338400"/>
          </a:xfrm>
          <a:prstGeom prst="rect">
            <a:avLst/>
          </a:prstGeom>
          <a:noFill/>
          <a:ln>
            <a:noFill/>
          </a:ln>
        </p:spPr>
        <p:txBody>
          <a:bodyPr spcFirstLastPara="1" wrap="square" lIns="121900" tIns="60933" rIns="121900" bIns="60933" anchor="t" anchorCtr="0">
            <a:noAutofit/>
          </a:bodyPr>
          <a:lstStyle/>
          <a:p>
            <a:pPr algn="r"/>
            <a:r>
              <a:rPr lang="es-419" sz="2133" dirty="0">
                <a:solidFill>
                  <a:schemeClr val="dk1"/>
                </a:solidFill>
                <a:latin typeface="Calibri"/>
                <a:ea typeface="Calibri"/>
                <a:cs typeface="Calibri"/>
                <a:sym typeface="Calibri"/>
              </a:rPr>
              <a:t>Fa parte</a:t>
            </a:r>
            <a:endParaRPr sz="2133" dirty="0">
              <a:solidFill>
                <a:schemeClr val="dk1"/>
              </a:solidFill>
              <a:latin typeface="Calibri"/>
              <a:ea typeface="Calibri"/>
              <a:cs typeface="Calibri"/>
              <a:sym typeface="Calibri"/>
            </a:endParaRPr>
          </a:p>
        </p:txBody>
      </p:sp>
      <p:sp>
        <p:nvSpPr>
          <p:cNvPr id="25" name="Google Shape;164;p28">
            <a:extLst>
              <a:ext uri="{FF2B5EF4-FFF2-40B4-BE49-F238E27FC236}">
                <a16:creationId xmlns:a16="http://schemas.microsoft.com/office/drawing/2014/main" id="{3B729806-7C33-05FB-37A2-4AE97F029CCB}"/>
              </a:ext>
            </a:extLst>
          </p:cNvPr>
          <p:cNvSpPr txBox="1"/>
          <p:nvPr/>
        </p:nvSpPr>
        <p:spPr>
          <a:xfrm>
            <a:off x="7042992" y="5648218"/>
            <a:ext cx="1459600" cy="338400"/>
          </a:xfrm>
          <a:prstGeom prst="rect">
            <a:avLst/>
          </a:prstGeom>
          <a:noFill/>
          <a:ln>
            <a:noFill/>
          </a:ln>
        </p:spPr>
        <p:txBody>
          <a:bodyPr spcFirstLastPara="1" wrap="square" lIns="121900" tIns="60933" rIns="121900" bIns="60933" anchor="t" anchorCtr="0">
            <a:noAutofit/>
          </a:bodyPr>
          <a:lstStyle/>
          <a:p>
            <a:pPr algn="r"/>
            <a:r>
              <a:rPr lang="es-419" sz="2133" dirty="0">
                <a:solidFill>
                  <a:schemeClr val="dk1"/>
                </a:solidFill>
                <a:latin typeface="Calibri"/>
                <a:ea typeface="Calibri"/>
                <a:cs typeface="Calibri"/>
                <a:sym typeface="Calibri"/>
              </a:rPr>
              <a:t>Appartiene</a:t>
            </a:r>
            <a:endParaRPr sz="2133" dirty="0">
              <a:solidFill>
                <a:schemeClr val="dk1"/>
              </a:solidFill>
              <a:latin typeface="Calibri"/>
              <a:ea typeface="Calibri"/>
              <a:cs typeface="Calibri"/>
              <a:sym typeface="Calibri"/>
            </a:endParaRPr>
          </a:p>
        </p:txBody>
      </p:sp>
      <p:sp>
        <p:nvSpPr>
          <p:cNvPr id="26" name="Google Shape;154;p28">
            <a:extLst>
              <a:ext uri="{FF2B5EF4-FFF2-40B4-BE49-F238E27FC236}">
                <a16:creationId xmlns:a16="http://schemas.microsoft.com/office/drawing/2014/main" id="{D715A1DF-F833-D553-CFCD-E3CF79D39F36}"/>
              </a:ext>
            </a:extLst>
          </p:cNvPr>
          <p:cNvSpPr txBox="1"/>
          <p:nvPr/>
        </p:nvSpPr>
        <p:spPr>
          <a:xfrm>
            <a:off x="5561327" y="4967818"/>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1:1</a:t>
            </a:r>
            <a:endParaRPr sz="1867" dirty="0">
              <a:solidFill>
                <a:schemeClr val="dk1"/>
              </a:solidFill>
              <a:latin typeface="Calibri"/>
              <a:ea typeface="Calibri"/>
              <a:cs typeface="Calibri"/>
              <a:sym typeface="Calibri"/>
            </a:endParaRPr>
          </a:p>
        </p:txBody>
      </p:sp>
      <p:sp>
        <p:nvSpPr>
          <p:cNvPr id="31" name="Google Shape;154;p28">
            <a:extLst>
              <a:ext uri="{FF2B5EF4-FFF2-40B4-BE49-F238E27FC236}">
                <a16:creationId xmlns:a16="http://schemas.microsoft.com/office/drawing/2014/main" id="{C1449630-84AB-3953-74C5-450A374B6C23}"/>
              </a:ext>
            </a:extLst>
          </p:cNvPr>
          <p:cNvSpPr txBox="1"/>
          <p:nvPr/>
        </p:nvSpPr>
        <p:spPr>
          <a:xfrm>
            <a:off x="3515895" y="4990496"/>
            <a:ext cx="756000" cy="308000"/>
          </a:xfrm>
          <a:prstGeom prst="rect">
            <a:avLst/>
          </a:prstGeom>
          <a:noFill/>
          <a:ln>
            <a:noFill/>
          </a:ln>
        </p:spPr>
        <p:txBody>
          <a:bodyPr spcFirstLastPara="1" wrap="square" lIns="121900" tIns="60933" rIns="121900" bIns="60933" anchor="t" anchorCtr="0">
            <a:noAutofit/>
          </a:bodyPr>
          <a:lstStyle/>
          <a:p>
            <a:r>
              <a:rPr lang="es-419" sz="1867" dirty="0">
                <a:solidFill>
                  <a:schemeClr val="dk1"/>
                </a:solidFill>
                <a:latin typeface="Calibri"/>
                <a:ea typeface="Calibri"/>
                <a:cs typeface="Calibri"/>
                <a:sym typeface="Calibri"/>
              </a:rPr>
              <a:t>1:1</a:t>
            </a:r>
            <a:endParaRPr sz="1867" dirty="0">
              <a:solidFill>
                <a:schemeClr val="dk1"/>
              </a:solidFill>
              <a:latin typeface="Calibri"/>
              <a:ea typeface="Calibri"/>
              <a:cs typeface="Calibri"/>
              <a:sym typeface="Calibri"/>
            </a:endParaRPr>
          </a:p>
        </p:txBody>
      </p:sp>
      <p:sp>
        <p:nvSpPr>
          <p:cNvPr id="32" name="Google Shape;149;p28">
            <a:extLst>
              <a:ext uri="{FF2B5EF4-FFF2-40B4-BE49-F238E27FC236}">
                <a16:creationId xmlns:a16="http://schemas.microsoft.com/office/drawing/2014/main" id="{0BA29419-70EF-172C-1E72-D76A7487ED0B}"/>
              </a:ext>
            </a:extLst>
          </p:cNvPr>
          <p:cNvSpPr txBox="1"/>
          <p:nvPr/>
        </p:nvSpPr>
        <p:spPr>
          <a:xfrm>
            <a:off x="3749727" y="5674611"/>
            <a:ext cx="1791600" cy="795101"/>
          </a:xfrm>
          <a:prstGeom prst="rect">
            <a:avLst/>
          </a:prstGeom>
          <a:noFill/>
          <a:ln>
            <a:noFill/>
          </a:ln>
        </p:spPr>
        <p:txBody>
          <a:bodyPr spcFirstLastPara="1" wrap="square" lIns="121900" tIns="60933" rIns="121900" bIns="60933" anchor="t" anchorCtr="0">
            <a:noAutofit/>
          </a:bodyPr>
          <a:lstStyle/>
          <a:p>
            <a:pPr algn="r"/>
            <a:r>
              <a:rPr lang="es-419" sz="2400" b="1" dirty="0">
                <a:solidFill>
                  <a:schemeClr val="dk1"/>
                </a:solidFill>
                <a:latin typeface="Calibri"/>
                <a:ea typeface="Calibri"/>
                <a:cs typeface="Calibri"/>
                <a:sym typeface="Calibri"/>
              </a:rPr>
              <a:t>ID</a:t>
            </a:r>
            <a:r>
              <a:rPr lang="es-419" sz="2133" b="1" dirty="0">
                <a:solidFill>
                  <a:schemeClr val="dk1"/>
                </a:solidFill>
                <a:latin typeface="Calibri"/>
                <a:ea typeface="Calibri"/>
                <a:cs typeface="Calibri"/>
                <a:sym typeface="Calibri"/>
              </a:rPr>
              <a:t>Meeting, IDPartecipant</a:t>
            </a:r>
            <a:endParaRPr sz="2400" b="1" dirty="0"/>
          </a:p>
        </p:txBody>
      </p:sp>
    </p:spTree>
    <p:extLst>
      <p:ext uri="{BB962C8B-B14F-4D97-AF65-F5344CB8AC3E}">
        <p14:creationId xmlns:p14="http://schemas.microsoft.com/office/powerpoint/2010/main" val="98938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3152E62-4B54-7B59-6A54-23E17C533B21}"/>
              </a:ext>
            </a:extLst>
          </p:cNvPr>
          <p:cNvSpPr>
            <a:spLocks noGrp="1"/>
          </p:cNvSpPr>
          <p:nvPr>
            <p:ph idx="1"/>
          </p:nvPr>
        </p:nvSpPr>
        <p:spPr>
          <a:xfrm>
            <a:off x="337351" y="1057528"/>
            <a:ext cx="6195530" cy="6003672"/>
          </a:xfrm>
        </p:spPr>
        <p:txBody>
          <a:bodyPr>
            <a:normAutofit fontScale="92500" lnSpcReduction="20000"/>
          </a:bodyPr>
          <a:lstStyle/>
          <a:p>
            <a:pPr marL="0" indent="0">
              <a:buNone/>
            </a:pPr>
            <a:r>
              <a:rPr lang="en-US" sz="1600" dirty="0">
                <a:latin typeface="Courier New" panose="02070309020205020404" pitchFamily="49" charset="0"/>
                <a:cs typeface="Courier New" panose="02070309020205020404" pitchFamily="49" charset="0"/>
              </a:rPr>
              <a:t>CREATE TABLE `</a:t>
            </a:r>
            <a:r>
              <a:rPr lang="en-US" sz="1600" b="1" dirty="0">
                <a:latin typeface="Courier New" panose="02070309020205020404" pitchFamily="49" charset="0"/>
                <a:cs typeface="Courier New" panose="02070309020205020404" pitchFamily="49" charset="0"/>
              </a:rPr>
              <a:t>user</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iduser</a:t>
            </a:r>
            <a:r>
              <a:rPr lang="en-US" sz="1600" dirty="0">
                <a:latin typeface="Courier New" panose="02070309020205020404" pitchFamily="49" charset="0"/>
                <a:cs typeface="Courier New" panose="02070309020205020404" pitchFamily="49" charset="0"/>
              </a:rPr>
              <a:t>` int NOT NULL AUTO_INCREMENT,</a:t>
            </a:r>
          </a:p>
          <a:p>
            <a:pPr marL="0" indent="0">
              <a:buNone/>
            </a:pPr>
            <a:r>
              <a:rPr lang="en-US" sz="1600" dirty="0">
                <a:latin typeface="Courier New" panose="02070309020205020404" pitchFamily="49" charset="0"/>
                <a:cs typeface="Courier New" panose="02070309020205020404" pitchFamily="49" charset="0"/>
              </a:rPr>
              <a:t>  `mail` varchar(45) NOT NULL,</a:t>
            </a:r>
          </a:p>
          <a:p>
            <a:pPr marL="0" indent="0">
              <a:buNone/>
            </a:pPr>
            <a:r>
              <a:rPr lang="en-US" sz="1600" dirty="0">
                <a:latin typeface="Courier New" panose="02070309020205020404" pitchFamily="49" charset="0"/>
                <a:cs typeface="Courier New" panose="02070309020205020404" pitchFamily="49" charset="0"/>
              </a:rPr>
              <a:t>  `password` varchar(20) NOT NULL,</a:t>
            </a:r>
          </a:p>
          <a:p>
            <a:pPr marL="0" indent="0">
              <a:buNone/>
            </a:pPr>
            <a:r>
              <a:rPr lang="en-US" sz="1600" dirty="0">
                <a:latin typeface="Courier New" panose="02070309020205020404" pitchFamily="49" charset="0"/>
                <a:cs typeface="Courier New" panose="02070309020205020404" pitchFamily="49" charset="0"/>
              </a:rPr>
              <a:t>  `name` varchar(30) NOT NULL,</a:t>
            </a:r>
          </a:p>
          <a:p>
            <a:pPr marL="0" indent="0">
              <a:buNone/>
            </a:pPr>
            <a:r>
              <a:rPr lang="en-US" sz="1600" dirty="0">
                <a:latin typeface="Courier New" panose="02070309020205020404" pitchFamily="49" charset="0"/>
                <a:cs typeface="Courier New" panose="02070309020205020404" pitchFamily="49" charset="0"/>
              </a:rPr>
              <a:t>  `surname` varchar(30) NOT NULL,</a:t>
            </a:r>
          </a:p>
          <a:p>
            <a:pPr marL="0" indent="0">
              <a:buNone/>
            </a:pPr>
            <a:r>
              <a:rPr lang="en-US" sz="1600" dirty="0">
                <a:latin typeface="Courier New" panose="02070309020205020404" pitchFamily="49" charset="0"/>
                <a:cs typeface="Courier New" panose="02070309020205020404" pitchFamily="49" charset="0"/>
              </a:rPr>
              <a:t>  PRIMARY KEY (`</a:t>
            </a:r>
            <a:r>
              <a:rPr lang="en-US" sz="1600" dirty="0" err="1">
                <a:latin typeface="Courier New" panose="02070309020205020404" pitchFamily="49" charset="0"/>
                <a:cs typeface="Courier New" panose="02070309020205020404" pitchFamily="49" charset="0"/>
              </a:rPr>
              <a:t>iduser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endParaRPr lang="it-IT" sz="1600" dirty="0"/>
          </a:p>
          <a:p>
            <a:pPr marL="0" indent="0">
              <a:buNone/>
            </a:pPr>
            <a:r>
              <a:rPr lang="en-US" sz="1600" dirty="0">
                <a:latin typeface="Courier New" panose="02070309020205020404" pitchFamily="49" charset="0"/>
                <a:cs typeface="Courier New" panose="02070309020205020404" pitchFamily="49" charset="0"/>
              </a:rPr>
              <a:t>CREATE TABLE `</a:t>
            </a:r>
            <a:r>
              <a:rPr lang="en-US" sz="1600" b="1" dirty="0">
                <a:latin typeface="Courier New" panose="02070309020205020404" pitchFamily="49" charset="0"/>
                <a:cs typeface="Courier New" panose="02070309020205020404" pitchFamily="49" charset="0"/>
              </a:rPr>
              <a:t>meeting</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idmeeting</a:t>
            </a:r>
            <a:r>
              <a:rPr lang="en-US" sz="1600" dirty="0">
                <a:latin typeface="Courier New" panose="02070309020205020404" pitchFamily="49" charset="0"/>
                <a:cs typeface="Courier New" panose="02070309020205020404" pitchFamily="49" charset="0"/>
              </a:rPr>
              <a:t>` int NOT NULL AUTO_INCREMENT,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idowner</a:t>
            </a:r>
            <a:r>
              <a:rPr lang="en-US" sz="1600" dirty="0">
                <a:latin typeface="Courier New" panose="02070309020205020404" pitchFamily="49" charset="0"/>
                <a:cs typeface="Courier New" panose="02070309020205020404" pitchFamily="49" charset="0"/>
              </a:rPr>
              <a:t>` int NOT NULL,</a:t>
            </a:r>
          </a:p>
          <a:p>
            <a:pPr marL="0" indent="0">
              <a:buNone/>
            </a:pPr>
            <a:r>
              <a:rPr lang="en-US" sz="1600" dirty="0">
                <a:latin typeface="Courier New" panose="02070309020205020404" pitchFamily="49" charset="0"/>
                <a:cs typeface="Courier New" panose="02070309020205020404" pitchFamily="49" charset="0"/>
              </a:rPr>
              <a:t>  `title` varchar(30) NOT NULL,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max_partecipant</a:t>
            </a:r>
            <a:r>
              <a:rPr lang="en-US" sz="1600" dirty="0">
                <a:latin typeface="Courier New" panose="02070309020205020404" pitchFamily="49" charset="0"/>
                <a:cs typeface="Courier New" panose="02070309020205020404" pitchFamily="49" charset="0"/>
              </a:rPr>
              <a:t>` int NOT NULL,</a:t>
            </a:r>
          </a:p>
          <a:p>
            <a:pPr marL="0" indent="0">
              <a:buNone/>
            </a:pPr>
            <a:r>
              <a:rPr lang="en-US" sz="1600" dirty="0">
                <a:latin typeface="Courier New" panose="02070309020205020404" pitchFamily="49" charset="0"/>
                <a:cs typeface="Courier New" panose="02070309020205020404" pitchFamily="49" charset="0"/>
              </a:rPr>
              <a:t>  `duration` int NOT NULL,</a:t>
            </a:r>
          </a:p>
          <a:p>
            <a:pPr marL="0" indent="0">
              <a:buNone/>
            </a:pPr>
            <a:r>
              <a:rPr lang="en-US" sz="1600" dirty="0">
                <a:latin typeface="Courier New" panose="02070309020205020404" pitchFamily="49" charset="0"/>
                <a:cs typeface="Courier New" panose="02070309020205020404" pitchFamily="49" charset="0"/>
              </a:rPr>
              <a:t>  `date` datetime NOT NULL,</a:t>
            </a:r>
          </a:p>
          <a:p>
            <a:pPr marL="0" indent="0">
              <a:buNone/>
            </a:pPr>
            <a:r>
              <a:rPr lang="en-US" sz="1600" dirty="0">
                <a:latin typeface="Courier New" panose="02070309020205020404" pitchFamily="49" charset="0"/>
                <a:cs typeface="Courier New" panose="02070309020205020404" pitchFamily="49" charset="0"/>
              </a:rPr>
              <a:t>  PRIMARY KEY (`</a:t>
            </a:r>
            <a:r>
              <a:rPr lang="en-US" sz="1600" dirty="0" err="1">
                <a:latin typeface="Courier New" panose="02070309020205020404" pitchFamily="49" charset="0"/>
                <a:cs typeface="Courier New" panose="02070309020205020404" pitchFamily="49" charset="0"/>
              </a:rPr>
              <a:t>idmeeting</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KEY `</a:t>
            </a:r>
            <a:r>
              <a:rPr lang="en-US" sz="1600" dirty="0" err="1">
                <a:latin typeface="Courier New" panose="02070309020205020404" pitchFamily="49" charset="0"/>
                <a:cs typeface="Courier New" panose="02070309020205020404" pitchFamily="49" charset="0"/>
              </a:rPr>
              <a:t>fk_owner_idx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idowner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CONSTRAINT `</a:t>
            </a:r>
            <a:r>
              <a:rPr lang="en-US" sz="1600" dirty="0" err="1">
                <a:latin typeface="Courier New" panose="02070309020205020404" pitchFamily="49" charset="0"/>
                <a:cs typeface="Courier New" panose="02070309020205020404" pitchFamily="49" charset="0"/>
              </a:rPr>
              <a:t>fk_owner</a:t>
            </a:r>
            <a:r>
              <a:rPr lang="en-US" sz="1600" dirty="0">
                <a:latin typeface="Courier New" panose="02070309020205020404" pitchFamily="49" charset="0"/>
                <a:cs typeface="Courier New" panose="02070309020205020404" pitchFamily="49" charset="0"/>
              </a:rPr>
              <a:t>` FOREIGN KEY (`</a:t>
            </a:r>
            <a:r>
              <a:rPr lang="en-US" sz="1600" dirty="0" err="1">
                <a:latin typeface="Courier New" panose="02070309020205020404" pitchFamily="49" charset="0"/>
                <a:cs typeface="Courier New" panose="02070309020205020404" pitchFamily="49" charset="0"/>
              </a:rPr>
              <a:t>idowner</a:t>
            </a:r>
            <a:r>
              <a:rPr lang="en-US" sz="1600" dirty="0">
                <a:latin typeface="Courier New" panose="02070309020205020404" pitchFamily="49" charset="0"/>
                <a:cs typeface="Courier New" panose="02070309020205020404" pitchFamily="49" charset="0"/>
              </a:rPr>
              <a:t>`) REFERENCES `user` (`</a:t>
            </a:r>
            <a:r>
              <a:rPr lang="en-US" sz="1600" dirty="0" err="1">
                <a:latin typeface="Courier New" panose="02070309020205020404" pitchFamily="49" charset="0"/>
                <a:cs typeface="Courier New" panose="02070309020205020404" pitchFamily="49" charset="0"/>
              </a:rPr>
              <a:t>iduser</a:t>
            </a:r>
            <a:r>
              <a:rPr lang="en-US" sz="1600" dirty="0">
                <a:latin typeface="Courier New" panose="02070309020205020404" pitchFamily="49" charset="0"/>
                <a:cs typeface="Courier New" panose="02070309020205020404" pitchFamily="49" charset="0"/>
              </a:rPr>
              <a:t>`) ON DELETE CASCADE ON UPDATE CASCADE</a:t>
            </a:r>
          </a:p>
          <a:p>
            <a:pPr marL="0" indent="0">
              <a:buNone/>
            </a:pPr>
            <a:r>
              <a:rPr lang="en-US" sz="1600" dirty="0">
                <a:latin typeface="Courier New" panose="02070309020205020404" pitchFamily="49" charset="0"/>
                <a:cs typeface="Courier New" panose="02070309020205020404" pitchFamily="49" charset="0"/>
              </a:rPr>
              <a:t>)</a:t>
            </a:r>
            <a:endParaRPr lang="it-IT" sz="1050" dirty="0"/>
          </a:p>
        </p:txBody>
      </p:sp>
      <p:sp>
        <p:nvSpPr>
          <p:cNvPr id="4" name="CasellaDiTesto 3">
            <a:extLst>
              <a:ext uri="{FF2B5EF4-FFF2-40B4-BE49-F238E27FC236}">
                <a16:creationId xmlns:a16="http://schemas.microsoft.com/office/drawing/2014/main" id="{EFDDD451-3F98-687C-1D32-113DE86A06F9}"/>
              </a:ext>
            </a:extLst>
          </p:cNvPr>
          <p:cNvSpPr txBox="1"/>
          <p:nvPr/>
        </p:nvSpPr>
        <p:spPr>
          <a:xfrm>
            <a:off x="6433351" y="1166842"/>
            <a:ext cx="5758649" cy="4524315"/>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b="1" dirty="0">
                <a:latin typeface="Courier New" panose="02070309020205020404" pitchFamily="49" charset="0"/>
                <a:cs typeface="Courier New" panose="02070309020205020404" pitchFamily="49" charset="0"/>
              </a:rPr>
              <a:t>invitation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idmeeting</a:t>
            </a:r>
            <a:r>
              <a:rPr lang="en-US" dirty="0">
                <a:latin typeface="Courier New" panose="02070309020205020404" pitchFamily="49" charset="0"/>
                <a:cs typeface="Courier New" panose="02070309020205020404" pitchFamily="49" charset="0"/>
              </a:rPr>
              <a:t>` int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idpartecipant</a:t>
            </a:r>
            <a:r>
              <a:rPr lang="en-US" dirty="0">
                <a:latin typeface="Courier New" panose="02070309020205020404" pitchFamily="49" charset="0"/>
                <a:cs typeface="Courier New" panose="02070309020205020404" pitchFamily="49" charset="0"/>
              </a:rPr>
              <a:t>` int NOT NULL,</a:t>
            </a:r>
          </a:p>
          <a:p>
            <a:r>
              <a:rPr lang="en-US" dirty="0">
                <a:latin typeface="Courier New" panose="02070309020205020404" pitchFamily="49" charset="0"/>
                <a:cs typeface="Courier New" panose="02070309020205020404" pitchFamily="49" charset="0"/>
              </a:rPr>
              <a:t>  PRIMARY KEY (`</a:t>
            </a:r>
            <a:r>
              <a:rPr lang="en-US" dirty="0" err="1">
                <a:latin typeface="Courier New" panose="02070309020205020404" pitchFamily="49" charset="0"/>
                <a:cs typeface="Courier New" panose="02070309020205020404" pitchFamily="49" charset="0"/>
              </a:rPr>
              <a:t>idmeeting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idpartecipant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KEY `</a:t>
            </a:r>
            <a:r>
              <a:rPr lang="en-US" dirty="0" err="1">
                <a:latin typeface="Courier New" panose="02070309020205020404" pitchFamily="49" charset="0"/>
                <a:cs typeface="Courier New" panose="02070309020205020404" pitchFamily="49" charset="0"/>
              </a:rPr>
              <a:t>fk_partecipant_idx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idpartecipant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CONSTRAINT `</a:t>
            </a:r>
            <a:r>
              <a:rPr lang="en-US" dirty="0" err="1">
                <a:latin typeface="Courier New" panose="02070309020205020404" pitchFamily="49" charset="0"/>
                <a:cs typeface="Courier New" panose="02070309020205020404" pitchFamily="49" charset="0"/>
              </a:rPr>
              <a:t>fk_meeting</a:t>
            </a:r>
            <a:r>
              <a:rPr lang="en-US" dirty="0">
                <a:latin typeface="Courier New" panose="02070309020205020404" pitchFamily="49" charset="0"/>
                <a:cs typeface="Courier New" panose="02070309020205020404" pitchFamily="49" charset="0"/>
              </a:rPr>
              <a:t>` FOREIGN KEY (`</a:t>
            </a:r>
            <a:r>
              <a:rPr lang="en-US" dirty="0" err="1">
                <a:latin typeface="Courier New" panose="02070309020205020404" pitchFamily="49" charset="0"/>
                <a:cs typeface="Courier New" panose="02070309020205020404" pitchFamily="49" charset="0"/>
              </a:rPr>
              <a:t>idmeeting</a:t>
            </a:r>
            <a:r>
              <a:rPr lang="en-US" dirty="0">
                <a:latin typeface="Courier New" panose="02070309020205020404" pitchFamily="49" charset="0"/>
                <a:cs typeface="Courier New" panose="02070309020205020404" pitchFamily="49" charset="0"/>
              </a:rPr>
              <a:t>`) REFERENCES `meeting` (`</a:t>
            </a:r>
            <a:r>
              <a:rPr lang="en-US" dirty="0" err="1">
                <a:latin typeface="Courier New" panose="02070309020205020404" pitchFamily="49" charset="0"/>
                <a:cs typeface="Courier New" panose="02070309020205020404" pitchFamily="49" charset="0"/>
              </a:rPr>
              <a:t>idmeeting</a:t>
            </a:r>
            <a:r>
              <a:rPr lang="en-US" dirty="0">
                <a:latin typeface="Courier New" panose="02070309020205020404" pitchFamily="49" charset="0"/>
                <a:cs typeface="Courier New" panose="02070309020205020404" pitchFamily="49" charset="0"/>
              </a:rPr>
              <a:t>`) ON DELETE CASCADE ON UPDATE CASCADE,</a:t>
            </a:r>
          </a:p>
          <a:p>
            <a:r>
              <a:rPr lang="en-US" dirty="0">
                <a:latin typeface="Courier New" panose="02070309020205020404" pitchFamily="49" charset="0"/>
                <a:cs typeface="Courier New" panose="02070309020205020404" pitchFamily="49" charset="0"/>
              </a:rPr>
              <a:t>  CONSTRAINT `</a:t>
            </a:r>
            <a:r>
              <a:rPr lang="en-US" dirty="0" err="1">
                <a:latin typeface="Courier New" panose="02070309020205020404" pitchFamily="49" charset="0"/>
                <a:cs typeface="Courier New" panose="02070309020205020404" pitchFamily="49" charset="0"/>
              </a:rPr>
              <a:t>fk_partecipant</a:t>
            </a:r>
            <a:r>
              <a:rPr lang="en-US" dirty="0">
                <a:latin typeface="Courier New" panose="02070309020205020404" pitchFamily="49" charset="0"/>
                <a:cs typeface="Courier New" panose="02070309020205020404" pitchFamily="49" charset="0"/>
              </a:rPr>
              <a:t>` FOREIGN KEY (`</a:t>
            </a:r>
            <a:r>
              <a:rPr lang="en-US" dirty="0" err="1">
                <a:latin typeface="Courier New" panose="02070309020205020404" pitchFamily="49" charset="0"/>
                <a:cs typeface="Courier New" panose="02070309020205020404" pitchFamily="49" charset="0"/>
              </a:rPr>
              <a:t>idpartecipant</a:t>
            </a:r>
            <a:r>
              <a:rPr lang="en-US" dirty="0">
                <a:latin typeface="Courier New" panose="02070309020205020404" pitchFamily="49" charset="0"/>
                <a:cs typeface="Courier New" panose="02070309020205020404" pitchFamily="49" charset="0"/>
              </a:rPr>
              <a:t>`) REFERENCES `user` (`</a:t>
            </a:r>
            <a:r>
              <a:rPr lang="en-US" dirty="0" err="1">
                <a:latin typeface="Courier New" panose="02070309020205020404" pitchFamily="49" charset="0"/>
                <a:cs typeface="Courier New" panose="02070309020205020404" pitchFamily="49" charset="0"/>
              </a:rPr>
              <a:t>iduser</a:t>
            </a:r>
            <a:r>
              <a:rPr lang="en-US" dirty="0">
                <a:latin typeface="Courier New" panose="02070309020205020404" pitchFamily="49" charset="0"/>
                <a:cs typeface="Courier New" panose="02070309020205020404" pitchFamily="49" charset="0"/>
              </a:rPr>
              <a:t>`) ON DELETE CASCADE ON UPDATE CASCADE</a:t>
            </a:r>
          </a:p>
          <a:p>
            <a:r>
              <a:rPr lang="en-US" dirty="0">
                <a:latin typeface="Courier New" panose="02070309020205020404" pitchFamily="49" charset="0"/>
                <a:cs typeface="Courier New" panose="02070309020205020404" pitchFamily="49" charset="0"/>
              </a:rPr>
              <a:t>)</a:t>
            </a:r>
            <a:endParaRPr lang="it-IT" dirty="0"/>
          </a:p>
        </p:txBody>
      </p:sp>
      <p:sp>
        <p:nvSpPr>
          <p:cNvPr id="2" name="CasellaDiTesto 1">
            <a:extLst>
              <a:ext uri="{FF2B5EF4-FFF2-40B4-BE49-F238E27FC236}">
                <a16:creationId xmlns:a16="http://schemas.microsoft.com/office/drawing/2014/main" id="{27FCD4FB-D865-A15B-5DD4-C1FCFCFFB015}"/>
              </a:ext>
            </a:extLst>
          </p:cNvPr>
          <p:cNvSpPr txBox="1"/>
          <p:nvPr/>
        </p:nvSpPr>
        <p:spPr>
          <a:xfrm>
            <a:off x="429827" y="339616"/>
            <a:ext cx="4436813" cy="584775"/>
          </a:xfrm>
          <a:prstGeom prst="rect">
            <a:avLst/>
          </a:prstGeom>
          <a:noFill/>
        </p:spPr>
        <p:txBody>
          <a:bodyPr wrap="square" rtlCol="0">
            <a:spAutoFit/>
          </a:bodyPr>
          <a:lstStyle/>
          <a:p>
            <a:r>
              <a:rPr lang="es-419" sz="3200" dirty="0">
                <a:latin typeface="+mj-lt"/>
              </a:rPr>
              <a:t>Local database schema</a:t>
            </a:r>
            <a:endParaRPr lang="it-IT" sz="3200" dirty="0">
              <a:latin typeface="+mj-lt"/>
            </a:endParaRPr>
          </a:p>
        </p:txBody>
      </p:sp>
      <p:sp>
        <p:nvSpPr>
          <p:cNvPr id="5" name="CasellaDiTesto 4">
            <a:extLst>
              <a:ext uri="{FF2B5EF4-FFF2-40B4-BE49-F238E27FC236}">
                <a16:creationId xmlns:a16="http://schemas.microsoft.com/office/drawing/2014/main" id="{A65529B3-1EDA-B490-84C4-DF93B766D7CA}"/>
              </a:ext>
            </a:extLst>
          </p:cNvPr>
          <p:cNvSpPr txBox="1"/>
          <p:nvPr/>
        </p:nvSpPr>
        <p:spPr>
          <a:xfrm>
            <a:off x="6636615" y="339616"/>
            <a:ext cx="4963676" cy="584775"/>
          </a:xfrm>
          <a:prstGeom prst="rect">
            <a:avLst/>
          </a:prstGeom>
          <a:noFill/>
        </p:spPr>
        <p:txBody>
          <a:bodyPr wrap="square" rtlCol="0">
            <a:spAutoFit/>
          </a:bodyPr>
          <a:lstStyle/>
          <a:p>
            <a:r>
              <a:rPr lang="es-419" sz="3200" dirty="0">
                <a:latin typeface="+mj-lt"/>
              </a:rPr>
              <a:t>Logical database schema</a:t>
            </a:r>
            <a:endParaRPr lang="it-IT" sz="3200" dirty="0">
              <a:latin typeface="+mj-lt"/>
            </a:endParaRPr>
          </a:p>
        </p:txBody>
      </p:sp>
    </p:spTree>
    <p:extLst>
      <p:ext uri="{BB962C8B-B14F-4D97-AF65-F5344CB8AC3E}">
        <p14:creationId xmlns:p14="http://schemas.microsoft.com/office/powerpoint/2010/main" val="234920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878424B-7138-C416-9B42-6F06A95FE608}"/>
              </a:ext>
            </a:extLst>
          </p:cNvPr>
          <p:cNvSpPr>
            <a:spLocks noGrp="1"/>
          </p:cNvSpPr>
          <p:nvPr>
            <p:ph idx="1"/>
          </p:nvPr>
        </p:nvSpPr>
        <p:spPr>
          <a:xfrm>
            <a:off x="372861" y="188640"/>
            <a:ext cx="11478827" cy="6480720"/>
          </a:xfrm>
        </p:spPr>
        <p:txBody>
          <a:bodyPr>
            <a:normAutofit/>
          </a:bodyPr>
          <a:lstStyle/>
          <a:p>
            <a:pPr marL="0" indent="0">
              <a:buNone/>
            </a:pPr>
            <a:r>
              <a:rPr lang="it-IT" sz="2000" dirty="0">
                <a:latin typeface="Arial" panose="020B0604020202020204" pitchFamily="34" charset="0"/>
                <a:cs typeface="Arial" panose="020B0604020202020204" pitchFamily="34" charset="0"/>
              </a:rPr>
              <a:t>Un’applicazione web consente la gestione di riunioni online. L’applicazione supporta </a:t>
            </a:r>
            <a:r>
              <a:rPr lang="it-IT" sz="2000" dirty="0">
                <a:solidFill>
                  <a:schemeClr val="accent6">
                    <a:lumMod val="50000"/>
                  </a:schemeClr>
                </a:solidFill>
                <a:latin typeface="Arial" panose="020B0604020202020204" pitchFamily="34" charset="0"/>
                <a:cs typeface="Arial" panose="020B0604020202020204" pitchFamily="34" charset="0"/>
              </a:rPr>
              <a:t>regis</a:t>
            </a:r>
            <a:r>
              <a:rPr lang="it-IT" sz="2000" dirty="0">
                <a:solidFill>
                  <a:srgbClr val="0070C0"/>
                </a:solidFill>
                <a:latin typeface="Arial" panose="020B0604020202020204" pitchFamily="34" charset="0"/>
                <a:cs typeface="Arial" panose="020B0604020202020204" pitchFamily="34" charset="0"/>
              </a:rPr>
              <a:t>trazione e lo</a:t>
            </a:r>
            <a:r>
              <a:rPr lang="it-IT" sz="2000" dirty="0">
                <a:solidFill>
                  <a:schemeClr val="accent6">
                    <a:lumMod val="50000"/>
                  </a:schemeClr>
                </a:solidFill>
                <a:latin typeface="Arial" panose="020B0604020202020204" pitchFamily="34" charset="0"/>
                <a:cs typeface="Arial" panose="020B0604020202020204" pitchFamily="34" charset="0"/>
              </a:rPr>
              <a:t>gin</a:t>
            </a:r>
            <a:r>
              <a:rPr lang="it-IT" sz="2000" dirty="0">
                <a:latin typeface="Arial" panose="020B0604020202020204" pitchFamily="34" charset="0"/>
                <a:cs typeface="Arial" panose="020B0604020202020204" pitchFamily="34" charset="0"/>
              </a:rPr>
              <a:t> mediante una pagina pubblica con </a:t>
            </a:r>
            <a:r>
              <a:rPr lang="it-IT" sz="2000" dirty="0">
                <a:solidFill>
                  <a:srgbClr val="92D050"/>
                </a:solidFill>
                <a:latin typeface="Arial" panose="020B0604020202020204" pitchFamily="34" charset="0"/>
                <a:cs typeface="Arial" panose="020B0604020202020204" pitchFamily="34" charset="0"/>
              </a:rPr>
              <a:t>opportune </a:t>
            </a:r>
            <a:r>
              <a:rPr lang="it-IT" sz="2000" dirty="0" err="1">
                <a:solidFill>
                  <a:srgbClr val="92D050"/>
                </a:solidFill>
                <a:latin typeface="Arial" panose="020B0604020202020204" pitchFamily="34" charset="0"/>
                <a:cs typeface="Arial" panose="020B0604020202020204" pitchFamily="34" charset="0"/>
              </a:rPr>
              <a:t>form</a:t>
            </a:r>
            <a:r>
              <a:rPr lang="it-IT" sz="2000" dirty="0">
                <a:latin typeface="Arial" panose="020B0604020202020204" pitchFamily="34" charset="0"/>
                <a:cs typeface="Arial" panose="020B0604020202020204" pitchFamily="34" charset="0"/>
              </a:rPr>
              <a:t>. La registrazione controlla la validità sintattica dell’indirizzo di email e l’uguaglianza tra i campi “password” e “ripeti password”. La registrazione controlla l’unicità dello username. Una riunione ha un titolo, una data, un’ora, una durata e un numero massimo di partecipanti. L’utente fa il login e, se autenticato, accede </a:t>
            </a:r>
            <a:r>
              <a:rPr lang="it-IT" sz="2000" dirty="0">
                <a:solidFill>
                  <a:srgbClr val="FF0000"/>
                </a:solidFill>
                <a:latin typeface="Arial" panose="020B0604020202020204" pitchFamily="34" charset="0"/>
                <a:cs typeface="Arial" panose="020B0604020202020204" pitchFamily="34" charset="0"/>
              </a:rPr>
              <a:t>all’HOME page</a:t>
            </a:r>
            <a:r>
              <a:rPr lang="it-IT" sz="2000" dirty="0">
                <a:latin typeface="Arial" panose="020B0604020202020204" pitchFamily="34" charset="0"/>
                <a:cs typeface="Arial" panose="020B0604020202020204" pitchFamily="34" charset="0"/>
              </a:rPr>
              <a:t> che </a:t>
            </a:r>
            <a:r>
              <a:rPr lang="it-IT" sz="2000" dirty="0">
                <a:solidFill>
                  <a:srgbClr val="0070C0"/>
                </a:solidFill>
                <a:latin typeface="Arial" panose="020B0604020202020204" pitchFamily="34" charset="0"/>
                <a:cs typeface="Arial" panose="020B0604020202020204" pitchFamily="34" charset="0"/>
              </a:rPr>
              <a:t>mostra l’elenco </a:t>
            </a:r>
            <a:r>
              <a:rPr lang="it-IT" sz="2000" dirty="0">
                <a:solidFill>
                  <a:srgbClr val="92D050"/>
                </a:solidFill>
                <a:latin typeface="Arial" panose="020B0604020202020204" pitchFamily="34" charset="0"/>
                <a:cs typeface="Arial" panose="020B0604020202020204" pitchFamily="34" charset="0"/>
              </a:rPr>
              <a:t>delle riunioni indette da lui </a:t>
            </a:r>
            <a:r>
              <a:rPr lang="it-IT" sz="2000" dirty="0">
                <a:latin typeface="Arial" panose="020B0604020202020204" pitchFamily="34" charset="0"/>
                <a:cs typeface="Arial" panose="020B0604020202020204" pitchFamily="34" charset="0"/>
              </a:rPr>
              <a:t>e non ancora scadute</a:t>
            </a:r>
            <a:r>
              <a:rPr lang="it-IT" sz="2000" dirty="0">
                <a:solidFill>
                  <a:srgbClr val="92D050"/>
                </a:solidFill>
                <a:latin typeface="Arial" panose="020B0604020202020204" pitchFamily="34" charset="0"/>
                <a:cs typeface="Arial" panose="020B0604020202020204" pitchFamily="34" charset="0"/>
              </a:rPr>
              <a:t>, l’elenco delle riunioni cui è stato invitato</a:t>
            </a:r>
            <a:r>
              <a:rPr lang="it-IT" sz="2000" dirty="0">
                <a:latin typeface="Arial" panose="020B0604020202020204" pitchFamily="34" charset="0"/>
                <a:cs typeface="Arial" panose="020B0604020202020204" pitchFamily="34" charset="0"/>
              </a:rPr>
              <a:t> e non ancora scadute, e una </a:t>
            </a:r>
            <a:r>
              <a:rPr lang="it-IT" sz="2000" dirty="0" err="1">
                <a:solidFill>
                  <a:srgbClr val="92D050"/>
                </a:solidFill>
                <a:latin typeface="Arial" panose="020B0604020202020204" pitchFamily="34" charset="0"/>
                <a:cs typeface="Arial" panose="020B0604020202020204" pitchFamily="34" charset="0"/>
              </a:rPr>
              <a:t>form</a:t>
            </a:r>
            <a:r>
              <a:rPr lang="it-IT" sz="2000" dirty="0">
                <a:solidFill>
                  <a:srgbClr val="92D050"/>
                </a:solidFill>
                <a:latin typeface="Arial" panose="020B0604020202020204" pitchFamily="34" charset="0"/>
                <a:cs typeface="Arial" panose="020B0604020202020204" pitchFamily="34" charset="0"/>
              </a:rPr>
              <a:t> per creare una nuova riunione</a:t>
            </a:r>
            <a:r>
              <a:rPr lang="it-IT" sz="2000" dirty="0">
                <a:latin typeface="Arial" panose="020B0604020202020204" pitchFamily="34" charset="0"/>
                <a:cs typeface="Arial" panose="020B0604020202020204" pitchFamily="34" charset="0"/>
              </a:rPr>
              <a:t>. Quando l’utente </a:t>
            </a:r>
            <a:r>
              <a:rPr lang="it-IT" sz="2000" dirty="0">
                <a:solidFill>
                  <a:schemeClr val="accent6">
                    <a:lumMod val="50000"/>
                  </a:schemeClr>
                </a:solidFill>
                <a:latin typeface="Arial" panose="020B0604020202020204" pitchFamily="34" charset="0"/>
                <a:cs typeface="Arial" panose="020B0604020202020204" pitchFamily="34" charset="0"/>
              </a:rPr>
              <a:t>inoltra</a:t>
            </a:r>
            <a:r>
              <a:rPr lang="it-IT" sz="2000" dirty="0">
                <a:solidFill>
                  <a:srgbClr val="0070C0"/>
                </a:solidFill>
                <a:latin typeface="Arial" panose="020B0604020202020204" pitchFamily="34" charset="0"/>
                <a:cs typeface="Arial" panose="020B0604020202020204" pitchFamily="34" charset="0"/>
              </a:rPr>
              <a:t> la </a:t>
            </a:r>
            <a:r>
              <a:rPr lang="it-IT" sz="2000" dirty="0" err="1">
                <a:solidFill>
                  <a:srgbClr val="0070C0"/>
                </a:solidFill>
                <a:latin typeface="Arial" panose="020B0604020202020204" pitchFamily="34" charset="0"/>
                <a:cs typeface="Arial" panose="020B0604020202020204" pitchFamily="34" charset="0"/>
              </a:rPr>
              <a:t>fo</a:t>
            </a:r>
            <a:r>
              <a:rPr lang="it-IT" sz="2000" dirty="0" err="1">
                <a:solidFill>
                  <a:srgbClr val="00B050"/>
                </a:solidFill>
                <a:latin typeface="Arial" panose="020B0604020202020204" pitchFamily="34" charset="0"/>
                <a:cs typeface="Arial" panose="020B0604020202020204" pitchFamily="34" charset="0"/>
              </a:rPr>
              <a:t>rm</a:t>
            </a:r>
            <a:r>
              <a:rPr lang="it-IT" sz="2000" dirty="0">
                <a:solidFill>
                  <a:srgbClr val="0070C0"/>
                </a:solidFill>
                <a:latin typeface="Arial" panose="020B0604020202020204" pitchFamily="34" charset="0"/>
                <a:cs typeface="Arial" panose="020B0604020202020204" pitchFamily="34" charset="0"/>
              </a:rPr>
              <a:t> </a:t>
            </a:r>
            <a:r>
              <a:rPr lang="it-IT" sz="2000" dirty="0">
                <a:latin typeface="Arial" panose="020B0604020202020204" pitchFamily="34" charset="0"/>
                <a:cs typeface="Arial" panose="020B0604020202020204" pitchFamily="34" charset="0"/>
              </a:rPr>
              <a:t>con il bottone </a:t>
            </a:r>
            <a:r>
              <a:rPr lang="it-IT" sz="2000" dirty="0">
                <a:solidFill>
                  <a:schemeClr val="accent6">
                    <a:lumMod val="50000"/>
                  </a:schemeClr>
                </a:solidFill>
                <a:latin typeface="Arial" panose="020B0604020202020204" pitchFamily="34" charset="0"/>
                <a:cs typeface="Arial" panose="020B0604020202020204" pitchFamily="34" charset="0"/>
              </a:rPr>
              <a:t>INVIA</a:t>
            </a:r>
            <a:r>
              <a:rPr lang="it-IT" sz="2000" dirty="0">
                <a:latin typeface="Arial" panose="020B0604020202020204" pitchFamily="34" charset="0"/>
                <a:cs typeface="Arial" panose="020B0604020202020204" pitchFamily="34" charset="0"/>
              </a:rPr>
              <a:t>, appare una pagina </a:t>
            </a:r>
            <a:r>
              <a:rPr lang="it-IT" sz="2000" dirty="0">
                <a:solidFill>
                  <a:srgbClr val="FF0000"/>
                </a:solidFill>
                <a:latin typeface="Arial" panose="020B0604020202020204" pitchFamily="34" charset="0"/>
                <a:cs typeface="Arial" panose="020B0604020202020204" pitchFamily="34" charset="0"/>
              </a:rPr>
              <a:t>ANAGRAFICA</a:t>
            </a:r>
            <a:r>
              <a:rPr lang="it-IT" sz="2000" dirty="0">
                <a:latin typeface="Arial" panose="020B0604020202020204" pitchFamily="34" charset="0"/>
                <a:cs typeface="Arial" panose="020B0604020202020204" pitchFamily="34" charset="0"/>
              </a:rPr>
              <a:t> con </a:t>
            </a:r>
            <a:r>
              <a:rPr lang="it-IT" sz="2000" dirty="0">
                <a:solidFill>
                  <a:srgbClr val="92D050"/>
                </a:solidFill>
                <a:latin typeface="Arial" panose="020B0604020202020204" pitchFamily="34" charset="0"/>
                <a:cs typeface="Arial" panose="020B0604020202020204" pitchFamily="34" charset="0"/>
              </a:rPr>
              <a:t>l’elenco degli utenti registrati</a:t>
            </a:r>
            <a:r>
              <a:rPr lang="it-IT" sz="2000" dirty="0">
                <a:latin typeface="Arial" panose="020B0604020202020204" pitchFamily="34" charset="0"/>
                <a:cs typeface="Arial" panose="020B0604020202020204" pitchFamily="34" charset="0"/>
              </a:rPr>
              <a:t>. L’utente può </a:t>
            </a:r>
            <a:r>
              <a:rPr lang="it-IT" sz="2000" dirty="0">
                <a:solidFill>
                  <a:schemeClr val="accent6">
                    <a:lumMod val="50000"/>
                  </a:schemeClr>
                </a:solidFill>
                <a:latin typeface="Arial" panose="020B0604020202020204" pitchFamily="34" charset="0"/>
                <a:cs typeface="Arial" panose="020B0604020202020204" pitchFamily="34" charset="0"/>
              </a:rPr>
              <a:t>scegliere uno o più partecipanti dall’elenco </a:t>
            </a:r>
            <a:r>
              <a:rPr lang="it-IT" sz="2000" dirty="0">
                <a:latin typeface="Arial" panose="020B0604020202020204" pitchFamily="34" charset="0"/>
                <a:cs typeface="Arial" panose="020B0604020202020204" pitchFamily="34" charset="0"/>
              </a:rPr>
              <a:t>e premere il bottone </a:t>
            </a:r>
            <a:r>
              <a:rPr lang="it-IT" sz="2000" dirty="0">
                <a:solidFill>
                  <a:schemeClr val="accent6">
                    <a:lumMod val="50000"/>
                  </a:schemeClr>
                </a:solidFill>
                <a:latin typeface="Arial" panose="020B0604020202020204" pitchFamily="34" charset="0"/>
                <a:cs typeface="Arial" panose="020B0604020202020204" pitchFamily="34" charset="0"/>
              </a:rPr>
              <a:t>INVITA</a:t>
            </a:r>
            <a:r>
              <a:rPr lang="it-IT" sz="2000" dirty="0">
                <a:latin typeface="Arial" panose="020B0604020202020204" pitchFamily="34" charset="0"/>
                <a:cs typeface="Arial" panose="020B0604020202020204" pitchFamily="34" charset="0"/>
              </a:rPr>
              <a:t> per invitarli alla riunione. Se il numero d’invitati è superiore di X unità rispetto al massimo ammissibile, </a:t>
            </a:r>
            <a:r>
              <a:rPr lang="it-IT" sz="2000" dirty="0">
                <a:solidFill>
                  <a:srgbClr val="0070C0"/>
                </a:solidFill>
                <a:latin typeface="Arial" panose="020B0604020202020204" pitchFamily="34" charset="0"/>
                <a:cs typeface="Arial" panose="020B0604020202020204" pitchFamily="34" charset="0"/>
              </a:rPr>
              <a:t>appare di nuovo</a:t>
            </a:r>
            <a:r>
              <a:rPr lang="it-IT" sz="2000" dirty="0">
                <a:latin typeface="Arial" panose="020B0604020202020204" pitchFamily="34" charset="0"/>
                <a:cs typeface="Arial" panose="020B0604020202020204" pitchFamily="34" charset="0"/>
              </a:rPr>
              <a:t> la pagina </a:t>
            </a:r>
            <a:r>
              <a:rPr lang="it-IT" sz="2000" dirty="0">
                <a:solidFill>
                  <a:srgbClr val="FF0000"/>
                </a:solidFill>
                <a:latin typeface="Arial" panose="020B0604020202020204" pitchFamily="34" charset="0"/>
                <a:cs typeface="Arial" panose="020B0604020202020204" pitchFamily="34" charset="0"/>
              </a:rPr>
              <a:t>ANAGRAFICA</a:t>
            </a:r>
            <a:r>
              <a:rPr lang="it-IT" sz="2000" dirty="0">
                <a:latin typeface="Arial" panose="020B0604020202020204" pitchFamily="34" charset="0"/>
                <a:cs typeface="Arial" panose="020B0604020202020204" pitchFamily="34" charset="0"/>
              </a:rPr>
              <a:t> con un </a:t>
            </a:r>
            <a:r>
              <a:rPr lang="it-IT" sz="2000" dirty="0">
                <a:solidFill>
                  <a:srgbClr val="00B050"/>
                </a:solidFill>
                <a:latin typeface="Arial" panose="020B0604020202020204" pitchFamily="34" charset="0"/>
                <a:cs typeface="Arial" panose="020B0604020202020204" pitchFamily="34" charset="0"/>
              </a:rPr>
              <a:t>messaggio</a:t>
            </a:r>
            <a:r>
              <a:rPr lang="it-IT" sz="2000" dirty="0">
                <a:latin typeface="Arial" panose="020B0604020202020204" pitchFamily="34" charset="0"/>
                <a:cs typeface="Arial" panose="020B0604020202020204" pitchFamily="34" charset="0"/>
              </a:rPr>
              <a:t> “Troppi utenti selezionati, eliminarne almeno X”. La pagina </a:t>
            </a:r>
            <a:r>
              <a:rPr lang="it-IT" sz="2000" dirty="0">
                <a:solidFill>
                  <a:srgbClr val="0070C0"/>
                </a:solidFill>
                <a:latin typeface="Arial" panose="020B0604020202020204" pitchFamily="34" charset="0"/>
                <a:cs typeface="Arial" panose="020B0604020202020204" pitchFamily="34" charset="0"/>
              </a:rPr>
              <a:t>evidenzia nell’elenco gli utenti scelti in precedenza come preselezionati</a:t>
            </a:r>
            <a:r>
              <a:rPr lang="it-IT" sz="2000" dirty="0">
                <a:latin typeface="Arial" panose="020B0604020202020204" pitchFamily="34" charset="0"/>
                <a:cs typeface="Arial" panose="020B0604020202020204" pitchFamily="34" charset="0"/>
              </a:rPr>
              <a:t>, in modo che l’utente possa </a:t>
            </a:r>
            <a:r>
              <a:rPr lang="it-IT" sz="2000" dirty="0">
                <a:solidFill>
                  <a:schemeClr val="accent6">
                    <a:lumMod val="50000"/>
                  </a:schemeClr>
                </a:solidFill>
                <a:latin typeface="Arial" panose="020B0604020202020204" pitchFamily="34" charset="0"/>
                <a:cs typeface="Arial" panose="020B0604020202020204" pitchFamily="34" charset="0"/>
              </a:rPr>
              <a:t>deselezionarne alcuni</a:t>
            </a:r>
            <a:r>
              <a:rPr lang="it-IT" sz="2000" dirty="0">
                <a:latin typeface="Arial" panose="020B0604020202020204" pitchFamily="34" charset="0"/>
                <a:cs typeface="Arial" panose="020B0604020202020204" pitchFamily="34" charset="0"/>
              </a:rPr>
              <a:t>. Se alla pressione del bottone </a:t>
            </a:r>
            <a:r>
              <a:rPr lang="it-IT" sz="2000" dirty="0">
                <a:solidFill>
                  <a:schemeClr val="accent6">
                    <a:lumMod val="50000"/>
                  </a:schemeClr>
                </a:solidFill>
                <a:latin typeface="Arial" panose="020B0604020202020204" pitchFamily="34" charset="0"/>
                <a:cs typeface="Arial" panose="020B0604020202020204" pitchFamily="34" charset="0"/>
              </a:rPr>
              <a:t>INVITA</a:t>
            </a:r>
            <a:r>
              <a:rPr lang="it-IT" sz="2000" dirty="0">
                <a:latin typeface="Arial" panose="020B0604020202020204" pitchFamily="34" charset="0"/>
                <a:cs typeface="Arial" panose="020B0604020202020204" pitchFamily="34" charset="0"/>
              </a:rPr>
              <a:t> il numero d’invitati è inferiore al massimo ammissibile, la riunione è memorizzata nella base di dati e associata agli utenti invitati e l’utente è rimandato alla </a:t>
            </a:r>
            <a:r>
              <a:rPr lang="it-IT" sz="2000" dirty="0">
                <a:solidFill>
                  <a:srgbClr val="FF0000"/>
                </a:solidFill>
                <a:latin typeface="Arial" panose="020B0604020202020204" pitchFamily="34" charset="0"/>
                <a:cs typeface="Arial" panose="020B0604020202020204" pitchFamily="34" charset="0"/>
              </a:rPr>
              <a:t>HOME PAGE</a:t>
            </a:r>
            <a:r>
              <a:rPr lang="it-IT" sz="2000" dirty="0">
                <a:latin typeface="Arial" panose="020B0604020202020204" pitchFamily="34" charset="0"/>
                <a:cs typeface="Arial" panose="020B0604020202020204" pitchFamily="34" charset="0"/>
              </a:rPr>
              <a:t>. Al </a:t>
            </a:r>
            <a:r>
              <a:rPr lang="it-IT" sz="2000" dirty="0">
                <a:solidFill>
                  <a:schemeClr val="accent6">
                    <a:lumMod val="50000"/>
                  </a:schemeClr>
                </a:solidFill>
                <a:latin typeface="Arial" panose="020B0604020202020204" pitchFamily="34" charset="0"/>
                <a:cs typeface="Arial" panose="020B0604020202020204" pitchFamily="34" charset="0"/>
              </a:rPr>
              <a:t>terzo tentativo scorretto </a:t>
            </a:r>
            <a:r>
              <a:rPr lang="it-IT" sz="2000" dirty="0">
                <a:latin typeface="Arial" panose="020B0604020202020204" pitchFamily="34" charset="0"/>
                <a:cs typeface="Arial" panose="020B0604020202020204" pitchFamily="34" charset="0"/>
              </a:rPr>
              <a:t>di assegnare troppi invitati a una riunione appare una pagina </a:t>
            </a:r>
            <a:r>
              <a:rPr lang="it-IT" sz="2000" dirty="0">
                <a:solidFill>
                  <a:srgbClr val="FF0000"/>
                </a:solidFill>
                <a:latin typeface="Arial" panose="020B0604020202020204" pitchFamily="34" charset="0"/>
                <a:cs typeface="Arial" panose="020B0604020202020204" pitchFamily="34" charset="0"/>
              </a:rPr>
              <a:t>CANCELLAZIONE</a:t>
            </a:r>
            <a:r>
              <a:rPr lang="it-IT" sz="2000" dirty="0">
                <a:latin typeface="Arial" panose="020B0604020202020204" pitchFamily="34" charset="0"/>
                <a:cs typeface="Arial" panose="020B0604020202020204" pitchFamily="34" charset="0"/>
              </a:rPr>
              <a:t> con un messaggio “Tre tentativi di definire una riunione con troppi partecipanti, la riunione non sarà creata” e un link per tornare all’</a:t>
            </a:r>
            <a:r>
              <a:rPr lang="it-IT" sz="2000" dirty="0">
                <a:solidFill>
                  <a:srgbClr val="FF0000"/>
                </a:solidFill>
                <a:latin typeface="Arial" panose="020B0604020202020204" pitchFamily="34" charset="0"/>
                <a:cs typeface="Arial" panose="020B0604020202020204" pitchFamily="34" charset="0"/>
              </a:rPr>
              <a:t>HOME PAGE</a:t>
            </a:r>
            <a:r>
              <a:rPr lang="it-IT" sz="2000" dirty="0">
                <a:latin typeface="Arial" panose="020B0604020202020204" pitchFamily="34" charset="0"/>
                <a:cs typeface="Arial" panose="020B0604020202020204" pitchFamily="34" charset="0"/>
              </a:rPr>
              <a:t>. In questo caso la riunione NON è memorizzata nella base di dati. L’applicazione non deve registrare nella base di dati riunioni con numero eccessivo di partecipanti. L’applicazione consente il logout dell’utente. </a:t>
            </a:r>
          </a:p>
          <a:p>
            <a:pPr marL="0" indent="0">
              <a:buNone/>
            </a:pPr>
            <a:r>
              <a:rPr lang="en-US" sz="2400" dirty="0">
                <a:solidFill>
                  <a:srgbClr val="FF0000"/>
                </a:solidFill>
              </a:rPr>
              <a:t>Pages (views)</a:t>
            </a:r>
            <a:r>
              <a:rPr lang="en-US" sz="2400" dirty="0"/>
              <a:t>, </a:t>
            </a:r>
            <a:r>
              <a:rPr lang="en-US" sz="2400" dirty="0">
                <a:solidFill>
                  <a:srgbClr val="00B050"/>
                </a:solidFill>
              </a:rPr>
              <a:t>view components</a:t>
            </a:r>
            <a:r>
              <a:rPr lang="en-US" sz="2400" dirty="0"/>
              <a:t>, </a:t>
            </a:r>
            <a:r>
              <a:rPr lang="en-US" sz="2400" dirty="0">
                <a:solidFill>
                  <a:srgbClr val="0070C0"/>
                </a:solidFill>
              </a:rPr>
              <a:t>events</a:t>
            </a:r>
            <a:r>
              <a:rPr lang="en-US" sz="2400" dirty="0"/>
              <a:t>, </a:t>
            </a:r>
            <a:r>
              <a:rPr lang="en-US" sz="2400" dirty="0">
                <a:solidFill>
                  <a:schemeClr val="accent6">
                    <a:lumMod val="50000"/>
                  </a:schemeClr>
                </a:solidFill>
              </a:rPr>
              <a:t>actions</a:t>
            </a:r>
          </a:p>
        </p:txBody>
      </p:sp>
    </p:spTree>
    <p:extLst>
      <p:ext uri="{BB962C8B-B14F-4D97-AF65-F5344CB8AC3E}">
        <p14:creationId xmlns:p14="http://schemas.microsoft.com/office/powerpoint/2010/main" val="137014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F4F60F88-C61B-8DA6-F80D-619973F5709C}"/>
              </a:ext>
            </a:extLst>
          </p:cNvPr>
          <p:cNvSpPr txBox="1"/>
          <p:nvPr/>
        </p:nvSpPr>
        <p:spPr>
          <a:xfrm>
            <a:off x="1259840" y="873761"/>
            <a:ext cx="7884160" cy="2706254"/>
          </a:xfrm>
          <a:prstGeom prst="rect">
            <a:avLst/>
          </a:prstGeom>
          <a:noFill/>
        </p:spPr>
        <p:txBody>
          <a:bodyPr wrap="square">
            <a:spAutoFit/>
          </a:bodyPr>
          <a:lstStyle/>
          <a:p>
            <a:pPr marL="688075" indent="-285750">
              <a:lnSpc>
                <a:spcPct val="80000"/>
              </a:lnSpc>
              <a:spcBef>
                <a:spcPts val="469"/>
              </a:spcBef>
              <a:buSzPts val="2000"/>
              <a:buFont typeface="Arial" panose="020B0604020202020204" pitchFamily="34" charset="0"/>
              <a:buChar char="•"/>
            </a:pPr>
            <a:r>
              <a:rPr lang="it-IT" sz="2800" dirty="0">
                <a:solidFill>
                  <a:srgbClr val="FF0000"/>
                </a:solidFill>
              </a:rPr>
              <a:t>La pagina di default </a:t>
            </a:r>
            <a:r>
              <a:rPr lang="it-IT" sz="2800" dirty="0"/>
              <a:t>contiene la </a:t>
            </a:r>
            <a:r>
              <a:rPr lang="it-IT" sz="2800" dirty="0" err="1">
                <a:solidFill>
                  <a:srgbClr val="00B050"/>
                </a:solidFill>
              </a:rPr>
              <a:t>form</a:t>
            </a:r>
            <a:r>
              <a:rPr lang="it-IT" sz="2800" dirty="0">
                <a:solidFill>
                  <a:srgbClr val="00B050"/>
                </a:solidFill>
              </a:rPr>
              <a:t> di login e di </a:t>
            </a:r>
            <a:r>
              <a:rPr lang="it-IT" sz="2800" dirty="0" err="1">
                <a:solidFill>
                  <a:srgbClr val="00B050"/>
                </a:solidFill>
              </a:rPr>
              <a:t>signup</a:t>
            </a:r>
            <a:endParaRPr lang="it-IT" sz="2800" dirty="0">
              <a:solidFill>
                <a:srgbClr val="00B050"/>
              </a:solidFill>
            </a:endParaRPr>
          </a:p>
          <a:p>
            <a:pPr marL="688075" indent="-285750">
              <a:lnSpc>
                <a:spcPct val="80000"/>
              </a:lnSpc>
              <a:spcBef>
                <a:spcPts val="469"/>
              </a:spcBef>
              <a:buClr>
                <a:srgbClr val="000000"/>
              </a:buClr>
              <a:buSzPts val="2000"/>
              <a:buFont typeface="Arial" panose="020B0604020202020204" pitchFamily="34" charset="0"/>
              <a:buChar char="•"/>
            </a:pPr>
            <a:r>
              <a:rPr lang="it-IT" sz="2800" dirty="0">
                <a:solidFill>
                  <a:srgbClr val="000000"/>
                </a:solidFill>
              </a:rPr>
              <a:t>Tutti i dati dei </a:t>
            </a:r>
            <a:r>
              <a:rPr lang="it-IT" sz="2800" dirty="0" err="1">
                <a:solidFill>
                  <a:srgbClr val="000000"/>
                </a:solidFill>
              </a:rPr>
              <a:t>form</a:t>
            </a:r>
            <a:r>
              <a:rPr lang="it-IT" sz="2800" dirty="0">
                <a:solidFill>
                  <a:srgbClr val="000000"/>
                </a:solidFill>
              </a:rPr>
              <a:t> sono obbligatori</a:t>
            </a:r>
          </a:p>
          <a:p>
            <a:pPr marL="688075" indent="-285750">
              <a:lnSpc>
                <a:spcPct val="80000"/>
              </a:lnSpc>
              <a:spcBef>
                <a:spcPts val="469"/>
              </a:spcBef>
              <a:buClr>
                <a:srgbClr val="000000"/>
              </a:buClr>
              <a:buSzPts val="2000"/>
              <a:buFont typeface="Arial" panose="020B0604020202020204" pitchFamily="34" charset="0"/>
              <a:buChar char="•"/>
            </a:pPr>
            <a:r>
              <a:rPr lang="it-IT" sz="2800" dirty="0">
                <a:solidFill>
                  <a:srgbClr val="000000"/>
                </a:solidFill>
              </a:rPr>
              <a:t>Non possono esistere attributi negativi(</a:t>
            </a:r>
            <a:r>
              <a:rPr lang="it-IT" sz="2800" dirty="0" err="1">
                <a:solidFill>
                  <a:srgbClr val="000000"/>
                </a:solidFill>
              </a:rPr>
              <a:t>duratà</a:t>
            </a:r>
            <a:r>
              <a:rPr lang="it-IT" sz="2800" dirty="0">
                <a:solidFill>
                  <a:srgbClr val="000000"/>
                </a:solidFill>
              </a:rPr>
              <a:t>, massimo numero di partecipanti…)</a:t>
            </a:r>
          </a:p>
          <a:p>
            <a:pPr marL="688075" indent="-285750">
              <a:lnSpc>
                <a:spcPct val="80000"/>
              </a:lnSpc>
              <a:spcBef>
                <a:spcPts val="469"/>
              </a:spcBef>
              <a:buClr>
                <a:srgbClr val="000000"/>
              </a:buClr>
              <a:buSzPts val="2000"/>
              <a:buFont typeface="Arial" panose="020B0604020202020204" pitchFamily="34" charset="0"/>
              <a:buChar char="•"/>
            </a:pPr>
            <a:r>
              <a:rPr lang="it-IT" sz="2800" dirty="0">
                <a:solidFill>
                  <a:srgbClr val="000000"/>
                </a:solidFill>
              </a:rPr>
              <a:t>I meeting non possono essere creati con date precedenti a quella odierna</a:t>
            </a:r>
          </a:p>
        </p:txBody>
      </p:sp>
    </p:spTree>
    <p:extLst>
      <p:ext uri="{BB962C8B-B14F-4D97-AF65-F5344CB8AC3E}">
        <p14:creationId xmlns:p14="http://schemas.microsoft.com/office/powerpoint/2010/main" val="60929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4404" y="538874"/>
            <a:ext cx="2651337" cy="203429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sz="1200" dirty="0"/>
              <a:t>Login page</a:t>
            </a:r>
          </a:p>
        </p:txBody>
      </p:sp>
      <p:sp>
        <p:nvSpPr>
          <p:cNvPr id="5" name="Rounded Rectangle 4"/>
          <p:cNvSpPr/>
          <p:nvPr/>
        </p:nvSpPr>
        <p:spPr>
          <a:xfrm>
            <a:off x="1995804" y="898661"/>
            <a:ext cx="2096589" cy="55176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tx1"/>
                </a:solidFill>
              </a:rPr>
              <a:t>Login form</a:t>
            </a:r>
            <a:br>
              <a:rPr lang="en-US" sz="1200" dirty="0">
                <a:solidFill>
                  <a:schemeClr val="tx1"/>
                </a:solidFill>
              </a:rPr>
            </a:br>
            <a:r>
              <a:rPr lang="en-US" sz="1200" dirty="0">
                <a:solidFill>
                  <a:schemeClr val="tx1"/>
                </a:solidFill>
              </a:rPr>
              <a:t>[field: </a:t>
            </a:r>
            <a:r>
              <a:rPr lang="en-US" sz="1200" dirty="0" err="1">
                <a:solidFill>
                  <a:schemeClr val="tx1"/>
                </a:solidFill>
              </a:rPr>
              <a:t>username,password</a:t>
            </a:r>
            <a:r>
              <a:rPr lang="en-US" sz="1200" dirty="0">
                <a:solidFill>
                  <a:schemeClr val="tx1"/>
                </a:solidFill>
              </a:rPr>
              <a:t>]</a:t>
            </a:r>
          </a:p>
        </p:txBody>
      </p:sp>
      <p:sp>
        <p:nvSpPr>
          <p:cNvPr id="6" name="Rectangle 5"/>
          <p:cNvSpPr/>
          <p:nvPr/>
        </p:nvSpPr>
        <p:spPr>
          <a:xfrm>
            <a:off x="9612007" y="1155508"/>
            <a:ext cx="2032057" cy="377727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sz="1200" dirty="0" err="1"/>
              <a:t>HomePage</a:t>
            </a:r>
            <a:endParaRPr lang="en-US" sz="1200" dirty="0"/>
          </a:p>
        </p:txBody>
      </p:sp>
      <p:sp>
        <p:nvSpPr>
          <p:cNvPr id="8" name="Oval 7"/>
          <p:cNvSpPr/>
          <p:nvPr/>
        </p:nvSpPr>
        <p:spPr>
          <a:xfrm>
            <a:off x="3983570" y="1193079"/>
            <a:ext cx="216835" cy="18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0" name="Elbow Connector 9"/>
          <p:cNvCxnSpPr>
            <a:cxnSpLocks/>
            <a:stCxn id="25" idx="2"/>
          </p:cNvCxnSpPr>
          <p:nvPr/>
        </p:nvCxnSpPr>
        <p:spPr>
          <a:xfrm>
            <a:off x="7556213" y="1332382"/>
            <a:ext cx="2032057" cy="47190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920516" y="967767"/>
            <a:ext cx="626554" cy="276999"/>
          </a:xfrm>
          <a:prstGeom prst="rect">
            <a:avLst/>
          </a:prstGeom>
          <a:noFill/>
        </p:spPr>
        <p:txBody>
          <a:bodyPr wrap="square" rtlCol="0">
            <a:spAutoFit/>
          </a:bodyPr>
          <a:lstStyle/>
          <a:p>
            <a:r>
              <a:rPr lang="en-US" sz="1200" dirty="0"/>
              <a:t>submit</a:t>
            </a:r>
          </a:p>
        </p:txBody>
      </p:sp>
      <p:cxnSp>
        <p:nvCxnSpPr>
          <p:cNvPr id="17" name="Elbow Connector 16"/>
          <p:cNvCxnSpPr>
            <a:cxnSpLocks/>
            <a:stCxn id="34" idx="4"/>
            <a:endCxn id="4" idx="2"/>
          </p:cNvCxnSpPr>
          <p:nvPr/>
        </p:nvCxnSpPr>
        <p:spPr>
          <a:xfrm rot="5400000">
            <a:off x="4723285" y="163745"/>
            <a:ext cx="866208" cy="3952632"/>
          </a:xfrm>
          <a:prstGeom prst="bentConnector3">
            <a:avLst>
              <a:gd name="adj1" fmla="val 12639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459887" y="2738004"/>
            <a:ext cx="1706805" cy="276999"/>
          </a:xfrm>
          <a:prstGeom prst="rect">
            <a:avLst/>
          </a:prstGeom>
          <a:noFill/>
        </p:spPr>
        <p:txBody>
          <a:bodyPr wrap="square" rtlCol="0">
            <a:spAutoFit/>
          </a:bodyPr>
          <a:lstStyle/>
          <a:p>
            <a:r>
              <a:rPr lang="en-US" sz="1200" dirty="0" err="1"/>
              <a:t>username+pwd</a:t>
            </a:r>
            <a:r>
              <a:rPr lang="en-US" sz="1200" dirty="0"/>
              <a:t> </a:t>
            </a:r>
            <a:r>
              <a:rPr lang="en-US" sz="1200" dirty="0" err="1"/>
              <a:t>errate</a:t>
            </a:r>
            <a:endParaRPr lang="en-US" sz="1200" dirty="0"/>
          </a:p>
        </p:txBody>
      </p:sp>
      <p:sp>
        <p:nvSpPr>
          <p:cNvPr id="25" name="Parallelogram 24"/>
          <p:cNvSpPr/>
          <p:nvPr/>
        </p:nvSpPr>
        <p:spPr>
          <a:xfrm>
            <a:off x="6580072" y="1117070"/>
            <a:ext cx="1029969" cy="430625"/>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Check</a:t>
            </a:r>
            <a:br>
              <a:rPr lang="en-US" sz="1200" dirty="0"/>
            </a:br>
            <a:r>
              <a:rPr lang="en-US" sz="1200" dirty="0"/>
              <a:t>Login</a:t>
            </a:r>
          </a:p>
        </p:txBody>
      </p:sp>
      <p:sp>
        <p:nvSpPr>
          <p:cNvPr id="31" name="Oval 30"/>
          <p:cNvSpPr/>
          <p:nvPr/>
        </p:nvSpPr>
        <p:spPr>
          <a:xfrm>
            <a:off x="7460444" y="1260880"/>
            <a:ext cx="216835" cy="1895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a:p>
        </p:txBody>
      </p:sp>
      <p:sp>
        <p:nvSpPr>
          <p:cNvPr id="34" name="Oval 33"/>
          <p:cNvSpPr/>
          <p:nvPr/>
        </p:nvSpPr>
        <p:spPr>
          <a:xfrm>
            <a:off x="7024287" y="1517407"/>
            <a:ext cx="216835" cy="1895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a:p>
        </p:txBody>
      </p:sp>
      <p:sp>
        <p:nvSpPr>
          <p:cNvPr id="3" name="TextBox 2"/>
          <p:cNvSpPr txBox="1"/>
          <p:nvPr/>
        </p:nvSpPr>
        <p:spPr>
          <a:xfrm>
            <a:off x="7573186" y="1601104"/>
            <a:ext cx="1168394" cy="276999"/>
          </a:xfrm>
          <a:prstGeom prst="rect">
            <a:avLst/>
          </a:prstGeom>
          <a:noFill/>
        </p:spPr>
        <p:txBody>
          <a:bodyPr wrap="square" rtlCol="0">
            <a:spAutoFit/>
          </a:bodyPr>
          <a:lstStyle/>
          <a:p>
            <a:r>
              <a:rPr lang="en-US" sz="1200" dirty="0"/>
              <a:t>user</a:t>
            </a:r>
            <a:r>
              <a:rPr lang="en-US" sz="1200" dirty="0">
                <a:sym typeface="Wingdings" panose="05000000000000000000" pitchFamily="2" charset="2"/>
              </a:rPr>
              <a:t> session</a:t>
            </a:r>
            <a:endParaRPr lang="en-US" sz="1200" dirty="0"/>
          </a:p>
        </p:txBody>
      </p:sp>
      <p:sp>
        <p:nvSpPr>
          <p:cNvPr id="26" name="Oval 25"/>
          <p:cNvSpPr/>
          <p:nvPr/>
        </p:nvSpPr>
        <p:spPr>
          <a:xfrm>
            <a:off x="11211205" y="1011492"/>
            <a:ext cx="216835" cy="18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7" name="Elbow Connector 26"/>
          <p:cNvCxnSpPr>
            <a:stCxn id="26" idx="0"/>
            <a:endCxn id="29" idx="2"/>
          </p:cNvCxnSpPr>
          <p:nvPr/>
        </p:nvCxnSpPr>
        <p:spPr>
          <a:xfrm rot="16200000" flipV="1">
            <a:off x="10517527" y="209395"/>
            <a:ext cx="333996" cy="127019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Parallelogram 28"/>
          <p:cNvSpPr/>
          <p:nvPr/>
        </p:nvSpPr>
        <p:spPr>
          <a:xfrm>
            <a:off x="9073285" y="462183"/>
            <a:ext cx="1029969" cy="430625"/>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Logout</a:t>
            </a:r>
          </a:p>
        </p:txBody>
      </p:sp>
      <p:sp>
        <p:nvSpPr>
          <p:cNvPr id="33" name="Oval 32"/>
          <p:cNvSpPr/>
          <p:nvPr/>
        </p:nvSpPr>
        <p:spPr>
          <a:xfrm>
            <a:off x="8959489" y="609151"/>
            <a:ext cx="216835" cy="1895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a:p>
        </p:txBody>
      </p:sp>
      <p:cxnSp>
        <p:nvCxnSpPr>
          <p:cNvPr id="35" name="Elbow Connector 34"/>
          <p:cNvCxnSpPr>
            <a:cxnSpLocks/>
            <a:stCxn id="33" idx="2"/>
            <a:endCxn id="4" idx="0"/>
          </p:cNvCxnSpPr>
          <p:nvPr/>
        </p:nvCxnSpPr>
        <p:spPr>
          <a:xfrm rot="10800000">
            <a:off x="3180073" y="538874"/>
            <a:ext cx="5779416" cy="165052"/>
          </a:xfrm>
          <a:prstGeom prst="bentConnector4">
            <a:avLst>
              <a:gd name="adj1" fmla="val 38531"/>
              <a:gd name="adj2" fmla="val 23850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ounded Rectangle 4">
            <a:extLst>
              <a:ext uri="{FF2B5EF4-FFF2-40B4-BE49-F238E27FC236}">
                <a16:creationId xmlns:a16="http://schemas.microsoft.com/office/drawing/2014/main" id="{4EAA092F-D49D-ECF4-847C-30EDC0A4CB6F}"/>
              </a:ext>
            </a:extLst>
          </p:cNvPr>
          <p:cNvSpPr/>
          <p:nvPr/>
        </p:nvSpPr>
        <p:spPr>
          <a:xfrm>
            <a:off x="9738655" y="1548659"/>
            <a:ext cx="1817546" cy="76497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tx1"/>
                </a:solidFill>
              </a:rPr>
              <a:t>:List</a:t>
            </a:r>
          </a:p>
          <a:p>
            <a:pPr algn="ctr"/>
            <a:r>
              <a:rPr lang="en-US" sz="1200" dirty="0">
                <a:solidFill>
                  <a:schemeClr val="tx1"/>
                </a:solidFill>
              </a:rPr>
              <a:t>[databinding: meeting</a:t>
            </a:r>
          </a:p>
          <a:p>
            <a:pPr algn="ctr"/>
            <a:r>
              <a:rPr lang="en-US" sz="1200" dirty="0">
                <a:solidFill>
                  <a:schemeClr val="tx1"/>
                </a:solidFill>
              </a:rPr>
              <a:t>Condition: </a:t>
            </a:r>
            <a:r>
              <a:rPr lang="en-US" sz="1200" dirty="0" err="1">
                <a:solidFill>
                  <a:schemeClr val="tx1"/>
                </a:solidFill>
              </a:rPr>
              <a:t>idCreator</a:t>
            </a:r>
            <a:r>
              <a:rPr lang="en-US" sz="1200" dirty="0">
                <a:solidFill>
                  <a:schemeClr val="tx1"/>
                </a:solidFill>
              </a:rPr>
              <a:t>=</a:t>
            </a:r>
            <a:r>
              <a:rPr lang="en-US" sz="1200" dirty="0" err="1">
                <a:solidFill>
                  <a:schemeClr val="tx1"/>
                </a:solidFill>
              </a:rPr>
              <a:t>userid</a:t>
            </a:r>
            <a:endParaRPr lang="en-US" sz="1200" dirty="0">
              <a:solidFill>
                <a:schemeClr val="tx1"/>
              </a:solidFill>
            </a:endParaRPr>
          </a:p>
        </p:txBody>
      </p:sp>
      <p:sp>
        <p:nvSpPr>
          <p:cNvPr id="37" name="Rounded Rectangle 4">
            <a:extLst>
              <a:ext uri="{FF2B5EF4-FFF2-40B4-BE49-F238E27FC236}">
                <a16:creationId xmlns:a16="http://schemas.microsoft.com/office/drawing/2014/main" id="{1DFA1BDA-AD12-199A-E569-73EAE25F0722}"/>
              </a:ext>
            </a:extLst>
          </p:cNvPr>
          <p:cNvSpPr/>
          <p:nvPr/>
        </p:nvSpPr>
        <p:spPr>
          <a:xfrm>
            <a:off x="9738655" y="2573165"/>
            <a:ext cx="1786024" cy="76944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tx1"/>
                </a:solidFill>
              </a:rPr>
              <a:t>:List</a:t>
            </a:r>
          </a:p>
          <a:p>
            <a:pPr algn="ctr"/>
            <a:r>
              <a:rPr lang="en-US" sz="1200" dirty="0">
                <a:solidFill>
                  <a:schemeClr val="tx1"/>
                </a:solidFill>
              </a:rPr>
              <a:t>[databinding: inviting</a:t>
            </a:r>
          </a:p>
          <a:p>
            <a:pPr algn="ctr"/>
            <a:r>
              <a:rPr lang="en-US" sz="1200" dirty="0">
                <a:solidFill>
                  <a:schemeClr val="tx1"/>
                </a:solidFill>
              </a:rPr>
              <a:t>Condition: </a:t>
            </a:r>
            <a:r>
              <a:rPr lang="en-US" sz="1200" dirty="0" err="1">
                <a:solidFill>
                  <a:schemeClr val="tx1"/>
                </a:solidFill>
              </a:rPr>
              <a:t>idUser</a:t>
            </a:r>
            <a:r>
              <a:rPr lang="en-US" sz="1200" dirty="0">
                <a:solidFill>
                  <a:schemeClr val="tx1"/>
                </a:solidFill>
              </a:rPr>
              <a:t>=</a:t>
            </a:r>
            <a:r>
              <a:rPr lang="en-US" sz="1200" dirty="0" err="1">
                <a:solidFill>
                  <a:schemeClr val="tx1"/>
                </a:solidFill>
              </a:rPr>
              <a:t>userid</a:t>
            </a:r>
            <a:endParaRPr lang="en-US" sz="1200" dirty="0">
              <a:solidFill>
                <a:schemeClr val="tx1"/>
              </a:solidFill>
            </a:endParaRPr>
          </a:p>
        </p:txBody>
      </p:sp>
      <p:sp>
        <p:nvSpPr>
          <p:cNvPr id="38" name="Rounded Rectangle 4">
            <a:extLst>
              <a:ext uri="{FF2B5EF4-FFF2-40B4-BE49-F238E27FC236}">
                <a16:creationId xmlns:a16="http://schemas.microsoft.com/office/drawing/2014/main" id="{813F3DF3-4DB4-DFAE-97B1-6B2E9278DFDE}"/>
              </a:ext>
            </a:extLst>
          </p:cNvPr>
          <p:cNvSpPr/>
          <p:nvPr/>
        </p:nvSpPr>
        <p:spPr>
          <a:xfrm>
            <a:off x="9875727" y="3500009"/>
            <a:ext cx="1680475" cy="117324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tx1"/>
                </a:solidFill>
              </a:rPr>
              <a:t>Create meeting form</a:t>
            </a:r>
            <a:br>
              <a:rPr lang="en-US" sz="1200" dirty="0">
                <a:solidFill>
                  <a:schemeClr val="tx1"/>
                </a:solidFill>
              </a:rPr>
            </a:br>
            <a:r>
              <a:rPr lang="en-US" sz="1200" dirty="0">
                <a:solidFill>
                  <a:schemeClr val="tx1"/>
                </a:solidFill>
              </a:rPr>
              <a:t>[field: title</a:t>
            </a:r>
          </a:p>
          <a:p>
            <a:pPr algn="ctr"/>
            <a:r>
              <a:rPr lang="en-US" sz="1200" dirty="0">
                <a:solidFill>
                  <a:schemeClr val="tx1"/>
                </a:solidFill>
              </a:rPr>
              <a:t>field: date </a:t>
            </a:r>
          </a:p>
          <a:p>
            <a:pPr algn="ctr"/>
            <a:r>
              <a:rPr lang="en-US" sz="1200" dirty="0">
                <a:solidFill>
                  <a:schemeClr val="tx1"/>
                </a:solidFill>
              </a:rPr>
              <a:t>field: </a:t>
            </a:r>
            <a:r>
              <a:rPr lang="en-US" sz="1200" dirty="0" err="1">
                <a:solidFill>
                  <a:schemeClr val="tx1"/>
                </a:solidFill>
              </a:rPr>
              <a:t>durata</a:t>
            </a:r>
            <a:endParaRPr lang="en-US" sz="1200" dirty="0">
              <a:solidFill>
                <a:schemeClr val="tx1"/>
              </a:solidFill>
            </a:endParaRPr>
          </a:p>
          <a:p>
            <a:pPr algn="ctr"/>
            <a:r>
              <a:rPr lang="en-US" sz="1200" dirty="0">
                <a:solidFill>
                  <a:schemeClr val="tx1"/>
                </a:solidFill>
              </a:rPr>
              <a:t>field: </a:t>
            </a:r>
            <a:r>
              <a:rPr lang="en-US" sz="1200" dirty="0" err="1">
                <a:solidFill>
                  <a:schemeClr val="tx1"/>
                </a:solidFill>
              </a:rPr>
              <a:t>maxUser</a:t>
            </a:r>
            <a:r>
              <a:rPr lang="en-US" sz="1200" dirty="0">
                <a:solidFill>
                  <a:schemeClr val="tx1"/>
                </a:solidFill>
              </a:rPr>
              <a:t>]</a:t>
            </a:r>
          </a:p>
        </p:txBody>
      </p:sp>
      <p:cxnSp>
        <p:nvCxnSpPr>
          <p:cNvPr id="39" name="Elbow Connector 9">
            <a:extLst>
              <a:ext uri="{FF2B5EF4-FFF2-40B4-BE49-F238E27FC236}">
                <a16:creationId xmlns:a16="http://schemas.microsoft.com/office/drawing/2014/main" id="{40B91330-1E01-08D5-CAE6-A49A72667949}"/>
              </a:ext>
            </a:extLst>
          </p:cNvPr>
          <p:cNvCxnSpPr>
            <a:cxnSpLocks/>
            <a:stCxn id="40" idx="2"/>
            <a:endCxn id="44" idx="2"/>
          </p:cNvCxnSpPr>
          <p:nvPr/>
        </p:nvCxnSpPr>
        <p:spPr>
          <a:xfrm rot="10800000">
            <a:off x="8002881" y="3171355"/>
            <a:ext cx="1722482" cy="82050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Oval 30">
            <a:extLst>
              <a:ext uri="{FF2B5EF4-FFF2-40B4-BE49-F238E27FC236}">
                <a16:creationId xmlns:a16="http://schemas.microsoft.com/office/drawing/2014/main" id="{F2BA211A-B827-2D03-5C6C-EF0532A720C3}"/>
              </a:ext>
            </a:extLst>
          </p:cNvPr>
          <p:cNvSpPr/>
          <p:nvPr/>
        </p:nvSpPr>
        <p:spPr>
          <a:xfrm>
            <a:off x="9725363" y="3897082"/>
            <a:ext cx="216835" cy="18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Rectangle 3">
            <a:extLst>
              <a:ext uri="{FF2B5EF4-FFF2-40B4-BE49-F238E27FC236}">
                <a16:creationId xmlns:a16="http://schemas.microsoft.com/office/drawing/2014/main" id="{722805A5-30CE-D8B6-D363-BF7C499B9952}"/>
              </a:ext>
            </a:extLst>
          </p:cNvPr>
          <p:cNvSpPr/>
          <p:nvPr/>
        </p:nvSpPr>
        <p:spPr>
          <a:xfrm>
            <a:off x="3331674" y="3188764"/>
            <a:ext cx="2239231" cy="1244015"/>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sz="1200" dirty="0" err="1"/>
              <a:t>Anagrafica</a:t>
            </a:r>
            <a:endParaRPr lang="en-US" sz="1200" dirty="0"/>
          </a:p>
        </p:txBody>
      </p:sp>
      <p:sp>
        <p:nvSpPr>
          <p:cNvPr id="44" name="Parallelogram 24">
            <a:extLst>
              <a:ext uri="{FF2B5EF4-FFF2-40B4-BE49-F238E27FC236}">
                <a16:creationId xmlns:a16="http://schemas.microsoft.com/office/drawing/2014/main" id="{1A3F7FEA-199C-502A-0950-9B4EE2777806}"/>
              </a:ext>
            </a:extLst>
          </p:cNvPr>
          <p:cNvSpPr/>
          <p:nvPr/>
        </p:nvSpPr>
        <p:spPr>
          <a:xfrm>
            <a:off x="7026740" y="2956041"/>
            <a:ext cx="1029969" cy="430625"/>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Check</a:t>
            </a:r>
            <a:br>
              <a:rPr lang="en-US" sz="1200" dirty="0"/>
            </a:br>
            <a:r>
              <a:rPr lang="en-US" sz="1200" dirty="0"/>
              <a:t>Meeting</a:t>
            </a:r>
          </a:p>
        </p:txBody>
      </p:sp>
      <p:cxnSp>
        <p:nvCxnSpPr>
          <p:cNvPr id="45" name="Elbow Connector 9">
            <a:extLst>
              <a:ext uri="{FF2B5EF4-FFF2-40B4-BE49-F238E27FC236}">
                <a16:creationId xmlns:a16="http://schemas.microsoft.com/office/drawing/2014/main" id="{60160ECE-4C0A-82FA-59CE-36A3CF8ACC4A}"/>
              </a:ext>
            </a:extLst>
          </p:cNvPr>
          <p:cNvCxnSpPr>
            <a:cxnSpLocks/>
            <a:stCxn id="46" idx="2"/>
          </p:cNvCxnSpPr>
          <p:nvPr/>
        </p:nvCxnSpPr>
        <p:spPr>
          <a:xfrm rot="10800000" flipV="1">
            <a:off x="5570904" y="3120059"/>
            <a:ext cx="1376004" cy="34535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Oval 30">
            <a:extLst>
              <a:ext uri="{FF2B5EF4-FFF2-40B4-BE49-F238E27FC236}">
                <a16:creationId xmlns:a16="http://schemas.microsoft.com/office/drawing/2014/main" id="{03DBD7D9-00F2-4EC3-E78B-8868D06E3C6C}"/>
              </a:ext>
            </a:extLst>
          </p:cNvPr>
          <p:cNvSpPr/>
          <p:nvPr/>
        </p:nvSpPr>
        <p:spPr>
          <a:xfrm>
            <a:off x="6946909" y="3025284"/>
            <a:ext cx="216835" cy="1895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p:txBody>
      </p:sp>
      <p:sp>
        <p:nvSpPr>
          <p:cNvPr id="63" name="Rounded Rectangle 4">
            <a:extLst>
              <a:ext uri="{FF2B5EF4-FFF2-40B4-BE49-F238E27FC236}">
                <a16:creationId xmlns:a16="http://schemas.microsoft.com/office/drawing/2014/main" id="{4FF4E478-C80E-0AC2-6EDA-B44EC15EE483}"/>
              </a:ext>
            </a:extLst>
          </p:cNvPr>
          <p:cNvSpPr/>
          <p:nvPr/>
        </p:nvSpPr>
        <p:spPr>
          <a:xfrm>
            <a:off x="3513396" y="3465416"/>
            <a:ext cx="1452080" cy="84010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err="1"/>
              <a:t>Tentativi</a:t>
            </a:r>
            <a:r>
              <a:rPr lang="en-US" sz="1200" dirty="0"/>
              <a:t> </a:t>
            </a:r>
            <a:r>
              <a:rPr lang="en-US" sz="1200" dirty="0" err="1"/>
              <a:t>rimasti</a:t>
            </a:r>
            <a:r>
              <a:rPr lang="en-US" sz="1200" dirty="0"/>
              <a:t> </a:t>
            </a:r>
            <a:r>
              <a:rPr lang="en-US" sz="1200" dirty="0">
                <a:solidFill>
                  <a:schemeClr val="tx1"/>
                </a:solidFill>
              </a:rPr>
              <a:t>+ :List</a:t>
            </a:r>
          </a:p>
          <a:p>
            <a:pPr algn="ctr"/>
            <a:r>
              <a:rPr lang="en-US" sz="1200" dirty="0">
                <a:solidFill>
                  <a:schemeClr val="tx1"/>
                </a:solidFill>
              </a:rPr>
              <a:t>[databinding: user</a:t>
            </a:r>
          </a:p>
        </p:txBody>
      </p:sp>
      <p:cxnSp>
        <p:nvCxnSpPr>
          <p:cNvPr id="65" name="Elbow Connector 9">
            <a:extLst>
              <a:ext uri="{FF2B5EF4-FFF2-40B4-BE49-F238E27FC236}">
                <a16:creationId xmlns:a16="http://schemas.microsoft.com/office/drawing/2014/main" id="{D93806EE-67D8-3BBB-AA75-62E1BC587C3B}"/>
              </a:ext>
            </a:extLst>
          </p:cNvPr>
          <p:cNvCxnSpPr>
            <a:cxnSpLocks/>
            <a:stCxn id="66" idx="6"/>
            <a:endCxn id="71" idx="5"/>
          </p:cNvCxnSpPr>
          <p:nvPr/>
        </p:nvCxnSpPr>
        <p:spPr>
          <a:xfrm flipV="1">
            <a:off x="5693796" y="3924284"/>
            <a:ext cx="997875" cy="14480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Oval 30">
            <a:extLst>
              <a:ext uri="{FF2B5EF4-FFF2-40B4-BE49-F238E27FC236}">
                <a16:creationId xmlns:a16="http://schemas.microsoft.com/office/drawing/2014/main" id="{884CAE90-30C2-A410-07F5-6B6C35CE72F6}"/>
              </a:ext>
            </a:extLst>
          </p:cNvPr>
          <p:cNvSpPr/>
          <p:nvPr/>
        </p:nvSpPr>
        <p:spPr>
          <a:xfrm>
            <a:off x="5476241" y="3974311"/>
            <a:ext cx="217555" cy="18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0" name="TextBox 12">
            <a:extLst>
              <a:ext uri="{FF2B5EF4-FFF2-40B4-BE49-F238E27FC236}">
                <a16:creationId xmlns:a16="http://schemas.microsoft.com/office/drawing/2014/main" id="{D04C2F47-375B-F977-6AD2-1671A4D3E81C}"/>
              </a:ext>
            </a:extLst>
          </p:cNvPr>
          <p:cNvSpPr txBox="1"/>
          <p:nvPr/>
        </p:nvSpPr>
        <p:spPr>
          <a:xfrm>
            <a:off x="5010647" y="3741589"/>
            <a:ext cx="626554" cy="276999"/>
          </a:xfrm>
          <a:prstGeom prst="rect">
            <a:avLst/>
          </a:prstGeom>
          <a:noFill/>
        </p:spPr>
        <p:txBody>
          <a:bodyPr wrap="square" rtlCol="0">
            <a:spAutoFit/>
          </a:bodyPr>
          <a:lstStyle/>
          <a:p>
            <a:r>
              <a:rPr lang="en-US" sz="1200" dirty="0" err="1"/>
              <a:t>invia</a:t>
            </a:r>
            <a:endParaRPr lang="en-US" sz="1200" dirty="0"/>
          </a:p>
        </p:txBody>
      </p:sp>
      <p:sp>
        <p:nvSpPr>
          <p:cNvPr id="71" name="Parallelogram 24">
            <a:extLst>
              <a:ext uri="{FF2B5EF4-FFF2-40B4-BE49-F238E27FC236}">
                <a16:creationId xmlns:a16="http://schemas.microsoft.com/office/drawing/2014/main" id="{EE1BE4C7-6F11-9819-D713-7396D54F2433}"/>
              </a:ext>
            </a:extLst>
          </p:cNvPr>
          <p:cNvSpPr/>
          <p:nvPr/>
        </p:nvSpPr>
        <p:spPr>
          <a:xfrm>
            <a:off x="6637843" y="3708971"/>
            <a:ext cx="1029969" cy="430625"/>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Check</a:t>
            </a:r>
          </a:p>
          <a:p>
            <a:pPr algn="ctr"/>
            <a:r>
              <a:rPr lang="en-US" sz="1200" dirty="0"/>
              <a:t>Guest</a:t>
            </a:r>
          </a:p>
        </p:txBody>
      </p:sp>
      <p:cxnSp>
        <p:nvCxnSpPr>
          <p:cNvPr id="73" name="Elbow Connector 9">
            <a:extLst>
              <a:ext uri="{FF2B5EF4-FFF2-40B4-BE49-F238E27FC236}">
                <a16:creationId xmlns:a16="http://schemas.microsoft.com/office/drawing/2014/main" id="{3A7A6E9A-D047-1198-8739-D89DE155A5DD}"/>
              </a:ext>
            </a:extLst>
          </p:cNvPr>
          <p:cNvCxnSpPr>
            <a:cxnSpLocks/>
            <a:stCxn id="74" idx="6"/>
          </p:cNvCxnSpPr>
          <p:nvPr/>
        </p:nvCxnSpPr>
        <p:spPr>
          <a:xfrm>
            <a:off x="7736875" y="3931461"/>
            <a:ext cx="1814612" cy="260377"/>
          </a:xfrm>
          <a:prstGeom prst="bentConnector3">
            <a:avLst>
              <a:gd name="adj1" fmla="val 22005"/>
            </a:avLst>
          </a:prstGeom>
          <a:ln>
            <a:tailEnd type="arrow"/>
          </a:ln>
        </p:spPr>
        <p:style>
          <a:lnRef idx="2">
            <a:schemeClr val="accent1"/>
          </a:lnRef>
          <a:fillRef idx="0">
            <a:schemeClr val="accent1"/>
          </a:fillRef>
          <a:effectRef idx="1">
            <a:schemeClr val="accent1"/>
          </a:effectRef>
          <a:fontRef idx="minor">
            <a:schemeClr val="tx1"/>
          </a:fontRef>
        </p:style>
      </p:cxnSp>
      <p:sp>
        <p:nvSpPr>
          <p:cNvPr id="74" name="Oval 30">
            <a:extLst>
              <a:ext uri="{FF2B5EF4-FFF2-40B4-BE49-F238E27FC236}">
                <a16:creationId xmlns:a16="http://schemas.microsoft.com/office/drawing/2014/main" id="{2326E156-8BC0-80E2-E5B6-517205ACE857}"/>
              </a:ext>
            </a:extLst>
          </p:cNvPr>
          <p:cNvSpPr/>
          <p:nvPr/>
        </p:nvSpPr>
        <p:spPr>
          <a:xfrm>
            <a:off x="7519320" y="3836686"/>
            <a:ext cx="217555" cy="1895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p:txBody>
      </p:sp>
      <p:cxnSp>
        <p:nvCxnSpPr>
          <p:cNvPr id="76" name="Elbow Connector 9">
            <a:extLst>
              <a:ext uri="{FF2B5EF4-FFF2-40B4-BE49-F238E27FC236}">
                <a16:creationId xmlns:a16="http://schemas.microsoft.com/office/drawing/2014/main" id="{FBDFC47B-4F2F-1E37-A284-701EDBA29C52}"/>
              </a:ext>
            </a:extLst>
          </p:cNvPr>
          <p:cNvCxnSpPr>
            <a:cxnSpLocks/>
            <a:stCxn id="77" idx="4"/>
            <a:endCxn id="41" idx="2"/>
          </p:cNvCxnSpPr>
          <p:nvPr/>
        </p:nvCxnSpPr>
        <p:spPr>
          <a:xfrm rot="5400000">
            <a:off x="5540007" y="3181074"/>
            <a:ext cx="162988" cy="2340423"/>
          </a:xfrm>
          <a:prstGeom prst="bentConnector3">
            <a:avLst>
              <a:gd name="adj1" fmla="val 240256"/>
            </a:avLst>
          </a:prstGeom>
          <a:ln>
            <a:tailEnd type="arrow"/>
          </a:ln>
        </p:spPr>
        <p:style>
          <a:lnRef idx="2">
            <a:schemeClr val="accent1"/>
          </a:lnRef>
          <a:fillRef idx="0">
            <a:schemeClr val="accent1"/>
          </a:fillRef>
          <a:effectRef idx="1">
            <a:schemeClr val="accent1"/>
          </a:effectRef>
          <a:fontRef idx="minor">
            <a:schemeClr val="tx1"/>
          </a:fontRef>
        </p:style>
      </p:cxnSp>
      <p:sp>
        <p:nvSpPr>
          <p:cNvPr id="77" name="Oval 30">
            <a:extLst>
              <a:ext uri="{FF2B5EF4-FFF2-40B4-BE49-F238E27FC236}">
                <a16:creationId xmlns:a16="http://schemas.microsoft.com/office/drawing/2014/main" id="{732767CB-FEA0-EB53-CA3E-C6DB56C72B5E}"/>
              </a:ext>
            </a:extLst>
          </p:cNvPr>
          <p:cNvSpPr/>
          <p:nvPr/>
        </p:nvSpPr>
        <p:spPr>
          <a:xfrm>
            <a:off x="6682935" y="4080240"/>
            <a:ext cx="217555" cy="1895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p:txBody>
      </p:sp>
      <p:sp>
        <p:nvSpPr>
          <p:cNvPr id="80" name="TextBox 20">
            <a:extLst>
              <a:ext uri="{FF2B5EF4-FFF2-40B4-BE49-F238E27FC236}">
                <a16:creationId xmlns:a16="http://schemas.microsoft.com/office/drawing/2014/main" id="{50E71B8D-B7DE-8E1E-8657-9AEA2289C8DC}"/>
              </a:ext>
            </a:extLst>
          </p:cNvPr>
          <p:cNvSpPr txBox="1"/>
          <p:nvPr/>
        </p:nvSpPr>
        <p:spPr>
          <a:xfrm>
            <a:off x="4291665" y="4672757"/>
            <a:ext cx="2226531" cy="461665"/>
          </a:xfrm>
          <a:prstGeom prst="rect">
            <a:avLst/>
          </a:prstGeom>
          <a:noFill/>
        </p:spPr>
        <p:txBody>
          <a:bodyPr wrap="square" rtlCol="0">
            <a:spAutoFit/>
          </a:bodyPr>
          <a:lstStyle/>
          <a:p>
            <a:r>
              <a:rPr lang="en-US" sz="1200" dirty="0" err="1"/>
              <a:t>NumUsers</a:t>
            </a:r>
            <a:r>
              <a:rPr lang="en-US" sz="1200" dirty="0"/>
              <a:t>&gt;</a:t>
            </a:r>
            <a:r>
              <a:rPr lang="en-US" sz="1200" dirty="0" err="1"/>
              <a:t>MaxUsers</a:t>
            </a:r>
            <a:r>
              <a:rPr lang="en-US" sz="1200" dirty="0"/>
              <a:t> &amp;&amp; Num </a:t>
            </a:r>
            <a:r>
              <a:rPr lang="en-US" sz="1200" dirty="0" err="1"/>
              <a:t>tentativi</a:t>
            </a:r>
            <a:r>
              <a:rPr lang="en-US" sz="1200" dirty="0"/>
              <a:t> </a:t>
            </a:r>
            <a:r>
              <a:rPr lang="en-US" sz="1200" dirty="0" err="1"/>
              <a:t>rimasti</a:t>
            </a:r>
            <a:r>
              <a:rPr lang="en-US" sz="1200" dirty="0"/>
              <a:t>!=0</a:t>
            </a:r>
          </a:p>
        </p:txBody>
      </p:sp>
      <p:sp>
        <p:nvSpPr>
          <p:cNvPr id="81" name="Oval 30">
            <a:extLst>
              <a:ext uri="{FF2B5EF4-FFF2-40B4-BE49-F238E27FC236}">
                <a16:creationId xmlns:a16="http://schemas.microsoft.com/office/drawing/2014/main" id="{31C70AF8-3F00-72AE-5BD4-675D7E7E20D3}"/>
              </a:ext>
            </a:extLst>
          </p:cNvPr>
          <p:cNvSpPr/>
          <p:nvPr/>
        </p:nvSpPr>
        <p:spPr>
          <a:xfrm>
            <a:off x="7228482" y="4080240"/>
            <a:ext cx="217555" cy="1895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p:txBody>
      </p:sp>
      <p:cxnSp>
        <p:nvCxnSpPr>
          <p:cNvPr id="82" name="Elbow Connector 9">
            <a:extLst>
              <a:ext uri="{FF2B5EF4-FFF2-40B4-BE49-F238E27FC236}">
                <a16:creationId xmlns:a16="http://schemas.microsoft.com/office/drawing/2014/main" id="{CFF799D1-E55D-7E15-4BF0-B87B144ABA3D}"/>
              </a:ext>
            </a:extLst>
          </p:cNvPr>
          <p:cNvCxnSpPr>
            <a:cxnSpLocks/>
            <a:stCxn id="81" idx="4"/>
          </p:cNvCxnSpPr>
          <p:nvPr/>
        </p:nvCxnSpPr>
        <p:spPr>
          <a:xfrm rot="5400000">
            <a:off x="6547183" y="4812285"/>
            <a:ext cx="1332573" cy="24758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75101A30-40CD-B818-4A05-3CE2E4BEEE2D}"/>
              </a:ext>
            </a:extLst>
          </p:cNvPr>
          <p:cNvSpPr/>
          <p:nvPr/>
        </p:nvSpPr>
        <p:spPr>
          <a:xfrm>
            <a:off x="6937093" y="5602363"/>
            <a:ext cx="2239231" cy="99106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sz="1200" dirty="0" err="1"/>
              <a:t>Cancellazione</a:t>
            </a:r>
            <a:endParaRPr lang="en-US" sz="1200" dirty="0"/>
          </a:p>
        </p:txBody>
      </p:sp>
      <p:sp>
        <p:nvSpPr>
          <p:cNvPr id="86" name="TextBox 20">
            <a:extLst>
              <a:ext uri="{FF2B5EF4-FFF2-40B4-BE49-F238E27FC236}">
                <a16:creationId xmlns:a16="http://schemas.microsoft.com/office/drawing/2014/main" id="{1AAFD4D0-5081-6BFF-629E-37B1CD2B21C3}"/>
              </a:ext>
            </a:extLst>
          </p:cNvPr>
          <p:cNvSpPr txBox="1"/>
          <p:nvPr/>
        </p:nvSpPr>
        <p:spPr>
          <a:xfrm>
            <a:off x="7044411" y="5093598"/>
            <a:ext cx="1973016" cy="461665"/>
          </a:xfrm>
          <a:prstGeom prst="rect">
            <a:avLst/>
          </a:prstGeom>
          <a:noFill/>
        </p:spPr>
        <p:txBody>
          <a:bodyPr wrap="square" rtlCol="0">
            <a:spAutoFit/>
          </a:bodyPr>
          <a:lstStyle/>
          <a:p>
            <a:r>
              <a:rPr lang="en-US" sz="1200" dirty="0" err="1"/>
              <a:t>NumUsers</a:t>
            </a:r>
            <a:r>
              <a:rPr lang="en-US" sz="1200" dirty="0"/>
              <a:t>&gt;</a:t>
            </a:r>
            <a:r>
              <a:rPr lang="en-US" sz="1200" dirty="0" err="1"/>
              <a:t>MaxUsers</a:t>
            </a:r>
            <a:r>
              <a:rPr lang="en-US" sz="1200" dirty="0"/>
              <a:t> &amp;&amp; Num </a:t>
            </a:r>
            <a:r>
              <a:rPr lang="en-US" sz="1200" dirty="0" err="1"/>
              <a:t>tentativi</a:t>
            </a:r>
            <a:r>
              <a:rPr lang="en-US" sz="1200" dirty="0"/>
              <a:t> </a:t>
            </a:r>
            <a:r>
              <a:rPr lang="en-US" sz="1200" dirty="0" err="1"/>
              <a:t>rimasti</a:t>
            </a:r>
            <a:r>
              <a:rPr lang="en-US" sz="1200" dirty="0"/>
              <a:t>=0</a:t>
            </a:r>
          </a:p>
        </p:txBody>
      </p:sp>
      <p:sp>
        <p:nvSpPr>
          <p:cNvPr id="87" name="Rounded Rectangle 4">
            <a:extLst>
              <a:ext uri="{FF2B5EF4-FFF2-40B4-BE49-F238E27FC236}">
                <a16:creationId xmlns:a16="http://schemas.microsoft.com/office/drawing/2014/main" id="{1E3FE456-B9F2-4C20-6B57-1CEBBEB1C4A7}"/>
              </a:ext>
            </a:extLst>
          </p:cNvPr>
          <p:cNvSpPr/>
          <p:nvPr/>
        </p:nvSpPr>
        <p:spPr>
          <a:xfrm>
            <a:off x="7386360" y="5870125"/>
            <a:ext cx="1382326" cy="62717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tx1"/>
                </a:solidFill>
              </a:rPr>
              <a:t>Max tentative message + </a:t>
            </a:r>
            <a:r>
              <a:rPr lang="en-US" sz="1200" dirty="0" err="1">
                <a:solidFill>
                  <a:schemeClr val="tx1"/>
                </a:solidFill>
              </a:rPr>
              <a:t>hompage</a:t>
            </a:r>
            <a:r>
              <a:rPr lang="en-US" sz="1200" dirty="0">
                <a:solidFill>
                  <a:schemeClr val="tx1"/>
                </a:solidFill>
              </a:rPr>
              <a:t> link</a:t>
            </a:r>
          </a:p>
        </p:txBody>
      </p:sp>
      <p:cxnSp>
        <p:nvCxnSpPr>
          <p:cNvPr id="89" name="Elbow Connector 9">
            <a:extLst>
              <a:ext uri="{FF2B5EF4-FFF2-40B4-BE49-F238E27FC236}">
                <a16:creationId xmlns:a16="http://schemas.microsoft.com/office/drawing/2014/main" id="{7A8ACB2E-0B45-F676-AD51-9F57ABB25E14}"/>
              </a:ext>
            </a:extLst>
          </p:cNvPr>
          <p:cNvCxnSpPr>
            <a:cxnSpLocks/>
            <a:stCxn id="90" idx="6"/>
            <a:endCxn id="6" idx="2"/>
          </p:cNvCxnSpPr>
          <p:nvPr/>
        </p:nvCxnSpPr>
        <p:spPr>
          <a:xfrm flipV="1">
            <a:off x="8877464" y="4932784"/>
            <a:ext cx="1750572" cy="12971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Oval 30">
            <a:extLst>
              <a:ext uri="{FF2B5EF4-FFF2-40B4-BE49-F238E27FC236}">
                <a16:creationId xmlns:a16="http://schemas.microsoft.com/office/drawing/2014/main" id="{988482D9-D13E-61B9-48FD-463C00BED6AD}"/>
              </a:ext>
            </a:extLst>
          </p:cNvPr>
          <p:cNvSpPr/>
          <p:nvPr/>
        </p:nvSpPr>
        <p:spPr>
          <a:xfrm>
            <a:off x="8659909" y="6135173"/>
            <a:ext cx="217555" cy="18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Rounded Rectangle 4">
            <a:extLst>
              <a:ext uri="{FF2B5EF4-FFF2-40B4-BE49-F238E27FC236}">
                <a16:creationId xmlns:a16="http://schemas.microsoft.com/office/drawing/2014/main" id="{590061F5-01EB-AF51-BA49-5F27686C414A}"/>
              </a:ext>
            </a:extLst>
          </p:cNvPr>
          <p:cNvSpPr/>
          <p:nvPr/>
        </p:nvSpPr>
        <p:spPr>
          <a:xfrm>
            <a:off x="1919122" y="1580625"/>
            <a:ext cx="2545160" cy="83772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tx1"/>
                </a:solidFill>
              </a:rPr>
              <a:t>Signup form</a:t>
            </a:r>
            <a:br>
              <a:rPr lang="en-US" sz="1200" dirty="0">
                <a:solidFill>
                  <a:schemeClr val="tx1"/>
                </a:solidFill>
              </a:rPr>
            </a:br>
            <a:r>
              <a:rPr lang="en-US" sz="1200" dirty="0">
                <a:solidFill>
                  <a:schemeClr val="tx1"/>
                </a:solidFill>
              </a:rPr>
              <a:t>[field: </a:t>
            </a:r>
            <a:r>
              <a:rPr lang="en-US" sz="1200" dirty="0" err="1">
                <a:solidFill>
                  <a:schemeClr val="tx1"/>
                </a:solidFill>
              </a:rPr>
              <a:t>username,password</a:t>
            </a:r>
            <a:r>
              <a:rPr lang="en-US" sz="1200" dirty="0">
                <a:solidFill>
                  <a:schemeClr val="tx1"/>
                </a:solidFill>
              </a:rPr>
              <a:t>, </a:t>
            </a:r>
            <a:r>
              <a:rPr lang="en-US" sz="1200" dirty="0" err="1">
                <a:solidFill>
                  <a:schemeClr val="tx1"/>
                </a:solidFill>
              </a:rPr>
              <a:t>repeatPsw</a:t>
            </a:r>
            <a:r>
              <a:rPr lang="en-US" sz="1200" dirty="0">
                <a:solidFill>
                  <a:schemeClr val="tx1"/>
                </a:solidFill>
              </a:rPr>
              <a:t>, mail, name, surname]</a:t>
            </a:r>
          </a:p>
        </p:txBody>
      </p:sp>
      <p:sp>
        <p:nvSpPr>
          <p:cNvPr id="59" name="Oval 7">
            <a:extLst>
              <a:ext uri="{FF2B5EF4-FFF2-40B4-BE49-F238E27FC236}">
                <a16:creationId xmlns:a16="http://schemas.microsoft.com/office/drawing/2014/main" id="{F8E7A448-793F-34BF-5AD7-94535AA25E0A}"/>
              </a:ext>
            </a:extLst>
          </p:cNvPr>
          <p:cNvSpPr/>
          <p:nvPr/>
        </p:nvSpPr>
        <p:spPr>
          <a:xfrm>
            <a:off x="4380432" y="1936460"/>
            <a:ext cx="216835" cy="18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TextBox 12">
            <a:extLst>
              <a:ext uri="{FF2B5EF4-FFF2-40B4-BE49-F238E27FC236}">
                <a16:creationId xmlns:a16="http://schemas.microsoft.com/office/drawing/2014/main" id="{1D5DAA52-F142-BF9E-38D9-69B0F5ADC8E6}"/>
              </a:ext>
            </a:extLst>
          </p:cNvPr>
          <p:cNvSpPr txBox="1"/>
          <p:nvPr/>
        </p:nvSpPr>
        <p:spPr>
          <a:xfrm>
            <a:off x="4317378" y="1711148"/>
            <a:ext cx="626554" cy="276999"/>
          </a:xfrm>
          <a:prstGeom prst="rect">
            <a:avLst/>
          </a:prstGeom>
          <a:noFill/>
        </p:spPr>
        <p:txBody>
          <a:bodyPr wrap="square" rtlCol="0">
            <a:spAutoFit/>
          </a:bodyPr>
          <a:lstStyle/>
          <a:p>
            <a:r>
              <a:rPr lang="en-US" sz="1200" dirty="0"/>
              <a:t>submit</a:t>
            </a:r>
          </a:p>
        </p:txBody>
      </p:sp>
      <p:sp>
        <p:nvSpPr>
          <p:cNvPr id="61" name="Parallelogram 24">
            <a:extLst>
              <a:ext uri="{FF2B5EF4-FFF2-40B4-BE49-F238E27FC236}">
                <a16:creationId xmlns:a16="http://schemas.microsoft.com/office/drawing/2014/main" id="{7C7113D6-88A9-FE48-BFE2-0ABD00D76DF6}"/>
              </a:ext>
            </a:extLst>
          </p:cNvPr>
          <p:cNvSpPr/>
          <p:nvPr/>
        </p:nvSpPr>
        <p:spPr>
          <a:xfrm>
            <a:off x="5543731" y="1706133"/>
            <a:ext cx="1029969" cy="430625"/>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Check</a:t>
            </a:r>
            <a:br>
              <a:rPr lang="en-US" sz="1200" dirty="0"/>
            </a:br>
            <a:r>
              <a:rPr lang="en-US" sz="1200" dirty="0"/>
              <a:t>Signup</a:t>
            </a:r>
          </a:p>
        </p:txBody>
      </p:sp>
      <p:cxnSp>
        <p:nvCxnSpPr>
          <p:cNvPr id="20" name="Connettore a gomito 19">
            <a:extLst>
              <a:ext uri="{FF2B5EF4-FFF2-40B4-BE49-F238E27FC236}">
                <a16:creationId xmlns:a16="http://schemas.microsoft.com/office/drawing/2014/main" id="{F5585D4D-7A68-B611-A411-7FD24BEF9A62}"/>
              </a:ext>
            </a:extLst>
          </p:cNvPr>
          <p:cNvCxnSpPr>
            <a:cxnSpLocks/>
            <a:stCxn id="8" idx="6"/>
            <a:endCxn id="25" idx="5"/>
          </p:cNvCxnSpPr>
          <p:nvPr/>
        </p:nvCxnSpPr>
        <p:spPr>
          <a:xfrm>
            <a:off x="4200405" y="1287854"/>
            <a:ext cx="2433495" cy="445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1F3192A3-2121-BBF8-4C41-9C2CC6EF0ACE}"/>
              </a:ext>
            </a:extLst>
          </p:cNvPr>
          <p:cNvCxnSpPr>
            <a:cxnSpLocks/>
            <a:stCxn id="59" idx="5"/>
            <a:endCxn id="61" idx="5"/>
          </p:cNvCxnSpPr>
          <p:nvPr/>
        </p:nvCxnSpPr>
        <p:spPr>
          <a:xfrm rot="5400000" flipH="1" flipV="1">
            <a:off x="4993132" y="1493825"/>
            <a:ext cx="176805" cy="1032047"/>
          </a:xfrm>
          <a:prstGeom prst="bentConnector4">
            <a:avLst>
              <a:gd name="adj1" fmla="val 100563"/>
              <a:gd name="adj2" fmla="val 4893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30">
            <a:extLst>
              <a:ext uri="{FF2B5EF4-FFF2-40B4-BE49-F238E27FC236}">
                <a16:creationId xmlns:a16="http://schemas.microsoft.com/office/drawing/2014/main" id="{9EF17421-0F5F-9F0C-A7EE-738B392F67F2}"/>
              </a:ext>
            </a:extLst>
          </p:cNvPr>
          <p:cNvSpPr/>
          <p:nvPr/>
        </p:nvSpPr>
        <p:spPr>
          <a:xfrm>
            <a:off x="6385531" y="1879277"/>
            <a:ext cx="216835" cy="1895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a:p>
        </p:txBody>
      </p:sp>
      <p:cxnSp>
        <p:nvCxnSpPr>
          <p:cNvPr id="52" name="Connettore a gomito 51">
            <a:extLst>
              <a:ext uri="{FF2B5EF4-FFF2-40B4-BE49-F238E27FC236}">
                <a16:creationId xmlns:a16="http://schemas.microsoft.com/office/drawing/2014/main" id="{810B07E3-F511-828C-C89F-18D40202CC35}"/>
              </a:ext>
            </a:extLst>
          </p:cNvPr>
          <p:cNvCxnSpPr>
            <a:cxnSpLocks/>
            <a:stCxn id="75" idx="6"/>
          </p:cNvCxnSpPr>
          <p:nvPr/>
        </p:nvCxnSpPr>
        <p:spPr>
          <a:xfrm flipV="1">
            <a:off x="6602366" y="1798320"/>
            <a:ext cx="2998834" cy="1757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30">
            <a:extLst>
              <a:ext uri="{FF2B5EF4-FFF2-40B4-BE49-F238E27FC236}">
                <a16:creationId xmlns:a16="http://schemas.microsoft.com/office/drawing/2014/main" id="{8B4B937F-90E2-6FBC-C431-26F94FBFEB24}"/>
              </a:ext>
            </a:extLst>
          </p:cNvPr>
          <p:cNvSpPr/>
          <p:nvPr/>
        </p:nvSpPr>
        <p:spPr>
          <a:xfrm>
            <a:off x="5977211" y="2104316"/>
            <a:ext cx="216835" cy="1895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a:p>
        </p:txBody>
      </p:sp>
      <p:cxnSp>
        <p:nvCxnSpPr>
          <p:cNvPr id="56" name="Connettore a gomito 55">
            <a:extLst>
              <a:ext uri="{FF2B5EF4-FFF2-40B4-BE49-F238E27FC236}">
                <a16:creationId xmlns:a16="http://schemas.microsoft.com/office/drawing/2014/main" id="{8F9E05B2-6432-8C75-E77B-5C549A8429EC}"/>
              </a:ext>
            </a:extLst>
          </p:cNvPr>
          <p:cNvCxnSpPr>
            <a:stCxn id="78" idx="4"/>
          </p:cNvCxnSpPr>
          <p:nvPr/>
        </p:nvCxnSpPr>
        <p:spPr>
          <a:xfrm rot="5400000">
            <a:off x="5257794" y="1560125"/>
            <a:ext cx="94095" cy="15615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20">
            <a:extLst>
              <a:ext uri="{FF2B5EF4-FFF2-40B4-BE49-F238E27FC236}">
                <a16:creationId xmlns:a16="http://schemas.microsoft.com/office/drawing/2014/main" id="{ECB4AD1A-6714-8EC0-5419-6D408035FA8D}"/>
              </a:ext>
            </a:extLst>
          </p:cNvPr>
          <p:cNvSpPr txBox="1"/>
          <p:nvPr/>
        </p:nvSpPr>
        <p:spPr>
          <a:xfrm>
            <a:off x="4503163" y="2340787"/>
            <a:ext cx="2488631" cy="253916"/>
          </a:xfrm>
          <a:prstGeom prst="rect">
            <a:avLst/>
          </a:prstGeom>
          <a:noFill/>
        </p:spPr>
        <p:txBody>
          <a:bodyPr wrap="square" rtlCol="0">
            <a:spAutoFit/>
          </a:bodyPr>
          <a:lstStyle/>
          <a:p>
            <a:r>
              <a:rPr lang="en-US" sz="1050" dirty="0" err="1"/>
              <a:t>Psw</a:t>
            </a:r>
            <a:r>
              <a:rPr lang="en-US" sz="1050" dirty="0"/>
              <a:t>!=</a:t>
            </a:r>
            <a:r>
              <a:rPr lang="en-US" sz="1050" dirty="0" err="1"/>
              <a:t>repeatPsw</a:t>
            </a:r>
            <a:r>
              <a:rPr lang="en-US" sz="1050" dirty="0"/>
              <a:t> + username not </a:t>
            </a:r>
            <a:r>
              <a:rPr lang="en-US" sz="1050" dirty="0" err="1"/>
              <a:t>aviable</a:t>
            </a:r>
            <a:endParaRPr lang="en-US" sz="1050" dirty="0"/>
          </a:p>
        </p:txBody>
      </p:sp>
      <p:sp>
        <p:nvSpPr>
          <p:cNvPr id="64" name="CasellaDiTesto 63">
            <a:extLst>
              <a:ext uri="{FF2B5EF4-FFF2-40B4-BE49-F238E27FC236}">
                <a16:creationId xmlns:a16="http://schemas.microsoft.com/office/drawing/2014/main" id="{2BD326BB-C1E3-C814-F281-81F6E3CF4C7F}"/>
              </a:ext>
            </a:extLst>
          </p:cNvPr>
          <p:cNvSpPr txBox="1"/>
          <p:nvPr/>
        </p:nvSpPr>
        <p:spPr>
          <a:xfrm>
            <a:off x="7911328" y="4250468"/>
            <a:ext cx="1503183" cy="261610"/>
          </a:xfrm>
          <a:prstGeom prst="rect">
            <a:avLst/>
          </a:prstGeom>
          <a:noFill/>
        </p:spPr>
        <p:txBody>
          <a:bodyPr wrap="square" rtlCol="0">
            <a:spAutoFit/>
          </a:bodyPr>
          <a:lstStyle/>
          <a:p>
            <a:r>
              <a:rPr lang="en-US" sz="1100" dirty="0" err="1"/>
              <a:t>NumUsers</a:t>
            </a:r>
            <a:r>
              <a:rPr lang="en-US" sz="1100" dirty="0"/>
              <a:t>&lt;</a:t>
            </a:r>
            <a:r>
              <a:rPr lang="en-US" sz="1100" dirty="0" err="1"/>
              <a:t>MaxUsers</a:t>
            </a:r>
            <a:endParaRPr lang="it-IT" sz="1100" dirty="0"/>
          </a:p>
        </p:txBody>
      </p:sp>
      <p:sp>
        <p:nvSpPr>
          <p:cNvPr id="92" name="CasellaDiTesto 91">
            <a:extLst>
              <a:ext uri="{FF2B5EF4-FFF2-40B4-BE49-F238E27FC236}">
                <a16:creationId xmlns:a16="http://schemas.microsoft.com/office/drawing/2014/main" id="{B7C9BC7E-025B-9BC9-3579-01633358E3EB}"/>
              </a:ext>
            </a:extLst>
          </p:cNvPr>
          <p:cNvSpPr txBox="1"/>
          <p:nvPr/>
        </p:nvSpPr>
        <p:spPr>
          <a:xfrm>
            <a:off x="385351" y="-155079"/>
            <a:ext cx="1015663" cy="6583680"/>
          </a:xfrm>
          <a:prstGeom prst="rect">
            <a:avLst/>
          </a:prstGeom>
          <a:noFill/>
        </p:spPr>
        <p:txBody>
          <a:bodyPr vert="vert270" wrap="square" rtlCol="0">
            <a:spAutoFit/>
          </a:bodyPr>
          <a:lstStyle/>
          <a:p>
            <a:r>
              <a:rPr lang="es-419" sz="5400" dirty="0">
                <a:latin typeface="+mj-lt"/>
              </a:rPr>
              <a:t>Application</a:t>
            </a:r>
            <a:r>
              <a:rPr lang="es-419" sz="3600" dirty="0"/>
              <a:t> design</a:t>
            </a:r>
            <a:endParaRPr lang="it-IT" sz="3600" dirty="0"/>
          </a:p>
        </p:txBody>
      </p:sp>
    </p:spTree>
    <p:extLst>
      <p:ext uri="{BB962C8B-B14F-4D97-AF65-F5344CB8AC3E}">
        <p14:creationId xmlns:p14="http://schemas.microsoft.com/office/powerpoint/2010/main" val="223908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14" y="0"/>
            <a:ext cx="10515600" cy="1325563"/>
          </a:xfrm>
        </p:spPr>
        <p:txBody>
          <a:bodyPr/>
          <a:lstStyle/>
          <a:p>
            <a:r>
              <a:rPr lang="en-US" dirty="0"/>
              <a:t>Components</a:t>
            </a:r>
          </a:p>
        </p:txBody>
      </p:sp>
      <p:sp>
        <p:nvSpPr>
          <p:cNvPr id="3" name="Content Placeholder 2"/>
          <p:cNvSpPr>
            <a:spLocks noGrp="1"/>
          </p:cNvSpPr>
          <p:nvPr>
            <p:ph sz="half" idx="1"/>
          </p:nvPr>
        </p:nvSpPr>
        <p:spPr>
          <a:xfrm>
            <a:off x="621437" y="1162975"/>
            <a:ext cx="5802512" cy="5506386"/>
          </a:xfrm>
        </p:spPr>
        <p:txBody>
          <a:bodyPr>
            <a:normAutofit fontScale="70000" lnSpcReduction="20000"/>
          </a:bodyPr>
          <a:lstStyle/>
          <a:p>
            <a:r>
              <a:rPr lang="en-US" dirty="0"/>
              <a:t>Model objects (Beans)</a:t>
            </a:r>
          </a:p>
          <a:p>
            <a:pPr lvl="1"/>
            <a:r>
              <a:rPr lang="en-US" dirty="0"/>
              <a:t>User</a:t>
            </a:r>
          </a:p>
          <a:p>
            <a:pPr lvl="1"/>
            <a:r>
              <a:rPr lang="en-US" dirty="0"/>
              <a:t>Meeting</a:t>
            </a:r>
          </a:p>
          <a:p>
            <a:pPr lvl="1"/>
            <a:r>
              <a:rPr lang="en-US" dirty="0"/>
              <a:t>Invitation </a:t>
            </a:r>
          </a:p>
          <a:p>
            <a:pPr lvl="1"/>
            <a:endParaRPr lang="en-US" dirty="0"/>
          </a:p>
          <a:p>
            <a:r>
              <a:rPr lang="en-US" dirty="0"/>
              <a:t>Data Access Objects (Classes)</a:t>
            </a:r>
          </a:p>
          <a:p>
            <a:pPr lvl="1"/>
            <a:r>
              <a:rPr lang="en-US" dirty="0" err="1"/>
              <a:t>UserDAO</a:t>
            </a:r>
            <a:endParaRPr lang="en-US" dirty="0"/>
          </a:p>
          <a:p>
            <a:pPr lvl="2"/>
            <a:r>
              <a:rPr lang="it-IT" sz="1800" dirty="0" err="1">
                <a:solidFill>
                  <a:srgbClr val="000000"/>
                </a:solidFill>
              </a:rPr>
              <a:t>checkLoginCredentials</a:t>
            </a:r>
            <a:r>
              <a:rPr lang="it-IT" sz="1800" dirty="0">
                <a:solidFill>
                  <a:srgbClr val="000000"/>
                </a:solidFill>
              </a:rPr>
              <a:t>(user, </a:t>
            </a:r>
            <a:r>
              <a:rPr lang="it-IT" sz="1800" dirty="0" err="1">
                <a:solidFill>
                  <a:srgbClr val="000000"/>
                </a:solidFill>
              </a:rPr>
              <a:t>spw</a:t>
            </a:r>
            <a:r>
              <a:rPr lang="it-IT" sz="1800" dirty="0">
                <a:solidFill>
                  <a:srgbClr val="000000"/>
                </a:solidFill>
              </a:rPr>
              <a:t>)</a:t>
            </a:r>
          </a:p>
          <a:p>
            <a:pPr lvl="2"/>
            <a:r>
              <a:rPr lang="it-IT" sz="1800" dirty="0" err="1">
                <a:solidFill>
                  <a:srgbClr val="000000"/>
                </a:solidFill>
              </a:rPr>
              <a:t>checkSignupCredentials</a:t>
            </a:r>
            <a:r>
              <a:rPr lang="it-IT" sz="1800" dirty="0">
                <a:solidFill>
                  <a:srgbClr val="000000"/>
                </a:solidFill>
              </a:rPr>
              <a:t>(user)</a:t>
            </a:r>
          </a:p>
          <a:p>
            <a:pPr lvl="2"/>
            <a:r>
              <a:rPr lang="it-IT" sz="1800" dirty="0" err="1">
                <a:solidFill>
                  <a:srgbClr val="000000"/>
                </a:solidFill>
              </a:rPr>
              <a:t>findAllUsers</a:t>
            </a:r>
            <a:r>
              <a:rPr lang="it-IT" sz="1800" dirty="0">
                <a:solidFill>
                  <a:srgbClr val="000000"/>
                </a:solidFill>
              </a:rPr>
              <a:t>()</a:t>
            </a:r>
          </a:p>
          <a:p>
            <a:pPr lvl="2"/>
            <a:r>
              <a:rPr lang="it-IT" sz="1800" dirty="0" err="1">
                <a:solidFill>
                  <a:srgbClr val="000000"/>
                </a:solidFill>
              </a:rPr>
              <a:t>getUserByUsername</a:t>
            </a:r>
            <a:r>
              <a:rPr lang="it-IT" sz="1800" dirty="0">
                <a:solidFill>
                  <a:srgbClr val="000000"/>
                </a:solidFill>
              </a:rPr>
              <a:t>(user)</a:t>
            </a:r>
            <a:endParaRPr lang="en-US" dirty="0"/>
          </a:p>
          <a:p>
            <a:pPr lvl="2"/>
            <a:r>
              <a:rPr lang="en-US" dirty="0" err="1"/>
              <a:t>getUser</a:t>
            </a:r>
            <a:r>
              <a:rPr lang="en-US" dirty="0"/>
              <a:t>(id)</a:t>
            </a:r>
          </a:p>
          <a:p>
            <a:pPr lvl="1"/>
            <a:r>
              <a:rPr lang="en-US" dirty="0" err="1"/>
              <a:t>MeetingDAO</a:t>
            </a:r>
            <a:endParaRPr lang="en-US" dirty="0"/>
          </a:p>
          <a:p>
            <a:pPr lvl="2"/>
            <a:r>
              <a:rPr lang="en-US" dirty="0" err="1"/>
              <a:t>findMeetingByCreator</a:t>
            </a:r>
            <a:r>
              <a:rPr lang="en-US" dirty="0"/>
              <a:t>(id)</a:t>
            </a:r>
          </a:p>
          <a:p>
            <a:pPr lvl="2"/>
            <a:r>
              <a:rPr lang="it-IT" sz="1800" dirty="0" err="1">
                <a:solidFill>
                  <a:srgbClr val="000000"/>
                </a:solidFill>
              </a:rPr>
              <a:t>findLastMeetingByCreator</a:t>
            </a:r>
            <a:r>
              <a:rPr lang="it-IT" sz="1800" dirty="0">
                <a:solidFill>
                  <a:srgbClr val="000000"/>
                </a:solidFill>
              </a:rPr>
              <a:t>(id)</a:t>
            </a:r>
          </a:p>
          <a:p>
            <a:pPr lvl="2"/>
            <a:r>
              <a:rPr lang="it-IT" sz="1800" dirty="0" err="1">
                <a:solidFill>
                  <a:srgbClr val="000000"/>
                </a:solidFill>
              </a:rPr>
              <a:t>findMeetingByGuest</a:t>
            </a:r>
            <a:r>
              <a:rPr lang="it-IT" sz="1800" dirty="0">
                <a:solidFill>
                  <a:srgbClr val="000000"/>
                </a:solidFill>
              </a:rPr>
              <a:t>(id)</a:t>
            </a:r>
            <a:endParaRPr lang="en-US" sz="1800" dirty="0">
              <a:solidFill>
                <a:srgbClr val="000000"/>
              </a:solidFill>
            </a:endParaRPr>
          </a:p>
          <a:p>
            <a:pPr lvl="2"/>
            <a:r>
              <a:rPr lang="en-US" sz="1800" dirty="0" err="1">
                <a:solidFill>
                  <a:srgbClr val="000000"/>
                </a:solidFill>
              </a:rPr>
              <a:t>createMeeting</a:t>
            </a:r>
            <a:r>
              <a:rPr lang="en-US" sz="1800" dirty="0">
                <a:solidFill>
                  <a:srgbClr val="000000"/>
                </a:solidFill>
              </a:rPr>
              <a:t>(</a:t>
            </a:r>
            <a:r>
              <a:rPr lang="en-US" sz="1800" dirty="0">
                <a:solidFill>
                  <a:srgbClr val="6A3E3E"/>
                </a:solidFill>
              </a:rPr>
              <a:t>title</a:t>
            </a:r>
            <a:r>
              <a:rPr lang="en-US" sz="1800" dirty="0">
                <a:solidFill>
                  <a:srgbClr val="000000"/>
                </a:solidFill>
              </a:rPr>
              <a:t>, </a:t>
            </a:r>
            <a:r>
              <a:rPr lang="en-US" sz="1800" dirty="0" err="1">
                <a:solidFill>
                  <a:srgbClr val="6A3E3E"/>
                </a:solidFill>
              </a:rPr>
              <a:t>startDate</a:t>
            </a:r>
            <a:r>
              <a:rPr lang="en-US" sz="1800" dirty="0">
                <a:solidFill>
                  <a:srgbClr val="000000"/>
                </a:solidFill>
              </a:rPr>
              <a:t>, </a:t>
            </a:r>
            <a:r>
              <a:rPr lang="en-US" sz="1800" dirty="0">
                <a:solidFill>
                  <a:srgbClr val="6A3E3E"/>
                </a:solidFill>
              </a:rPr>
              <a:t>duration</a:t>
            </a:r>
            <a:r>
              <a:rPr lang="en-US" sz="1800" dirty="0">
                <a:solidFill>
                  <a:srgbClr val="000000"/>
                </a:solidFill>
              </a:rPr>
              <a:t>, </a:t>
            </a:r>
            <a:r>
              <a:rPr lang="en-US" sz="1800" dirty="0" err="1">
                <a:solidFill>
                  <a:srgbClr val="6A3E3E"/>
                </a:solidFill>
              </a:rPr>
              <a:t>maxGuests</a:t>
            </a:r>
            <a:r>
              <a:rPr lang="en-US" sz="1800" dirty="0">
                <a:solidFill>
                  <a:srgbClr val="000000"/>
                </a:solidFill>
              </a:rPr>
              <a:t>, </a:t>
            </a:r>
            <a:r>
              <a:rPr lang="en-US" sz="1800" dirty="0">
                <a:solidFill>
                  <a:srgbClr val="6A3E3E"/>
                </a:solidFill>
              </a:rPr>
              <a:t>creator</a:t>
            </a:r>
            <a:r>
              <a:rPr lang="en-US" sz="1800" dirty="0">
                <a:solidFill>
                  <a:srgbClr val="000000"/>
                </a:solidFill>
              </a:rPr>
              <a:t>)</a:t>
            </a:r>
          </a:p>
          <a:p>
            <a:pPr lvl="1"/>
            <a:r>
              <a:rPr lang="en-US" dirty="0" err="1"/>
              <a:t>InvitationDAO</a:t>
            </a:r>
            <a:endParaRPr lang="en-US" dirty="0"/>
          </a:p>
          <a:p>
            <a:pPr lvl="2"/>
            <a:r>
              <a:rPr lang="en-US" dirty="0" err="1"/>
              <a:t>createInvitation</a:t>
            </a:r>
            <a:r>
              <a:rPr lang="en-US" dirty="0"/>
              <a:t>(</a:t>
            </a:r>
            <a:r>
              <a:rPr lang="en-US" dirty="0" err="1"/>
              <a:t>idMeeting</a:t>
            </a:r>
            <a:r>
              <a:rPr lang="en-US" dirty="0"/>
              <a:t>, </a:t>
            </a:r>
            <a:r>
              <a:rPr lang="en-US" dirty="0" err="1"/>
              <a:t>idGuest</a:t>
            </a:r>
            <a:r>
              <a:rPr lang="en-US" dirty="0"/>
              <a:t>);</a:t>
            </a:r>
          </a:p>
        </p:txBody>
      </p:sp>
      <p:sp>
        <p:nvSpPr>
          <p:cNvPr id="4" name="Content Placeholder 3"/>
          <p:cNvSpPr>
            <a:spLocks noGrp="1"/>
          </p:cNvSpPr>
          <p:nvPr>
            <p:ph sz="half" idx="2"/>
          </p:nvPr>
        </p:nvSpPr>
        <p:spPr>
          <a:xfrm>
            <a:off x="6172199" y="1074198"/>
            <a:ext cx="4516516" cy="5595162"/>
          </a:xfrm>
        </p:spPr>
        <p:txBody>
          <a:bodyPr>
            <a:normAutofit fontScale="70000" lnSpcReduction="20000"/>
          </a:bodyPr>
          <a:lstStyle/>
          <a:p>
            <a:r>
              <a:rPr lang="en-US" dirty="0"/>
              <a:t>Controllers (servlets)</a:t>
            </a:r>
          </a:p>
          <a:p>
            <a:pPr lvl="1"/>
            <a:r>
              <a:rPr lang="en-US" dirty="0" err="1"/>
              <a:t>CheckLogin</a:t>
            </a:r>
            <a:endParaRPr lang="en-US" dirty="0"/>
          </a:p>
          <a:p>
            <a:pPr lvl="1"/>
            <a:r>
              <a:rPr lang="en-US" dirty="0" err="1"/>
              <a:t>CheckSignup</a:t>
            </a:r>
            <a:r>
              <a:rPr lang="en-US" dirty="0"/>
              <a:t> </a:t>
            </a:r>
          </a:p>
          <a:p>
            <a:pPr lvl="1"/>
            <a:r>
              <a:rPr lang="en-US" dirty="0"/>
              <a:t>Logout </a:t>
            </a:r>
          </a:p>
          <a:p>
            <a:pPr lvl="1"/>
            <a:r>
              <a:rPr lang="en-US" dirty="0" err="1"/>
              <a:t>GoToHome</a:t>
            </a:r>
            <a:r>
              <a:rPr lang="en-US" dirty="0"/>
              <a:t> </a:t>
            </a:r>
          </a:p>
          <a:p>
            <a:pPr lvl="1"/>
            <a:r>
              <a:rPr lang="en-US" dirty="0" err="1"/>
              <a:t>GoToAnagrafe</a:t>
            </a:r>
            <a:endParaRPr lang="en-US" dirty="0"/>
          </a:p>
          <a:p>
            <a:pPr lvl="1"/>
            <a:r>
              <a:rPr lang="en-US" dirty="0" err="1"/>
              <a:t>CreateMeeting</a:t>
            </a:r>
            <a:endParaRPr lang="en-US" dirty="0"/>
          </a:p>
          <a:p>
            <a:pPr lvl="1"/>
            <a:r>
              <a:rPr lang="en-US" dirty="0" err="1"/>
              <a:t>CheckGuest</a:t>
            </a:r>
            <a:endParaRPr lang="en-US" dirty="0"/>
          </a:p>
          <a:p>
            <a:r>
              <a:rPr lang="en-US" dirty="0"/>
              <a:t>Views (Templates) &amp; components</a:t>
            </a:r>
          </a:p>
          <a:p>
            <a:pPr lvl="1"/>
            <a:r>
              <a:rPr lang="en-US" dirty="0"/>
              <a:t>Login</a:t>
            </a:r>
          </a:p>
          <a:p>
            <a:pPr lvl="2"/>
            <a:r>
              <a:rPr lang="en-US" dirty="0"/>
              <a:t>Login form</a:t>
            </a:r>
          </a:p>
          <a:p>
            <a:pPr lvl="1"/>
            <a:r>
              <a:rPr lang="en-US" dirty="0"/>
              <a:t>Home</a:t>
            </a:r>
          </a:p>
          <a:p>
            <a:pPr lvl="2"/>
            <a:r>
              <a:rPr lang="en-US" dirty="0"/>
              <a:t>Created meeting list</a:t>
            </a:r>
          </a:p>
          <a:p>
            <a:pPr lvl="2"/>
            <a:r>
              <a:rPr lang="en-US" dirty="0"/>
              <a:t>Invited  meeting list</a:t>
            </a:r>
          </a:p>
          <a:p>
            <a:pPr lvl="2"/>
            <a:r>
              <a:rPr lang="en-US" dirty="0"/>
              <a:t>Creation form</a:t>
            </a:r>
          </a:p>
          <a:p>
            <a:pPr lvl="1"/>
            <a:r>
              <a:rPr lang="en-US" dirty="0" err="1"/>
              <a:t>Anagrafe</a:t>
            </a:r>
            <a:r>
              <a:rPr lang="en-US" dirty="0"/>
              <a:t> </a:t>
            </a:r>
          </a:p>
          <a:p>
            <a:pPr lvl="2"/>
            <a:r>
              <a:rPr lang="en-US" dirty="0"/>
              <a:t>User list form</a:t>
            </a:r>
          </a:p>
          <a:p>
            <a:pPr lvl="2"/>
            <a:r>
              <a:rPr lang="en-US" dirty="0"/>
              <a:t>Max guest message</a:t>
            </a:r>
          </a:p>
          <a:p>
            <a:pPr lvl="2"/>
            <a:r>
              <a:rPr lang="en-US" dirty="0"/>
              <a:t>Number of attempts message</a:t>
            </a:r>
          </a:p>
          <a:p>
            <a:pPr lvl="1"/>
            <a:r>
              <a:rPr lang="en-US" dirty="0" err="1"/>
              <a:t>Cancellazione</a:t>
            </a:r>
            <a:r>
              <a:rPr lang="en-US" dirty="0"/>
              <a:t>	</a:t>
            </a:r>
          </a:p>
          <a:p>
            <a:pPr lvl="2"/>
            <a:r>
              <a:rPr lang="en-US" dirty="0"/>
              <a:t>Message</a:t>
            </a:r>
          </a:p>
          <a:p>
            <a:pPr lvl="2"/>
            <a:r>
              <a:rPr lang="en-US" dirty="0"/>
              <a:t>Link to home</a:t>
            </a:r>
          </a:p>
        </p:txBody>
      </p:sp>
    </p:spTree>
    <p:extLst>
      <p:ext uri="{BB962C8B-B14F-4D97-AF65-F5344CB8AC3E}">
        <p14:creationId xmlns:p14="http://schemas.microsoft.com/office/powerpoint/2010/main" val="157581575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3547</TotalTime>
  <Words>2361</Words>
  <Application>Microsoft Office PowerPoint</Application>
  <PresentationFormat>Widescreen</PresentationFormat>
  <Paragraphs>464</Paragraphs>
  <Slides>25</Slides>
  <Notes>14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25</vt:i4>
      </vt:variant>
    </vt:vector>
  </HeadingPairs>
  <TitlesOfParts>
    <vt:vector size="31" baseType="lpstr">
      <vt:lpstr>Arial</vt:lpstr>
      <vt:lpstr>Calibri</vt:lpstr>
      <vt:lpstr>Calibri Light</vt:lpstr>
      <vt:lpstr>Consolas</vt:lpstr>
      <vt:lpstr>Courier New</vt:lpstr>
      <vt:lpstr>Tema di Office</vt:lpstr>
      <vt:lpstr>PROGETTO NUMERO 5: riunioni online</vt:lpstr>
      <vt:lpstr>Presentazione standard di PowerPoint</vt:lpstr>
      <vt:lpstr>Database design</vt:lpstr>
      <vt:lpstr>Database design</vt:lpstr>
      <vt:lpstr>Presentazione standard di PowerPoint</vt:lpstr>
      <vt:lpstr>Presentazione standard di PowerPoint</vt:lpstr>
      <vt:lpstr>Presentazione standard di PowerPoint</vt:lpstr>
      <vt:lpstr>Presentazione standard di PowerPoint</vt:lpstr>
      <vt:lpstr>Components</vt:lpstr>
      <vt:lpstr>Event: Login</vt:lpstr>
      <vt:lpstr>Event: Signup</vt:lpstr>
      <vt:lpstr>Event: go to Home</vt:lpstr>
      <vt:lpstr>Event: go to Anagrafe</vt:lpstr>
      <vt:lpstr>Event: CreateMeeting</vt:lpstr>
      <vt:lpstr>Event: CheckGuests</vt:lpstr>
      <vt:lpstr>Event: CheckGuests if users.size&lt;meeting.maxGuests</vt:lpstr>
      <vt:lpstr>Event: logout</vt:lpstr>
      <vt:lpstr>Presentazione standard di PowerPoint</vt:lpstr>
      <vt:lpstr>Components</vt:lpstr>
      <vt:lpstr>Application design</vt:lpstr>
      <vt:lpstr>Application design</vt:lpstr>
      <vt:lpstr>Evento: caricamento Home</vt:lpstr>
      <vt:lpstr>Evento: invia - create meeting form</vt:lpstr>
      <vt:lpstr>Evento: invita - modal window</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Mosconi</dc:creator>
  <cp:lastModifiedBy>Alessandro Mosconi</cp:lastModifiedBy>
  <cp:revision>6</cp:revision>
  <dcterms:created xsi:type="dcterms:W3CDTF">2022-05-24T08:37:22Z</dcterms:created>
  <dcterms:modified xsi:type="dcterms:W3CDTF">2022-06-13T21:20:39Z</dcterms:modified>
</cp:coreProperties>
</file>