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63" r:id="rId4"/>
    <p:sldId id="262" r:id="rId5"/>
    <p:sldId id="258" r:id="rId6"/>
    <p:sldId id="260" r:id="rId7"/>
    <p:sldId id="261"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4DB82F-1F88-4BDA-8EFE-D634BBB4A22B}">
          <p14:sldIdLst>
            <p14:sldId id="256"/>
            <p14:sldId id="257"/>
          </p14:sldIdLst>
        </p14:section>
        <p14:section name="Untitled Section" id="{16E36BBD-7345-4D40-9AB1-09BCEA637768}">
          <p14:sldIdLst>
            <p14:sldId id="263"/>
            <p14:sldId id="262"/>
            <p14:sldId id="258"/>
            <p14:sldId id="260"/>
            <p14:sldId id="261"/>
            <p14:sldId id="259"/>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23969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349954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802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191607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864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194756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2374715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306303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289025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9BA1-7A1C-4B11-B0DD-42E1371597DD}"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13018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C79BA1-7A1C-4B11-B0DD-42E1371597DD}"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328085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79BA1-7A1C-4B11-B0DD-42E1371597DD}"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399374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C79BA1-7A1C-4B11-B0DD-42E1371597DD}"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157981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79BA1-7A1C-4B11-B0DD-42E1371597DD}"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245331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C79BA1-7A1C-4B11-B0DD-42E1371597DD}"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4A968-BA88-45DA-99C8-EA0BC736C63F}" type="slidenum">
              <a:rPr lang="en-US" smtClean="0"/>
              <a:t>‹#›</a:t>
            </a:fld>
            <a:endParaRPr lang="en-US"/>
          </a:p>
        </p:txBody>
      </p:sp>
    </p:spTree>
    <p:extLst>
      <p:ext uri="{BB962C8B-B14F-4D97-AF65-F5344CB8AC3E}">
        <p14:creationId xmlns:p14="http://schemas.microsoft.com/office/powerpoint/2010/main" val="236907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4A968-BA88-45DA-99C8-EA0BC736C63F}" type="slidenum">
              <a:rPr lang="en-US" smtClean="0"/>
              <a:t>‹#›</a:t>
            </a:fld>
            <a:endParaRPr lang="en-US"/>
          </a:p>
        </p:txBody>
      </p:sp>
      <p:sp>
        <p:nvSpPr>
          <p:cNvPr id="5" name="Date Placeholder 4"/>
          <p:cNvSpPr>
            <a:spLocks noGrp="1"/>
          </p:cNvSpPr>
          <p:nvPr>
            <p:ph type="dt" sz="half" idx="10"/>
          </p:nvPr>
        </p:nvSpPr>
        <p:spPr/>
        <p:txBody>
          <a:bodyPr/>
          <a:lstStyle/>
          <a:p>
            <a:fld id="{FBC79BA1-7A1C-4B11-B0DD-42E1371597DD}" type="datetimeFigureOut">
              <a:rPr lang="en-US" smtClean="0"/>
              <a:t>10/25/2020</a:t>
            </a:fld>
            <a:endParaRPr lang="en-US"/>
          </a:p>
        </p:txBody>
      </p:sp>
    </p:spTree>
    <p:extLst>
      <p:ext uri="{BB962C8B-B14F-4D97-AF65-F5344CB8AC3E}">
        <p14:creationId xmlns:p14="http://schemas.microsoft.com/office/powerpoint/2010/main" val="63918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C79BA1-7A1C-4B11-B0DD-42E1371597DD}" type="datetimeFigureOut">
              <a:rPr lang="en-US" smtClean="0"/>
              <a:t>10/25/2020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F4A968-BA88-45DA-99C8-EA0BC736C63F}" type="slidenum">
              <a:rPr lang="en-US" smtClean="0"/>
              <a:t>‹#›</a:t>
            </a:fld>
            <a:endParaRPr lang="en-US"/>
          </a:p>
        </p:txBody>
      </p:sp>
    </p:spTree>
    <p:extLst>
      <p:ext uri="{BB962C8B-B14F-4D97-AF65-F5344CB8AC3E}">
        <p14:creationId xmlns:p14="http://schemas.microsoft.com/office/powerpoint/2010/main" val="248494413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E92D-12E9-4D1E-9BD4-F514C094A62C}"/>
              </a:ext>
            </a:extLst>
          </p:cNvPr>
          <p:cNvSpPr>
            <a:spLocks noGrp="1"/>
          </p:cNvSpPr>
          <p:nvPr>
            <p:ph type="ctrTitle"/>
          </p:nvPr>
        </p:nvSpPr>
        <p:spPr>
          <a:xfrm>
            <a:off x="923926" y="342900"/>
            <a:ext cx="8705850" cy="2019300"/>
          </a:xfrm>
        </p:spPr>
        <p:txBody>
          <a:bodyPr/>
          <a:lstStyle/>
          <a:p>
            <a:pPr algn="ctr"/>
            <a:r>
              <a:rPr lang="en-US" b="1" dirty="0" err="1"/>
              <a:t>Pengantar</a:t>
            </a:r>
            <a:r>
              <a:rPr lang="en-US" b="1" dirty="0"/>
              <a:t> Teknik Telekomunikasi</a:t>
            </a:r>
          </a:p>
        </p:txBody>
      </p:sp>
      <p:sp>
        <p:nvSpPr>
          <p:cNvPr id="3" name="Subtitle 2">
            <a:extLst>
              <a:ext uri="{FF2B5EF4-FFF2-40B4-BE49-F238E27FC236}">
                <a16:creationId xmlns:a16="http://schemas.microsoft.com/office/drawing/2014/main" id="{AB6BEAEF-E627-4D07-B52C-2B09F54270E1}"/>
              </a:ext>
            </a:extLst>
          </p:cNvPr>
          <p:cNvSpPr>
            <a:spLocks noGrp="1"/>
          </p:cNvSpPr>
          <p:nvPr>
            <p:ph type="subTitle" idx="1"/>
          </p:nvPr>
        </p:nvSpPr>
        <p:spPr>
          <a:xfrm>
            <a:off x="1076325" y="2457450"/>
            <a:ext cx="8197678" cy="3943349"/>
          </a:xfrm>
        </p:spPr>
        <p:txBody>
          <a:bodyPr/>
          <a:lstStyle/>
          <a:p>
            <a:pPr algn="ctr"/>
            <a:r>
              <a:rPr lang="en-US" sz="2800" b="1" dirty="0"/>
              <a:t>SK Palembang 2020</a:t>
            </a:r>
          </a:p>
          <a:p>
            <a:pPr algn="ctr"/>
            <a:endParaRPr lang="en-US" b="1" dirty="0"/>
          </a:p>
          <a:p>
            <a:pPr algn="ctr"/>
            <a:r>
              <a:rPr lang="en-US" dirty="0"/>
              <a:t>Muhammad </a:t>
            </a:r>
            <a:r>
              <a:rPr lang="en-US" dirty="0" err="1"/>
              <a:t>Rizky</a:t>
            </a:r>
            <a:r>
              <a:rPr lang="en-US" dirty="0"/>
              <a:t> </a:t>
            </a:r>
            <a:r>
              <a:rPr lang="en-US" dirty="0" err="1"/>
              <a:t>Juliansyah</a:t>
            </a:r>
            <a:endParaRPr lang="en-US" dirty="0"/>
          </a:p>
          <a:p>
            <a:pPr algn="ctr"/>
            <a:r>
              <a:rPr lang="en-US" dirty="0" err="1"/>
              <a:t>Elifaza</a:t>
            </a:r>
            <a:r>
              <a:rPr lang="en-US" dirty="0"/>
              <a:t> Alvarez Patra</a:t>
            </a:r>
          </a:p>
          <a:p>
            <a:pPr algn="ctr"/>
            <a:r>
              <a:rPr lang="en-US" dirty="0" err="1"/>
              <a:t>Virginita</a:t>
            </a:r>
            <a:r>
              <a:rPr lang="en-US" dirty="0"/>
              <a:t> Putri Lestari</a:t>
            </a:r>
          </a:p>
          <a:p>
            <a:pPr algn="ctr"/>
            <a:r>
              <a:rPr lang="en-US" dirty="0"/>
              <a:t>Indah Ria Andina</a:t>
            </a:r>
          </a:p>
          <a:p>
            <a:pPr algn="ctr"/>
            <a:r>
              <a:rPr lang="en-US" dirty="0"/>
              <a:t>Alessandro </a:t>
            </a:r>
            <a:r>
              <a:rPr lang="en-US" dirty="0" err="1"/>
              <a:t>Lumban</a:t>
            </a:r>
            <a:r>
              <a:rPr lang="en-US" dirty="0"/>
              <a:t> </a:t>
            </a:r>
            <a:r>
              <a:rPr lang="en-US" dirty="0" err="1"/>
              <a:t>Tungkup</a:t>
            </a:r>
            <a:endParaRPr lang="en-US" dirty="0"/>
          </a:p>
          <a:p>
            <a:pPr algn="ctr"/>
            <a:r>
              <a:rPr lang="en-US" dirty="0"/>
              <a:t>Citra Sri Indah Lestari</a:t>
            </a:r>
          </a:p>
        </p:txBody>
      </p:sp>
    </p:spTree>
    <p:extLst>
      <p:ext uri="{BB962C8B-B14F-4D97-AF65-F5344CB8AC3E}">
        <p14:creationId xmlns:p14="http://schemas.microsoft.com/office/powerpoint/2010/main" val="231697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BDFF-52F2-4FF9-8004-52B563D6EF72}"/>
              </a:ext>
            </a:extLst>
          </p:cNvPr>
          <p:cNvSpPr>
            <a:spLocks noGrp="1"/>
          </p:cNvSpPr>
          <p:nvPr>
            <p:ph type="title"/>
          </p:nvPr>
        </p:nvSpPr>
        <p:spPr/>
        <p:txBody>
          <a:bodyPr/>
          <a:lstStyle/>
          <a:p>
            <a:pPr algn="ctr"/>
            <a:r>
              <a:rPr lang="en-US" dirty="0" err="1"/>
              <a:t>Percobaan</a:t>
            </a:r>
            <a:r>
              <a:rPr lang="en-US" dirty="0"/>
              <a:t> Tri KM.5</a:t>
            </a:r>
          </a:p>
        </p:txBody>
      </p:sp>
      <p:pic>
        <p:nvPicPr>
          <p:cNvPr id="5" name="Content Placeholder 4">
            <a:extLst>
              <a:ext uri="{FF2B5EF4-FFF2-40B4-BE49-F238E27FC236}">
                <a16:creationId xmlns:a16="http://schemas.microsoft.com/office/drawing/2014/main" id="{F63BB840-CF6B-4711-AB30-DD2754D5E305}"/>
              </a:ext>
            </a:extLst>
          </p:cNvPr>
          <p:cNvPicPr>
            <a:picLocks noGrp="1" noChangeAspect="1"/>
          </p:cNvPicPr>
          <p:nvPr>
            <p:ph idx="1"/>
          </p:nvPr>
        </p:nvPicPr>
        <p:blipFill>
          <a:blip r:embed="rId2"/>
          <a:stretch>
            <a:fillRect/>
          </a:stretch>
        </p:blipFill>
        <p:spPr>
          <a:xfrm>
            <a:off x="317500" y="1270000"/>
            <a:ext cx="2955131" cy="3940175"/>
          </a:xfrm>
          <a:prstGeom prst="rect">
            <a:avLst/>
          </a:prstGeom>
        </p:spPr>
      </p:pic>
      <p:pic>
        <p:nvPicPr>
          <p:cNvPr id="6" name="Picture 5">
            <a:extLst>
              <a:ext uri="{FF2B5EF4-FFF2-40B4-BE49-F238E27FC236}">
                <a16:creationId xmlns:a16="http://schemas.microsoft.com/office/drawing/2014/main" id="{7D064FC5-3D3D-4F01-AC5C-DE3F02D03FB0}"/>
              </a:ext>
            </a:extLst>
          </p:cNvPr>
          <p:cNvPicPr>
            <a:picLocks noChangeAspect="1"/>
          </p:cNvPicPr>
          <p:nvPr/>
        </p:nvPicPr>
        <p:blipFill>
          <a:blip r:embed="rId3"/>
          <a:stretch>
            <a:fillRect/>
          </a:stretch>
        </p:blipFill>
        <p:spPr>
          <a:xfrm>
            <a:off x="3494210" y="1270000"/>
            <a:ext cx="2110154" cy="4572000"/>
          </a:xfrm>
          <a:prstGeom prst="rect">
            <a:avLst/>
          </a:prstGeom>
        </p:spPr>
      </p:pic>
      <p:pic>
        <p:nvPicPr>
          <p:cNvPr id="7" name="Picture 6">
            <a:extLst>
              <a:ext uri="{FF2B5EF4-FFF2-40B4-BE49-F238E27FC236}">
                <a16:creationId xmlns:a16="http://schemas.microsoft.com/office/drawing/2014/main" id="{8FF4EFDE-2359-4298-AE21-05B66370D5DD}"/>
              </a:ext>
            </a:extLst>
          </p:cNvPr>
          <p:cNvPicPr>
            <a:picLocks noChangeAspect="1"/>
          </p:cNvPicPr>
          <p:nvPr/>
        </p:nvPicPr>
        <p:blipFill>
          <a:blip r:embed="rId4"/>
          <a:stretch>
            <a:fillRect/>
          </a:stretch>
        </p:blipFill>
        <p:spPr>
          <a:xfrm>
            <a:off x="5825943" y="1289050"/>
            <a:ext cx="2232207" cy="4842098"/>
          </a:xfrm>
          <a:prstGeom prst="rect">
            <a:avLst/>
          </a:prstGeom>
        </p:spPr>
      </p:pic>
    </p:spTree>
    <p:extLst>
      <p:ext uri="{BB962C8B-B14F-4D97-AF65-F5344CB8AC3E}">
        <p14:creationId xmlns:p14="http://schemas.microsoft.com/office/powerpoint/2010/main" val="4260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3035-4CBB-4D12-9EC7-5B627820DDCA}"/>
              </a:ext>
            </a:extLst>
          </p:cNvPr>
          <p:cNvSpPr>
            <a:spLocks noGrp="1"/>
          </p:cNvSpPr>
          <p:nvPr>
            <p:ph type="title"/>
          </p:nvPr>
        </p:nvSpPr>
        <p:spPr/>
        <p:txBody>
          <a:bodyPr/>
          <a:lstStyle/>
          <a:p>
            <a:pPr algn="ctr"/>
            <a:r>
              <a:rPr lang="en-US" dirty="0" err="1"/>
              <a:t>Telkomsel</a:t>
            </a:r>
            <a:r>
              <a:rPr lang="en-US" dirty="0"/>
              <a:t> </a:t>
            </a:r>
          </a:p>
        </p:txBody>
      </p:sp>
      <p:sp>
        <p:nvSpPr>
          <p:cNvPr id="3" name="Content Placeholder 2">
            <a:extLst>
              <a:ext uri="{FF2B5EF4-FFF2-40B4-BE49-F238E27FC236}">
                <a16:creationId xmlns:a16="http://schemas.microsoft.com/office/drawing/2014/main" id="{F239D96A-C78E-4DEA-9A18-5292EEE3C124}"/>
              </a:ext>
            </a:extLst>
          </p:cNvPr>
          <p:cNvSpPr>
            <a:spLocks noGrp="1"/>
          </p:cNvSpPr>
          <p:nvPr>
            <p:ph idx="1"/>
          </p:nvPr>
        </p:nvSpPr>
        <p:spPr/>
        <p:txBody>
          <a:bodyPr/>
          <a:lstStyle/>
          <a:p>
            <a:r>
              <a:rPr lang="en-US" sz="1800" dirty="0" err="1"/>
              <a:t>Dengan</a:t>
            </a:r>
            <a:r>
              <a:rPr lang="en-US" sz="1800" dirty="0"/>
              <a:t> provider Tri kami </a:t>
            </a:r>
            <a:r>
              <a:rPr lang="en-US" sz="1800" dirty="0" err="1"/>
              <a:t>menguji</a:t>
            </a:r>
            <a:r>
              <a:rPr lang="en-US" sz="1800" dirty="0"/>
              <a:t> di </a:t>
            </a:r>
            <a:r>
              <a:rPr lang="en-US" sz="1800" dirty="0" err="1"/>
              <a:t>daerah</a:t>
            </a:r>
            <a:r>
              <a:rPr lang="en-US" sz="1800" dirty="0"/>
              <a:t> KM.5 dan </a:t>
            </a:r>
            <a:r>
              <a:rPr lang="en-US" sz="1800" dirty="0" err="1"/>
              <a:t>mendapat</a:t>
            </a:r>
            <a:r>
              <a:rPr lang="en-US" sz="1800" dirty="0"/>
              <a:t> </a:t>
            </a:r>
            <a:r>
              <a:rPr lang="en-US" sz="1800" dirty="0" err="1"/>
              <a:t>hasil</a:t>
            </a:r>
            <a:r>
              <a:rPr lang="en-US" sz="1800" dirty="0"/>
              <a:t> </a:t>
            </a:r>
            <a:r>
              <a:rPr lang="en-US" sz="1800" dirty="0" err="1"/>
              <a:t>seperti</a:t>
            </a:r>
            <a:r>
              <a:rPr lang="en-US" sz="1800" dirty="0"/>
              <a:t> table </a:t>
            </a:r>
            <a:r>
              <a:rPr lang="en-US" sz="1800" dirty="0" err="1"/>
              <a:t>terlampir</a:t>
            </a:r>
            <a:r>
              <a:rPr lang="en-US" sz="1800" dirty="0"/>
              <a:t>.</a:t>
            </a:r>
          </a:p>
          <a:p>
            <a:endParaRPr lang="en-US" dirty="0"/>
          </a:p>
        </p:txBody>
      </p:sp>
      <p:graphicFrame>
        <p:nvGraphicFramePr>
          <p:cNvPr id="5" name="Table 5">
            <a:extLst>
              <a:ext uri="{FF2B5EF4-FFF2-40B4-BE49-F238E27FC236}">
                <a16:creationId xmlns:a16="http://schemas.microsoft.com/office/drawing/2014/main" id="{DF243EB3-C38E-43AB-9690-8775E49C092D}"/>
              </a:ext>
            </a:extLst>
          </p:cNvPr>
          <p:cNvGraphicFramePr>
            <a:graphicFrameLocks noGrp="1"/>
          </p:cNvGraphicFramePr>
          <p:nvPr>
            <p:extLst>
              <p:ext uri="{D42A27DB-BD31-4B8C-83A1-F6EECF244321}">
                <p14:modId xmlns:p14="http://schemas.microsoft.com/office/powerpoint/2010/main" val="1936463368"/>
              </p:ext>
            </p:extLst>
          </p:nvPr>
        </p:nvGraphicFramePr>
        <p:xfrm>
          <a:off x="677334" y="3133725"/>
          <a:ext cx="9482669" cy="82867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161565599"/>
                    </a:ext>
                  </a:extLst>
                </a:gridCol>
                <a:gridCol w="1354667">
                  <a:extLst>
                    <a:ext uri="{9D8B030D-6E8A-4147-A177-3AD203B41FA5}">
                      <a16:colId xmlns:a16="http://schemas.microsoft.com/office/drawing/2014/main" val="3331248084"/>
                    </a:ext>
                  </a:extLst>
                </a:gridCol>
                <a:gridCol w="1354667">
                  <a:extLst>
                    <a:ext uri="{9D8B030D-6E8A-4147-A177-3AD203B41FA5}">
                      <a16:colId xmlns:a16="http://schemas.microsoft.com/office/drawing/2014/main" val="1446333836"/>
                    </a:ext>
                  </a:extLst>
                </a:gridCol>
                <a:gridCol w="1354667">
                  <a:extLst>
                    <a:ext uri="{9D8B030D-6E8A-4147-A177-3AD203B41FA5}">
                      <a16:colId xmlns:a16="http://schemas.microsoft.com/office/drawing/2014/main" val="3389452246"/>
                    </a:ext>
                  </a:extLst>
                </a:gridCol>
                <a:gridCol w="1354667">
                  <a:extLst>
                    <a:ext uri="{9D8B030D-6E8A-4147-A177-3AD203B41FA5}">
                      <a16:colId xmlns:a16="http://schemas.microsoft.com/office/drawing/2014/main" val="1152097957"/>
                    </a:ext>
                  </a:extLst>
                </a:gridCol>
                <a:gridCol w="1354667">
                  <a:extLst>
                    <a:ext uri="{9D8B030D-6E8A-4147-A177-3AD203B41FA5}">
                      <a16:colId xmlns:a16="http://schemas.microsoft.com/office/drawing/2014/main" val="2667590116"/>
                    </a:ext>
                  </a:extLst>
                </a:gridCol>
                <a:gridCol w="1354667">
                  <a:extLst>
                    <a:ext uri="{9D8B030D-6E8A-4147-A177-3AD203B41FA5}">
                      <a16:colId xmlns:a16="http://schemas.microsoft.com/office/drawing/2014/main" val="262325072"/>
                    </a:ext>
                  </a:extLst>
                </a:gridCol>
              </a:tblGrid>
              <a:tr h="414338">
                <a:tc>
                  <a:txBody>
                    <a:bodyPr/>
                    <a:lstStyle/>
                    <a:p>
                      <a:pPr algn="ctr"/>
                      <a:r>
                        <a:rPr lang="en-US" dirty="0"/>
                        <a:t>Area </a:t>
                      </a:r>
                    </a:p>
                  </a:txBody>
                  <a:tcPr/>
                </a:tc>
                <a:tc>
                  <a:txBody>
                    <a:bodyPr/>
                    <a:lstStyle/>
                    <a:p>
                      <a:pPr algn="ctr"/>
                      <a:r>
                        <a:rPr lang="en-US" dirty="0"/>
                        <a:t>Provider</a:t>
                      </a:r>
                    </a:p>
                  </a:txBody>
                  <a:tcPr/>
                </a:tc>
                <a:tc>
                  <a:txBody>
                    <a:bodyPr/>
                    <a:lstStyle/>
                    <a:p>
                      <a:pPr algn="ctr"/>
                      <a:r>
                        <a:rPr lang="en-US" dirty="0"/>
                        <a:t>RSRP</a:t>
                      </a:r>
                    </a:p>
                  </a:txBody>
                  <a:tcPr/>
                </a:tc>
                <a:tc>
                  <a:txBody>
                    <a:bodyPr/>
                    <a:lstStyle/>
                    <a:p>
                      <a:pPr algn="ctr"/>
                      <a:r>
                        <a:rPr lang="en-US" dirty="0"/>
                        <a:t>RSRQ</a:t>
                      </a:r>
                    </a:p>
                  </a:txBody>
                  <a:tcPr/>
                </a:tc>
                <a:tc>
                  <a:txBody>
                    <a:bodyPr/>
                    <a:lstStyle/>
                    <a:p>
                      <a:pPr algn="ctr"/>
                      <a:r>
                        <a:rPr lang="en-US" dirty="0"/>
                        <a:t>RSNNR</a:t>
                      </a:r>
                    </a:p>
                  </a:txBody>
                  <a:tcPr/>
                </a:tc>
                <a:tc>
                  <a:txBody>
                    <a:bodyPr/>
                    <a:lstStyle/>
                    <a:p>
                      <a:pPr algn="ctr"/>
                      <a:r>
                        <a:rPr lang="en-US" dirty="0"/>
                        <a:t>Download</a:t>
                      </a:r>
                    </a:p>
                  </a:txBody>
                  <a:tcPr/>
                </a:tc>
                <a:tc>
                  <a:txBody>
                    <a:bodyPr/>
                    <a:lstStyle/>
                    <a:p>
                      <a:pPr algn="ctr"/>
                      <a:r>
                        <a:rPr lang="en-US" dirty="0"/>
                        <a:t>Upload</a:t>
                      </a:r>
                    </a:p>
                  </a:txBody>
                  <a:tcPr/>
                </a:tc>
                <a:extLst>
                  <a:ext uri="{0D108BD9-81ED-4DB2-BD59-A6C34878D82A}">
                    <a16:rowId xmlns:a16="http://schemas.microsoft.com/office/drawing/2014/main" val="3349882515"/>
                  </a:ext>
                </a:extLst>
              </a:tr>
              <a:tr h="414338">
                <a:tc>
                  <a:txBody>
                    <a:bodyPr/>
                    <a:lstStyle/>
                    <a:p>
                      <a:pPr algn="ctr"/>
                      <a:r>
                        <a:rPr lang="en-US" dirty="0"/>
                        <a:t>KM.7</a:t>
                      </a:r>
                    </a:p>
                  </a:txBody>
                  <a:tcPr/>
                </a:tc>
                <a:tc>
                  <a:txBody>
                    <a:bodyPr/>
                    <a:lstStyle/>
                    <a:p>
                      <a:pPr algn="ctr"/>
                      <a:r>
                        <a:rPr lang="en-US" dirty="0" err="1"/>
                        <a:t>Telkomsel</a:t>
                      </a:r>
                      <a:endParaRPr lang="en-US" dirty="0"/>
                    </a:p>
                  </a:txBody>
                  <a:tcPr/>
                </a:tc>
                <a:tc>
                  <a:txBody>
                    <a:bodyPr/>
                    <a:lstStyle/>
                    <a:p>
                      <a:pPr algn="ctr"/>
                      <a:r>
                        <a:rPr lang="en-US" dirty="0"/>
                        <a:t>-85 </a:t>
                      </a:r>
                      <a:r>
                        <a:rPr lang="en-US" dirty="0" err="1"/>
                        <a:t>db</a:t>
                      </a:r>
                      <a:endParaRPr lang="en-US" dirty="0"/>
                    </a:p>
                  </a:txBody>
                  <a:tcPr/>
                </a:tc>
                <a:tc>
                  <a:txBody>
                    <a:bodyPr/>
                    <a:lstStyle/>
                    <a:p>
                      <a:pPr algn="ctr"/>
                      <a:r>
                        <a:rPr lang="en-US" dirty="0"/>
                        <a:t>-15 </a:t>
                      </a:r>
                      <a:r>
                        <a:rPr lang="en-US" dirty="0" err="1"/>
                        <a:t>db</a:t>
                      </a:r>
                      <a:endParaRPr lang="en-US" dirty="0"/>
                    </a:p>
                  </a:txBody>
                  <a:tcPr/>
                </a:tc>
                <a:tc>
                  <a:txBody>
                    <a:bodyPr/>
                    <a:lstStyle/>
                    <a:p>
                      <a:pPr algn="ctr"/>
                      <a:r>
                        <a:rPr lang="en-US" dirty="0"/>
                        <a:t>5,2 </a:t>
                      </a:r>
                      <a:r>
                        <a:rPr lang="en-US" dirty="0" err="1"/>
                        <a:t>db</a:t>
                      </a:r>
                      <a:endParaRPr lang="en-US" dirty="0"/>
                    </a:p>
                  </a:txBody>
                  <a:tcPr/>
                </a:tc>
                <a:tc>
                  <a:txBody>
                    <a:bodyPr/>
                    <a:lstStyle/>
                    <a:p>
                      <a:pPr algn="ctr"/>
                      <a:r>
                        <a:rPr lang="en-US" dirty="0"/>
                        <a:t>29,1 MB/s</a:t>
                      </a:r>
                    </a:p>
                  </a:txBody>
                  <a:tcPr/>
                </a:tc>
                <a:tc>
                  <a:txBody>
                    <a:bodyPr/>
                    <a:lstStyle/>
                    <a:p>
                      <a:pPr algn="ctr"/>
                      <a:r>
                        <a:rPr lang="en-US" dirty="0"/>
                        <a:t>15,6 MB/s</a:t>
                      </a:r>
                    </a:p>
                  </a:txBody>
                  <a:tcPr/>
                </a:tc>
                <a:extLst>
                  <a:ext uri="{0D108BD9-81ED-4DB2-BD59-A6C34878D82A}">
                    <a16:rowId xmlns:a16="http://schemas.microsoft.com/office/drawing/2014/main" val="552752801"/>
                  </a:ext>
                </a:extLst>
              </a:tr>
            </a:tbl>
          </a:graphicData>
        </a:graphic>
      </p:graphicFrame>
    </p:spTree>
    <p:extLst>
      <p:ext uri="{BB962C8B-B14F-4D97-AF65-F5344CB8AC3E}">
        <p14:creationId xmlns:p14="http://schemas.microsoft.com/office/powerpoint/2010/main" val="227007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EE3-6D31-465F-ABDC-916CD004A098}"/>
              </a:ext>
            </a:extLst>
          </p:cNvPr>
          <p:cNvSpPr>
            <a:spLocks noGrp="1"/>
          </p:cNvSpPr>
          <p:nvPr>
            <p:ph type="title"/>
          </p:nvPr>
        </p:nvSpPr>
        <p:spPr/>
        <p:txBody>
          <a:bodyPr/>
          <a:lstStyle/>
          <a:p>
            <a:pPr algn="ctr"/>
            <a:r>
              <a:rPr lang="en-US" dirty="0" err="1"/>
              <a:t>Percobaan</a:t>
            </a:r>
            <a:r>
              <a:rPr lang="en-US" dirty="0"/>
              <a:t> </a:t>
            </a:r>
            <a:r>
              <a:rPr lang="en-US" dirty="0" err="1"/>
              <a:t>Telkomsel</a:t>
            </a:r>
            <a:r>
              <a:rPr lang="en-US" dirty="0"/>
              <a:t> KM.7</a:t>
            </a:r>
          </a:p>
        </p:txBody>
      </p:sp>
      <p:pic>
        <p:nvPicPr>
          <p:cNvPr id="4" name="Content Placeholder 3">
            <a:extLst>
              <a:ext uri="{FF2B5EF4-FFF2-40B4-BE49-F238E27FC236}">
                <a16:creationId xmlns:a16="http://schemas.microsoft.com/office/drawing/2014/main" id="{A896E4D8-BDF5-407C-A36F-D35735741303}"/>
              </a:ext>
            </a:extLst>
          </p:cNvPr>
          <p:cNvPicPr>
            <a:picLocks noGrp="1" noChangeAspect="1"/>
          </p:cNvPicPr>
          <p:nvPr>
            <p:ph idx="1"/>
          </p:nvPr>
        </p:nvPicPr>
        <p:blipFill>
          <a:blip r:embed="rId2"/>
          <a:stretch>
            <a:fillRect/>
          </a:stretch>
        </p:blipFill>
        <p:spPr>
          <a:xfrm>
            <a:off x="834806" y="2179638"/>
            <a:ext cx="2265473" cy="4535487"/>
          </a:xfrm>
          <a:prstGeom prst="rect">
            <a:avLst/>
          </a:prstGeom>
        </p:spPr>
      </p:pic>
      <p:pic>
        <p:nvPicPr>
          <p:cNvPr id="5" name="Picture 4">
            <a:extLst>
              <a:ext uri="{FF2B5EF4-FFF2-40B4-BE49-F238E27FC236}">
                <a16:creationId xmlns:a16="http://schemas.microsoft.com/office/drawing/2014/main" id="{A4BD5D15-D199-4D17-A593-F4F1691597F5}"/>
              </a:ext>
            </a:extLst>
          </p:cNvPr>
          <p:cNvPicPr>
            <a:picLocks noChangeAspect="1"/>
          </p:cNvPicPr>
          <p:nvPr/>
        </p:nvPicPr>
        <p:blipFill>
          <a:blip r:embed="rId3"/>
          <a:stretch>
            <a:fillRect/>
          </a:stretch>
        </p:blipFill>
        <p:spPr>
          <a:xfrm>
            <a:off x="3533376" y="2179638"/>
            <a:ext cx="2212865" cy="4678362"/>
          </a:xfrm>
          <a:prstGeom prst="rect">
            <a:avLst/>
          </a:prstGeom>
        </p:spPr>
      </p:pic>
      <p:pic>
        <p:nvPicPr>
          <p:cNvPr id="6" name="Picture 5">
            <a:extLst>
              <a:ext uri="{FF2B5EF4-FFF2-40B4-BE49-F238E27FC236}">
                <a16:creationId xmlns:a16="http://schemas.microsoft.com/office/drawing/2014/main" id="{FC700FA2-9D25-45D7-8110-2DD04661400A}"/>
              </a:ext>
            </a:extLst>
          </p:cNvPr>
          <p:cNvPicPr>
            <a:picLocks noChangeAspect="1"/>
          </p:cNvPicPr>
          <p:nvPr/>
        </p:nvPicPr>
        <p:blipFill>
          <a:blip r:embed="rId4"/>
          <a:stretch>
            <a:fillRect/>
          </a:stretch>
        </p:blipFill>
        <p:spPr>
          <a:xfrm>
            <a:off x="6433171" y="2198688"/>
            <a:ext cx="3215878" cy="4287837"/>
          </a:xfrm>
          <a:prstGeom prst="rect">
            <a:avLst/>
          </a:prstGeom>
        </p:spPr>
      </p:pic>
    </p:spTree>
    <p:extLst>
      <p:ext uri="{BB962C8B-B14F-4D97-AF65-F5344CB8AC3E}">
        <p14:creationId xmlns:p14="http://schemas.microsoft.com/office/powerpoint/2010/main" val="317718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3A1F-B761-4DB8-A58D-B7BD2EADC9C0}"/>
              </a:ext>
            </a:extLst>
          </p:cNvPr>
          <p:cNvSpPr>
            <a:spLocks noGrp="1"/>
          </p:cNvSpPr>
          <p:nvPr>
            <p:ph type="title"/>
          </p:nvPr>
        </p:nvSpPr>
        <p:spPr>
          <a:xfrm>
            <a:off x="677334" y="609600"/>
            <a:ext cx="8596668" cy="895350"/>
          </a:xfrm>
        </p:spPr>
        <p:txBody>
          <a:bodyPr/>
          <a:lstStyle/>
          <a:p>
            <a:pPr algn="ctr"/>
            <a:r>
              <a:rPr lang="en-US" dirty="0" err="1"/>
              <a:t>Analisis</a:t>
            </a:r>
            <a:r>
              <a:rPr lang="en-US" dirty="0"/>
              <a:t> </a:t>
            </a:r>
            <a:r>
              <a:rPr lang="en-US" dirty="0" err="1"/>
              <a:t>Umum</a:t>
            </a:r>
            <a:endParaRPr lang="en-US" dirty="0"/>
          </a:p>
        </p:txBody>
      </p:sp>
      <p:sp>
        <p:nvSpPr>
          <p:cNvPr id="3" name="Content Placeholder 2">
            <a:extLst>
              <a:ext uri="{FF2B5EF4-FFF2-40B4-BE49-F238E27FC236}">
                <a16:creationId xmlns:a16="http://schemas.microsoft.com/office/drawing/2014/main" id="{24EB1508-28F4-4AA6-8549-8B06F7B31981}"/>
              </a:ext>
            </a:extLst>
          </p:cNvPr>
          <p:cNvSpPr>
            <a:spLocks noGrp="1"/>
          </p:cNvSpPr>
          <p:nvPr>
            <p:ph idx="1"/>
          </p:nvPr>
        </p:nvSpPr>
        <p:spPr>
          <a:xfrm>
            <a:off x="677334" y="1743075"/>
            <a:ext cx="8596668" cy="4298287"/>
          </a:xfrm>
        </p:spPr>
        <p:txBody>
          <a:bodyPr/>
          <a:lstStyle/>
          <a:p>
            <a:r>
              <a:rPr lang="en-US" dirty="0">
                <a:latin typeface="Times New Roman" panose="02020603050405020304" pitchFamily="18" charset="0"/>
                <a:cs typeface="Times New Roman" panose="02020603050405020304" pitchFamily="18" charset="0"/>
              </a:rPr>
              <a:t>Dari </a:t>
            </a:r>
            <a:r>
              <a:rPr lang="en-US" dirty="0" err="1">
                <a:latin typeface="Times New Roman" panose="02020603050405020304" pitchFamily="18" charset="0"/>
                <a:cs typeface="Times New Roman" panose="02020603050405020304" pitchFamily="18" charset="0"/>
              </a:rPr>
              <a:t>hasil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percobaan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telah</a:t>
            </a:r>
            <a:r>
              <a:rPr lang="en-US" dirty="0">
                <a:latin typeface="Times New Roman" panose="02020603050405020304" pitchFamily="18" charset="0"/>
                <a:cs typeface="Times New Roman" panose="02020603050405020304" pitchFamily="18" charset="0"/>
              </a:rPr>
              <a:t> kami </a:t>
            </a:r>
            <a:r>
              <a:rPr lang="en-US" dirty="0" err="1">
                <a:latin typeface="Times New Roman" panose="02020603050405020304" pitchFamily="18" charset="0"/>
                <a:cs typeface="Times New Roman" panose="02020603050405020304" pitchFamily="18" charset="0"/>
              </a:rPr>
              <a:t>cari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yang kami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provider yang kami </a:t>
            </a:r>
            <a:r>
              <a:rPr lang="en-US" dirty="0" err="1">
                <a:latin typeface="Times New Roman" panose="02020603050405020304" pitchFamily="18" charset="0"/>
                <a:cs typeface="Times New Roman" panose="02020603050405020304" pitchFamily="18" charset="0"/>
              </a:rPr>
              <a:t>coba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diluar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ekspektasi</a:t>
            </a:r>
            <a:r>
              <a:rPr lang="en-US" dirty="0">
                <a:latin typeface="Times New Roman" panose="02020603050405020304" pitchFamily="18" charset="0"/>
                <a:cs typeface="Times New Roman" panose="02020603050405020304" pitchFamily="18" charset="0"/>
              </a:rPr>
              <a:t> kami, </a:t>
            </a:r>
            <a:r>
              <a:rPr lang="en-US" dirty="0" err="1">
                <a:latin typeface="Times New Roman" panose="02020603050405020304" pitchFamily="18" charset="0"/>
                <a:cs typeface="Times New Roman" panose="02020603050405020304" pitchFamily="18" charset="0"/>
              </a:rPr>
              <a:t>mengapa</a:t>
            </a:r>
            <a:r>
              <a:rPr lang="en-US" dirty="0">
                <a:latin typeface="Times New Roman" panose="02020603050405020304" pitchFamily="18" charset="0"/>
                <a:cs typeface="Times New Roman" panose="02020603050405020304" pitchFamily="18" charset="0"/>
              </a:rPr>
              <a:t>? Karena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data yang kami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termasuk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kategori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t>
            </a:r>
            <a:r>
              <a:rPr lang="en-US" dirty="0">
                <a:latin typeface="Times New Roman" panose="02020603050405020304" pitchFamily="18" charset="0"/>
                <a:cs typeface="Times New Roman" panose="02020603050405020304" pitchFamily="18" charset="0"/>
              </a:rPr>
              <a:t> dan juga </a:t>
            </a:r>
            <a:r>
              <a:rPr lang="en-US" dirty="0" err="1">
                <a:latin typeface="Times New Roman" panose="02020603050405020304" pitchFamily="18" charset="0"/>
                <a:cs typeface="Times New Roman" panose="02020603050405020304" pitchFamily="18" charset="0"/>
              </a:rPr>
              <a:t>karna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antara</a:t>
            </a:r>
            <a:r>
              <a:rPr lang="en-US" dirty="0">
                <a:latin typeface="Times New Roman" panose="02020603050405020304" pitchFamily="18" charset="0"/>
                <a:cs typeface="Times New Roman" panose="02020603050405020304" pitchFamily="18" charset="0"/>
              </a:rPr>
              <a:t> tower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dianggap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jauh</a:t>
            </a:r>
            <a:r>
              <a:rPr lang="en-US" dirty="0">
                <a:latin typeface="Times New Roman" panose="02020603050405020304" pitchFamily="18" charset="0"/>
                <a:cs typeface="Times New Roman" panose="02020603050405020304" pitchFamily="18" charset="0"/>
              </a:rPr>
              <a:t>. Dan juga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gangguan</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jaringan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disebabkan</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beberapa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faktor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penghalang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tembok</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cuaca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buruk</a:t>
            </a:r>
            <a:r>
              <a:rPr lang="en-US" dirty="0">
                <a:latin typeface="Times New Roman" panose="02020603050405020304" pitchFamily="18" charset="0"/>
                <a:cs typeface="Times New Roman" panose="02020603050405020304" pitchFamily="18" charset="0"/>
              </a:rPr>
              <a:t>. Kami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percobaan</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tempat</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terbuka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lapangan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pengujian</a:t>
            </a:r>
            <a:r>
              <a:rPr lang="en-US" dirty="0">
                <a:latin typeface="Times New Roman" panose="02020603050405020304" pitchFamily="18" charset="0"/>
                <a:cs typeface="Times New Roman" panose="02020603050405020304" pitchFamily="18" charset="0"/>
              </a:rPr>
              <a:t> kami </a:t>
            </a:r>
            <a:r>
              <a:rPr lang="en-US" dirty="0" err="1">
                <a:latin typeface="Times New Roman" panose="02020603050405020304" pitchFamily="18" charset="0"/>
                <a:cs typeface="Times New Roman" panose="02020603050405020304" pitchFamily="18" charset="0"/>
              </a:rPr>
              <a:t>mendapat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kesimpulan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semakin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jarak</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terhadap</a:t>
            </a:r>
            <a:r>
              <a:rPr lang="en-US" dirty="0">
                <a:latin typeface="Times New Roman" panose="02020603050405020304" pitchFamily="18" charset="0"/>
                <a:cs typeface="Times New Roman" panose="02020603050405020304" pitchFamily="18" charset="0"/>
              </a:rPr>
              <a:t> tower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semakin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t>
            </a:r>
            <a:r>
              <a:rPr lang="en-US" dirty="0">
                <a:latin typeface="Times New Roman" panose="02020603050405020304" pitchFamily="18" charset="0"/>
                <a:cs typeface="Times New Roman" panose="02020603050405020304" pitchFamily="18" charset="0"/>
              </a:rPr>
              <a:t> juga </a:t>
            </a:r>
            <a:r>
              <a:rPr lang="en-US" dirty="0" err="1">
                <a:latin typeface="Times New Roman" panose="02020603050405020304" pitchFamily="18" charset="0"/>
                <a:cs typeface="Times New Roman" panose="02020603050405020304" pitchFamily="18" charset="0"/>
              </a:rPr>
              <a:t>jaringan</a:t>
            </a:r>
            <a:r>
              <a:rPr lang="en-US" dirty="0">
                <a:latin typeface="Times New Roman" panose="02020603050405020304" pitchFamily="18" charset="0"/>
                <a:cs typeface="Times New Roman" panose="02020603050405020304" pitchFamily="18" charset="0"/>
              </a:rPr>
              <a:t> internet yang </a:t>
            </a:r>
            <a:r>
              <a:rPr lang="en-US" dirty="0" err="1">
                <a:latin typeface="Times New Roman" panose="02020603050405020304" pitchFamily="18" charset="0"/>
                <a:cs typeface="Times New Roman" panose="02020603050405020304" pitchFamily="18" charset="0"/>
              </a:rPr>
              <a:t>didapat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berada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diantara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dua</a:t>
            </a:r>
            <a:r>
              <a:rPr lang="en-US" dirty="0">
                <a:latin typeface="Times New Roman" panose="02020603050405020304" pitchFamily="18" charset="0"/>
                <a:cs typeface="Times New Roman" panose="02020603050405020304" pitchFamily="18" charset="0"/>
              </a:rPr>
              <a:t> tower yang </a:t>
            </a:r>
            <a:r>
              <a:rPr lang="en-US" dirty="0" err="1">
                <a:latin typeface="Times New Roman" panose="02020603050405020304" pitchFamily="18" charset="0"/>
                <a:cs typeface="Times New Roman" panose="02020603050405020304" pitchFamily="18" charset="0"/>
              </a:rPr>
              <a:t>berdekatan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mengalami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inteferensi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jariingan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tower yang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se-provider, user juga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mengalami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gangguan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noise yang </a:t>
            </a:r>
            <a:r>
              <a:rPr lang="en-US" dirty="0" err="1">
                <a:latin typeface="Times New Roman" panose="02020603050405020304" pitchFamily="18" charset="0"/>
                <a:cs typeface="Times New Roman" panose="02020603050405020304" pitchFamily="18" charset="0"/>
              </a:rPr>
              <a:t>diberikan</a:t>
            </a:r>
            <a:r>
              <a:rPr lang="en-US" dirty="0">
                <a:latin typeface="Times New Roman" panose="02020603050405020304" pitchFamily="18" charset="0"/>
                <a:cs typeface="Times New Roman" panose="02020603050405020304" pitchFamily="18" charset="0"/>
              </a:rPr>
              <a:t> oleh tower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menggaggu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sinyal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utama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diberikan</a:t>
            </a:r>
            <a:r>
              <a:rPr lang="en-US" dirty="0">
                <a:latin typeface="Times New Roman" panose="02020603050405020304" pitchFamily="18" charset="0"/>
                <a:cs typeface="Times New Roman" panose="02020603050405020304" pitchFamily="18" charset="0"/>
              </a:rPr>
              <a:t> oleh tower. </a:t>
            </a:r>
            <a:r>
              <a:rPr lang="en-US" dirty="0" err="1">
                <a:latin typeface="Times New Roman" panose="02020603050405020304" pitchFamily="18" charset="0"/>
                <a:cs typeface="Times New Roman" panose="02020603050405020304" pitchFamily="18" charset="0"/>
              </a:rPr>
              <a:t>Mungkin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percobaan</a:t>
            </a:r>
            <a:r>
              <a:rPr lang="en-US" dirty="0">
                <a:latin typeface="Times New Roman" panose="02020603050405020304" pitchFamily="18" charset="0"/>
                <a:cs typeface="Times New Roman" panose="02020603050405020304" pitchFamily="18" charset="0"/>
              </a:rPr>
              <a:t> yang kami </a:t>
            </a:r>
            <a:r>
              <a:rPr lang="en-US" dirty="0" err="1">
                <a:latin typeface="Times New Roman" panose="02020603050405020304" pitchFamily="18" charset="0"/>
                <a:cs typeface="Times New Roman" panose="02020603050405020304" pitchFamily="18" charset="0"/>
              </a:rPr>
              <a:t>lakukan</a:t>
            </a:r>
            <a:r>
              <a:rPr lang="en-US" dirty="0">
                <a:latin typeface="Times New Roman" panose="02020603050405020304" pitchFamily="18" charset="0"/>
                <a:cs typeface="Times New Roman" panose="02020603050405020304" pitchFamily="18" charset="0"/>
              </a:rPr>
              <a:t> noise yang kami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terlalu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mengganggu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sinyal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utama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diberikan</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78185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D161-C8A6-4ED4-9AB9-8EB8B79572A7}"/>
              </a:ext>
            </a:extLst>
          </p:cNvPr>
          <p:cNvSpPr>
            <a:spLocks noGrp="1"/>
          </p:cNvSpPr>
          <p:nvPr>
            <p:ph type="title"/>
          </p:nvPr>
        </p:nvSpPr>
        <p:spPr/>
        <p:txBody>
          <a:bodyPr/>
          <a:lstStyle/>
          <a:p>
            <a:pPr algn="ctr"/>
            <a:r>
              <a:rPr lang="en-US" dirty="0" err="1"/>
              <a:t>Analisis</a:t>
            </a:r>
            <a:r>
              <a:rPr lang="en-US" dirty="0"/>
              <a:t> Jarak</a:t>
            </a:r>
          </a:p>
        </p:txBody>
      </p:sp>
      <p:sp>
        <p:nvSpPr>
          <p:cNvPr id="3" name="Content Placeholder 2">
            <a:extLst>
              <a:ext uri="{FF2B5EF4-FFF2-40B4-BE49-F238E27FC236}">
                <a16:creationId xmlns:a16="http://schemas.microsoft.com/office/drawing/2014/main" id="{BFDB4782-A624-4C7B-AAEF-AC1129B820A0}"/>
              </a:ext>
            </a:extLst>
          </p:cNvPr>
          <p:cNvSpPr>
            <a:spLocks noGrp="1"/>
          </p:cNvSpPr>
          <p:nvPr>
            <p:ph idx="1"/>
          </p:nvPr>
        </p:nvSpPr>
        <p:spPr/>
        <p:txBody>
          <a:bodyPr/>
          <a:lstStyle/>
          <a:p>
            <a:r>
              <a:rPr lang="id-ID" altLang="en-US" dirty="0">
                <a:latin typeface="Times New Roman" panose="02020603050405020304" pitchFamily="18" charset="0"/>
                <a:cs typeface="Times New Roman" panose="02020603050405020304" pitchFamily="18" charset="0"/>
              </a:rPr>
              <a:t>Pada percobaan dengan salah satu provider kami melakukan yang pertama degan jarak 610 meter dan yang kedua dengan jarak 85 meter dan kami membandingkan keduanya sehingga kami menyimpulkan bahwa, pada kedua percobaan tersebut besar PING yang didapatkan sama, tetapi besar jitter dan kecepatan upload serta download,  yang berjarak 85 meterlah yang lebih baik.jadi jarak dari user dan tower itu berpengaruh terhadap kecepatan dan kualitas internet.</a:t>
            </a:r>
          </a:p>
          <a:p>
            <a:endParaRPr lang="en-US" dirty="0"/>
          </a:p>
        </p:txBody>
      </p:sp>
    </p:spTree>
    <p:extLst>
      <p:ext uri="{BB962C8B-B14F-4D97-AF65-F5344CB8AC3E}">
        <p14:creationId xmlns:p14="http://schemas.microsoft.com/office/powerpoint/2010/main" val="98435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C3D5-46F1-4DB5-8A25-70753B226A84}"/>
              </a:ext>
            </a:extLst>
          </p:cNvPr>
          <p:cNvSpPr>
            <a:spLocks noGrp="1"/>
          </p:cNvSpPr>
          <p:nvPr>
            <p:ph type="title"/>
          </p:nvPr>
        </p:nvSpPr>
        <p:spPr>
          <a:xfrm>
            <a:off x="677334" y="609599"/>
            <a:ext cx="8596668" cy="2638425"/>
          </a:xfrm>
        </p:spPr>
        <p:txBody>
          <a:bodyPr>
            <a:normAutofit/>
          </a:bodyPr>
          <a:lstStyle/>
          <a:p>
            <a:pPr algn="ctr"/>
            <a:br>
              <a:rPr lang="en-US" dirty="0"/>
            </a:br>
            <a:br>
              <a:rPr lang="en-US" dirty="0"/>
            </a:br>
            <a:br>
              <a:rPr lang="en-US" dirty="0"/>
            </a:br>
            <a:r>
              <a:rPr lang="en-US" dirty="0"/>
              <a:t>TERIMA KASIH</a:t>
            </a:r>
          </a:p>
        </p:txBody>
      </p:sp>
      <p:sp>
        <p:nvSpPr>
          <p:cNvPr id="3" name="Content Placeholder 2">
            <a:extLst>
              <a:ext uri="{FF2B5EF4-FFF2-40B4-BE49-F238E27FC236}">
                <a16:creationId xmlns:a16="http://schemas.microsoft.com/office/drawing/2014/main" id="{C7C5CE31-EDAB-4564-879E-9CD03261215B}"/>
              </a:ext>
            </a:extLst>
          </p:cNvPr>
          <p:cNvSpPr>
            <a:spLocks noGrp="1"/>
          </p:cNvSpPr>
          <p:nvPr>
            <p:ph idx="1"/>
          </p:nvPr>
        </p:nvSpPr>
        <p:spPr>
          <a:xfrm>
            <a:off x="677334" y="5038725"/>
            <a:ext cx="8596668" cy="1002637"/>
          </a:xfrm>
        </p:spPr>
        <p:txBody>
          <a:bodyPr/>
          <a:lstStyle/>
          <a:p>
            <a:endParaRPr lang="en-US" dirty="0"/>
          </a:p>
        </p:txBody>
      </p:sp>
    </p:spTree>
    <p:extLst>
      <p:ext uri="{BB962C8B-B14F-4D97-AF65-F5344CB8AC3E}">
        <p14:creationId xmlns:p14="http://schemas.microsoft.com/office/powerpoint/2010/main" val="407398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D6C-3F46-4168-8CBF-429D94BB9502}"/>
              </a:ext>
            </a:extLst>
          </p:cNvPr>
          <p:cNvSpPr>
            <a:spLocks noGrp="1"/>
          </p:cNvSpPr>
          <p:nvPr>
            <p:ph type="title"/>
          </p:nvPr>
        </p:nvSpPr>
        <p:spPr>
          <a:xfrm>
            <a:off x="677334" y="609600"/>
            <a:ext cx="8596668" cy="857250"/>
          </a:xfrm>
        </p:spPr>
        <p:txBody>
          <a:bodyPr/>
          <a:lstStyle/>
          <a:p>
            <a:r>
              <a:rPr lang="en-US" dirty="0"/>
              <a:t>RSRP (Reference Signal Received Power)</a:t>
            </a:r>
          </a:p>
        </p:txBody>
      </p:sp>
      <p:sp>
        <p:nvSpPr>
          <p:cNvPr id="3" name="Content Placeholder 2">
            <a:extLst>
              <a:ext uri="{FF2B5EF4-FFF2-40B4-BE49-F238E27FC236}">
                <a16:creationId xmlns:a16="http://schemas.microsoft.com/office/drawing/2014/main" id="{25AEC6DC-BFFE-4D9E-9B18-5E83CC777E70}"/>
              </a:ext>
            </a:extLst>
          </p:cNvPr>
          <p:cNvSpPr>
            <a:spLocks noGrp="1"/>
          </p:cNvSpPr>
          <p:nvPr>
            <p:ph idx="1"/>
          </p:nvPr>
        </p:nvSpPr>
        <p:spPr>
          <a:xfrm>
            <a:off x="677334" y="1543051"/>
            <a:ext cx="8596668" cy="4498312"/>
          </a:xfrm>
        </p:spPr>
        <p:txBody>
          <a:bodyPr>
            <a:normAutofit/>
          </a:bodyPr>
          <a:lstStyle/>
          <a:p>
            <a:r>
              <a:rPr lang="en-US" sz="2400" dirty="0" err="1"/>
              <a:t>Sinyal</a:t>
            </a:r>
            <a:r>
              <a:rPr lang="en-US" sz="2400" dirty="0"/>
              <a:t> </a:t>
            </a:r>
            <a:r>
              <a:rPr lang="en-US" sz="2400" dirty="0" err="1"/>
              <a:t>ini</a:t>
            </a:r>
            <a:r>
              <a:rPr lang="en-US" sz="2400" dirty="0"/>
              <a:t> </a:t>
            </a:r>
            <a:r>
              <a:rPr lang="en-US" sz="2400" dirty="0" err="1"/>
              <a:t>merupakan</a:t>
            </a:r>
            <a:r>
              <a:rPr lang="en-US" sz="2400" dirty="0"/>
              <a:t> </a:t>
            </a:r>
            <a:r>
              <a:rPr lang="en-US" sz="2400" dirty="0" err="1"/>
              <a:t>sinyal</a:t>
            </a:r>
            <a:r>
              <a:rPr lang="en-US" sz="2400" dirty="0"/>
              <a:t> LTE yang </a:t>
            </a:r>
            <a:r>
              <a:rPr lang="en-US" sz="2400" dirty="0" err="1"/>
              <a:t>diterima</a:t>
            </a:r>
            <a:r>
              <a:rPr lang="en-US" sz="2400" dirty="0"/>
              <a:t> oleh user </a:t>
            </a:r>
            <a:r>
              <a:rPr lang="en-US" sz="2400" dirty="0" err="1"/>
              <a:t>dalam</a:t>
            </a:r>
            <a:r>
              <a:rPr lang="en-US" sz="2400" dirty="0"/>
              <a:t> </a:t>
            </a:r>
            <a:r>
              <a:rPr lang="en-US" sz="2400" dirty="0" err="1"/>
              <a:t>frekuensi</a:t>
            </a:r>
            <a:r>
              <a:rPr lang="en-US" sz="2400" dirty="0"/>
              <a:t> </a:t>
            </a:r>
            <a:r>
              <a:rPr lang="en-US" sz="2400" dirty="0" err="1"/>
              <a:t>tertentu</a:t>
            </a:r>
            <a:r>
              <a:rPr lang="en-US" sz="2400" dirty="0"/>
              <a:t>. </a:t>
            </a:r>
            <a:r>
              <a:rPr lang="en-US" sz="2400" dirty="0" err="1"/>
              <a:t>Semakin</a:t>
            </a:r>
            <a:r>
              <a:rPr lang="en-US" sz="2400" dirty="0"/>
              <a:t> </a:t>
            </a:r>
            <a:r>
              <a:rPr lang="en-US" sz="2400" dirty="0" err="1"/>
              <a:t>jauh</a:t>
            </a:r>
            <a:r>
              <a:rPr lang="en-US" sz="2400" dirty="0"/>
              <a:t> </a:t>
            </a:r>
            <a:r>
              <a:rPr lang="en-US" sz="2400" dirty="0" err="1"/>
              <a:t>jarak</a:t>
            </a:r>
            <a:r>
              <a:rPr lang="en-US" sz="2400" dirty="0"/>
              <a:t> </a:t>
            </a:r>
            <a:r>
              <a:rPr lang="en-US" sz="2400" dirty="0" err="1"/>
              <a:t>antar</a:t>
            </a:r>
            <a:r>
              <a:rPr lang="en-US" sz="2400" dirty="0"/>
              <a:t> user dan site, </a:t>
            </a:r>
            <a:r>
              <a:rPr lang="en-US" sz="2400" dirty="0" err="1"/>
              <a:t>maka</a:t>
            </a:r>
            <a:r>
              <a:rPr lang="en-US" sz="2400" dirty="0"/>
              <a:t> </a:t>
            </a:r>
            <a:r>
              <a:rPr lang="en-US" sz="2400" dirty="0" err="1"/>
              <a:t>semakin</a:t>
            </a:r>
            <a:r>
              <a:rPr lang="en-US" sz="2400" dirty="0"/>
              <a:t> </a:t>
            </a:r>
            <a:r>
              <a:rPr lang="en-US" sz="2400" dirty="0" err="1"/>
              <a:t>kecil</a:t>
            </a:r>
            <a:r>
              <a:rPr lang="en-US" sz="2400" dirty="0"/>
              <a:t> pula RSRP yang </a:t>
            </a:r>
            <a:r>
              <a:rPr lang="en-US" sz="2400" dirty="0" err="1"/>
              <a:t>diterima</a:t>
            </a:r>
            <a:r>
              <a:rPr lang="en-US" sz="2400" dirty="0"/>
              <a:t> user. RS </a:t>
            </a:r>
            <a:r>
              <a:rPr lang="en-US" sz="2400" dirty="0" err="1"/>
              <a:t>merupakan</a:t>
            </a:r>
            <a:r>
              <a:rPr lang="en-US" sz="2400" dirty="0"/>
              <a:t> Reference Signal </a:t>
            </a:r>
            <a:r>
              <a:rPr lang="en-US" sz="2400" dirty="0" err="1"/>
              <a:t>atau</a:t>
            </a:r>
            <a:r>
              <a:rPr lang="en-US" sz="2400" dirty="0"/>
              <a:t> RSRP </a:t>
            </a:r>
            <a:r>
              <a:rPr lang="en-US" sz="2400" dirty="0" err="1"/>
              <a:t>disetiap</a:t>
            </a:r>
            <a:r>
              <a:rPr lang="en-US" sz="2400" dirty="0"/>
              <a:t> </a:t>
            </a:r>
            <a:r>
              <a:rPr lang="en-US" sz="2400" dirty="0" err="1"/>
              <a:t>titik</a:t>
            </a:r>
            <a:r>
              <a:rPr lang="en-US" sz="2400" dirty="0"/>
              <a:t> </a:t>
            </a:r>
            <a:r>
              <a:rPr lang="en-US" sz="2400" dirty="0" err="1"/>
              <a:t>jangkauan</a:t>
            </a:r>
            <a:r>
              <a:rPr lang="en-US" sz="2400" dirty="0"/>
              <a:t> coverage. User yang </a:t>
            </a:r>
            <a:r>
              <a:rPr lang="en-US" sz="2400" dirty="0" err="1"/>
              <a:t>berada</a:t>
            </a:r>
            <a:r>
              <a:rPr lang="en-US" sz="2400" dirty="0"/>
              <a:t> </a:t>
            </a:r>
            <a:r>
              <a:rPr lang="en-US" sz="2400" dirty="0" err="1"/>
              <a:t>diluar</a:t>
            </a:r>
            <a:r>
              <a:rPr lang="en-US" sz="2400" dirty="0"/>
              <a:t> </a:t>
            </a:r>
            <a:r>
              <a:rPr lang="en-US" sz="2400" dirty="0" err="1"/>
              <a:t>jangkauan</a:t>
            </a:r>
            <a:r>
              <a:rPr lang="en-US" sz="2400" dirty="0"/>
              <a:t> </a:t>
            </a:r>
            <a:r>
              <a:rPr lang="en-US" sz="2400" dirty="0" err="1"/>
              <a:t>maka</a:t>
            </a:r>
            <a:r>
              <a:rPr lang="en-US" sz="2400" dirty="0"/>
              <a:t> </a:t>
            </a:r>
            <a:r>
              <a:rPr lang="en-US" sz="2400" dirty="0" err="1"/>
              <a:t>tidak</a:t>
            </a:r>
            <a:r>
              <a:rPr lang="en-US" sz="2400" dirty="0"/>
              <a:t> </a:t>
            </a:r>
            <a:r>
              <a:rPr lang="en-US" sz="2400" dirty="0" err="1"/>
              <a:t>akan</a:t>
            </a:r>
            <a:r>
              <a:rPr lang="en-US" sz="2400" dirty="0"/>
              <a:t> </a:t>
            </a:r>
            <a:r>
              <a:rPr lang="en-US" sz="2400" dirty="0" err="1"/>
              <a:t>mendapat</a:t>
            </a:r>
            <a:r>
              <a:rPr lang="en-US" sz="2400" dirty="0"/>
              <a:t> </a:t>
            </a:r>
            <a:r>
              <a:rPr lang="en-US" sz="2400" dirty="0" err="1"/>
              <a:t>pelayanan</a:t>
            </a:r>
            <a:r>
              <a:rPr lang="en-US" sz="2400" dirty="0"/>
              <a:t> LTE. </a:t>
            </a:r>
          </a:p>
        </p:txBody>
      </p:sp>
    </p:spTree>
    <p:extLst>
      <p:ext uri="{BB962C8B-B14F-4D97-AF65-F5344CB8AC3E}">
        <p14:creationId xmlns:p14="http://schemas.microsoft.com/office/powerpoint/2010/main" val="362071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9EC9-A440-459F-94D4-1480A7A39D8B}"/>
              </a:ext>
            </a:extLst>
          </p:cNvPr>
          <p:cNvSpPr>
            <a:spLocks noGrp="1"/>
          </p:cNvSpPr>
          <p:nvPr>
            <p:ph type="title"/>
          </p:nvPr>
        </p:nvSpPr>
        <p:spPr/>
        <p:txBody>
          <a:bodyPr/>
          <a:lstStyle/>
          <a:p>
            <a:pPr algn="ctr"/>
            <a:r>
              <a:rPr lang="en-US" dirty="0"/>
              <a:t>RSRP</a:t>
            </a:r>
          </a:p>
        </p:txBody>
      </p:sp>
      <p:graphicFrame>
        <p:nvGraphicFramePr>
          <p:cNvPr id="4" name="Table 4">
            <a:extLst>
              <a:ext uri="{FF2B5EF4-FFF2-40B4-BE49-F238E27FC236}">
                <a16:creationId xmlns:a16="http://schemas.microsoft.com/office/drawing/2014/main" id="{8288FFCF-F651-4FA3-BEFA-2C12B422C471}"/>
              </a:ext>
            </a:extLst>
          </p:cNvPr>
          <p:cNvGraphicFramePr>
            <a:graphicFrameLocks noGrp="1"/>
          </p:cNvGraphicFramePr>
          <p:nvPr>
            <p:ph idx="1"/>
            <p:extLst>
              <p:ext uri="{D42A27DB-BD31-4B8C-83A1-F6EECF244321}">
                <p14:modId xmlns:p14="http://schemas.microsoft.com/office/powerpoint/2010/main" val="3209245082"/>
              </p:ext>
            </p:extLst>
          </p:nvPr>
        </p:nvGraphicFramePr>
        <p:xfrm>
          <a:off x="677863" y="1930400"/>
          <a:ext cx="8596312" cy="2679702"/>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6311635"/>
                    </a:ext>
                  </a:extLst>
                </a:gridCol>
                <a:gridCol w="4298156">
                  <a:extLst>
                    <a:ext uri="{9D8B030D-6E8A-4147-A177-3AD203B41FA5}">
                      <a16:colId xmlns:a16="http://schemas.microsoft.com/office/drawing/2014/main" val="3951747351"/>
                    </a:ext>
                  </a:extLst>
                </a:gridCol>
              </a:tblGrid>
              <a:tr h="446617">
                <a:tc>
                  <a:txBody>
                    <a:bodyPr/>
                    <a:lstStyle/>
                    <a:p>
                      <a:pPr algn="ctr"/>
                      <a:r>
                        <a:rPr lang="en-US" dirty="0" err="1"/>
                        <a:t>Kategori</a:t>
                      </a:r>
                      <a:r>
                        <a:rPr lang="en-US" dirty="0"/>
                        <a:t> </a:t>
                      </a:r>
                    </a:p>
                  </a:txBody>
                  <a:tcPr/>
                </a:tc>
                <a:tc>
                  <a:txBody>
                    <a:bodyPr/>
                    <a:lstStyle/>
                    <a:p>
                      <a:pPr algn="ctr"/>
                      <a:r>
                        <a:rPr lang="en-US" dirty="0"/>
                        <a:t>Range Nilai</a:t>
                      </a:r>
                    </a:p>
                  </a:txBody>
                  <a:tcPr/>
                </a:tc>
                <a:extLst>
                  <a:ext uri="{0D108BD9-81ED-4DB2-BD59-A6C34878D82A}">
                    <a16:rowId xmlns:a16="http://schemas.microsoft.com/office/drawing/2014/main" val="685989628"/>
                  </a:ext>
                </a:extLst>
              </a:tr>
              <a:tr h="446617">
                <a:tc>
                  <a:txBody>
                    <a:bodyPr/>
                    <a:lstStyle/>
                    <a:p>
                      <a:pPr algn="ctr"/>
                      <a:r>
                        <a:rPr lang="en-US" dirty="0" err="1"/>
                        <a:t>Sangat</a:t>
                      </a:r>
                      <a:r>
                        <a:rPr lang="en-US" dirty="0"/>
                        <a:t> </a:t>
                      </a:r>
                      <a:r>
                        <a:rPr lang="en-US" dirty="0" err="1"/>
                        <a:t>Baik</a:t>
                      </a:r>
                      <a:endParaRPr lang="en-US" dirty="0"/>
                    </a:p>
                  </a:txBody>
                  <a:tcPr/>
                </a:tc>
                <a:tc>
                  <a:txBody>
                    <a:bodyPr/>
                    <a:lstStyle/>
                    <a:p>
                      <a:pPr algn="ctr"/>
                      <a:r>
                        <a:rPr lang="en-US" dirty="0"/>
                        <a:t>-80</a:t>
                      </a:r>
                    </a:p>
                  </a:txBody>
                  <a:tcPr/>
                </a:tc>
                <a:extLst>
                  <a:ext uri="{0D108BD9-81ED-4DB2-BD59-A6C34878D82A}">
                    <a16:rowId xmlns:a16="http://schemas.microsoft.com/office/drawing/2014/main" val="2970426748"/>
                  </a:ext>
                </a:extLst>
              </a:tr>
              <a:tr h="446617">
                <a:tc>
                  <a:txBody>
                    <a:bodyPr/>
                    <a:lstStyle/>
                    <a:p>
                      <a:pPr algn="ctr"/>
                      <a:r>
                        <a:rPr lang="en-US" dirty="0" err="1"/>
                        <a:t>Bagus</a:t>
                      </a:r>
                      <a:r>
                        <a:rPr lang="en-US" dirty="0"/>
                        <a:t> </a:t>
                      </a:r>
                    </a:p>
                  </a:txBody>
                  <a:tcPr/>
                </a:tc>
                <a:tc>
                  <a:txBody>
                    <a:bodyPr/>
                    <a:lstStyle/>
                    <a:p>
                      <a:pPr algn="ctr"/>
                      <a:r>
                        <a:rPr lang="en-US" dirty="0"/>
                        <a:t>≤-90,&lt;-80</a:t>
                      </a:r>
                    </a:p>
                  </a:txBody>
                  <a:tcPr/>
                </a:tc>
                <a:extLst>
                  <a:ext uri="{0D108BD9-81ED-4DB2-BD59-A6C34878D82A}">
                    <a16:rowId xmlns:a16="http://schemas.microsoft.com/office/drawing/2014/main" val="56412402"/>
                  </a:ext>
                </a:extLst>
              </a:tr>
              <a:tr h="446617">
                <a:tc>
                  <a:txBody>
                    <a:bodyPr/>
                    <a:lstStyle/>
                    <a:p>
                      <a:pPr algn="ctr"/>
                      <a:r>
                        <a:rPr lang="en-US" dirty="0"/>
                        <a:t>Normal</a:t>
                      </a:r>
                    </a:p>
                  </a:txBody>
                  <a:tcPr/>
                </a:tc>
                <a:tc>
                  <a:txBody>
                    <a:bodyPr/>
                    <a:lstStyle/>
                    <a:p>
                      <a:pPr algn="ctr"/>
                      <a:r>
                        <a:rPr lang="en-US" dirty="0"/>
                        <a:t>≤-100,&lt;-90</a:t>
                      </a:r>
                    </a:p>
                  </a:txBody>
                  <a:tcPr/>
                </a:tc>
                <a:extLst>
                  <a:ext uri="{0D108BD9-81ED-4DB2-BD59-A6C34878D82A}">
                    <a16:rowId xmlns:a16="http://schemas.microsoft.com/office/drawing/2014/main" val="439974974"/>
                  </a:ext>
                </a:extLst>
              </a:tr>
              <a:tr h="446617">
                <a:tc>
                  <a:txBody>
                    <a:bodyPr/>
                    <a:lstStyle/>
                    <a:p>
                      <a:pPr algn="ctr"/>
                      <a:r>
                        <a:rPr lang="en-US" dirty="0" err="1"/>
                        <a:t>Buruk</a:t>
                      </a:r>
                      <a:endParaRPr lang="en-US" dirty="0"/>
                    </a:p>
                  </a:txBody>
                  <a:tcPr/>
                </a:tc>
                <a:tc>
                  <a:txBody>
                    <a:bodyPr/>
                    <a:lstStyle/>
                    <a:p>
                      <a:pPr algn="ctr"/>
                      <a:r>
                        <a:rPr lang="en-US" dirty="0"/>
                        <a:t>≤-120,&lt;-100</a:t>
                      </a:r>
                    </a:p>
                  </a:txBody>
                  <a:tcPr/>
                </a:tc>
                <a:extLst>
                  <a:ext uri="{0D108BD9-81ED-4DB2-BD59-A6C34878D82A}">
                    <a16:rowId xmlns:a16="http://schemas.microsoft.com/office/drawing/2014/main" val="1124400762"/>
                  </a:ext>
                </a:extLst>
              </a:tr>
              <a:tr h="446617">
                <a:tc>
                  <a:txBody>
                    <a:bodyPr/>
                    <a:lstStyle/>
                    <a:p>
                      <a:pPr algn="ctr"/>
                      <a:r>
                        <a:rPr lang="en-US" dirty="0" err="1"/>
                        <a:t>Sangat</a:t>
                      </a:r>
                      <a:r>
                        <a:rPr lang="en-US" dirty="0"/>
                        <a:t> </a:t>
                      </a:r>
                      <a:r>
                        <a:rPr lang="en-US" dirty="0" err="1"/>
                        <a:t>Buruk</a:t>
                      </a:r>
                      <a:endParaRPr lang="en-US" dirty="0"/>
                    </a:p>
                  </a:txBody>
                  <a:tcPr/>
                </a:tc>
                <a:tc>
                  <a:txBody>
                    <a:bodyPr/>
                    <a:lstStyle/>
                    <a:p>
                      <a:pPr algn="ctr"/>
                      <a:r>
                        <a:rPr lang="en-US" dirty="0"/>
                        <a:t>&lt;-120</a:t>
                      </a:r>
                    </a:p>
                  </a:txBody>
                  <a:tcPr/>
                </a:tc>
                <a:extLst>
                  <a:ext uri="{0D108BD9-81ED-4DB2-BD59-A6C34878D82A}">
                    <a16:rowId xmlns:a16="http://schemas.microsoft.com/office/drawing/2014/main" val="310138885"/>
                  </a:ext>
                </a:extLst>
              </a:tr>
            </a:tbl>
          </a:graphicData>
        </a:graphic>
      </p:graphicFrame>
    </p:spTree>
    <p:extLst>
      <p:ext uri="{BB962C8B-B14F-4D97-AF65-F5344CB8AC3E}">
        <p14:creationId xmlns:p14="http://schemas.microsoft.com/office/powerpoint/2010/main" val="257616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B719-2A9C-461B-A8FA-799C421BAC58}"/>
              </a:ext>
            </a:extLst>
          </p:cNvPr>
          <p:cNvSpPr>
            <a:spLocks noGrp="1"/>
          </p:cNvSpPr>
          <p:nvPr>
            <p:ph type="title"/>
          </p:nvPr>
        </p:nvSpPr>
        <p:spPr/>
        <p:txBody>
          <a:bodyPr/>
          <a:lstStyle/>
          <a:p>
            <a:pPr algn="ctr"/>
            <a:r>
              <a:rPr lang="en-US" b="1" dirty="0"/>
              <a:t>RSRQ (</a:t>
            </a:r>
            <a:r>
              <a:rPr lang="en-US" dirty="0"/>
              <a:t>Reference Signal </a:t>
            </a:r>
            <a:r>
              <a:rPr lang="en-US" dirty="0" err="1"/>
              <a:t>Ricieved</a:t>
            </a:r>
            <a:r>
              <a:rPr lang="en-US" dirty="0"/>
              <a:t> Quality</a:t>
            </a:r>
            <a:r>
              <a:rPr lang="en-US" b="1" dirty="0"/>
              <a:t>)</a:t>
            </a:r>
            <a:endParaRPr lang="en-US" dirty="0"/>
          </a:p>
        </p:txBody>
      </p:sp>
      <p:sp>
        <p:nvSpPr>
          <p:cNvPr id="6" name="Content Placeholder 5">
            <a:extLst>
              <a:ext uri="{FF2B5EF4-FFF2-40B4-BE49-F238E27FC236}">
                <a16:creationId xmlns:a16="http://schemas.microsoft.com/office/drawing/2014/main" id="{B36DE3D9-703F-4356-A542-C924CFF64B3B}"/>
              </a:ext>
            </a:extLst>
          </p:cNvPr>
          <p:cNvSpPr>
            <a:spLocks noGrp="1"/>
          </p:cNvSpPr>
          <p:nvPr>
            <p:ph idx="1"/>
          </p:nvPr>
        </p:nvSpPr>
        <p:spPr/>
        <p:txBody>
          <a:bodyPr/>
          <a:lstStyle/>
          <a:p>
            <a:r>
              <a:rPr lang="en-US" sz="2400" dirty="0"/>
              <a:t>RSRQ (Reference Signal Receive Quality) </a:t>
            </a:r>
            <a:r>
              <a:rPr lang="en-US" sz="2400" dirty="0" err="1"/>
              <a:t>merupakan</a:t>
            </a:r>
            <a:r>
              <a:rPr lang="en-US" sz="2400" dirty="0"/>
              <a:t> </a:t>
            </a:r>
            <a:r>
              <a:rPr lang="en-US" sz="2400" dirty="0" err="1"/>
              <a:t>kualitas</a:t>
            </a:r>
            <a:r>
              <a:rPr lang="en-US" sz="2400" dirty="0"/>
              <a:t> </a:t>
            </a:r>
            <a:r>
              <a:rPr lang="en-US" sz="2400" dirty="0" err="1"/>
              <a:t>sinyal</a:t>
            </a:r>
            <a:r>
              <a:rPr lang="en-US" sz="2400" dirty="0"/>
              <a:t> yang </a:t>
            </a:r>
            <a:r>
              <a:rPr lang="en-US" sz="2400" dirty="0" err="1"/>
              <a:t>diterima</a:t>
            </a:r>
            <a:r>
              <a:rPr lang="en-US" sz="2400" dirty="0"/>
              <a:t> UE. </a:t>
            </a:r>
            <a:r>
              <a:rPr lang="en-US" sz="2400" dirty="0" err="1"/>
              <a:t>Rasio</a:t>
            </a:r>
            <a:r>
              <a:rPr lang="en-US" sz="2400" dirty="0"/>
              <a:t> </a:t>
            </a:r>
            <a:r>
              <a:rPr lang="en-US" sz="2400" dirty="0" err="1"/>
              <a:t>antara</a:t>
            </a:r>
            <a:r>
              <a:rPr lang="en-US" sz="2400" dirty="0"/>
              <a:t> RSRP dan wideband power. RSRQ juga </a:t>
            </a:r>
            <a:r>
              <a:rPr lang="en-US" sz="2400" dirty="0" err="1"/>
              <a:t>dipengaruhi</a:t>
            </a:r>
            <a:r>
              <a:rPr lang="en-US" sz="2400" dirty="0"/>
              <a:t> oleh </a:t>
            </a:r>
            <a:r>
              <a:rPr lang="en-US" sz="2400" dirty="0" err="1"/>
              <a:t>sinyal</a:t>
            </a:r>
            <a:r>
              <a:rPr lang="en-US" sz="2400" dirty="0"/>
              <a:t>, noise dan interference yang </a:t>
            </a:r>
            <a:r>
              <a:rPr lang="en-US" sz="2400" dirty="0" err="1"/>
              <a:t>diterima</a:t>
            </a:r>
            <a:r>
              <a:rPr lang="en-US" sz="2400" dirty="0"/>
              <a:t> UE. </a:t>
            </a:r>
            <a:r>
              <a:rPr lang="en-US" sz="2400" dirty="0" err="1"/>
              <a:t>Satuan</a:t>
            </a:r>
            <a:r>
              <a:rPr lang="en-US" sz="2400" dirty="0"/>
              <a:t> RSRQ </a:t>
            </a:r>
            <a:r>
              <a:rPr lang="en-US" sz="2400" dirty="0" err="1"/>
              <a:t>adalah</a:t>
            </a:r>
            <a:r>
              <a:rPr lang="en-US" sz="2400" dirty="0"/>
              <a:t> dB dan </a:t>
            </a:r>
            <a:r>
              <a:rPr lang="en-US" sz="2400" dirty="0" err="1"/>
              <a:t>nilainya</a:t>
            </a:r>
            <a:r>
              <a:rPr lang="en-US" sz="2400" dirty="0"/>
              <a:t> </a:t>
            </a:r>
            <a:r>
              <a:rPr lang="en-US" sz="2400" dirty="0" err="1"/>
              <a:t>selalu</a:t>
            </a:r>
            <a:r>
              <a:rPr lang="en-US" sz="2400" dirty="0"/>
              <a:t> </a:t>
            </a:r>
            <a:r>
              <a:rPr lang="en-US" sz="2400" dirty="0" err="1"/>
              <a:t>negatif</a:t>
            </a:r>
            <a:r>
              <a:rPr lang="en-US" sz="2400" dirty="0"/>
              <a:t> (</a:t>
            </a:r>
            <a:r>
              <a:rPr lang="en-US" sz="2400" dirty="0" err="1"/>
              <a:t>karena</a:t>
            </a:r>
            <a:r>
              <a:rPr lang="en-US" sz="2400" dirty="0"/>
              <a:t> </a:t>
            </a:r>
            <a:r>
              <a:rPr lang="en-US" sz="2400" dirty="0" err="1"/>
              <a:t>nilai</a:t>
            </a:r>
            <a:r>
              <a:rPr lang="en-US" sz="2400" dirty="0"/>
              <a:t> RSSI </a:t>
            </a:r>
            <a:r>
              <a:rPr lang="en-US" sz="2400" dirty="0" err="1"/>
              <a:t>selalu</a:t>
            </a:r>
            <a:r>
              <a:rPr lang="en-US" sz="2400" dirty="0"/>
              <a:t> </a:t>
            </a:r>
            <a:r>
              <a:rPr lang="en-US" sz="2400" dirty="0" err="1"/>
              <a:t>lebih</a:t>
            </a:r>
            <a:r>
              <a:rPr lang="en-US" sz="2400" dirty="0"/>
              <a:t> </a:t>
            </a:r>
            <a:r>
              <a:rPr lang="en-US" sz="2400" dirty="0" err="1"/>
              <a:t>besar</a:t>
            </a:r>
            <a:r>
              <a:rPr lang="en-US" sz="2400" dirty="0"/>
              <a:t> </a:t>
            </a:r>
            <a:r>
              <a:rPr lang="en-US" sz="2400" dirty="0" err="1"/>
              <a:t>dibandingkan</a:t>
            </a:r>
            <a:r>
              <a:rPr lang="en-US" sz="2400" dirty="0"/>
              <a:t> </a:t>
            </a:r>
            <a:r>
              <a:rPr lang="en-US" sz="2400" dirty="0" err="1"/>
              <a:t>dengan</a:t>
            </a:r>
            <a:r>
              <a:rPr lang="en-US" sz="2400" dirty="0"/>
              <a:t> N x RSRP). RSRQ </a:t>
            </a:r>
            <a:r>
              <a:rPr lang="en-US" sz="2400" dirty="0" err="1"/>
              <a:t>membantu</a:t>
            </a:r>
            <a:r>
              <a:rPr lang="en-US" sz="2400" dirty="0"/>
              <a:t> </a:t>
            </a:r>
            <a:r>
              <a:rPr lang="en-US" sz="2400" dirty="0" err="1"/>
              <a:t>sistem</a:t>
            </a:r>
            <a:r>
              <a:rPr lang="en-US" sz="2400" dirty="0"/>
              <a:t> </a:t>
            </a:r>
            <a:r>
              <a:rPr lang="en-US" sz="2400" dirty="0" err="1"/>
              <a:t>dalam</a:t>
            </a:r>
            <a:r>
              <a:rPr lang="en-US" sz="2400" dirty="0"/>
              <a:t> proses handover di mana RSRQ </a:t>
            </a:r>
            <a:r>
              <a:rPr lang="en-US" sz="2400" dirty="0" err="1"/>
              <a:t>dapat</a:t>
            </a:r>
            <a:r>
              <a:rPr lang="en-US" sz="2400" dirty="0"/>
              <a:t> </a:t>
            </a:r>
            <a:r>
              <a:rPr lang="en-US" sz="2400" dirty="0" err="1"/>
              <a:t>meranking</a:t>
            </a:r>
            <a:r>
              <a:rPr lang="en-US" sz="2400" dirty="0"/>
              <a:t> </a:t>
            </a:r>
            <a:r>
              <a:rPr lang="en-US" sz="2400" dirty="0" err="1"/>
              <a:t>performansi</a:t>
            </a:r>
            <a:r>
              <a:rPr lang="en-US" sz="2400" dirty="0"/>
              <a:t> </a:t>
            </a:r>
            <a:r>
              <a:rPr lang="en-US" sz="2400" dirty="0" err="1"/>
              <a:t>kandidat</a:t>
            </a:r>
            <a:r>
              <a:rPr lang="en-US" sz="2400" dirty="0"/>
              <a:t> </a:t>
            </a:r>
            <a:r>
              <a:rPr lang="en-US" sz="2400" dirty="0" err="1"/>
              <a:t>sel</a:t>
            </a:r>
            <a:r>
              <a:rPr lang="en-US" sz="2400" dirty="0"/>
              <a:t> </a:t>
            </a:r>
            <a:r>
              <a:rPr lang="en-US" sz="2400" dirty="0" err="1"/>
              <a:t>dalam</a:t>
            </a:r>
            <a:r>
              <a:rPr lang="en-US" sz="2400" dirty="0"/>
              <a:t> proses cell selection-reselection dan handover </a:t>
            </a:r>
            <a:r>
              <a:rPr lang="en-US" sz="2400" dirty="0" err="1"/>
              <a:t>berdasarkan</a:t>
            </a:r>
            <a:r>
              <a:rPr lang="en-US" sz="2400" dirty="0"/>
              <a:t> </a:t>
            </a:r>
            <a:r>
              <a:rPr lang="en-US" sz="2400" dirty="0" err="1"/>
              <a:t>kualitas</a:t>
            </a:r>
            <a:r>
              <a:rPr lang="en-US" sz="2400" dirty="0"/>
              <a:t> </a:t>
            </a:r>
            <a:r>
              <a:rPr lang="en-US" sz="2400" dirty="0" err="1"/>
              <a:t>sinyal</a:t>
            </a:r>
            <a:r>
              <a:rPr lang="en-US" sz="2400" dirty="0"/>
              <a:t> yang </a:t>
            </a:r>
            <a:r>
              <a:rPr lang="en-US" sz="2400" dirty="0" err="1"/>
              <a:t>diterima</a:t>
            </a:r>
            <a:r>
              <a:rPr lang="en-US" sz="2400" dirty="0"/>
              <a:t>.</a:t>
            </a:r>
            <a:endParaRPr lang="id-ID" sz="2400" dirty="0"/>
          </a:p>
          <a:p>
            <a:endParaRPr lang="en-US" dirty="0"/>
          </a:p>
        </p:txBody>
      </p:sp>
    </p:spTree>
    <p:extLst>
      <p:ext uri="{BB962C8B-B14F-4D97-AF65-F5344CB8AC3E}">
        <p14:creationId xmlns:p14="http://schemas.microsoft.com/office/powerpoint/2010/main" val="3128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A658-484E-4CB1-AA71-7D7C0A4F5FCC}"/>
              </a:ext>
            </a:extLst>
          </p:cNvPr>
          <p:cNvSpPr>
            <a:spLocks noGrp="1"/>
          </p:cNvSpPr>
          <p:nvPr>
            <p:ph type="title"/>
          </p:nvPr>
        </p:nvSpPr>
        <p:spPr>
          <a:xfrm>
            <a:off x="677334" y="647699"/>
            <a:ext cx="8596668" cy="838201"/>
          </a:xfrm>
        </p:spPr>
        <p:txBody>
          <a:bodyPr>
            <a:normAutofit/>
          </a:bodyPr>
          <a:lstStyle/>
          <a:p>
            <a:pPr algn="ctr"/>
            <a:r>
              <a:rPr lang="en-US" dirty="0"/>
              <a:t>RSRQ</a:t>
            </a:r>
          </a:p>
        </p:txBody>
      </p:sp>
      <p:graphicFrame>
        <p:nvGraphicFramePr>
          <p:cNvPr id="4" name="Table 4">
            <a:extLst>
              <a:ext uri="{FF2B5EF4-FFF2-40B4-BE49-F238E27FC236}">
                <a16:creationId xmlns:a16="http://schemas.microsoft.com/office/drawing/2014/main" id="{6608F2A8-B268-4AAE-9D8E-E24AB0C7E228}"/>
              </a:ext>
            </a:extLst>
          </p:cNvPr>
          <p:cNvGraphicFramePr>
            <a:graphicFrameLocks noGrp="1"/>
          </p:cNvGraphicFramePr>
          <p:nvPr>
            <p:ph idx="1"/>
            <p:extLst>
              <p:ext uri="{D42A27DB-BD31-4B8C-83A1-F6EECF244321}">
                <p14:modId xmlns:p14="http://schemas.microsoft.com/office/powerpoint/2010/main" val="3522387592"/>
              </p:ext>
            </p:extLst>
          </p:nvPr>
        </p:nvGraphicFramePr>
        <p:xfrm>
          <a:off x="677863" y="1664968"/>
          <a:ext cx="8596312" cy="3175638"/>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059386899"/>
                    </a:ext>
                  </a:extLst>
                </a:gridCol>
                <a:gridCol w="4298156">
                  <a:extLst>
                    <a:ext uri="{9D8B030D-6E8A-4147-A177-3AD203B41FA5}">
                      <a16:colId xmlns:a16="http://schemas.microsoft.com/office/drawing/2014/main" val="4035852419"/>
                    </a:ext>
                  </a:extLst>
                </a:gridCol>
              </a:tblGrid>
              <a:tr h="529273">
                <a:tc>
                  <a:txBody>
                    <a:bodyPr/>
                    <a:lstStyle/>
                    <a:p>
                      <a:pPr algn="ctr"/>
                      <a:r>
                        <a:rPr lang="en-US" dirty="0" err="1"/>
                        <a:t>Kategori</a:t>
                      </a:r>
                      <a:r>
                        <a:rPr lang="en-US" dirty="0"/>
                        <a:t> </a:t>
                      </a:r>
                    </a:p>
                  </a:txBody>
                  <a:tcPr/>
                </a:tc>
                <a:tc>
                  <a:txBody>
                    <a:bodyPr/>
                    <a:lstStyle/>
                    <a:p>
                      <a:pPr algn="ctr"/>
                      <a:r>
                        <a:rPr lang="en-US" dirty="0"/>
                        <a:t>Range Nilai</a:t>
                      </a:r>
                    </a:p>
                  </a:txBody>
                  <a:tcPr/>
                </a:tc>
                <a:extLst>
                  <a:ext uri="{0D108BD9-81ED-4DB2-BD59-A6C34878D82A}">
                    <a16:rowId xmlns:a16="http://schemas.microsoft.com/office/drawing/2014/main" val="3140585565"/>
                  </a:ext>
                </a:extLst>
              </a:tr>
              <a:tr h="529273">
                <a:tc>
                  <a:txBody>
                    <a:bodyPr/>
                    <a:lstStyle/>
                    <a:p>
                      <a:pPr algn="ctr"/>
                      <a:r>
                        <a:rPr lang="en-US" dirty="0" err="1"/>
                        <a:t>Sangat</a:t>
                      </a:r>
                      <a:r>
                        <a:rPr lang="en-US" dirty="0"/>
                        <a:t> </a:t>
                      </a:r>
                      <a:r>
                        <a:rPr lang="en-US" dirty="0" err="1"/>
                        <a:t>Baik</a:t>
                      </a:r>
                      <a:endParaRPr lang="en-US" dirty="0"/>
                    </a:p>
                  </a:txBody>
                  <a:tcPr/>
                </a:tc>
                <a:tc>
                  <a:txBody>
                    <a:bodyPr/>
                    <a:lstStyle/>
                    <a:p>
                      <a:pPr algn="ctr"/>
                      <a:r>
                        <a:rPr lang="en-US" dirty="0"/>
                        <a:t>-9</a:t>
                      </a:r>
                    </a:p>
                  </a:txBody>
                  <a:tcPr/>
                </a:tc>
                <a:extLst>
                  <a:ext uri="{0D108BD9-81ED-4DB2-BD59-A6C34878D82A}">
                    <a16:rowId xmlns:a16="http://schemas.microsoft.com/office/drawing/2014/main" val="3143839289"/>
                  </a:ext>
                </a:extLst>
              </a:tr>
              <a:tr h="529273">
                <a:tc>
                  <a:txBody>
                    <a:bodyPr/>
                    <a:lstStyle/>
                    <a:p>
                      <a:pPr algn="ctr"/>
                      <a:r>
                        <a:rPr lang="en-US" dirty="0" err="1"/>
                        <a:t>Bagus</a:t>
                      </a:r>
                      <a:endParaRPr lang="en-US" dirty="0"/>
                    </a:p>
                  </a:txBody>
                  <a:tcPr/>
                </a:tc>
                <a:tc>
                  <a:txBody>
                    <a:bodyPr/>
                    <a:lstStyle/>
                    <a:p>
                      <a:pPr algn="ctr"/>
                      <a:r>
                        <a:rPr lang="en-US" dirty="0"/>
                        <a:t>-10,≤-9</a:t>
                      </a:r>
                    </a:p>
                  </a:txBody>
                  <a:tcPr/>
                </a:tc>
                <a:extLst>
                  <a:ext uri="{0D108BD9-81ED-4DB2-BD59-A6C34878D82A}">
                    <a16:rowId xmlns:a16="http://schemas.microsoft.com/office/drawing/2014/main" val="2293342379"/>
                  </a:ext>
                </a:extLst>
              </a:tr>
              <a:tr h="529273">
                <a:tc>
                  <a:txBody>
                    <a:bodyPr/>
                    <a:lstStyle/>
                    <a:p>
                      <a:pPr algn="ctr"/>
                      <a:r>
                        <a:rPr lang="en-US" dirty="0"/>
                        <a:t>Normal</a:t>
                      </a:r>
                    </a:p>
                  </a:txBody>
                  <a:tcPr/>
                </a:tc>
                <a:tc>
                  <a:txBody>
                    <a:bodyPr/>
                    <a:lstStyle/>
                    <a:p>
                      <a:pPr algn="ctr"/>
                      <a:r>
                        <a:rPr lang="en-US" dirty="0"/>
                        <a:t>-15,≤-10</a:t>
                      </a:r>
                    </a:p>
                  </a:txBody>
                  <a:tcPr/>
                </a:tc>
                <a:extLst>
                  <a:ext uri="{0D108BD9-81ED-4DB2-BD59-A6C34878D82A}">
                    <a16:rowId xmlns:a16="http://schemas.microsoft.com/office/drawing/2014/main" val="2802609131"/>
                  </a:ext>
                </a:extLst>
              </a:tr>
              <a:tr h="529273">
                <a:tc>
                  <a:txBody>
                    <a:bodyPr/>
                    <a:lstStyle/>
                    <a:p>
                      <a:pPr algn="ctr"/>
                      <a:r>
                        <a:rPr lang="en-US" dirty="0" err="1"/>
                        <a:t>Buruk</a:t>
                      </a:r>
                      <a:endParaRPr lang="en-US" dirty="0"/>
                    </a:p>
                  </a:txBody>
                  <a:tcPr/>
                </a:tc>
                <a:tc>
                  <a:txBody>
                    <a:bodyPr/>
                    <a:lstStyle/>
                    <a:p>
                      <a:pPr algn="ctr"/>
                      <a:r>
                        <a:rPr lang="en-US" dirty="0"/>
                        <a:t>-19,≤-15</a:t>
                      </a:r>
                    </a:p>
                  </a:txBody>
                  <a:tcPr/>
                </a:tc>
                <a:extLst>
                  <a:ext uri="{0D108BD9-81ED-4DB2-BD59-A6C34878D82A}">
                    <a16:rowId xmlns:a16="http://schemas.microsoft.com/office/drawing/2014/main" val="227898272"/>
                  </a:ext>
                </a:extLst>
              </a:tr>
              <a:tr h="529273">
                <a:tc>
                  <a:txBody>
                    <a:bodyPr/>
                    <a:lstStyle/>
                    <a:p>
                      <a:pPr algn="ctr"/>
                      <a:r>
                        <a:rPr lang="en-US" dirty="0" err="1"/>
                        <a:t>Sangat</a:t>
                      </a:r>
                      <a:r>
                        <a:rPr lang="en-US" dirty="0"/>
                        <a:t> </a:t>
                      </a:r>
                      <a:r>
                        <a:rPr lang="en-US" dirty="0" err="1"/>
                        <a:t>Buruk</a:t>
                      </a:r>
                      <a:endParaRPr lang="en-US" dirty="0"/>
                    </a:p>
                  </a:txBody>
                  <a:tcPr/>
                </a:tc>
                <a:tc>
                  <a:txBody>
                    <a:bodyPr/>
                    <a:lstStyle/>
                    <a:p>
                      <a:pPr algn="ctr"/>
                      <a:r>
                        <a:rPr lang="en-US" dirty="0"/>
                        <a:t>&lt;-20</a:t>
                      </a:r>
                    </a:p>
                  </a:txBody>
                  <a:tcPr/>
                </a:tc>
                <a:extLst>
                  <a:ext uri="{0D108BD9-81ED-4DB2-BD59-A6C34878D82A}">
                    <a16:rowId xmlns:a16="http://schemas.microsoft.com/office/drawing/2014/main" val="2233112211"/>
                  </a:ext>
                </a:extLst>
              </a:tr>
            </a:tbl>
          </a:graphicData>
        </a:graphic>
      </p:graphicFrame>
    </p:spTree>
    <p:extLst>
      <p:ext uri="{BB962C8B-B14F-4D97-AF65-F5344CB8AC3E}">
        <p14:creationId xmlns:p14="http://schemas.microsoft.com/office/powerpoint/2010/main" val="99828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03BE-7751-40FF-9BB9-2FD13967FCFA}"/>
              </a:ext>
            </a:extLst>
          </p:cNvPr>
          <p:cNvSpPr>
            <a:spLocks noGrp="1"/>
          </p:cNvSpPr>
          <p:nvPr>
            <p:ph type="title"/>
          </p:nvPr>
        </p:nvSpPr>
        <p:spPr>
          <a:xfrm>
            <a:off x="677334" y="609600"/>
            <a:ext cx="8596668" cy="676275"/>
          </a:xfrm>
        </p:spPr>
        <p:txBody>
          <a:bodyPr/>
          <a:lstStyle/>
          <a:p>
            <a:pPr algn="ctr"/>
            <a:r>
              <a:rPr lang="en-US" dirty="0" err="1"/>
              <a:t>Analisis</a:t>
            </a:r>
            <a:r>
              <a:rPr lang="en-US" dirty="0"/>
              <a:t> </a:t>
            </a:r>
          </a:p>
        </p:txBody>
      </p:sp>
      <p:sp>
        <p:nvSpPr>
          <p:cNvPr id="3" name="Content Placeholder 2">
            <a:extLst>
              <a:ext uri="{FF2B5EF4-FFF2-40B4-BE49-F238E27FC236}">
                <a16:creationId xmlns:a16="http://schemas.microsoft.com/office/drawing/2014/main" id="{1FFD8360-F8C7-497C-98D1-0695DDEA17B8}"/>
              </a:ext>
            </a:extLst>
          </p:cNvPr>
          <p:cNvSpPr>
            <a:spLocks noGrp="1"/>
          </p:cNvSpPr>
          <p:nvPr>
            <p:ph idx="1"/>
          </p:nvPr>
        </p:nvSpPr>
        <p:spPr>
          <a:xfrm>
            <a:off x="677334" y="1285875"/>
            <a:ext cx="8596668" cy="4755487"/>
          </a:xfrm>
        </p:spPr>
        <p:txBody>
          <a:bodyPr/>
          <a:lstStyle/>
          <a:p>
            <a:r>
              <a:rPr lang="en-US" dirty="0"/>
              <a:t>- </a:t>
            </a:r>
            <a:r>
              <a:rPr lang="en-US" dirty="0" err="1"/>
              <a:t>Telkomsel</a:t>
            </a:r>
            <a:r>
              <a:rPr lang="en-US" dirty="0"/>
              <a:t> (Area KM.12)</a:t>
            </a:r>
          </a:p>
          <a:p>
            <a:r>
              <a:rPr lang="en-US" dirty="0"/>
              <a:t>- Tri (Area KM. 5)</a:t>
            </a:r>
          </a:p>
        </p:txBody>
      </p:sp>
    </p:spTree>
    <p:extLst>
      <p:ext uri="{BB962C8B-B14F-4D97-AF65-F5344CB8AC3E}">
        <p14:creationId xmlns:p14="http://schemas.microsoft.com/office/powerpoint/2010/main" val="160609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4BC5-2D5B-4A25-A3A8-CB2ADDA42C03}"/>
              </a:ext>
            </a:extLst>
          </p:cNvPr>
          <p:cNvSpPr>
            <a:spLocks noGrp="1"/>
          </p:cNvSpPr>
          <p:nvPr>
            <p:ph type="title"/>
          </p:nvPr>
        </p:nvSpPr>
        <p:spPr>
          <a:xfrm>
            <a:off x="677334" y="609601"/>
            <a:ext cx="8596668" cy="876300"/>
          </a:xfrm>
        </p:spPr>
        <p:txBody>
          <a:bodyPr/>
          <a:lstStyle/>
          <a:p>
            <a:pPr algn="ctr"/>
            <a:r>
              <a:rPr lang="en-US" dirty="0" err="1"/>
              <a:t>Telkomsel</a:t>
            </a:r>
            <a:r>
              <a:rPr lang="en-US" dirty="0"/>
              <a:t> </a:t>
            </a:r>
          </a:p>
        </p:txBody>
      </p:sp>
      <p:sp>
        <p:nvSpPr>
          <p:cNvPr id="3" name="Content Placeholder 2">
            <a:extLst>
              <a:ext uri="{FF2B5EF4-FFF2-40B4-BE49-F238E27FC236}">
                <a16:creationId xmlns:a16="http://schemas.microsoft.com/office/drawing/2014/main" id="{0EEC14FF-AEBD-4EA0-818E-17A134F2A038}"/>
              </a:ext>
            </a:extLst>
          </p:cNvPr>
          <p:cNvSpPr>
            <a:spLocks noGrp="1"/>
          </p:cNvSpPr>
          <p:nvPr>
            <p:ph idx="1"/>
          </p:nvPr>
        </p:nvSpPr>
        <p:spPr>
          <a:xfrm>
            <a:off x="601134" y="1485901"/>
            <a:ext cx="8596668" cy="4555461"/>
          </a:xfrm>
        </p:spPr>
        <p:txBody>
          <a:bodyPr>
            <a:normAutofit/>
          </a:bodyPr>
          <a:lstStyle/>
          <a:p>
            <a:r>
              <a:rPr lang="en-US" sz="2400" dirty="0" err="1"/>
              <a:t>Dengan</a:t>
            </a:r>
            <a:r>
              <a:rPr lang="en-US" sz="2400" dirty="0"/>
              <a:t> provider </a:t>
            </a:r>
            <a:r>
              <a:rPr lang="en-US" sz="2400" dirty="0" err="1"/>
              <a:t>Telkomsel</a:t>
            </a:r>
            <a:r>
              <a:rPr lang="en-US" sz="2400" dirty="0"/>
              <a:t> kami </a:t>
            </a:r>
            <a:r>
              <a:rPr lang="en-US" sz="2400" dirty="0" err="1"/>
              <a:t>menguji</a:t>
            </a:r>
            <a:r>
              <a:rPr lang="en-US" sz="2400" dirty="0"/>
              <a:t> di </a:t>
            </a:r>
            <a:r>
              <a:rPr lang="en-US" sz="2400" dirty="0" err="1"/>
              <a:t>daerah</a:t>
            </a:r>
            <a:r>
              <a:rPr lang="en-US" sz="2400" dirty="0"/>
              <a:t> KM.12 dan </a:t>
            </a:r>
            <a:r>
              <a:rPr lang="en-US" sz="2400" dirty="0" err="1"/>
              <a:t>mendapat</a:t>
            </a:r>
            <a:r>
              <a:rPr lang="en-US" sz="2400" dirty="0"/>
              <a:t> </a:t>
            </a:r>
            <a:r>
              <a:rPr lang="en-US" sz="2400" dirty="0" err="1"/>
              <a:t>hasil</a:t>
            </a:r>
            <a:r>
              <a:rPr lang="en-US" sz="2400" dirty="0"/>
              <a:t> </a:t>
            </a:r>
            <a:r>
              <a:rPr lang="en-US" sz="2400" dirty="0" err="1"/>
              <a:t>seperti</a:t>
            </a:r>
            <a:r>
              <a:rPr lang="en-US" sz="2400" dirty="0"/>
              <a:t> table </a:t>
            </a:r>
            <a:r>
              <a:rPr lang="en-US" sz="2400" dirty="0" err="1"/>
              <a:t>terlampir</a:t>
            </a:r>
            <a:r>
              <a:rPr lang="en-US" sz="2400" dirty="0"/>
              <a:t>.</a:t>
            </a:r>
          </a:p>
          <a:p>
            <a:endParaRPr lang="en-US" sz="2400" dirty="0"/>
          </a:p>
          <a:p>
            <a:endParaRPr lang="en-US" sz="2400" dirty="0"/>
          </a:p>
        </p:txBody>
      </p:sp>
      <p:graphicFrame>
        <p:nvGraphicFramePr>
          <p:cNvPr id="6" name="Table 6">
            <a:extLst>
              <a:ext uri="{FF2B5EF4-FFF2-40B4-BE49-F238E27FC236}">
                <a16:creationId xmlns:a16="http://schemas.microsoft.com/office/drawing/2014/main" id="{E376FB4E-A2BC-4B5A-BC63-217347F0DDAE}"/>
              </a:ext>
            </a:extLst>
          </p:cNvPr>
          <p:cNvGraphicFramePr>
            <a:graphicFrameLocks noGrp="1"/>
          </p:cNvGraphicFramePr>
          <p:nvPr>
            <p:extLst>
              <p:ext uri="{D42A27DB-BD31-4B8C-83A1-F6EECF244321}">
                <p14:modId xmlns:p14="http://schemas.microsoft.com/office/powerpoint/2010/main" val="1867117146"/>
              </p:ext>
            </p:extLst>
          </p:nvPr>
        </p:nvGraphicFramePr>
        <p:xfrm>
          <a:off x="695325" y="2809874"/>
          <a:ext cx="9464678" cy="876300"/>
        </p:xfrm>
        <a:graphic>
          <a:graphicData uri="http://schemas.openxmlformats.org/drawingml/2006/table">
            <a:tbl>
              <a:tblPr firstRow="1" bandRow="1">
                <a:tableStyleId>{5C22544A-7EE6-4342-B048-85BDC9FD1C3A}</a:tableStyleId>
              </a:tblPr>
              <a:tblGrid>
                <a:gridCol w="1336676">
                  <a:extLst>
                    <a:ext uri="{9D8B030D-6E8A-4147-A177-3AD203B41FA5}">
                      <a16:colId xmlns:a16="http://schemas.microsoft.com/office/drawing/2014/main" val="502708564"/>
                    </a:ext>
                  </a:extLst>
                </a:gridCol>
                <a:gridCol w="1354667">
                  <a:extLst>
                    <a:ext uri="{9D8B030D-6E8A-4147-A177-3AD203B41FA5}">
                      <a16:colId xmlns:a16="http://schemas.microsoft.com/office/drawing/2014/main" val="992786019"/>
                    </a:ext>
                  </a:extLst>
                </a:gridCol>
                <a:gridCol w="1354667">
                  <a:extLst>
                    <a:ext uri="{9D8B030D-6E8A-4147-A177-3AD203B41FA5}">
                      <a16:colId xmlns:a16="http://schemas.microsoft.com/office/drawing/2014/main" val="752862783"/>
                    </a:ext>
                  </a:extLst>
                </a:gridCol>
                <a:gridCol w="1354667">
                  <a:extLst>
                    <a:ext uri="{9D8B030D-6E8A-4147-A177-3AD203B41FA5}">
                      <a16:colId xmlns:a16="http://schemas.microsoft.com/office/drawing/2014/main" val="2247995825"/>
                    </a:ext>
                  </a:extLst>
                </a:gridCol>
                <a:gridCol w="1354667">
                  <a:extLst>
                    <a:ext uri="{9D8B030D-6E8A-4147-A177-3AD203B41FA5}">
                      <a16:colId xmlns:a16="http://schemas.microsoft.com/office/drawing/2014/main" val="2467567840"/>
                    </a:ext>
                  </a:extLst>
                </a:gridCol>
                <a:gridCol w="1354667">
                  <a:extLst>
                    <a:ext uri="{9D8B030D-6E8A-4147-A177-3AD203B41FA5}">
                      <a16:colId xmlns:a16="http://schemas.microsoft.com/office/drawing/2014/main" val="4206928485"/>
                    </a:ext>
                  </a:extLst>
                </a:gridCol>
                <a:gridCol w="1354667">
                  <a:extLst>
                    <a:ext uri="{9D8B030D-6E8A-4147-A177-3AD203B41FA5}">
                      <a16:colId xmlns:a16="http://schemas.microsoft.com/office/drawing/2014/main" val="2202744768"/>
                    </a:ext>
                  </a:extLst>
                </a:gridCol>
              </a:tblGrid>
              <a:tr h="438150">
                <a:tc>
                  <a:txBody>
                    <a:bodyPr/>
                    <a:lstStyle/>
                    <a:p>
                      <a:pPr algn="ctr"/>
                      <a:r>
                        <a:rPr lang="en-US" dirty="0"/>
                        <a:t>Area</a:t>
                      </a:r>
                    </a:p>
                  </a:txBody>
                  <a:tcPr/>
                </a:tc>
                <a:tc>
                  <a:txBody>
                    <a:bodyPr/>
                    <a:lstStyle/>
                    <a:p>
                      <a:pPr algn="ctr"/>
                      <a:r>
                        <a:rPr lang="en-US" dirty="0"/>
                        <a:t>Provider </a:t>
                      </a:r>
                    </a:p>
                  </a:txBody>
                  <a:tcPr/>
                </a:tc>
                <a:tc>
                  <a:txBody>
                    <a:bodyPr/>
                    <a:lstStyle/>
                    <a:p>
                      <a:pPr algn="ctr"/>
                      <a:r>
                        <a:rPr lang="en-US" dirty="0"/>
                        <a:t>RSRP</a:t>
                      </a:r>
                    </a:p>
                  </a:txBody>
                  <a:tcPr/>
                </a:tc>
                <a:tc>
                  <a:txBody>
                    <a:bodyPr/>
                    <a:lstStyle/>
                    <a:p>
                      <a:pPr algn="ctr"/>
                      <a:r>
                        <a:rPr lang="en-US" dirty="0"/>
                        <a:t>RSRQ</a:t>
                      </a:r>
                    </a:p>
                  </a:txBody>
                  <a:tcPr/>
                </a:tc>
                <a:tc>
                  <a:txBody>
                    <a:bodyPr/>
                    <a:lstStyle/>
                    <a:p>
                      <a:pPr algn="ctr"/>
                      <a:r>
                        <a:rPr lang="en-US" dirty="0"/>
                        <a:t>RSSNR</a:t>
                      </a:r>
                    </a:p>
                  </a:txBody>
                  <a:tcPr/>
                </a:tc>
                <a:tc>
                  <a:txBody>
                    <a:bodyPr/>
                    <a:lstStyle/>
                    <a:p>
                      <a:pPr algn="ctr"/>
                      <a:r>
                        <a:rPr lang="en-US" dirty="0"/>
                        <a:t>Download</a:t>
                      </a:r>
                    </a:p>
                  </a:txBody>
                  <a:tcPr/>
                </a:tc>
                <a:tc>
                  <a:txBody>
                    <a:bodyPr/>
                    <a:lstStyle/>
                    <a:p>
                      <a:pPr algn="ctr"/>
                      <a:r>
                        <a:rPr lang="en-US" dirty="0"/>
                        <a:t>Upload </a:t>
                      </a:r>
                    </a:p>
                  </a:txBody>
                  <a:tcPr/>
                </a:tc>
                <a:extLst>
                  <a:ext uri="{0D108BD9-81ED-4DB2-BD59-A6C34878D82A}">
                    <a16:rowId xmlns:a16="http://schemas.microsoft.com/office/drawing/2014/main" val="2887968035"/>
                  </a:ext>
                </a:extLst>
              </a:tr>
              <a:tr h="438150">
                <a:tc>
                  <a:txBody>
                    <a:bodyPr/>
                    <a:lstStyle/>
                    <a:p>
                      <a:pPr algn="ctr"/>
                      <a:r>
                        <a:rPr lang="en-US" dirty="0"/>
                        <a:t>KM.12</a:t>
                      </a:r>
                    </a:p>
                  </a:txBody>
                  <a:tcPr/>
                </a:tc>
                <a:tc>
                  <a:txBody>
                    <a:bodyPr/>
                    <a:lstStyle/>
                    <a:p>
                      <a:pPr algn="ctr"/>
                      <a:r>
                        <a:rPr lang="en-US" dirty="0" err="1"/>
                        <a:t>Telkomsel</a:t>
                      </a:r>
                      <a:endParaRPr lang="en-US" dirty="0"/>
                    </a:p>
                  </a:txBody>
                  <a:tcPr/>
                </a:tc>
                <a:tc>
                  <a:txBody>
                    <a:bodyPr/>
                    <a:lstStyle/>
                    <a:p>
                      <a:pPr algn="ctr"/>
                      <a:r>
                        <a:rPr lang="en-US" dirty="0"/>
                        <a:t>-93db</a:t>
                      </a:r>
                    </a:p>
                  </a:txBody>
                  <a:tcPr/>
                </a:tc>
                <a:tc>
                  <a:txBody>
                    <a:bodyPr/>
                    <a:lstStyle/>
                    <a:p>
                      <a:pPr algn="ctr"/>
                      <a:r>
                        <a:rPr lang="en-US" dirty="0"/>
                        <a:t>-13db</a:t>
                      </a:r>
                    </a:p>
                  </a:txBody>
                  <a:tcPr/>
                </a:tc>
                <a:tc>
                  <a:txBody>
                    <a:bodyPr/>
                    <a:lstStyle/>
                    <a:p>
                      <a:pPr algn="ctr"/>
                      <a:r>
                        <a:rPr lang="en-US" dirty="0"/>
                        <a:t>0.0db</a:t>
                      </a:r>
                    </a:p>
                  </a:txBody>
                  <a:tcPr/>
                </a:tc>
                <a:tc>
                  <a:txBody>
                    <a:bodyPr/>
                    <a:lstStyle/>
                    <a:p>
                      <a:pPr algn="ctr"/>
                      <a:r>
                        <a:rPr lang="en-US" dirty="0"/>
                        <a:t>3,33 MB/s</a:t>
                      </a:r>
                    </a:p>
                  </a:txBody>
                  <a:tcPr/>
                </a:tc>
                <a:tc>
                  <a:txBody>
                    <a:bodyPr/>
                    <a:lstStyle/>
                    <a:p>
                      <a:pPr algn="ctr"/>
                      <a:r>
                        <a:rPr lang="en-US" dirty="0"/>
                        <a:t>16,7 MB/s</a:t>
                      </a:r>
                    </a:p>
                  </a:txBody>
                  <a:tcPr/>
                </a:tc>
                <a:extLst>
                  <a:ext uri="{0D108BD9-81ED-4DB2-BD59-A6C34878D82A}">
                    <a16:rowId xmlns:a16="http://schemas.microsoft.com/office/drawing/2014/main" val="2809510925"/>
                  </a:ext>
                </a:extLst>
              </a:tr>
            </a:tbl>
          </a:graphicData>
        </a:graphic>
      </p:graphicFrame>
    </p:spTree>
    <p:extLst>
      <p:ext uri="{BB962C8B-B14F-4D97-AF65-F5344CB8AC3E}">
        <p14:creationId xmlns:p14="http://schemas.microsoft.com/office/powerpoint/2010/main" val="33834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D030-2526-4C28-AEA7-050F5FDBA46F}"/>
              </a:ext>
            </a:extLst>
          </p:cNvPr>
          <p:cNvSpPr>
            <a:spLocks noGrp="1"/>
          </p:cNvSpPr>
          <p:nvPr>
            <p:ph type="title"/>
          </p:nvPr>
        </p:nvSpPr>
        <p:spPr/>
        <p:txBody>
          <a:bodyPr/>
          <a:lstStyle/>
          <a:p>
            <a:pPr algn="ctr"/>
            <a:r>
              <a:rPr lang="en-US" dirty="0" err="1"/>
              <a:t>Percobaan</a:t>
            </a:r>
            <a:r>
              <a:rPr lang="en-US" dirty="0"/>
              <a:t> </a:t>
            </a:r>
            <a:r>
              <a:rPr lang="en-US" dirty="0" err="1"/>
              <a:t>Telkomsel</a:t>
            </a:r>
            <a:r>
              <a:rPr lang="en-US" dirty="0"/>
              <a:t> KM.12 </a:t>
            </a:r>
          </a:p>
        </p:txBody>
      </p:sp>
      <p:pic>
        <p:nvPicPr>
          <p:cNvPr id="4" name="Content Placeholder 3">
            <a:extLst>
              <a:ext uri="{FF2B5EF4-FFF2-40B4-BE49-F238E27FC236}">
                <a16:creationId xmlns:a16="http://schemas.microsoft.com/office/drawing/2014/main" id="{AB7FA87D-5482-4FC4-B04E-8BF97483056C}"/>
              </a:ext>
            </a:extLst>
          </p:cNvPr>
          <p:cNvPicPr>
            <a:picLocks noGrp="1" noChangeAspect="1"/>
          </p:cNvPicPr>
          <p:nvPr>
            <p:ph idx="1"/>
          </p:nvPr>
        </p:nvPicPr>
        <p:blipFill>
          <a:blip r:embed="rId2"/>
          <a:stretch>
            <a:fillRect/>
          </a:stretch>
        </p:blipFill>
        <p:spPr>
          <a:xfrm>
            <a:off x="586780" y="1930400"/>
            <a:ext cx="2911077" cy="3881437"/>
          </a:xfrm>
          <a:prstGeom prst="rect">
            <a:avLst/>
          </a:prstGeom>
        </p:spPr>
      </p:pic>
      <p:pic>
        <p:nvPicPr>
          <p:cNvPr id="5" name="Picture 4">
            <a:extLst>
              <a:ext uri="{FF2B5EF4-FFF2-40B4-BE49-F238E27FC236}">
                <a16:creationId xmlns:a16="http://schemas.microsoft.com/office/drawing/2014/main" id="{BADCCE14-6CB6-40B4-A664-B9864C1F99DD}"/>
              </a:ext>
            </a:extLst>
          </p:cNvPr>
          <p:cNvPicPr>
            <a:picLocks noChangeAspect="1"/>
          </p:cNvPicPr>
          <p:nvPr/>
        </p:nvPicPr>
        <p:blipFill>
          <a:blip r:embed="rId3"/>
          <a:stretch>
            <a:fillRect/>
          </a:stretch>
        </p:blipFill>
        <p:spPr>
          <a:xfrm>
            <a:off x="3829050" y="1930399"/>
            <a:ext cx="2181225" cy="4847167"/>
          </a:xfrm>
          <a:prstGeom prst="rect">
            <a:avLst/>
          </a:prstGeom>
        </p:spPr>
      </p:pic>
      <p:pic>
        <p:nvPicPr>
          <p:cNvPr id="6" name="Picture 5">
            <a:extLst>
              <a:ext uri="{FF2B5EF4-FFF2-40B4-BE49-F238E27FC236}">
                <a16:creationId xmlns:a16="http://schemas.microsoft.com/office/drawing/2014/main" id="{6AA97CB3-4468-4AA3-9AF5-D274462CD5E0}"/>
              </a:ext>
            </a:extLst>
          </p:cNvPr>
          <p:cNvPicPr>
            <a:picLocks noChangeAspect="1"/>
          </p:cNvPicPr>
          <p:nvPr/>
        </p:nvPicPr>
        <p:blipFill>
          <a:blip r:embed="rId4"/>
          <a:stretch>
            <a:fillRect/>
          </a:stretch>
        </p:blipFill>
        <p:spPr>
          <a:xfrm>
            <a:off x="6341469" y="1930397"/>
            <a:ext cx="2181226" cy="4847169"/>
          </a:xfrm>
          <a:prstGeom prst="rect">
            <a:avLst/>
          </a:prstGeom>
        </p:spPr>
      </p:pic>
    </p:spTree>
    <p:extLst>
      <p:ext uri="{BB962C8B-B14F-4D97-AF65-F5344CB8AC3E}">
        <p14:creationId xmlns:p14="http://schemas.microsoft.com/office/powerpoint/2010/main" val="121905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9203-5C46-4C97-9595-92DE0AEFA03A}"/>
              </a:ext>
            </a:extLst>
          </p:cNvPr>
          <p:cNvSpPr>
            <a:spLocks noGrp="1"/>
          </p:cNvSpPr>
          <p:nvPr>
            <p:ph type="title"/>
          </p:nvPr>
        </p:nvSpPr>
        <p:spPr/>
        <p:txBody>
          <a:bodyPr/>
          <a:lstStyle/>
          <a:p>
            <a:pPr algn="ctr"/>
            <a:r>
              <a:rPr lang="en-US" dirty="0"/>
              <a:t>Tri </a:t>
            </a:r>
          </a:p>
        </p:txBody>
      </p:sp>
      <p:sp>
        <p:nvSpPr>
          <p:cNvPr id="3" name="Content Placeholder 2">
            <a:extLst>
              <a:ext uri="{FF2B5EF4-FFF2-40B4-BE49-F238E27FC236}">
                <a16:creationId xmlns:a16="http://schemas.microsoft.com/office/drawing/2014/main" id="{534FD8C0-060B-44FC-AE38-6C175427FB49}"/>
              </a:ext>
            </a:extLst>
          </p:cNvPr>
          <p:cNvSpPr>
            <a:spLocks noGrp="1"/>
          </p:cNvSpPr>
          <p:nvPr>
            <p:ph idx="1"/>
          </p:nvPr>
        </p:nvSpPr>
        <p:spPr/>
        <p:txBody>
          <a:bodyPr/>
          <a:lstStyle/>
          <a:p>
            <a:r>
              <a:rPr lang="en-US" sz="2400" dirty="0" err="1"/>
              <a:t>Dengan</a:t>
            </a:r>
            <a:r>
              <a:rPr lang="en-US" sz="2400" dirty="0"/>
              <a:t> provider Tri kami </a:t>
            </a:r>
            <a:r>
              <a:rPr lang="en-US" sz="2400" dirty="0" err="1"/>
              <a:t>menguji</a:t>
            </a:r>
            <a:r>
              <a:rPr lang="en-US" sz="2400" dirty="0"/>
              <a:t> di </a:t>
            </a:r>
            <a:r>
              <a:rPr lang="en-US" sz="2400" dirty="0" err="1"/>
              <a:t>daerah</a:t>
            </a:r>
            <a:r>
              <a:rPr lang="en-US" sz="2400" dirty="0"/>
              <a:t> KM.5 dan </a:t>
            </a:r>
            <a:r>
              <a:rPr lang="en-US" sz="2400" dirty="0" err="1"/>
              <a:t>mendapat</a:t>
            </a:r>
            <a:r>
              <a:rPr lang="en-US" sz="2400" dirty="0"/>
              <a:t> </a:t>
            </a:r>
            <a:r>
              <a:rPr lang="en-US" sz="2400" dirty="0" err="1"/>
              <a:t>hasil</a:t>
            </a:r>
            <a:r>
              <a:rPr lang="en-US" sz="2400" dirty="0"/>
              <a:t> </a:t>
            </a:r>
            <a:r>
              <a:rPr lang="en-US" sz="2400" dirty="0" err="1"/>
              <a:t>seperti</a:t>
            </a:r>
            <a:r>
              <a:rPr lang="en-US" sz="2400" dirty="0"/>
              <a:t> table </a:t>
            </a:r>
            <a:r>
              <a:rPr lang="en-US" sz="2400" dirty="0" err="1"/>
              <a:t>terlampir</a:t>
            </a:r>
            <a:r>
              <a:rPr lang="en-US" sz="2400" dirty="0"/>
              <a:t>.</a:t>
            </a:r>
          </a:p>
          <a:p>
            <a:endParaRPr lang="en-US" sz="2400" dirty="0"/>
          </a:p>
          <a:p>
            <a:endParaRPr lang="en-US" dirty="0"/>
          </a:p>
        </p:txBody>
      </p:sp>
      <p:graphicFrame>
        <p:nvGraphicFramePr>
          <p:cNvPr id="4" name="Table 4">
            <a:extLst>
              <a:ext uri="{FF2B5EF4-FFF2-40B4-BE49-F238E27FC236}">
                <a16:creationId xmlns:a16="http://schemas.microsoft.com/office/drawing/2014/main" id="{36930A01-AA54-4332-8544-CF06711B8A46}"/>
              </a:ext>
            </a:extLst>
          </p:cNvPr>
          <p:cNvGraphicFramePr>
            <a:graphicFrameLocks noGrp="1"/>
          </p:cNvGraphicFramePr>
          <p:nvPr>
            <p:extLst>
              <p:ext uri="{D42A27DB-BD31-4B8C-83A1-F6EECF244321}">
                <p14:modId xmlns:p14="http://schemas.microsoft.com/office/powerpoint/2010/main" val="4260042288"/>
              </p:ext>
            </p:extLst>
          </p:nvPr>
        </p:nvGraphicFramePr>
        <p:xfrm>
          <a:off x="1000126" y="3133725"/>
          <a:ext cx="8991598" cy="866776"/>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3916179337"/>
                    </a:ext>
                  </a:extLst>
                </a:gridCol>
                <a:gridCol w="1284514">
                  <a:extLst>
                    <a:ext uri="{9D8B030D-6E8A-4147-A177-3AD203B41FA5}">
                      <a16:colId xmlns:a16="http://schemas.microsoft.com/office/drawing/2014/main" val="2220903692"/>
                    </a:ext>
                  </a:extLst>
                </a:gridCol>
                <a:gridCol w="1284514">
                  <a:extLst>
                    <a:ext uri="{9D8B030D-6E8A-4147-A177-3AD203B41FA5}">
                      <a16:colId xmlns:a16="http://schemas.microsoft.com/office/drawing/2014/main" val="105928159"/>
                    </a:ext>
                  </a:extLst>
                </a:gridCol>
                <a:gridCol w="1284514">
                  <a:extLst>
                    <a:ext uri="{9D8B030D-6E8A-4147-A177-3AD203B41FA5}">
                      <a16:colId xmlns:a16="http://schemas.microsoft.com/office/drawing/2014/main" val="3859714794"/>
                    </a:ext>
                  </a:extLst>
                </a:gridCol>
                <a:gridCol w="1284514">
                  <a:extLst>
                    <a:ext uri="{9D8B030D-6E8A-4147-A177-3AD203B41FA5}">
                      <a16:colId xmlns:a16="http://schemas.microsoft.com/office/drawing/2014/main" val="1757638017"/>
                    </a:ext>
                  </a:extLst>
                </a:gridCol>
                <a:gridCol w="1284514">
                  <a:extLst>
                    <a:ext uri="{9D8B030D-6E8A-4147-A177-3AD203B41FA5}">
                      <a16:colId xmlns:a16="http://schemas.microsoft.com/office/drawing/2014/main" val="3916619355"/>
                    </a:ext>
                  </a:extLst>
                </a:gridCol>
                <a:gridCol w="1284514">
                  <a:extLst>
                    <a:ext uri="{9D8B030D-6E8A-4147-A177-3AD203B41FA5}">
                      <a16:colId xmlns:a16="http://schemas.microsoft.com/office/drawing/2014/main" val="2989988514"/>
                    </a:ext>
                  </a:extLst>
                </a:gridCol>
              </a:tblGrid>
              <a:tr h="433388">
                <a:tc>
                  <a:txBody>
                    <a:bodyPr/>
                    <a:lstStyle/>
                    <a:p>
                      <a:pPr algn="ctr"/>
                      <a:r>
                        <a:rPr lang="en-US" dirty="0"/>
                        <a:t>Area</a:t>
                      </a:r>
                    </a:p>
                  </a:txBody>
                  <a:tcPr/>
                </a:tc>
                <a:tc>
                  <a:txBody>
                    <a:bodyPr/>
                    <a:lstStyle/>
                    <a:p>
                      <a:pPr algn="ctr"/>
                      <a:r>
                        <a:rPr lang="en-US" dirty="0"/>
                        <a:t>Provider</a:t>
                      </a:r>
                    </a:p>
                  </a:txBody>
                  <a:tcPr/>
                </a:tc>
                <a:tc>
                  <a:txBody>
                    <a:bodyPr/>
                    <a:lstStyle/>
                    <a:p>
                      <a:pPr algn="ctr"/>
                      <a:r>
                        <a:rPr lang="en-US" dirty="0"/>
                        <a:t>RSRP</a:t>
                      </a:r>
                    </a:p>
                  </a:txBody>
                  <a:tcPr/>
                </a:tc>
                <a:tc>
                  <a:txBody>
                    <a:bodyPr/>
                    <a:lstStyle/>
                    <a:p>
                      <a:pPr algn="ctr"/>
                      <a:r>
                        <a:rPr lang="en-US" dirty="0"/>
                        <a:t>RSRQ</a:t>
                      </a:r>
                    </a:p>
                  </a:txBody>
                  <a:tcPr/>
                </a:tc>
                <a:tc>
                  <a:txBody>
                    <a:bodyPr/>
                    <a:lstStyle/>
                    <a:p>
                      <a:pPr algn="ctr"/>
                      <a:r>
                        <a:rPr lang="en-US" dirty="0"/>
                        <a:t>RSSNR</a:t>
                      </a:r>
                    </a:p>
                  </a:txBody>
                  <a:tcPr/>
                </a:tc>
                <a:tc>
                  <a:txBody>
                    <a:bodyPr/>
                    <a:lstStyle/>
                    <a:p>
                      <a:pPr algn="ctr"/>
                      <a:r>
                        <a:rPr lang="en-US" dirty="0"/>
                        <a:t>Download</a:t>
                      </a:r>
                    </a:p>
                  </a:txBody>
                  <a:tcPr/>
                </a:tc>
                <a:tc>
                  <a:txBody>
                    <a:bodyPr/>
                    <a:lstStyle/>
                    <a:p>
                      <a:pPr algn="ctr"/>
                      <a:r>
                        <a:rPr lang="en-US" dirty="0"/>
                        <a:t>Upload</a:t>
                      </a:r>
                    </a:p>
                  </a:txBody>
                  <a:tcPr/>
                </a:tc>
                <a:extLst>
                  <a:ext uri="{0D108BD9-81ED-4DB2-BD59-A6C34878D82A}">
                    <a16:rowId xmlns:a16="http://schemas.microsoft.com/office/drawing/2014/main" val="3045795170"/>
                  </a:ext>
                </a:extLst>
              </a:tr>
              <a:tr h="433388">
                <a:tc>
                  <a:txBody>
                    <a:bodyPr/>
                    <a:lstStyle/>
                    <a:p>
                      <a:pPr algn="ctr"/>
                      <a:r>
                        <a:rPr lang="en-US" dirty="0"/>
                        <a:t>KM.5</a:t>
                      </a:r>
                    </a:p>
                  </a:txBody>
                  <a:tcPr/>
                </a:tc>
                <a:tc>
                  <a:txBody>
                    <a:bodyPr/>
                    <a:lstStyle/>
                    <a:p>
                      <a:pPr algn="ctr"/>
                      <a:r>
                        <a:rPr lang="en-US" dirty="0"/>
                        <a:t>Tri</a:t>
                      </a:r>
                    </a:p>
                  </a:txBody>
                  <a:tcPr/>
                </a:tc>
                <a:tc>
                  <a:txBody>
                    <a:bodyPr/>
                    <a:lstStyle/>
                    <a:p>
                      <a:pPr algn="ctr"/>
                      <a:r>
                        <a:rPr lang="en-US" dirty="0"/>
                        <a:t>-92db</a:t>
                      </a:r>
                    </a:p>
                  </a:txBody>
                  <a:tcPr/>
                </a:tc>
                <a:tc>
                  <a:txBody>
                    <a:bodyPr/>
                    <a:lstStyle/>
                    <a:p>
                      <a:pPr algn="ctr"/>
                      <a:r>
                        <a:rPr lang="en-US" dirty="0"/>
                        <a:t>-6db</a:t>
                      </a:r>
                    </a:p>
                  </a:txBody>
                  <a:tcPr/>
                </a:tc>
                <a:tc>
                  <a:txBody>
                    <a:bodyPr/>
                    <a:lstStyle/>
                    <a:p>
                      <a:pPr algn="ctr"/>
                      <a:r>
                        <a:rPr lang="en-US" dirty="0"/>
                        <a:t>170db</a:t>
                      </a:r>
                    </a:p>
                  </a:txBody>
                  <a:tcPr/>
                </a:tc>
                <a:tc>
                  <a:txBody>
                    <a:bodyPr/>
                    <a:lstStyle/>
                    <a:p>
                      <a:pPr algn="ctr"/>
                      <a:r>
                        <a:rPr lang="en-US" dirty="0"/>
                        <a:t>0,73 MB/s</a:t>
                      </a:r>
                    </a:p>
                  </a:txBody>
                  <a:tcPr/>
                </a:tc>
                <a:tc>
                  <a:txBody>
                    <a:bodyPr/>
                    <a:lstStyle/>
                    <a:p>
                      <a:pPr algn="ctr"/>
                      <a:r>
                        <a:rPr lang="en-US" dirty="0"/>
                        <a:t>0,65 MB/s</a:t>
                      </a:r>
                    </a:p>
                  </a:txBody>
                  <a:tcPr/>
                </a:tc>
                <a:extLst>
                  <a:ext uri="{0D108BD9-81ED-4DB2-BD59-A6C34878D82A}">
                    <a16:rowId xmlns:a16="http://schemas.microsoft.com/office/drawing/2014/main" val="693123839"/>
                  </a:ext>
                </a:extLst>
              </a:tr>
            </a:tbl>
          </a:graphicData>
        </a:graphic>
      </p:graphicFrame>
    </p:spTree>
    <p:extLst>
      <p:ext uri="{BB962C8B-B14F-4D97-AF65-F5344CB8AC3E}">
        <p14:creationId xmlns:p14="http://schemas.microsoft.com/office/powerpoint/2010/main" val="9523312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110</TotalTime>
  <Words>643</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Pengantar Teknik Telekomunikasi</vt:lpstr>
      <vt:lpstr>RSRP (Reference Signal Received Power)</vt:lpstr>
      <vt:lpstr>RSRP</vt:lpstr>
      <vt:lpstr>RSRQ (Reference Signal Ricieved Quality)</vt:lpstr>
      <vt:lpstr>RSRQ</vt:lpstr>
      <vt:lpstr>Analisis </vt:lpstr>
      <vt:lpstr>Telkomsel </vt:lpstr>
      <vt:lpstr>Percobaan Telkomsel KM.12 </vt:lpstr>
      <vt:lpstr>Tri </vt:lpstr>
      <vt:lpstr>Percobaan Tri KM.5</vt:lpstr>
      <vt:lpstr>Telkomsel </vt:lpstr>
      <vt:lpstr>Percobaan Telkomsel KM.7</vt:lpstr>
      <vt:lpstr>Analisis Umum</vt:lpstr>
      <vt:lpstr>Analisis Jarak</vt:lpstr>
      <vt:lpstr>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Teknik Telekomunikasi</dc:title>
  <dc:creator>Alesandro Nainggolan</dc:creator>
  <cp:lastModifiedBy>Alesandro Nainggolan</cp:lastModifiedBy>
  <cp:revision>12</cp:revision>
  <dcterms:created xsi:type="dcterms:W3CDTF">2020-10-17T07:55:31Z</dcterms:created>
  <dcterms:modified xsi:type="dcterms:W3CDTF">2020-10-25T05:13:03Z</dcterms:modified>
</cp:coreProperties>
</file>