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9"/>
  </p:notesMasterIdLst>
  <p:sldIdLst>
    <p:sldId id="258" r:id="rId3"/>
    <p:sldId id="256" r:id="rId4"/>
    <p:sldId id="257" r:id="rId5"/>
    <p:sldId id="263" r:id="rId6"/>
    <p:sldId id="262" r:id="rId7"/>
    <p:sldId id="259" r:id="rId8"/>
    <p:sldId id="260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68" r:id="rId17"/>
    <p:sldId id="273" r:id="rId18"/>
    <p:sldId id="274" r:id="rId19"/>
    <p:sldId id="272" r:id="rId20"/>
    <p:sldId id="275" r:id="rId21"/>
    <p:sldId id="282" r:id="rId22"/>
    <p:sldId id="276" r:id="rId23"/>
    <p:sldId id="277" r:id="rId24"/>
    <p:sldId id="279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ADADAD"/>
    <a:srgbClr val="FF6633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A845-85CE-45E8-B19E-7CDFF949B86A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61E-3966-4D80-B450-0915D95E2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7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Un esempio di valore salvato (in</a:t>
            </a:r>
            <a:r>
              <a:rPr lang="it-IT" baseline="0"/>
              <a:t> </a:t>
            </a:r>
            <a:r>
              <a:rPr lang="it-IT" baseline="0" err="1"/>
              <a:t>bitcoin</a:t>
            </a:r>
            <a:r>
              <a:rPr lang="it-IT" baseline="0"/>
              <a:t>) è la transazione stessa (</a:t>
            </a:r>
            <a:r>
              <a:rPr lang="it-IT" baseline="0" err="1"/>
              <a:t>Da,Per</a:t>
            </a:r>
            <a:r>
              <a:rPr lang="it-IT" baseline="0"/>
              <a:t>, valore transazione)</a:t>
            </a:r>
          </a:p>
          <a:p>
            <a:r>
              <a:rPr lang="it-IT" baseline="0" err="1"/>
              <a:t>Hash</a:t>
            </a:r>
            <a:r>
              <a:rPr lang="it-IT" baseline="0"/>
              <a:t> è sinonimo di IMPRONTA DIGITALE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PROOF</a:t>
            </a:r>
            <a:r>
              <a:rPr lang="it-IT" baseline="0"/>
              <a:t> OF WORK -&gt; meccanismo che rallenta la produzione di nuovi blocchi alla catena. Se quindi un blocco cambiasse, tutti i blocchi dovrebbero ricalcolare la catena.</a:t>
            </a:r>
          </a:p>
          <a:p>
            <a:r>
              <a:rPr lang="it-IT" baseline="0"/>
              <a:t>La sicurezza arriva dalla combo </a:t>
            </a:r>
            <a:r>
              <a:rPr lang="it-IT" baseline="0" err="1"/>
              <a:t>Proof</a:t>
            </a:r>
            <a:r>
              <a:rPr lang="it-IT" baseline="0"/>
              <a:t>-of-work / </a:t>
            </a:r>
            <a:r>
              <a:rPr lang="it-IT" baseline="0" err="1"/>
              <a:t>hashing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Un esempio di valore salvato (in</a:t>
            </a:r>
            <a:r>
              <a:rPr lang="it-IT" baseline="0"/>
              <a:t> </a:t>
            </a:r>
            <a:r>
              <a:rPr lang="it-IT" baseline="0" err="1"/>
              <a:t>bitcoin</a:t>
            </a:r>
            <a:r>
              <a:rPr lang="it-IT" baseline="0"/>
              <a:t>) è la transazione stessa (</a:t>
            </a:r>
            <a:r>
              <a:rPr lang="it-IT" baseline="0" err="1"/>
              <a:t>Da,Per</a:t>
            </a:r>
            <a:r>
              <a:rPr lang="it-IT" baseline="0"/>
              <a:t>, valore transazione)</a:t>
            </a:r>
          </a:p>
          <a:p>
            <a:r>
              <a:rPr lang="it-IT" baseline="0" err="1"/>
              <a:t>Hash</a:t>
            </a:r>
            <a:r>
              <a:rPr lang="it-IT" baseline="0"/>
              <a:t> è sinonimo di IMPRONTA DIGITALE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Hash</a:t>
            </a:r>
            <a:r>
              <a:rPr lang="it-IT"/>
              <a:t> è basata sul valore del cubo, se</a:t>
            </a:r>
            <a:r>
              <a:rPr lang="it-IT" baseline="0"/>
              <a:t> questo cambia, cambia il cubo!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Hash</a:t>
            </a:r>
            <a:r>
              <a:rPr lang="it-IT"/>
              <a:t> è basata sul valore del cubo, se</a:t>
            </a:r>
            <a:r>
              <a:rPr lang="it-IT" baseline="0"/>
              <a:t> questo cambia, cambia il cubo!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Hash</a:t>
            </a:r>
            <a:r>
              <a:rPr lang="it-IT"/>
              <a:t> è basata sul valore del cubo, se</a:t>
            </a:r>
            <a:r>
              <a:rPr lang="it-IT" baseline="0"/>
              <a:t> questo cambia, cambia il cubo!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Il primo blocco, che non punta a nessuno viene chiamato genesi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Supponiamo che qualcuno corrompesse</a:t>
            </a:r>
            <a:r>
              <a:rPr lang="it-IT" baseline="0"/>
              <a:t> il valore del secondo blocco. In questo caso, cambierebbe anche il suo </a:t>
            </a:r>
            <a:r>
              <a:rPr lang="it-IT" baseline="0" err="1"/>
              <a:t>hash</a:t>
            </a:r>
            <a:r>
              <a:rPr lang="it-IT" baseline="0"/>
              <a:t> e la catena si romperebbe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Supponiamo che qualcuno corrompesse</a:t>
            </a:r>
            <a:r>
              <a:rPr lang="it-IT" baseline="0"/>
              <a:t> il valore del secondo blocco. In questo caso, cambierebbe anche il suo </a:t>
            </a:r>
            <a:r>
              <a:rPr lang="it-IT" baseline="0" err="1"/>
              <a:t>hash</a:t>
            </a:r>
            <a:r>
              <a:rPr lang="it-IT" baseline="0"/>
              <a:t> e la catena si romperebbe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/>
              <a:t>Ma al giorno d’oggi i PC possono </a:t>
            </a:r>
            <a:r>
              <a:rPr lang="it-IT" baseline="0" err="1"/>
              <a:t>calcorare</a:t>
            </a:r>
            <a:r>
              <a:rPr lang="it-IT" baseline="0"/>
              <a:t> un sacco di </a:t>
            </a:r>
            <a:r>
              <a:rPr lang="it-IT" baseline="0" err="1"/>
              <a:t>hash</a:t>
            </a:r>
            <a:r>
              <a:rPr lang="it-IT" baseline="0"/>
              <a:t> al secondo, quindi serve una PROOF-OF-WORK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/>
              <a:t>Inserisci qui il titolo</a:t>
            </a:r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706F6F"/>
                </a:solidFill>
              </a:rPr>
              <a:t>Collegio Universitario</a:t>
            </a: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ADADAD"/>
                </a:solidFill>
              </a:rPr>
              <a:t>Salesiani</a:t>
            </a:r>
            <a:r>
              <a:rPr lang="it-IT" sz="1800" baseline="0">
                <a:solidFill>
                  <a:srgbClr val="ADADAD"/>
                </a:solidFill>
              </a:rPr>
              <a:t> Don Bosco</a:t>
            </a:r>
            <a:endParaRPr lang="it-IT" sz="180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>
                <a:solidFill>
                  <a:srgbClr val="FF6633"/>
                </a:solidFill>
              </a:rPr>
              <a:t>Giacomo Randazzo</a:t>
            </a: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/>
              <a:t>Fare click per inserire il titolo</a:t>
            </a:r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/>
              <a:t>Alessandro Artoni</a:t>
            </a:r>
          </a:p>
          <a:p>
            <a:pPr algn="r"/>
            <a:r>
              <a:rPr lang="it-IT" sz="1600"/>
              <a:t>Giacomo Randazzo</a:t>
            </a:r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/>
              <a:t>Inserisci qui il tuo titolo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706F6F"/>
                </a:solidFill>
              </a:rPr>
              <a:t>Collegio Universitario</a:t>
            </a: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ADADAD"/>
                </a:solidFill>
              </a:rPr>
              <a:t>Salesiani</a:t>
            </a:r>
            <a:r>
              <a:rPr lang="it-IT" sz="1800" baseline="0">
                <a:solidFill>
                  <a:srgbClr val="ADADAD"/>
                </a:solidFill>
              </a:rPr>
              <a:t> Don Bosco</a:t>
            </a:r>
            <a:endParaRPr lang="it-IT" sz="180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>
                <a:solidFill>
                  <a:srgbClr val="FF6633"/>
                </a:solidFill>
              </a:rPr>
              <a:t>Giacomo Randazzo</a:t>
            </a: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/>
              <a:t>Inserisci il titolo</a:t>
            </a:r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7.jpeg"/><Relationship Id="rId4" Type="http://schemas.openxmlformats.org/officeDocument/2006/relationships/image" Target="../media/image13.png"/><Relationship Id="rId9" Type="http://schemas.openxmlformats.org/officeDocument/2006/relationships/image" Target="../media/image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7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1.pn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jpeg"/><Relationship Id="rId7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jpe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/>
              <a:t>BLOCKCHAIN</a:t>
            </a:r>
            <a:br>
              <a:rPr lang="it-IT" sz="5400"/>
            </a:br>
            <a:r>
              <a:rPr lang="it-IT" sz="5400"/>
              <a:t>&amp;</a:t>
            </a:r>
            <a:br>
              <a:rPr lang="it-IT" sz="5400"/>
            </a:br>
            <a:r>
              <a:rPr lang="it-IT" sz="5400"/>
              <a:t>CRIPTOVALUTE</a:t>
            </a:r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>
                <a:solidFill>
                  <a:srgbClr val="FF6633"/>
                </a:solidFill>
                <a:latin typeface="Cabin"/>
              </a:rPr>
              <a:t>BLOCKCHAIN</a:t>
            </a:r>
            <a:br>
              <a:rPr lang="it-IT">
                <a:solidFill>
                  <a:srgbClr val="FF6633"/>
                </a:solidFill>
                <a:latin typeface="Cabin"/>
              </a:rPr>
            </a:b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30773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for </a:t>
            </a:r>
            <a:r>
              <a:rPr lang="it-IT" err="1">
                <a:solidFill>
                  <a:srgbClr val="FF0000"/>
                </a:solidFill>
              </a:rPr>
              <a:t>Dummies</a:t>
            </a:r>
            <a:r>
              <a:rPr lang="it-IT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228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/>
              <a:t>Catena di blocchi (1991, usata per TS di dati)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Registro distribuito aperto a tutti con alcune proprietà particolari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Quando un dato viene messo nella </a:t>
            </a:r>
            <a:r>
              <a:rPr lang="it-IT" err="1"/>
              <a:t>blockchain</a:t>
            </a:r>
            <a:r>
              <a:rPr lang="it-IT"/>
              <a:t>, diventa molto difficile modificarlo (a volte impossibile)</a:t>
            </a:r>
          </a:p>
          <a:p>
            <a:endParaRPr lang="it-IT" u="sng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</p:spTree>
    <p:extLst>
      <p:ext uri="{BB962C8B-B14F-4D97-AF65-F5344CB8AC3E}">
        <p14:creationId xmlns:p14="http://schemas.microsoft.com/office/powerpoint/2010/main" val="73124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3074" name="Picture 2" descr="Risultati immagini pe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5903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8" y="244876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Valore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precedente</a:t>
            </a: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Valore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precedente</a:t>
            </a: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5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21094 -0.00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23528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precedente</a:t>
            </a:r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539552" y="3284984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39552" y="3284984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46300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2" descr="Risultati immagini per block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941608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2941607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2941606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Connettore 7 14"/>
          <p:cNvCxnSpPr/>
          <p:nvPr/>
        </p:nvCxnSpPr>
        <p:spPr>
          <a:xfrm rot="10800000">
            <a:off x="5868144" y="4077072"/>
            <a:ext cx="2808312" cy="3600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/>
          <p:nvPr/>
        </p:nvCxnSpPr>
        <p:spPr>
          <a:xfrm rot="10800000">
            <a:off x="3131840" y="4077074"/>
            <a:ext cx="2592290" cy="3600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15516" y="327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Genesi</a:t>
            </a:r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143508" y="2380808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>
            <a:off x="143508" y="2204864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6956" y="338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 descr="Risultati immagini per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4" y="18217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>
            <a:off x="4676998" y="2348880"/>
            <a:ext cx="975122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5508104" y="3933056"/>
            <a:ext cx="432048" cy="288032"/>
          </a:xfrm>
          <a:prstGeom prst="ellipse">
            <a:avLst/>
          </a:prstGeom>
          <a:noFill/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/>
              <a:t>DISCLAIMER</a:t>
            </a: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/>
              <a:t>Di che cosa NON parleremo..</a:t>
            </a:r>
          </a:p>
        </p:txBody>
      </p:sp>
    </p:spTree>
    <p:extLst>
      <p:ext uri="{BB962C8B-B14F-4D97-AF65-F5344CB8AC3E}">
        <p14:creationId xmlns:p14="http://schemas.microsoft.com/office/powerpoint/2010/main" val="153560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 descr="Risultati immagini per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4" y="18217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4556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>
            <a:off x="4676998" y="2348880"/>
            <a:ext cx="975122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5508104" y="3933056"/>
            <a:ext cx="432048" cy="288032"/>
          </a:xfrm>
          <a:prstGeom prst="ellipse">
            <a:avLst/>
          </a:prstGeom>
          <a:noFill/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5940152" y="4653136"/>
            <a:ext cx="2448272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5632611" y="5147900"/>
            <a:ext cx="3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10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34283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033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</a:t>
            </a:r>
            <a:r>
              <a:rPr lang="it-IT" err="1"/>
              <a:t>Proof</a:t>
            </a:r>
            <a:r>
              <a:rPr lang="it-IT"/>
              <a:t> Of Work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50" name="Picture 2" descr="Risultati immagini per lumaca ico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7702"/>
            <a:ext cx="1123916" cy="11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539552" y="43651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 inoltre un blocco venisse corrotto, bisognerebbe </a:t>
            </a:r>
            <a:r>
              <a:rPr lang="it-IT" err="1"/>
              <a:t>ricalcore</a:t>
            </a:r>
            <a:r>
              <a:rPr lang="it-IT"/>
              <a:t> l’</a:t>
            </a:r>
            <a:r>
              <a:rPr lang="it-IT" err="1"/>
              <a:t>hash</a:t>
            </a:r>
            <a:r>
              <a:rPr lang="it-IT"/>
              <a:t> di tutti i blocchi.</a:t>
            </a:r>
          </a:p>
          <a:p>
            <a:r>
              <a:rPr lang="it-IT"/>
              <a:t>A causa però del meccanismo di lentezza introdotto, è impossibile</a:t>
            </a:r>
          </a:p>
        </p:txBody>
      </p:sp>
    </p:spTree>
    <p:extLst>
      <p:ext uri="{BB962C8B-B14F-4D97-AF65-F5344CB8AC3E}">
        <p14:creationId xmlns:p14="http://schemas.microsoft.com/office/powerpoint/2010/main" val="35251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0163 C 0.06597 -0.0095 0.06424 -0.00487 0.07136 -0.01389 C 0.07361 -0.0169 0.07518 -0.02038 0.07743 -0.02338 C 0.08212 -0.02963 0.08733 -0.03264 0.09271 -0.03704 C 0.09688 -0.04051 0.1007 -0.04468 0.10504 -0.04792 C 0.10799 -0.05024 0.11198 -0.0507 0.11511 -0.05209 C 0.11945 -0.04329 0.12275 -0.03357 0.12535 -0.02338 C 0.12622 -0.01991 0.12795 -0.01297 0.13143 -0.0125 C 0.14393 -0.01112 0.1566 -0.01158 0.16927 -0.01112 C 0.17726 -0.00926 0.18038 -0.00741 0.18559 -0.01667 C 0.18924 -0.03079 0.18559 -0.025 0.20191 -0.02338 C 0.20625 -0.02153 0.20955 -0.01551 0.21111 -0.00973 C 0.21181 -0.00695 0.2132 -0.00163 0.2132 -0.00163 C 0.21372 0.00648 0.21441 0.02986 0.21927 0.03634 C 0.22066 0.03819 0.22448 0.03958 0.22639 0.0405 C 0.23038 0.04004 0.23455 0.0405 0.23854 0.03912 C 0.24184 0.03796 0.24323 0.03333 0.24584 0.03101 C 0.25122 0.02615 0.24636 0.03402 0.25191 0.02685 C 0.25521 0.02245 0.25712 0.01805 0.26111 0.01458 C 0.26719 0.003 0.26406 0.00787 0.27031 -0.00024 C 0.2724 -0.00625 0.27483 -0.00718 0.27743 -0.0125 C 0.27882 -0.01204 0.28906 -0.0095 0.29167 -0.00718 C 0.29271 -0.00625 0.29288 -0.00417 0.29375 -0.00301 C 0.29688 0.00115 0.29844 0.00231 0.30191 0.00509 C 0.30521 0.01134 0.30903 0.01666 0.31215 0.02291 C 0.32726 0.02152 0.3408 0.01435 0.3559 0.01064 C 0.36771 0.00277 0.38264 -0.00024 0.39584 -0.00024 L 0.52222 -0.00024 L 0.63959 0.02291 " pathEditMode="relative" ptsTypes="ffffffffffffffffffffffffffAAA">
                                      <p:cBhvr>
                                        <p:cTn id="6" dur="1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/>
              <a:t>Esiste anche un ulteriore meccanismo di sicurezza.</a:t>
            </a:r>
          </a:p>
          <a:p>
            <a:r>
              <a:rPr lang="it-IT"/>
              <a:t>Le </a:t>
            </a:r>
            <a:r>
              <a:rPr lang="it-IT" err="1"/>
              <a:t>blockchain</a:t>
            </a:r>
            <a:r>
              <a:rPr lang="it-IT"/>
              <a:t> sono distribuite tramite una rete P2P.</a:t>
            </a:r>
          </a:p>
          <a:p>
            <a:r>
              <a:rPr lang="it-IT"/>
              <a:t>Quando qualcuno entra nella rete, riceve un’intera copia della </a:t>
            </a:r>
            <a:r>
              <a:rPr lang="it-IT" err="1"/>
              <a:t>blockchain</a:t>
            </a:r>
            <a:r>
              <a:rPr lang="it-IT"/>
              <a:t>.</a:t>
            </a:r>
          </a:p>
          <a:p>
            <a:r>
              <a:rPr lang="it-IT"/>
              <a:t>Quando qualcuno crea un nuovo blocco, questo viene inviato a tutti nella rete.</a:t>
            </a:r>
          </a:p>
          <a:p>
            <a:r>
              <a:rPr lang="it-IT"/>
              <a:t>Tutti verificano che il blocco sia valido, e nel caso lo aggiungono alla catena</a:t>
            </a:r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</p:spTree>
    <p:extLst>
      <p:ext uri="{BB962C8B-B14F-4D97-AF65-F5344CB8AC3E}">
        <p14:creationId xmlns:p14="http://schemas.microsoft.com/office/powerpoint/2010/main" val="372231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/>
              <a:t>Tutti i blocchi in questo caso creano il CONSENSO.</a:t>
            </a:r>
          </a:p>
          <a:p>
            <a:r>
              <a:rPr lang="it-IT"/>
              <a:t>In questa maniera, per «</a:t>
            </a:r>
            <a:r>
              <a:rPr lang="it-IT" err="1"/>
              <a:t>hackerare</a:t>
            </a:r>
            <a:r>
              <a:rPr lang="it-IT"/>
              <a:t>» la </a:t>
            </a:r>
            <a:r>
              <a:rPr lang="it-IT" err="1"/>
              <a:t>blockchain</a:t>
            </a:r>
            <a:r>
              <a:rPr lang="it-IT"/>
              <a:t> bisognerebbe ottenere il controllo di almeno il 50% della rete. </a:t>
            </a:r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</p:spTree>
    <p:extLst>
      <p:ext uri="{BB962C8B-B14F-4D97-AF65-F5344CB8AC3E}">
        <p14:creationId xmlns:p14="http://schemas.microsoft.com/office/powerpoint/2010/main" val="2618307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9" y="2852936"/>
            <a:ext cx="1043205" cy="10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6" y="12411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86081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7" y="2852936"/>
            <a:ext cx="1089365" cy="10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isultati immagini pe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12" descr="Risultati immagini per pers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14" descr="Risultati immagini per pers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6" descr="Risultati immagini per pers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8" descr="Risultati immagini per pers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421873"/>
            <a:ext cx="1162219" cy="1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44" y="350101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42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8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434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7539" y="502564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45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1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4679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59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75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2112" y="499081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03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619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28" y="32129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52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608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Immagine correlat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61545"/>
            <a:ext cx="1098815" cy="10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6644" y="3289787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564" y="3289785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0724" y="3289785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8368 -0.213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52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493"/>
            <a:ext cx="963688" cy="9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82" y="4798150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88047"/>
            <a:ext cx="1029667" cy="10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16194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200" y="16193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6360" y="16193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522920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200" y="52292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6360" y="52292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44" y="155679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36" y="15567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624" y="15567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44" y="515719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36" y="51571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624" y="51571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igla\blockchainAndCriptocurrencies\img\BlockNoChai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486025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2291671" y="32443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New </a:t>
            </a:r>
            <a:r>
              <a:rPr lang="it-IT" err="1"/>
              <a:t>Block</a:t>
            </a:r>
            <a:r>
              <a:rPr lang="it-IT"/>
              <a:t>!</a:t>
            </a:r>
          </a:p>
        </p:txBody>
      </p:sp>
      <p:cxnSp>
        <p:nvCxnSpPr>
          <p:cNvPr id="11" name="Connettore 2 10"/>
          <p:cNvCxnSpPr>
            <a:endCxn id="27" idx="1"/>
          </p:cNvCxnSpPr>
          <p:nvPr/>
        </p:nvCxnSpPr>
        <p:spPr>
          <a:xfrm flipH="1" flipV="1">
            <a:off x="2195736" y="1741512"/>
            <a:ext cx="2376264" cy="18721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0" idx="1"/>
          </p:cNvCxnSpPr>
          <p:nvPr/>
        </p:nvCxnSpPr>
        <p:spPr>
          <a:xfrm flipH="1">
            <a:off x="2195736" y="3613667"/>
            <a:ext cx="2376264" cy="17282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endCxn id="23" idx="3"/>
          </p:cNvCxnSpPr>
          <p:nvPr/>
        </p:nvCxnSpPr>
        <p:spPr>
          <a:xfrm>
            <a:off x="4572000" y="3613667"/>
            <a:ext cx="1800200" cy="18002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20" idx="3"/>
          </p:cNvCxnSpPr>
          <p:nvPr/>
        </p:nvCxnSpPr>
        <p:spPr>
          <a:xfrm flipV="1">
            <a:off x="4572000" y="1804118"/>
            <a:ext cx="1800200" cy="1809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9" y="2852936"/>
            <a:ext cx="1043205" cy="10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6" y="12411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86081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7" y="2852936"/>
            <a:ext cx="1089365" cy="10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isultati immagini pe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12" descr="Risultati immagini per pers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14" descr="Risultati immagini per pers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6" descr="Risultati immagini per pers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8" descr="Risultati immagini per pers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421873"/>
            <a:ext cx="1162219" cy="1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44" y="350101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42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8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434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7539" y="502564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45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1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4679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59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75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2112" y="499081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03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619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28" y="32129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52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608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e 1"/>
          <p:cNvSpPr/>
          <p:nvPr/>
        </p:nvSpPr>
        <p:spPr>
          <a:xfrm>
            <a:off x="3024140" y="2636912"/>
            <a:ext cx="3125820" cy="1656184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>
            <a:off x="3275856" y="2204865"/>
            <a:ext cx="576064" cy="792087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iangolo isoscele 37"/>
          <p:cNvSpPr/>
          <p:nvPr/>
        </p:nvSpPr>
        <p:spPr>
          <a:xfrm rot="17153017">
            <a:off x="2702166" y="3016571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riangolo isoscele 38"/>
          <p:cNvSpPr/>
          <p:nvPr/>
        </p:nvSpPr>
        <p:spPr>
          <a:xfrm rot="13260645">
            <a:off x="3181494" y="3876700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Triangolo isoscele 39"/>
          <p:cNvSpPr/>
          <p:nvPr/>
        </p:nvSpPr>
        <p:spPr>
          <a:xfrm rot="8569652">
            <a:off x="5243024" y="3950479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/>
          <p:cNvSpPr/>
          <p:nvPr/>
        </p:nvSpPr>
        <p:spPr>
          <a:xfrm rot="2471610">
            <a:off x="5521178" y="2293546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riangolo isoscele 41"/>
          <p:cNvSpPr/>
          <p:nvPr/>
        </p:nvSpPr>
        <p:spPr>
          <a:xfrm rot="6270221">
            <a:off x="5734005" y="3128609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4" name="Picture 2" descr="Risultati immagini per approv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89" y="3076081"/>
            <a:ext cx="777845" cy="7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3943882" y="32021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err="1"/>
              <a:t>Consensus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3732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it-IT"/>
              <a:t>PERCHÉ?</a:t>
            </a: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 anchor="t"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/>
              <a:t>A quali bisogni risponde la </a:t>
            </a:r>
            <a:r>
              <a:rPr lang="it-IT" sz="3600" b="0" err="1"/>
              <a:t>blockchain</a:t>
            </a:r>
            <a:r>
              <a:rPr lang="it-IT" sz="3600" b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3766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0EC8AFDE-61F1-45EE-A813-7B987B99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228725"/>
            <a:ext cx="8280237" cy="6241097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DD75E03B-AD47-4631-BAC8-4207D17B0941}"/>
              </a:ext>
            </a:extLst>
          </p:cNvPr>
          <p:cNvSpPr/>
          <p:nvPr/>
        </p:nvSpPr>
        <p:spPr>
          <a:xfrm>
            <a:off x="4476750" y="1390650"/>
            <a:ext cx="4461837" cy="42068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51D64BCB-B846-48D9-981E-811C1D3E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085850"/>
            <a:ext cx="1261951" cy="12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DISCLAIMER</a:t>
            </a:r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72" y="1700808"/>
            <a:ext cx="53237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800597" y="1772816"/>
            <a:ext cx="3384376" cy="3312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2944613" y="1772816"/>
            <a:ext cx="3240360" cy="31683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CE06430E-17C6-485D-8FF8-9E789256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1" y="1027094"/>
            <a:ext cx="4779182" cy="4770456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5501D58B-DC3E-424C-90B2-099BFFCE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77" y="1016000"/>
            <a:ext cx="2566811" cy="1372041"/>
          </a:xfrm>
          <a:prstGeom prst="rect">
            <a:avLst/>
          </a:prstGeom>
        </p:spPr>
      </p:pic>
      <p:pic>
        <p:nvPicPr>
          <p:cNvPr id="10" name="Immagine 1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id="{98E7AD59-AC88-49D9-A3B1-45FF0DF5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3105150"/>
            <a:ext cx="2552259" cy="2348179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88B0562D-626E-4EEA-8B80-228D04F9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276850"/>
            <a:ext cx="1072458" cy="573467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id="{A71282B5-BF37-4D88-9B1B-AF5C15FF9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5048250"/>
            <a:ext cx="801957" cy="812120"/>
          </a:xfrm>
          <a:prstGeom prst="rect">
            <a:avLst/>
          </a:prstGeom>
        </p:spPr>
      </p:pic>
      <p:pic>
        <p:nvPicPr>
          <p:cNvPr id="16" name="Immagine 16">
            <a:extLst>
              <a:ext uri="{FF2B5EF4-FFF2-40B4-BE49-F238E27FC236}">
                <a16:creationId xmlns:a16="http://schemas.microsoft.com/office/drawing/2014/main" id="{5664CBED-600F-4DD5-92D5-3DFD7888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4302248"/>
            <a:ext cx="1879126" cy="1005407"/>
          </a:xfrm>
          <a:prstGeom prst="rect">
            <a:avLst/>
          </a:prstGeom>
        </p:spPr>
      </p:pic>
      <p:pic>
        <p:nvPicPr>
          <p:cNvPr id="18" name="Immagine 18" descr="Immagine che contiene persona, arighe, interni&#10;&#10;Descrizione generata con affidabilità elevata">
            <a:extLst>
              <a:ext uri="{FF2B5EF4-FFF2-40B4-BE49-F238E27FC236}">
                <a16:creationId xmlns:a16="http://schemas.microsoft.com/office/drawing/2014/main" id="{5C118A92-4505-4010-A2AB-5520E6529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95" y="1250079"/>
            <a:ext cx="1581637" cy="1581637"/>
          </a:xfrm>
          <a:prstGeom prst="rect">
            <a:avLst/>
          </a:prstGeom>
        </p:spPr>
      </p:pic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892F748A-454B-4C5E-A0F1-044B06D60370}"/>
              </a:ext>
            </a:extLst>
          </p:cNvPr>
          <p:cNvCxnSpPr/>
          <p:nvPr/>
        </p:nvCxnSpPr>
        <p:spPr>
          <a:xfrm flipV="1">
            <a:off x="4476750" y="1518697"/>
            <a:ext cx="2044140" cy="137690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E4C5B4F-13B4-428F-B1B5-7625E8C53203}"/>
              </a:ext>
            </a:extLst>
          </p:cNvPr>
          <p:cNvCxnSpPr/>
          <p:nvPr/>
        </p:nvCxnSpPr>
        <p:spPr>
          <a:xfrm>
            <a:off x="8413096" y="2328705"/>
            <a:ext cx="23337" cy="10257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883EEB9-D82E-4AE7-B8E7-8805D29F93AE}"/>
              </a:ext>
            </a:extLst>
          </p:cNvPr>
          <p:cNvCxnSpPr/>
          <p:nvPr/>
        </p:nvCxnSpPr>
        <p:spPr>
          <a:xfrm flipH="1" flipV="1">
            <a:off x="2135916" y="5169003"/>
            <a:ext cx="4256944" cy="2471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28C2C3E-71AE-4FE0-8294-A5624F551DC1}"/>
              </a:ext>
            </a:extLst>
          </p:cNvPr>
          <p:cNvCxnSpPr/>
          <p:nvPr/>
        </p:nvCxnSpPr>
        <p:spPr>
          <a:xfrm flipV="1">
            <a:off x="895350" y="2994613"/>
            <a:ext cx="262015" cy="137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D4438B9-3CC4-4E12-A6E8-A75155D7ACB8}"/>
              </a:ext>
            </a:extLst>
          </p:cNvPr>
          <p:cNvCxnSpPr/>
          <p:nvPr/>
        </p:nvCxnSpPr>
        <p:spPr>
          <a:xfrm>
            <a:off x="2271129" y="1883173"/>
            <a:ext cx="1948669" cy="9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6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4">
            <a:extLst>
              <a:ext uri="{FF2B5EF4-FFF2-40B4-BE49-F238E27FC236}">
                <a16:creationId xmlns:a16="http://schemas.microsoft.com/office/drawing/2014/main" id="{CE06430E-17C6-485D-8FF8-9E789256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1" y="1027094"/>
            <a:ext cx="4779182" cy="4770456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18" name="Immagine 18" descr="Immagine che contiene persona, arighe, interni&#10;&#10;Descrizione generata con affidabilità elevata">
            <a:extLst>
              <a:ext uri="{FF2B5EF4-FFF2-40B4-BE49-F238E27FC236}">
                <a16:creationId xmlns:a16="http://schemas.microsoft.com/office/drawing/2014/main" id="{5C118A92-4505-4010-A2AB-5520E652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5" y="1250079"/>
            <a:ext cx="1581637" cy="1581637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883EEB9-D82E-4AE7-B8E7-8805D29F93AE}"/>
              </a:ext>
            </a:extLst>
          </p:cNvPr>
          <p:cNvCxnSpPr/>
          <p:nvPr/>
        </p:nvCxnSpPr>
        <p:spPr>
          <a:xfrm flipH="1">
            <a:off x="2708741" y="3029393"/>
            <a:ext cx="1615581" cy="1407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28C2C3E-71AE-4FE0-8294-A5624F551DC1}"/>
              </a:ext>
            </a:extLst>
          </p:cNvPr>
          <p:cNvCxnSpPr/>
          <p:nvPr/>
        </p:nvCxnSpPr>
        <p:spPr>
          <a:xfrm flipH="1" flipV="1">
            <a:off x="1157365" y="2994613"/>
            <a:ext cx="135780" cy="113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D4438B9-3CC4-4E12-A6E8-A75155D7ACB8}"/>
              </a:ext>
            </a:extLst>
          </p:cNvPr>
          <p:cNvCxnSpPr/>
          <p:nvPr/>
        </p:nvCxnSpPr>
        <p:spPr>
          <a:xfrm>
            <a:off x="2271129" y="1883173"/>
            <a:ext cx="1948669" cy="9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>
            <a:extLst>
              <a:ext uri="{FF2B5EF4-FFF2-40B4-BE49-F238E27FC236}">
                <a16:creationId xmlns:a16="http://schemas.microsoft.com/office/drawing/2014/main" id="{591DA4DC-C561-43A5-8CDA-5A5EA57DD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89" y="4165600"/>
            <a:ext cx="1856524" cy="1685494"/>
          </a:xfrm>
          <a:prstGeom prst="rect">
            <a:avLst/>
          </a:prstGeom>
        </p:spPr>
      </p:pic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id="{770C9C8A-3937-4232-A6CB-168E931295C5}"/>
              </a:ext>
            </a:extLst>
          </p:cNvPr>
          <p:cNvSpPr/>
          <p:nvPr/>
        </p:nvSpPr>
        <p:spPr>
          <a:xfrm>
            <a:off x="2716046" y="181831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560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CE06430E-17C6-485D-8FF8-9E789256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1" y="1027094"/>
            <a:ext cx="4779182" cy="4770456"/>
          </a:xfrm>
          <a:prstGeom prst="rect">
            <a:avLst/>
          </a:prstGeom>
        </p:spPr>
      </p:pic>
      <p:pic>
        <p:nvPicPr>
          <p:cNvPr id="10" name="Immagine 1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id="{98E7AD59-AC88-49D9-A3B1-45FF0DF5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3105150"/>
            <a:ext cx="2552259" cy="2348179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id="{A71282B5-BF37-4D88-9B1B-AF5C15FF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3904615"/>
            <a:ext cx="626658" cy="637770"/>
          </a:xfrm>
          <a:prstGeom prst="rect">
            <a:avLst/>
          </a:prstGeom>
        </p:spPr>
      </p:pic>
      <p:pic>
        <p:nvPicPr>
          <p:cNvPr id="18" name="Immagine 18" descr="Immagine che contiene persona, arighe, interni&#10;&#10;Descrizione generata con affidabilità elevata">
            <a:extLst>
              <a:ext uri="{FF2B5EF4-FFF2-40B4-BE49-F238E27FC236}">
                <a16:creationId xmlns:a16="http://schemas.microsoft.com/office/drawing/2014/main" id="{5C118A92-4505-4010-A2AB-5520E6529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2574119"/>
            <a:ext cx="1581637" cy="1581637"/>
          </a:xfrm>
          <a:prstGeom prst="rect">
            <a:avLst/>
          </a:prstGeom>
        </p:spPr>
      </p:pic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A02AB8DD-A741-45ED-AC2E-B60F54FB178D}"/>
              </a:ext>
            </a:extLst>
          </p:cNvPr>
          <p:cNvSpPr/>
          <p:nvPr/>
        </p:nvSpPr>
        <p:spPr>
          <a:xfrm>
            <a:off x="6682596" y="3184809"/>
            <a:ext cx="2346464" cy="22987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EF0A75C-81D1-4CEE-9D6A-36126F6A4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633" y="1229625"/>
            <a:ext cx="4339510" cy="4321205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5501D58B-DC3E-424C-90B2-099BFFCE0A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275" y="3295650"/>
            <a:ext cx="1007629" cy="535296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88B0562D-626E-4EEA-8B80-228D04F9F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4487535"/>
            <a:ext cx="1072458" cy="573467"/>
          </a:xfrm>
          <a:prstGeom prst="rect">
            <a:avLst/>
          </a:prstGeom>
        </p:spPr>
      </p:pic>
      <p:pic>
        <p:nvPicPr>
          <p:cNvPr id="16" name="Immagine 16">
            <a:extLst>
              <a:ext uri="{FF2B5EF4-FFF2-40B4-BE49-F238E27FC236}">
                <a16:creationId xmlns:a16="http://schemas.microsoft.com/office/drawing/2014/main" id="{5664CBED-600F-4DD5-92D5-3DFD7888D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215" y="2285249"/>
            <a:ext cx="1036273" cy="554256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1418F03E-9459-4CA3-B98B-0A612BDB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890" y="4895850"/>
            <a:ext cx="933826" cy="93382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9855D52-F516-422F-9DC7-D1D29FD27145}"/>
              </a:ext>
            </a:extLst>
          </p:cNvPr>
          <p:cNvCxnSpPr/>
          <p:nvPr/>
        </p:nvCxnSpPr>
        <p:spPr>
          <a:xfrm flipH="1">
            <a:off x="2841268" y="5274110"/>
            <a:ext cx="2777145" cy="373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CFCBFEC-27F3-4FD0-B270-8903F6D13858}"/>
              </a:ext>
            </a:extLst>
          </p:cNvPr>
          <p:cNvCxnSpPr/>
          <p:nvPr/>
        </p:nvCxnSpPr>
        <p:spPr>
          <a:xfrm flipH="1">
            <a:off x="2241214" y="3726530"/>
            <a:ext cx="438105" cy="13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EA8B76C-9E87-454F-AD9C-3D2D3390D82F}"/>
              </a:ext>
            </a:extLst>
          </p:cNvPr>
          <p:cNvCxnSpPr/>
          <p:nvPr/>
        </p:nvCxnSpPr>
        <p:spPr>
          <a:xfrm flipH="1">
            <a:off x="2495550" y="4468329"/>
            <a:ext cx="342634" cy="437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2900A6A-4AE4-44E0-AE9B-5C06917AFEEC}"/>
              </a:ext>
            </a:extLst>
          </p:cNvPr>
          <p:cNvCxnSpPr/>
          <p:nvPr/>
        </p:nvCxnSpPr>
        <p:spPr>
          <a:xfrm flipH="1">
            <a:off x="2752520" y="4890266"/>
            <a:ext cx="517664" cy="230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D18AFFF-14DA-47BE-931B-99000CB47561}"/>
              </a:ext>
            </a:extLst>
          </p:cNvPr>
          <p:cNvCxnSpPr/>
          <p:nvPr/>
        </p:nvCxnSpPr>
        <p:spPr>
          <a:xfrm flipH="1">
            <a:off x="2752121" y="5263188"/>
            <a:ext cx="1281432" cy="86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1CB8DE7F-985D-446C-9857-1E89253AEE7E}"/>
              </a:ext>
            </a:extLst>
          </p:cNvPr>
          <p:cNvCxnSpPr/>
          <p:nvPr/>
        </p:nvCxnSpPr>
        <p:spPr>
          <a:xfrm flipH="1" flipV="1">
            <a:off x="1133299" y="4319228"/>
            <a:ext cx="533576" cy="8836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FB4ED4D4-6C57-4082-9ECA-65B0C6C5F8BC}"/>
              </a:ext>
            </a:extLst>
          </p:cNvPr>
          <p:cNvCxnSpPr/>
          <p:nvPr/>
        </p:nvCxnSpPr>
        <p:spPr>
          <a:xfrm>
            <a:off x="1399280" y="2362200"/>
            <a:ext cx="2935202" cy="5006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6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5CB295-1755-48BA-8B24-7150DB13F051}"/>
              </a:ext>
            </a:extLst>
          </p:cNvPr>
          <p:cNvSpPr txBox="1"/>
          <p:nvPr/>
        </p:nvSpPr>
        <p:spPr>
          <a:xfrm>
            <a:off x="347568" y="1152525"/>
            <a:ext cx="8423481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7200"/>
              <a:t>Sistema:</a:t>
            </a:r>
          </a:p>
          <a:p>
            <a:pPr marL="285750" indent="-285750">
              <a:buFont typeface="Arial"/>
              <a:buChar char="•"/>
            </a:pPr>
            <a:r>
              <a:rPr lang="it-IT" sz="7200"/>
              <a:t> DECENTRALIZZATO</a:t>
            </a:r>
          </a:p>
          <a:p>
            <a:pPr marL="285750" indent="-285750">
              <a:buFont typeface="Arial"/>
              <a:buChar char="•"/>
            </a:pPr>
            <a:r>
              <a:rPr lang="it-IT" sz="7200"/>
              <a:t> con MEMORIA</a:t>
            </a:r>
          </a:p>
        </p:txBody>
      </p:sp>
    </p:spTree>
    <p:extLst>
      <p:ext uri="{BB962C8B-B14F-4D97-AF65-F5344CB8AC3E}">
        <p14:creationId xmlns:p14="http://schemas.microsoft.com/office/powerpoint/2010/main" val="408170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5CB295-1755-48BA-8B24-7150DB13F051}"/>
              </a:ext>
            </a:extLst>
          </p:cNvPr>
          <p:cNvSpPr txBox="1"/>
          <p:nvPr/>
        </p:nvSpPr>
        <p:spPr>
          <a:xfrm>
            <a:off x="347568" y="1152525"/>
            <a:ext cx="842348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7200" err="1"/>
              <a:t>Micropagamenti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4BD7876B-2867-4240-85E9-7B3AAFFB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638425"/>
            <a:ext cx="4764002" cy="2744963"/>
          </a:xfrm>
          <a:prstGeom prst="rect">
            <a:avLst/>
          </a:prstGeom>
        </p:spPr>
      </p:pic>
      <p:pic>
        <p:nvPicPr>
          <p:cNvPr id="5" name="Immagine 6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1F682408-7529-4AE8-B679-81420532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638425"/>
            <a:ext cx="2743200" cy="1285875"/>
          </a:xfrm>
          <a:prstGeom prst="rect">
            <a:avLst/>
          </a:prstGeom>
        </p:spPr>
      </p:pic>
      <p:pic>
        <p:nvPicPr>
          <p:cNvPr id="8" name="Immagine 8" descr="Immagine che contiene clipart&#10;&#10;Descrizione generata con affidabilità molto elevata">
            <a:extLst>
              <a:ext uri="{FF2B5EF4-FFF2-40B4-BE49-F238E27FC236}">
                <a16:creationId xmlns:a16="http://schemas.microsoft.com/office/drawing/2014/main" id="{96BFEECF-ADA2-464C-8772-1C76FBB78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751897"/>
            <a:ext cx="2743200" cy="6191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508EED-470A-48F7-8FAF-DC1C8C75032F}"/>
              </a:ext>
            </a:extLst>
          </p:cNvPr>
          <p:cNvSpPr txBox="1"/>
          <p:nvPr/>
        </p:nvSpPr>
        <p:spPr>
          <a:xfrm>
            <a:off x="465666" y="41166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/>
              <a:t>VS</a:t>
            </a:r>
          </a:p>
        </p:txBody>
      </p:sp>
      <p:pic>
        <p:nvPicPr>
          <p:cNvPr id="12" name="Immagine 12" descr="Immagine che contiene clipart&#10;&#10;Descrizione generata con affidabilità molto elevata">
            <a:extLst>
              <a:ext uri="{FF2B5EF4-FFF2-40B4-BE49-F238E27FC236}">
                <a16:creationId xmlns:a16="http://schemas.microsoft.com/office/drawing/2014/main" id="{42F44A6A-1FEF-44EA-B8AC-9DCA76CE3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711" y="1653398"/>
            <a:ext cx="1664789" cy="545290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id="{9C9F5491-F36E-42BE-8532-05DD6E146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20000">
            <a:off x="8559561" y="2247900"/>
            <a:ext cx="534520" cy="5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6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3" name="Immagine 3" descr="&#10;">
            <a:extLst>
              <a:ext uri="{FF2B5EF4-FFF2-40B4-BE49-F238E27FC236}">
                <a16:creationId xmlns:a16="http://schemas.microsoft.com/office/drawing/2014/main" id="{A4C2D1CB-4AC8-464E-9D12-C3CB64B6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76350"/>
            <a:ext cx="4319060" cy="2443637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116953F0-DAD0-463A-8B74-500A957D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1276350"/>
            <a:ext cx="3884393" cy="1795797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BE69794B-F7EC-4B85-B0B9-D84BDCEF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87" y="3314700"/>
            <a:ext cx="3888851" cy="218823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50714E-BA1D-4424-97CA-A43CF939D725}"/>
              </a:ext>
            </a:extLst>
          </p:cNvPr>
          <p:cNvSpPr txBox="1"/>
          <p:nvPr/>
        </p:nvSpPr>
        <p:spPr>
          <a:xfrm>
            <a:off x="225360" y="430673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7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94729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599EF43-27D2-4F47-A4D5-9653B7F9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" y="1685925"/>
            <a:ext cx="9068278" cy="3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DISCLAIMER</a:t>
            </a:r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 descr="Risultati immagini per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010"/>
            <a:ext cx="7939485" cy="47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DISCLAIMER</a:t>
            </a:r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2" name="Picture 4" descr="Risultati immagini per criptocurr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1" y="1960624"/>
            <a:ext cx="8629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0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/>
              <a:t>STORIA DEL P2P</a:t>
            </a: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/>
          </a:p>
        </p:txBody>
      </p:sp>
    </p:spTree>
    <p:extLst>
      <p:ext uri="{BB962C8B-B14F-4D97-AF65-F5344CB8AC3E}">
        <p14:creationId xmlns:p14="http://schemas.microsoft.com/office/powerpoint/2010/main" val="326381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Storia del Peer To Peer – Cos’è?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/>
              <a:t>Paradigma che promuove la condivisione di risorse all’interno di una rete direttamente tra i membri di questa rete</a:t>
            </a:r>
          </a:p>
        </p:txBody>
      </p:sp>
    </p:spTree>
    <p:extLst>
      <p:ext uri="{BB962C8B-B14F-4D97-AF65-F5344CB8AC3E}">
        <p14:creationId xmlns:p14="http://schemas.microsoft.com/office/powerpoint/2010/main" val="52029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>
          <a:xfrm rot="16200000">
            <a:off x="2374096" y="-853816"/>
            <a:ext cx="4382074" cy="877124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/>
              <a:t>Aumento banda internet ( fibra ottica)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Aumento potenza di calcolo dei computer stessi</a:t>
            </a:r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Storia del Peer To Peer – Perché ora?</a:t>
            </a:r>
          </a:p>
        </p:txBody>
      </p:sp>
    </p:spTree>
    <p:extLst>
      <p:ext uri="{BB962C8B-B14F-4D97-AF65-F5344CB8AC3E}">
        <p14:creationId xmlns:p14="http://schemas.microsoft.com/office/powerpoint/2010/main" val="319636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/>
              <a:t>Napster (1999 -  2001)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err="1"/>
              <a:t>Gnutella</a:t>
            </a:r>
            <a:r>
              <a:rPr lang="it-IT"/>
              <a:t> (1999 – </a:t>
            </a:r>
            <a:r>
              <a:rPr lang="it-IT" err="1"/>
              <a:t>today</a:t>
            </a:r>
            <a:r>
              <a:rPr lang="it-IT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err="1"/>
              <a:t>Kazaa</a:t>
            </a:r>
            <a:r>
              <a:rPr lang="it-IT"/>
              <a:t> (2001 – 2012)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Bit </a:t>
            </a:r>
            <a:r>
              <a:rPr lang="it-IT" err="1"/>
              <a:t>torrent</a:t>
            </a:r>
            <a:r>
              <a:rPr lang="it-IT"/>
              <a:t> (2001 – </a:t>
            </a:r>
            <a:r>
              <a:rPr lang="it-IT" err="1"/>
              <a:t>today</a:t>
            </a:r>
            <a:r>
              <a:rPr lang="it-IT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….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err="1"/>
              <a:t>Bitcoin</a:t>
            </a:r>
            <a:r>
              <a:rPr lang="it-IT"/>
              <a:t> (2009 – </a:t>
            </a:r>
            <a:r>
              <a:rPr lang="it-IT" err="1"/>
              <a:t>today</a:t>
            </a:r>
            <a:r>
              <a:rPr lang="it-IT"/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it-IT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Storia del Peer To Peer – Esempi</a:t>
            </a:r>
          </a:p>
        </p:txBody>
      </p:sp>
    </p:spTree>
    <p:extLst>
      <p:ext uri="{BB962C8B-B14F-4D97-AF65-F5344CB8AC3E}">
        <p14:creationId xmlns:p14="http://schemas.microsoft.com/office/powerpoint/2010/main" val="2032788050"/>
      </p:ext>
    </p:extLst>
  </p:cSld>
  <p:clrMapOvr>
    <a:masterClrMapping/>
  </p:clrMapOvr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(4:3)</PresentationFormat>
  <Slides>36</Slides>
  <Notes>10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Layout storyboard</vt:lpstr>
      <vt:lpstr>Personalizza struttura</vt:lpstr>
      <vt:lpstr>BLOCKCHAIN &amp; CRIPTOVALUTE</vt:lpstr>
      <vt:lpstr>DISCLAIMER</vt:lpstr>
      <vt:lpstr>DISCLAIMER</vt:lpstr>
      <vt:lpstr>DISCLAIMER</vt:lpstr>
      <vt:lpstr>DISCLAIMER</vt:lpstr>
      <vt:lpstr>STORIA DEL P2P</vt:lpstr>
      <vt:lpstr>Storia del Peer To Peer – Cos’è?</vt:lpstr>
      <vt:lpstr>Storia del Peer To Peer – Perché ora?</vt:lpstr>
      <vt:lpstr>Storia del Peer To Peer – Esempi</vt:lpstr>
      <vt:lpstr>BLOCKCHAIN 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Esempio</vt:lpstr>
      <vt:lpstr>Blockchain - Esempio</vt:lpstr>
      <vt:lpstr>Blockchain - Esempio</vt:lpstr>
      <vt:lpstr>Blockchain - Esempio</vt:lpstr>
      <vt:lpstr>Blockchain – Proof Of Work</vt:lpstr>
      <vt:lpstr>Blockchain – P2P</vt:lpstr>
      <vt:lpstr>Blockchain – P2P</vt:lpstr>
      <vt:lpstr>Blockchain – P2P</vt:lpstr>
      <vt:lpstr>Blockchain – P2P</vt:lpstr>
      <vt:lpstr>Blockchain – P2P</vt:lpstr>
      <vt:lpstr>PERCHÉ?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&amp; CRIPTOVALUTE</dc:title>
  <cp:revision>2</cp:revision>
  <dcterms:modified xsi:type="dcterms:W3CDTF">2018-03-03T13:08:39Z</dcterms:modified>
</cp:coreProperties>
</file>