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30"/>
  </p:notesMasterIdLst>
  <p:sldIdLst>
    <p:sldId id="258" r:id="rId3"/>
    <p:sldId id="256" r:id="rId4"/>
    <p:sldId id="257" r:id="rId5"/>
    <p:sldId id="263" r:id="rId6"/>
    <p:sldId id="262" r:id="rId7"/>
    <p:sldId id="259" r:id="rId8"/>
    <p:sldId id="260" r:id="rId9"/>
    <p:sldId id="264" r:id="rId10"/>
    <p:sldId id="265" r:id="rId11"/>
    <p:sldId id="266" r:id="rId12"/>
    <p:sldId id="267" r:id="rId13"/>
    <p:sldId id="269" r:id="rId14"/>
    <p:sldId id="271" r:id="rId15"/>
    <p:sldId id="270" r:id="rId16"/>
    <p:sldId id="268" r:id="rId17"/>
    <p:sldId id="273" r:id="rId18"/>
    <p:sldId id="274" r:id="rId19"/>
    <p:sldId id="272" r:id="rId20"/>
    <p:sldId id="275" r:id="rId21"/>
    <p:sldId id="282" r:id="rId22"/>
    <p:sldId id="276" r:id="rId23"/>
    <p:sldId id="277" r:id="rId24"/>
    <p:sldId id="279" r:id="rId25"/>
    <p:sldId id="281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ADADAD"/>
    <a:srgbClr val="FF6633"/>
    <a:srgbClr val="70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2624" autoAdjust="0"/>
  </p:normalViewPr>
  <p:slideViewPr>
    <p:cSldViewPr>
      <p:cViewPr varScale="1">
        <p:scale>
          <a:sx n="82" d="100"/>
          <a:sy n="82" d="100"/>
        </p:scale>
        <p:origin x="-147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EA845-85CE-45E8-B19E-7CDFF949B86A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2161E-3966-4D80-B450-0915D95E2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57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Un esempio di valore salvato (in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bitcoin</a:t>
            </a:r>
            <a:r>
              <a:rPr lang="it-IT" baseline="0" dirty="0" smtClean="0"/>
              <a:t>) è la transazione stessa (</a:t>
            </a:r>
            <a:r>
              <a:rPr lang="it-IT" baseline="0" dirty="0" err="1" smtClean="0"/>
              <a:t>Da,Per</a:t>
            </a:r>
            <a:r>
              <a:rPr lang="it-IT" baseline="0" dirty="0" smtClean="0"/>
              <a:t>, valore transazione)</a:t>
            </a:r>
          </a:p>
          <a:p>
            <a:r>
              <a:rPr lang="it-IT" baseline="0" dirty="0" err="1" smtClean="0"/>
              <a:t>Hash</a:t>
            </a:r>
            <a:r>
              <a:rPr lang="it-IT" baseline="0" dirty="0" smtClean="0"/>
              <a:t> è sinonimo di IMPRONTA DIGITALE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11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PROOF</a:t>
            </a:r>
            <a:r>
              <a:rPr lang="it-IT" baseline="0" dirty="0" smtClean="0"/>
              <a:t> OF WORK -&gt; meccanismo che rallenta la produzione di nuovi blocchi alla catena. Se quindi un blocco cambiasse, tutti i blocchi dovrebbero ricalcolare la catena.</a:t>
            </a:r>
          </a:p>
          <a:p>
            <a:r>
              <a:rPr lang="it-IT" baseline="0" dirty="0" smtClean="0"/>
              <a:t>La sicurezza arriva dalla combo </a:t>
            </a:r>
            <a:r>
              <a:rPr lang="it-IT" baseline="0" dirty="0" err="1" smtClean="0"/>
              <a:t>Proof</a:t>
            </a:r>
            <a:r>
              <a:rPr lang="it-IT" baseline="0" dirty="0" smtClean="0"/>
              <a:t>-of-work / </a:t>
            </a:r>
            <a:r>
              <a:rPr lang="it-IT" baseline="0" dirty="0" err="1" smtClean="0"/>
              <a:t>hashing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Un esempio di valore salvato (in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bitcoin</a:t>
            </a:r>
            <a:r>
              <a:rPr lang="it-IT" baseline="0" dirty="0" smtClean="0"/>
              <a:t>) è la transazione stessa (</a:t>
            </a:r>
            <a:r>
              <a:rPr lang="it-IT" baseline="0" dirty="0" err="1" smtClean="0"/>
              <a:t>Da,Per</a:t>
            </a:r>
            <a:r>
              <a:rPr lang="it-IT" baseline="0" dirty="0" smtClean="0"/>
              <a:t>, valore transazione)</a:t>
            </a:r>
          </a:p>
          <a:p>
            <a:r>
              <a:rPr lang="it-IT" baseline="0" dirty="0" err="1" smtClean="0"/>
              <a:t>Hash</a:t>
            </a:r>
            <a:r>
              <a:rPr lang="it-IT" baseline="0" dirty="0" smtClean="0"/>
              <a:t> è sinonimo di IMPRONTA DIGITALE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11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Hash</a:t>
            </a:r>
            <a:r>
              <a:rPr lang="it-IT" dirty="0" smtClean="0"/>
              <a:t> è basata sul valore del cubo, se</a:t>
            </a:r>
            <a:r>
              <a:rPr lang="it-IT" baseline="0" dirty="0" smtClean="0"/>
              <a:t> questo cambia, cambia il cubo!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522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Hash</a:t>
            </a:r>
            <a:r>
              <a:rPr lang="it-IT" dirty="0" smtClean="0"/>
              <a:t> è basata sul valore del cubo, se</a:t>
            </a:r>
            <a:r>
              <a:rPr lang="it-IT" baseline="0" dirty="0" smtClean="0"/>
              <a:t> questo cambia, cambia il cubo!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522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Hash</a:t>
            </a:r>
            <a:r>
              <a:rPr lang="it-IT" dirty="0" smtClean="0"/>
              <a:t> è basata sul valore del cubo, se</a:t>
            </a:r>
            <a:r>
              <a:rPr lang="it-IT" baseline="0" dirty="0" smtClean="0"/>
              <a:t> questo cambia, cambia il cubo!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522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primo blocco, che non punta a nessuno viene chiamato genesi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Supponiamo che qualcuno corrompesse</a:t>
            </a:r>
            <a:r>
              <a:rPr lang="it-IT" baseline="0" dirty="0" smtClean="0"/>
              <a:t> il </a:t>
            </a:r>
            <a:r>
              <a:rPr lang="it-IT" baseline="0" dirty="0" smtClean="0"/>
              <a:t>valore del secondo </a:t>
            </a:r>
            <a:r>
              <a:rPr lang="it-IT" baseline="0" dirty="0" smtClean="0"/>
              <a:t>blocco. In questo caso, cambierebbe anche il suo </a:t>
            </a:r>
            <a:r>
              <a:rPr lang="it-IT" baseline="0" dirty="0" err="1" smtClean="0"/>
              <a:t>hash</a:t>
            </a:r>
            <a:r>
              <a:rPr lang="it-IT" baseline="0" dirty="0" smtClean="0"/>
              <a:t> e la catena si romperebbe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Supponiamo che qualcuno corrompesse</a:t>
            </a:r>
            <a:r>
              <a:rPr lang="it-IT" baseline="0" dirty="0" smtClean="0"/>
              <a:t> il </a:t>
            </a:r>
            <a:r>
              <a:rPr lang="it-IT" baseline="0" dirty="0" smtClean="0"/>
              <a:t>valore del secondo </a:t>
            </a:r>
            <a:r>
              <a:rPr lang="it-IT" baseline="0" dirty="0" smtClean="0"/>
              <a:t>blocco. In questo caso, cambierebbe anche il suo </a:t>
            </a:r>
            <a:r>
              <a:rPr lang="it-IT" baseline="0" dirty="0" err="1" smtClean="0"/>
              <a:t>hash</a:t>
            </a:r>
            <a:r>
              <a:rPr lang="it-IT" baseline="0" dirty="0" smtClean="0"/>
              <a:t> e la catena si romperebbe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aseline="0" dirty="0" smtClean="0"/>
              <a:t>Ma </a:t>
            </a:r>
            <a:r>
              <a:rPr lang="it-IT" baseline="0" dirty="0" smtClean="0"/>
              <a:t>al giorno d’oggi i PC possono </a:t>
            </a:r>
            <a:r>
              <a:rPr lang="it-IT" baseline="0" dirty="0" err="1" smtClean="0"/>
              <a:t>calcorare</a:t>
            </a:r>
            <a:r>
              <a:rPr lang="it-IT" baseline="0" dirty="0" smtClean="0"/>
              <a:t> un sacco di </a:t>
            </a:r>
            <a:r>
              <a:rPr lang="it-IT" baseline="0" dirty="0" err="1" smtClean="0"/>
              <a:t>hash</a:t>
            </a:r>
            <a:r>
              <a:rPr lang="it-IT" baseline="0" dirty="0" smtClean="0"/>
              <a:t> al secondo, quindi serve una PROOF-OF-WORK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OLOVI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312" y="908720"/>
            <a:ext cx="5357776" cy="4680520"/>
          </a:xfrm>
          <a:prstGeom prst="rect">
            <a:avLst/>
          </a:prstGeom>
        </p:spPr>
        <p:txBody>
          <a:bodyPr/>
          <a:lstStyle>
            <a:lvl1pPr algn="r">
              <a:defRPr sz="6000" b="1" baseline="0">
                <a:solidFill>
                  <a:srgbClr val="FF6633"/>
                </a:solidFill>
                <a:latin typeface="Cabin"/>
              </a:defRPr>
            </a:lvl1pPr>
          </a:lstStyle>
          <a:p>
            <a:r>
              <a:rPr lang="it-IT" dirty="0" smtClean="0"/>
              <a:t>Inserisci qui il titolo</a:t>
            </a:r>
            <a:endParaRPr lang="it-IT" dirty="0"/>
          </a:p>
        </p:txBody>
      </p:sp>
      <p:sp>
        <p:nvSpPr>
          <p:cNvPr id="8" name="Rettangolo 7"/>
          <p:cNvSpPr/>
          <p:nvPr userDrawn="1"/>
        </p:nvSpPr>
        <p:spPr>
          <a:xfrm>
            <a:off x="5508104" y="0"/>
            <a:ext cx="3672408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8" name="Picture 4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92896"/>
            <a:ext cx="2887918" cy="280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olo 1"/>
          <p:cNvSpPr txBox="1">
            <a:spLocks/>
          </p:cNvSpPr>
          <p:nvPr userDrawn="1"/>
        </p:nvSpPr>
        <p:spPr>
          <a:xfrm>
            <a:off x="5956175" y="620688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FF6633"/>
                </a:solidFill>
                <a:latin typeface="Cabin"/>
              </a:rPr>
              <a:t>PAOL</a:t>
            </a:r>
            <a:endParaRPr lang="it-IT" b="1" dirty="0">
              <a:solidFill>
                <a:srgbClr val="FF6633"/>
              </a:solidFill>
              <a:latin typeface="Cabin"/>
            </a:endParaRPr>
          </a:p>
        </p:txBody>
      </p:sp>
      <p:pic>
        <p:nvPicPr>
          <p:cNvPr id="17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359" y="836267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/>
          <p:cNvSpPr txBox="1"/>
          <p:nvPr userDrawn="1"/>
        </p:nvSpPr>
        <p:spPr>
          <a:xfrm>
            <a:off x="5956175" y="134375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706F6F"/>
                </a:solidFill>
              </a:rPr>
              <a:t>Collegio Universitario</a:t>
            </a:r>
            <a:endParaRPr lang="it-IT" sz="2400" dirty="0">
              <a:solidFill>
                <a:srgbClr val="706F6F"/>
              </a:solidFill>
            </a:endParaRP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5956175" y="181188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>
                <a:solidFill>
                  <a:srgbClr val="ADADAD"/>
                </a:solidFill>
              </a:rPr>
              <a:t>Salesiani</a:t>
            </a:r>
            <a:r>
              <a:rPr lang="it-IT" sz="1800" baseline="0" dirty="0" smtClean="0">
                <a:solidFill>
                  <a:srgbClr val="ADADAD"/>
                </a:solidFill>
              </a:rPr>
              <a:t> Don Bosco</a:t>
            </a:r>
            <a:endParaRPr lang="it-IT" sz="1800" dirty="0">
              <a:solidFill>
                <a:srgbClr val="ADADAD"/>
              </a:solidFill>
            </a:endParaRPr>
          </a:p>
        </p:txBody>
      </p:sp>
      <p:cxnSp>
        <p:nvCxnSpPr>
          <p:cNvPr id="14" name="Connettore 1 13"/>
          <p:cNvCxnSpPr/>
          <p:nvPr userDrawn="1"/>
        </p:nvCxnSpPr>
        <p:spPr>
          <a:xfrm>
            <a:off x="5508104" y="0"/>
            <a:ext cx="0" cy="685800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 userDrawn="1"/>
        </p:nvSpPr>
        <p:spPr>
          <a:xfrm>
            <a:off x="5724127" y="6021288"/>
            <a:ext cx="3382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800" dirty="0" smtClean="0">
                <a:solidFill>
                  <a:srgbClr val="FF6633"/>
                </a:solidFill>
              </a:rPr>
              <a:t>Alessandro Artoni</a:t>
            </a:r>
          </a:p>
          <a:p>
            <a:pPr algn="r"/>
            <a:r>
              <a:rPr lang="it-IT" sz="1800" dirty="0" smtClean="0">
                <a:solidFill>
                  <a:srgbClr val="FF6633"/>
                </a:solidFill>
              </a:rPr>
              <a:t>Giacomo Randazzo</a:t>
            </a:r>
            <a:endParaRPr lang="it-IT" sz="1800" dirty="0">
              <a:solidFill>
                <a:srgbClr val="FF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6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90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4987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27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89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06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3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>
          <a:xfrm>
            <a:off x="-36512" y="-27384"/>
            <a:ext cx="9217024" cy="99893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 userDrawn="1"/>
        </p:nvSpPr>
        <p:spPr>
          <a:xfrm>
            <a:off x="22776" y="5859061"/>
            <a:ext cx="9157736" cy="99893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 userDrawn="1"/>
        </p:nvSpPr>
        <p:spPr>
          <a:xfrm>
            <a:off x="193248" y="5920655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FF6633"/>
                </a:solidFill>
                <a:latin typeface="Cabin"/>
              </a:rPr>
              <a:t>PAOL</a:t>
            </a:r>
            <a:endParaRPr lang="it-IT" b="1" dirty="0">
              <a:solidFill>
                <a:srgbClr val="FF6633"/>
              </a:solidFill>
              <a:latin typeface="Cabin"/>
            </a:endParaRPr>
          </a:p>
        </p:txBody>
      </p:sp>
      <p:pic>
        <p:nvPicPr>
          <p:cNvPr id="5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2" y="6136234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testo verticale 2"/>
          <p:cNvSpPr>
            <a:spLocks noGrp="1"/>
          </p:cNvSpPr>
          <p:nvPr>
            <p:ph type="body" orient="vert" idx="1"/>
          </p:nvPr>
        </p:nvSpPr>
        <p:spPr>
          <a:xfrm rot="16200000">
            <a:off x="2387832" y="-843402"/>
            <a:ext cx="4382074" cy="8771242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endParaRPr lang="it-IT" dirty="0"/>
          </a:p>
        </p:txBody>
      </p:sp>
      <p:sp>
        <p:nvSpPr>
          <p:cNvPr id="7" name="Titolo vertica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4179134" y="-3843473"/>
            <a:ext cx="753244" cy="8673451"/>
          </a:xfrm>
          <a:prstGeom prst="rect">
            <a:avLst/>
          </a:prstGeom>
        </p:spPr>
        <p:txBody>
          <a:bodyPr vert="eaVert"/>
          <a:lstStyle>
            <a:lvl1pPr>
              <a:defRPr baseline="0">
                <a:solidFill>
                  <a:srgbClr val="FF6633"/>
                </a:solidFill>
              </a:defRPr>
            </a:lvl1pPr>
          </a:lstStyle>
          <a:p>
            <a:r>
              <a:rPr lang="it-IT" dirty="0" smtClean="0"/>
              <a:t>Fare click per inserire il titolo</a:t>
            </a:r>
            <a:endParaRPr lang="it-IT" dirty="0"/>
          </a:p>
        </p:txBody>
      </p:sp>
      <p:sp>
        <p:nvSpPr>
          <p:cNvPr id="9" name="Titolo verticale 1"/>
          <p:cNvSpPr txBox="1">
            <a:spLocks/>
          </p:cNvSpPr>
          <p:nvPr userDrawn="1"/>
        </p:nvSpPr>
        <p:spPr>
          <a:xfrm rot="16200000">
            <a:off x="5551921" y="3224301"/>
            <a:ext cx="808953" cy="6225179"/>
          </a:xfrm>
          <a:prstGeom prst="rect">
            <a:avLst/>
          </a:prstGeom>
        </p:spPr>
        <p:txBody>
          <a:bodyPr vert="eaVer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FF663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1600" dirty="0" smtClean="0"/>
              <a:t>Alessandro Artoni</a:t>
            </a:r>
          </a:p>
          <a:p>
            <a:pPr algn="r"/>
            <a:r>
              <a:rPr lang="it-IT" sz="1600" dirty="0" smtClean="0"/>
              <a:t>Giacomo Randazzo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658944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OLOVI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0" y="4896544"/>
            <a:ext cx="9157736" cy="19888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 userDrawn="1"/>
        </p:nvSpPr>
        <p:spPr>
          <a:xfrm>
            <a:off x="193248" y="4958138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FF6633"/>
                </a:solidFill>
                <a:latin typeface="Cabin"/>
              </a:rPr>
              <a:t>PAOL</a:t>
            </a:r>
            <a:endParaRPr lang="it-IT" b="1" dirty="0">
              <a:solidFill>
                <a:srgbClr val="FF6633"/>
              </a:solidFill>
              <a:latin typeface="Cabin"/>
            </a:endParaRPr>
          </a:p>
        </p:txBody>
      </p:sp>
      <p:pic>
        <p:nvPicPr>
          <p:cNvPr id="5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2" y="5173717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-13736" y="1988840"/>
            <a:ext cx="9140600" cy="2664296"/>
          </a:xfrm>
          <a:prstGeom prst="rect">
            <a:avLst/>
          </a:prstGeom>
        </p:spPr>
        <p:txBody>
          <a:bodyPr/>
          <a:lstStyle>
            <a:lvl1pPr algn="r">
              <a:defRPr sz="6000" b="1" baseline="0">
                <a:solidFill>
                  <a:srgbClr val="FF6633"/>
                </a:solidFill>
                <a:latin typeface="Cabin"/>
              </a:defRPr>
            </a:lvl1pPr>
          </a:lstStyle>
          <a:p>
            <a:r>
              <a:rPr lang="it-IT" dirty="0" smtClean="0"/>
              <a:t>Inserisci qui il tuo titolo</a:t>
            </a:r>
            <a:endParaRPr lang="it-IT" dirty="0"/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193248" y="568120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706F6F"/>
                </a:solidFill>
              </a:rPr>
              <a:t>Collegio Universitario</a:t>
            </a:r>
            <a:endParaRPr lang="it-IT" sz="2400" dirty="0">
              <a:solidFill>
                <a:srgbClr val="706F6F"/>
              </a:solidFill>
            </a:endParaRPr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193248" y="614933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>
                <a:solidFill>
                  <a:srgbClr val="ADADAD"/>
                </a:solidFill>
              </a:rPr>
              <a:t>Salesiani</a:t>
            </a:r>
            <a:r>
              <a:rPr lang="it-IT" sz="1800" baseline="0" dirty="0" smtClean="0">
                <a:solidFill>
                  <a:srgbClr val="ADADAD"/>
                </a:solidFill>
              </a:rPr>
              <a:t> Don Bosco</a:t>
            </a:r>
            <a:endParaRPr lang="it-IT" sz="1800" dirty="0">
              <a:solidFill>
                <a:srgbClr val="ADADAD"/>
              </a:solidFill>
            </a:endParaRPr>
          </a:p>
        </p:txBody>
      </p:sp>
      <p:sp>
        <p:nvSpPr>
          <p:cNvPr id="13" name="Rettangolo 12"/>
          <p:cNvSpPr/>
          <p:nvPr userDrawn="1"/>
        </p:nvSpPr>
        <p:spPr>
          <a:xfrm>
            <a:off x="5724127" y="6021288"/>
            <a:ext cx="3382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800" dirty="0" smtClean="0">
                <a:solidFill>
                  <a:srgbClr val="FF6633"/>
                </a:solidFill>
              </a:rPr>
              <a:t>Alessandro Artoni</a:t>
            </a:r>
          </a:p>
          <a:p>
            <a:pPr algn="r"/>
            <a:r>
              <a:rPr lang="it-IT" sz="1800" dirty="0" smtClean="0">
                <a:solidFill>
                  <a:srgbClr val="FF6633"/>
                </a:solidFill>
              </a:rPr>
              <a:t>Giacomo Randazzo</a:t>
            </a:r>
            <a:endParaRPr lang="it-IT" sz="1800" dirty="0">
              <a:solidFill>
                <a:srgbClr val="FF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7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-13736" y="0"/>
            <a:ext cx="9157736" cy="99893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 userDrawn="1"/>
        </p:nvSpPr>
        <p:spPr>
          <a:xfrm>
            <a:off x="179512" y="61594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FF6633"/>
                </a:solidFill>
                <a:latin typeface="Cabin"/>
              </a:rPr>
              <a:t>PAOL</a:t>
            </a:r>
            <a:endParaRPr lang="it-IT" b="1" dirty="0">
              <a:solidFill>
                <a:srgbClr val="FF6633"/>
              </a:solidFill>
              <a:latin typeface="Cabin"/>
            </a:endParaRPr>
          </a:p>
        </p:txBody>
      </p:sp>
      <p:pic>
        <p:nvPicPr>
          <p:cNvPr id="5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7173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testo verticale 2"/>
          <p:cNvSpPr>
            <a:spLocks noGrp="1"/>
          </p:cNvSpPr>
          <p:nvPr>
            <p:ph type="body" orient="vert" idx="1"/>
          </p:nvPr>
        </p:nvSpPr>
        <p:spPr>
          <a:xfrm rot="16200000">
            <a:off x="1979713" y="-315415"/>
            <a:ext cx="5400600" cy="8424935"/>
          </a:xfrm>
          <a:prstGeom prst="rect">
            <a:avLst/>
          </a:prstGeom>
        </p:spPr>
        <p:txBody>
          <a:bodyPr vert="eaVert"/>
          <a:lstStyle/>
          <a:p>
            <a:pPr lvl="0"/>
            <a:endParaRPr lang="it-IT" dirty="0"/>
          </a:p>
        </p:txBody>
      </p:sp>
      <p:sp>
        <p:nvSpPr>
          <p:cNvPr id="8" name="Titolo vertica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5347507" y="-2710095"/>
            <a:ext cx="753244" cy="6480722"/>
          </a:xfrm>
          <a:prstGeom prst="rect">
            <a:avLst/>
          </a:prstGeom>
        </p:spPr>
        <p:txBody>
          <a:bodyPr vert="eaVert"/>
          <a:lstStyle>
            <a:lvl1pPr>
              <a:defRPr sz="4000" baseline="0">
                <a:solidFill>
                  <a:srgbClr val="FF6633"/>
                </a:solidFill>
              </a:defRPr>
            </a:lvl1pPr>
          </a:lstStyle>
          <a:p>
            <a:r>
              <a:rPr lang="it-IT" dirty="0" smtClean="0"/>
              <a:t>Inserisci il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720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91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78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0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22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67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50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3" r:id="rId2"/>
    <p:sldLayoutId id="2147483662" r:id="rId3"/>
    <p:sldLayoutId id="2147483661" r:id="rId4"/>
    <p:sldLayoutId id="214748366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6B03-0061-492A-9EC7-EE1D80E5446B}" type="datetimeFigureOut">
              <a:rPr lang="it-IT" smtClean="0"/>
              <a:t>02/03/2018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08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7.jpeg"/><Relationship Id="rId4" Type="http://schemas.openxmlformats.org/officeDocument/2006/relationships/image" Target="../media/image13.png"/><Relationship Id="rId9" Type="http://schemas.openxmlformats.org/officeDocument/2006/relationships/image" Target="../media/image7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7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12" y="1844824"/>
            <a:ext cx="5501792" cy="2880320"/>
          </a:xfrm>
        </p:spPr>
        <p:txBody>
          <a:bodyPr/>
          <a:lstStyle/>
          <a:p>
            <a:r>
              <a:rPr lang="it-IT" sz="5400" dirty="0" smtClean="0"/>
              <a:t>BLOCKCHAIN</a:t>
            </a:r>
            <a:br>
              <a:rPr lang="it-IT" sz="5400" dirty="0" smtClean="0"/>
            </a:br>
            <a:r>
              <a:rPr lang="it-IT" sz="5400" dirty="0" smtClean="0"/>
              <a:t>&amp;</a:t>
            </a:r>
            <a:br>
              <a:rPr lang="it-IT" sz="5400" dirty="0" smtClean="0"/>
            </a:br>
            <a:r>
              <a:rPr lang="it-IT" sz="5400" dirty="0" smtClean="0"/>
              <a:t>CRIPTOVALUTE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36965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7249" y="1988840"/>
            <a:ext cx="8131175" cy="93610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it-IT" dirty="0" smtClean="0">
                <a:solidFill>
                  <a:srgbClr val="FF6633"/>
                </a:solidFill>
                <a:latin typeface="Cabin"/>
              </a:rPr>
              <a:t>BLOCKCHAIN</a:t>
            </a:r>
            <a:br>
              <a:rPr lang="it-IT" dirty="0" smtClean="0">
                <a:solidFill>
                  <a:srgbClr val="FF6633"/>
                </a:solidFill>
                <a:latin typeface="Cabin"/>
              </a:rPr>
            </a:br>
            <a:endParaRPr lang="it-IT" dirty="0">
              <a:solidFill>
                <a:srgbClr val="FF6633"/>
              </a:solidFill>
              <a:latin typeface="Cabin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034585" y="3077344"/>
            <a:ext cx="8131175" cy="93610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6000" b="1" kern="1200" baseline="0">
                <a:solidFill>
                  <a:srgbClr val="FF6633"/>
                </a:solidFill>
                <a:latin typeface="Cabin"/>
                <a:ea typeface="+mj-ea"/>
                <a:cs typeface="+mj-cs"/>
              </a:defRPr>
            </a:lvl1pPr>
          </a:lstStyle>
          <a:p>
            <a:pPr algn="l"/>
            <a:endParaRPr lang="it-IT" sz="3600" b="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95536" y="307734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f</a:t>
            </a:r>
            <a:r>
              <a:rPr lang="it-IT" dirty="0" smtClean="0">
                <a:solidFill>
                  <a:srgbClr val="FF0000"/>
                </a:solidFill>
              </a:rPr>
              <a:t>or </a:t>
            </a:r>
            <a:r>
              <a:rPr lang="it-IT" dirty="0" err="1" smtClean="0">
                <a:solidFill>
                  <a:srgbClr val="FF0000"/>
                </a:solidFill>
              </a:rPr>
              <a:t>Dummies</a:t>
            </a:r>
            <a:r>
              <a:rPr lang="it-IT" dirty="0" smtClean="0">
                <a:solidFill>
                  <a:srgbClr val="FF0000"/>
                </a:solidFill>
              </a:rPr>
              <a:t>…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2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verticale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it-IT" dirty="0" smtClean="0"/>
              <a:t>Catena di blocchi (1991, usata per TS di dati)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dirty="0" smtClean="0"/>
              <a:t>Registro distribuito aperto a tutti con alcune proprietà particolari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dirty="0"/>
              <a:t>Quando un dato viene messo nella </a:t>
            </a:r>
            <a:r>
              <a:rPr lang="it-IT" dirty="0" err="1"/>
              <a:t>blockchain</a:t>
            </a:r>
            <a:r>
              <a:rPr lang="it-IT" dirty="0"/>
              <a:t>, diventa molto difficile modificarlo (a volte impossibile)</a:t>
            </a:r>
          </a:p>
          <a:p>
            <a:endParaRPr lang="it-IT" u="sng" dirty="0"/>
          </a:p>
        </p:txBody>
      </p:sp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Struttura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12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Struttura</a:t>
            </a:r>
            <a:endParaRPr lang="it-IT" dirty="0"/>
          </a:p>
        </p:txBody>
      </p:sp>
      <p:pic>
        <p:nvPicPr>
          <p:cNvPr id="3074" name="Picture 2" descr="Risultati immagini per block 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20888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4624" y="2459038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208" y="2448765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0888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34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/>
              <a:t>Blockchain</a:t>
            </a:r>
            <a:r>
              <a:rPr lang="it-IT" dirty="0"/>
              <a:t> - Struttura</a:t>
            </a:r>
          </a:p>
        </p:txBody>
      </p:sp>
      <p:pic>
        <p:nvPicPr>
          <p:cNvPr id="4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91" y="1556791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6012160" y="155679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Valore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855912" y="29249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Hash</a:t>
            </a:r>
            <a:r>
              <a:rPr lang="it-IT" dirty="0" smtClean="0"/>
              <a:t> del cubo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267744" y="47251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Hash</a:t>
            </a:r>
            <a:r>
              <a:rPr lang="it-IT" dirty="0" smtClean="0"/>
              <a:t> precedente</a:t>
            </a:r>
            <a:endParaRPr lang="it-IT" dirty="0"/>
          </a:p>
        </p:txBody>
      </p:sp>
      <p:cxnSp>
        <p:nvCxnSpPr>
          <p:cNvPr id="16" name="Connettore 1 15"/>
          <p:cNvCxnSpPr/>
          <p:nvPr/>
        </p:nvCxnSpPr>
        <p:spPr>
          <a:xfrm flipV="1">
            <a:off x="2483768" y="3573016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H="1">
            <a:off x="2483768" y="3573016"/>
            <a:ext cx="1224136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2407216" y="45811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1 22"/>
          <p:cNvCxnSpPr/>
          <p:nvPr/>
        </p:nvCxnSpPr>
        <p:spPr>
          <a:xfrm flipV="1">
            <a:off x="4355976" y="1758336"/>
            <a:ext cx="742936" cy="806568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5098912" y="1758336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e 25"/>
          <p:cNvSpPr/>
          <p:nvPr/>
        </p:nvSpPr>
        <p:spPr>
          <a:xfrm>
            <a:off x="5818992" y="16863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1 27"/>
          <p:cNvCxnSpPr/>
          <p:nvPr/>
        </p:nvCxnSpPr>
        <p:spPr>
          <a:xfrm flipH="1">
            <a:off x="4949544" y="3109610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e 28"/>
          <p:cNvSpPr/>
          <p:nvPr/>
        </p:nvSpPr>
        <p:spPr>
          <a:xfrm>
            <a:off x="5669624" y="30544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37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2" grpId="0" animBg="1"/>
      <p:bldP spid="26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/>
              <a:t>Blockchain</a:t>
            </a:r>
            <a:r>
              <a:rPr lang="it-IT" dirty="0"/>
              <a:t> - Struttura</a:t>
            </a:r>
          </a:p>
        </p:txBody>
      </p:sp>
      <p:pic>
        <p:nvPicPr>
          <p:cNvPr id="4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91" y="1556791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6012160" y="155679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Valore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855912" y="29249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Hash</a:t>
            </a:r>
            <a:r>
              <a:rPr lang="it-IT" dirty="0" smtClean="0"/>
              <a:t> del cubo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267744" y="47251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Hash</a:t>
            </a:r>
            <a:r>
              <a:rPr lang="it-IT" dirty="0" smtClean="0"/>
              <a:t> precedente</a:t>
            </a:r>
            <a:endParaRPr lang="it-IT" dirty="0"/>
          </a:p>
        </p:txBody>
      </p:sp>
      <p:cxnSp>
        <p:nvCxnSpPr>
          <p:cNvPr id="16" name="Connettore 1 15"/>
          <p:cNvCxnSpPr/>
          <p:nvPr/>
        </p:nvCxnSpPr>
        <p:spPr>
          <a:xfrm flipV="1">
            <a:off x="2483768" y="3573016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H="1">
            <a:off x="2483768" y="3573016"/>
            <a:ext cx="1224136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2407216" y="45811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1 22"/>
          <p:cNvCxnSpPr/>
          <p:nvPr/>
        </p:nvCxnSpPr>
        <p:spPr>
          <a:xfrm flipV="1">
            <a:off x="4355976" y="1758336"/>
            <a:ext cx="742936" cy="806568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5098912" y="1758336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e 25"/>
          <p:cNvSpPr/>
          <p:nvPr/>
        </p:nvSpPr>
        <p:spPr>
          <a:xfrm>
            <a:off x="5818992" y="16863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1 27"/>
          <p:cNvCxnSpPr/>
          <p:nvPr/>
        </p:nvCxnSpPr>
        <p:spPr>
          <a:xfrm flipH="1">
            <a:off x="4949544" y="3109610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e 28"/>
          <p:cNvSpPr/>
          <p:nvPr/>
        </p:nvSpPr>
        <p:spPr>
          <a:xfrm>
            <a:off x="5669624" y="30544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15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-0.21094 -0.0062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6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2" grpId="0" animBg="1"/>
      <p:bldP spid="26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Struttura</a:t>
            </a:r>
            <a:endParaRPr lang="it-IT" dirty="0"/>
          </a:p>
        </p:txBody>
      </p:sp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425" y="1484784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4229464" y="22768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Hash</a:t>
            </a:r>
            <a:r>
              <a:rPr lang="it-IT" dirty="0" smtClean="0"/>
              <a:t> del cubo</a:t>
            </a:r>
            <a:endParaRPr lang="it-IT" dirty="0"/>
          </a:p>
        </p:txBody>
      </p:sp>
      <p:cxnSp>
        <p:nvCxnSpPr>
          <p:cNvPr id="8" name="Connettore 1 7"/>
          <p:cNvCxnSpPr/>
          <p:nvPr/>
        </p:nvCxnSpPr>
        <p:spPr>
          <a:xfrm flipH="1">
            <a:off x="3323096" y="2461538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4043176" y="24063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24" name="Picture 4" descr="Risultati immagini per finger pri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54" y="2780928"/>
            <a:ext cx="1765403" cy="22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53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Struttura</a:t>
            </a:r>
            <a:endParaRPr lang="it-IT" dirty="0"/>
          </a:p>
        </p:txBody>
      </p:sp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425" y="1484784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4229464" y="22768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Hash</a:t>
            </a:r>
            <a:r>
              <a:rPr lang="it-IT" dirty="0" smtClean="0"/>
              <a:t> del cubo</a:t>
            </a:r>
            <a:endParaRPr lang="it-IT" dirty="0"/>
          </a:p>
        </p:txBody>
      </p:sp>
      <p:cxnSp>
        <p:nvCxnSpPr>
          <p:cNvPr id="8" name="Connettore 1 7"/>
          <p:cNvCxnSpPr/>
          <p:nvPr/>
        </p:nvCxnSpPr>
        <p:spPr>
          <a:xfrm flipH="1">
            <a:off x="3323096" y="2461538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4043176" y="24063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24" name="Picture 4" descr="Risultati immagini per finger pri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54" y="2780928"/>
            <a:ext cx="1765403" cy="22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9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Struttura</a:t>
            </a:r>
            <a:endParaRPr lang="it-IT" dirty="0"/>
          </a:p>
        </p:txBody>
      </p:sp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425" y="1484784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/>
          <p:cNvSpPr txBox="1"/>
          <p:nvPr/>
        </p:nvSpPr>
        <p:spPr>
          <a:xfrm>
            <a:off x="323528" y="44371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Hash</a:t>
            </a:r>
            <a:r>
              <a:rPr lang="it-IT" dirty="0" smtClean="0"/>
              <a:t> precedente</a:t>
            </a:r>
            <a:endParaRPr lang="it-IT" dirty="0"/>
          </a:p>
        </p:txBody>
      </p:sp>
      <p:cxnSp>
        <p:nvCxnSpPr>
          <p:cNvPr id="14" name="Connettore 1 13"/>
          <p:cNvCxnSpPr/>
          <p:nvPr/>
        </p:nvCxnSpPr>
        <p:spPr>
          <a:xfrm flipV="1">
            <a:off x="539552" y="3284984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flipH="1">
            <a:off x="539552" y="3284984"/>
            <a:ext cx="1224136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463000" y="42930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Picture 2" descr="Risultati immagini per block ch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6096" y="2941608"/>
            <a:ext cx="1944216" cy="73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67944" y="2941607"/>
            <a:ext cx="1944216" cy="73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04248" y="2941606"/>
            <a:ext cx="1944216" cy="73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6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Esempio</a:t>
            </a:r>
            <a:endParaRPr lang="it-IT" dirty="0"/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1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2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5" name="Connettore 7 14"/>
          <p:cNvCxnSpPr/>
          <p:nvPr/>
        </p:nvCxnSpPr>
        <p:spPr>
          <a:xfrm rot="10800000">
            <a:off x="5868144" y="4077072"/>
            <a:ext cx="2808312" cy="36004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7 18"/>
          <p:cNvCxnSpPr/>
          <p:nvPr/>
        </p:nvCxnSpPr>
        <p:spPr>
          <a:xfrm rot="10800000">
            <a:off x="3131840" y="4077074"/>
            <a:ext cx="2592290" cy="36004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215516" y="327626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Genesi</a:t>
            </a:r>
            <a:endParaRPr lang="it-IT" dirty="0"/>
          </a:p>
        </p:txBody>
      </p:sp>
      <p:cxnSp>
        <p:nvCxnSpPr>
          <p:cNvPr id="14" name="Connettore 1 13"/>
          <p:cNvCxnSpPr/>
          <p:nvPr/>
        </p:nvCxnSpPr>
        <p:spPr>
          <a:xfrm flipV="1">
            <a:off x="143508" y="2380808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H="1">
            <a:off x="143508" y="2204864"/>
            <a:ext cx="828092" cy="175944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66956" y="33889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56455"/>
              </p:ext>
            </p:extLst>
          </p:nvPr>
        </p:nvGraphicFramePr>
        <p:xfrm>
          <a:off x="323529" y="3861048"/>
          <a:ext cx="856895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A1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A2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A3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 precedente:          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A0 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 precedente:          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baseline="0" dirty="0" smtClean="0">
                          <a:solidFill>
                            <a:schemeClr val="tx1"/>
                          </a:solidFill>
                        </a:rPr>
                        <a:t> precedente:          </a:t>
                      </a:r>
                      <a:r>
                        <a:rPr lang="it-IT" sz="2000" b="0" baseline="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13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Esempio</a:t>
            </a:r>
            <a:endParaRPr lang="it-IT" dirty="0"/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1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2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026" name="Picture 2" descr="Risultati immagini per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954" y="182176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el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56455"/>
              </p:ext>
            </p:extLst>
          </p:nvPr>
        </p:nvGraphicFramePr>
        <p:xfrm>
          <a:off x="323529" y="3861048"/>
          <a:ext cx="856895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A1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A2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A3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 precedente:          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A0 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 precedente:          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baseline="0" dirty="0" smtClean="0">
                          <a:solidFill>
                            <a:schemeClr val="tx1"/>
                          </a:solidFill>
                        </a:rPr>
                        <a:t> precedente:          </a:t>
                      </a:r>
                      <a:r>
                        <a:rPr lang="it-IT" sz="2000" b="0" baseline="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cxnSp>
        <p:nvCxnSpPr>
          <p:cNvPr id="7" name="Connettore 2 6"/>
          <p:cNvCxnSpPr/>
          <p:nvPr/>
        </p:nvCxnSpPr>
        <p:spPr>
          <a:xfrm>
            <a:off x="4676998" y="2348880"/>
            <a:ext cx="975122" cy="1584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5508104" y="3933056"/>
            <a:ext cx="432048" cy="288032"/>
          </a:xfrm>
          <a:prstGeom prst="ellipse">
            <a:avLst/>
          </a:prstGeom>
          <a:noFill/>
          <a:ln>
            <a:solidFill>
              <a:srgbClr val="FF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53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12825" y="1988840"/>
            <a:ext cx="8131175" cy="93610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it-IT" dirty="0" smtClean="0"/>
              <a:t>DISCLAIMER</a:t>
            </a:r>
            <a:endParaRPr lang="it-IT" dirty="0">
              <a:solidFill>
                <a:srgbClr val="FF6633"/>
              </a:solidFill>
              <a:latin typeface="Cabin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034585" y="3077344"/>
            <a:ext cx="8131175" cy="93610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6000" b="1" kern="1200" baseline="0">
                <a:solidFill>
                  <a:srgbClr val="FF6633"/>
                </a:solidFill>
                <a:latin typeface="Cabin"/>
                <a:ea typeface="+mj-ea"/>
                <a:cs typeface="+mj-cs"/>
              </a:defRPr>
            </a:lvl1pPr>
          </a:lstStyle>
          <a:p>
            <a:pPr algn="l"/>
            <a:r>
              <a:rPr lang="it-IT" sz="3600" b="0" dirty="0" smtClean="0"/>
              <a:t>Di che cosa NON parleremo..</a:t>
            </a:r>
            <a:endParaRPr lang="it-IT" sz="3600" b="0" dirty="0"/>
          </a:p>
        </p:txBody>
      </p:sp>
    </p:spTree>
    <p:extLst>
      <p:ext uri="{BB962C8B-B14F-4D97-AF65-F5344CB8AC3E}">
        <p14:creationId xmlns:p14="http://schemas.microsoft.com/office/powerpoint/2010/main" val="15356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Esempio</a:t>
            </a:r>
            <a:endParaRPr lang="it-IT" dirty="0"/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1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2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026" name="Picture 2" descr="Risultati immagini per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954" y="182176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el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4556"/>
              </p:ext>
            </p:extLst>
          </p:nvPr>
        </p:nvGraphicFramePr>
        <p:xfrm>
          <a:off x="323529" y="3861048"/>
          <a:ext cx="856895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A1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A3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 precedente:          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A0 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 precedente:          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baseline="0" dirty="0" smtClean="0">
                          <a:solidFill>
                            <a:schemeClr val="tx1"/>
                          </a:solidFill>
                        </a:rPr>
                        <a:t> precedente:          </a:t>
                      </a:r>
                      <a:r>
                        <a:rPr lang="it-IT" sz="2000" b="0" baseline="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cxnSp>
        <p:nvCxnSpPr>
          <p:cNvPr id="7" name="Connettore 2 6"/>
          <p:cNvCxnSpPr/>
          <p:nvPr/>
        </p:nvCxnSpPr>
        <p:spPr>
          <a:xfrm>
            <a:off x="4676998" y="2348880"/>
            <a:ext cx="975122" cy="1584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5508104" y="3933056"/>
            <a:ext cx="432048" cy="288032"/>
          </a:xfrm>
          <a:prstGeom prst="ellipse">
            <a:avLst/>
          </a:prstGeom>
          <a:noFill/>
          <a:ln>
            <a:solidFill>
              <a:srgbClr val="FF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/>
          <p:cNvCxnSpPr/>
          <p:nvPr/>
        </p:nvCxnSpPr>
        <p:spPr>
          <a:xfrm flipH="1">
            <a:off x="5940152" y="4653136"/>
            <a:ext cx="2448272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5632611" y="5147900"/>
            <a:ext cx="30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109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- Esempio</a:t>
            </a:r>
            <a:endParaRPr lang="it-IT" dirty="0"/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34283"/>
              </p:ext>
            </p:extLst>
          </p:nvPr>
        </p:nvGraphicFramePr>
        <p:xfrm>
          <a:off x="323529" y="3861048"/>
          <a:ext cx="856895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A1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A2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:                               A3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 precedente:          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A0 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 precedente:          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 err="1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baseline="0" dirty="0" smtClean="0">
                          <a:solidFill>
                            <a:schemeClr val="tx1"/>
                          </a:solidFill>
                        </a:rPr>
                        <a:t> precedente:          </a:t>
                      </a:r>
                      <a:r>
                        <a:rPr lang="it-IT" sz="2000" b="0" baseline="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it-IT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1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2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103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– </a:t>
            </a:r>
            <a:r>
              <a:rPr lang="it-IT" dirty="0" err="1" smtClean="0"/>
              <a:t>Proof</a:t>
            </a:r>
            <a:r>
              <a:rPr lang="it-IT" dirty="0" smtClean="0"/>
              <a:t> Of Work</a:t>
            </a:r>
            <a:endParaRPr lang="it-IT" dirty="0"/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1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2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050" name="Picture 2" descr="Risultati immagini per lumaca icon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07702"/>
            <a:ext cx="1123916" cy="112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539552" y="436510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 inoltre un blocco venisse corrotto, bisognerebbe </a:t>
            </a:r>
            <a:r>
              <a:rPr lang="it-IT" dirty="0" err="1" smtClean="0"/>
              <a:t>ricalcore</a:t>
            </a:r>
            <a:r>
              <a:rPr lang="it-IT" dirty="0" smtClean="0"/>
              <a:t> l’</a:t>
            </a:r>
            <a:r>
              <a:rPr lang="it-IT" dirty="0" err="1" smtClean="0"/>
              <a:t>hash</a:t>
            </a:r>
            <a:r>
              <a:rPr lang="it-IT" dirty="0" smtClean="0"/>
              <a:t> di tutti i blocchi.</a:t>
            </a:r>
          </a:p>
          <a:p>
            <a:r>
              <a:rPr lang="it-IT" dirty="0" smtClean="0"/>
              <a:t>A causa però del meccanismo di lentezza introdotto, è impossibile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519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06 -0.00163 C 0.06597 -0.0095 0.06424 -0.00487 0.07136 -0.01389 C 0.07361 -0.0169 0.07518 -0.02038 0.07743 -0.02338 C 0.08212 -0.02963 0.08733 -0.03264 0.09271 -0.03704 C 0.09688 -0.04051 0.1007 -0.04468 0.10504 -0.04792 C 0.10799 -0.05024 0.11198 -0.0507 0.11511 -0.05209 C 0.11945 -0.04329 0.12275 -0.03357 0.12535 -0.02338 C 0.12622 -0.01991 0.12795 -0.01297 0.13143 -0.0125 C 0.14393 -0.01112 0.1566 -0.01158 0.16927 -0.01112 C 0.17726 -0.00926 0.18038 -0.00741 0.18559 -0.01667 C 0.18924 -0.03079 0.18559 -0.025 0.20191 -0.02338 C 0.20625 -0.02153 0.20955 -0.01551 0.21111 -0.00973 C 0.21181 -0.00695 0.2132 -0.00163 0.2132 -0.00163 C 0.21372 0.00648 0.21441 0.02986 0.21927 0.03634 C 0.22066 0.03819 0.22448 0.03958 0.22639 0.0405 C 0.23038 0.04004 0.23455 0.0405 0.23854 0.03912 C 0.24184 0.03796 0.24323 0.03333 0.24584 0.03101 C 0.25122 0.02615 0.24636 0.03402 0.25191 0.02685 C 0.25521 0.02245 0.25712 0.01805 0.26111 0.01458 C 0.26719 0.003 0.26406 0.00787 0.27031 -0.00024 C 0.2724 -0.00625 0.27483 -0.00718 0.27743 -0.0125 C 0.27882 -0.01204 0.28906 -0.0095 0.29167 -0.00718 C 0.29271 -0.00625 0.29288 -0.00417 0.29375 -0.00301 C 0.29688 0.00115 0.29844 0.00231 0.30191 0.00509 C 0.30521 0.01134 0.30903 0.01666 0.31215 0.02291 C 0.32726 0.02152 0.3408 0.01435 0.3559 0.01064 C 0.36771 0.00277 0.38264 -0.00024 0.39584 -0.00024 L 0.52222 -0.00024 L 0.63959 0.02291 " pathEditMode="relative" ptsTypes="ffffffffffffffffffffffffffAAA">
                                      <p:cBhvr>
                                        <p:cTn id="6" dur="1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verticale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it-IT" dirty="0" smtClean="0"/>
              <a:t>Esiste anche un ulteriore meccanismo di sicurezza.</a:t>
            </a:r>
          </a:p>
          <a:p>
            <a:r>
              <a:rPr lang="it-IT" dirty="0" smtClean="0"/>
              <a:t>Le </a:t>
            </a:r>
            <a:r>
              <a:rPr lang="it-IT" dirty="0" err="1" smtClean="0"/>
              <a:t>blockchain</a:t>
            </a:r>
            <a:r>
              <a:rPr lang="it-IT" dirty="0" smtClean="0"/>
              <a:t> sono distribuite tramite una rete P2P.</a:t>
            </a:r>
          </a:p>
          <a:p>
            <a:r>
              <a:rPr lang="it-IT" dirty="0" smtClean="0"/>
              <a:t>Quando qualcuno entra nella rete, riceve un’intera copia della </a:t>
            </a:r>
            <a:r>
              <a:rPr lang="it-IT" dirty="0" err="1" smtClean="0"/>
              <a:t>blockchain</a:t>
            </a:r>
            <a:r>
              <a:rPr lang="it-IT" dirty="0" smtClean="0"/>
              <a:t>.</a:t>
            </a:r>
          </a:p>
          <a:p>
            <a:r>
              <a:rPr lang="it-IT" dirty="0" smtClean="0"/>
              <a:t>Quando qualcuno crea un nuovo blocco, questo viene inviato a tutti nella rete.</a:t>
            </a:r>
          </a:p>
          <a:p>
            <a:r>
              <a:rPr lang="it-IT" dirty="0" smtClean="0"/>
              <a:t>Tutti verificano che il blocco sia valido, e nel caso lo aggiungono alla catena</a:t>
            </a:r>
            <a:endParaRPr lang="it-IT" dirty="0"/>
          </a:p>
        </p:txBody>
      </p:sp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– P2P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verticale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it-IT" dirty="0" smtClean="0"/>
              <a:t>Tutti i blocchi in questo caso creano il CONSENSO.</a:t>
            </a:r>
          </a:p>
          <a:p>
            <a:r>
              <a:rPr lang="it-IT" dirty="0" smtClean="0"/>
              <a:t>In questa maniera, per «</a:t>
            </a:r>
            <a:r>
              <a:rPr lang="it-IT" dirty="0" err="1" smtClean="0"/>
              <a:t>hackerare</a:t>
            </a:r>
            <a:r>
              <a:rPr lang="it-IT" dirty="0" smtClean="0"/>
              <a:t>» la </a:t>
            </a:r>
            <a:r>
              <a:rPr lang="it-IT" dirty="0" err="1" smtClean="0"/>
              <a:t>blockchain</a:t>
            </a:r>
            <a:r>
              <a:rPr lang="it-IT" dirty="0" smtClean="0"/>
              <a:t> bisognerebbe ottenere il controllo di almeno il 50% della rete. </a:t>
            </a:r>
            <a:endParaRPr lang="it-IT" dirty="0"/>
          </a:p>
        </p:txBody>
      </p:sp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– P2P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83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– P2P</a:t>
            </a:r>
            <a:endParaRPr lang="it-IT" dirty="0"/>
          </a:p>
        </p:txBody>
      </p:sp>
      <p:pic>
        <p:nvPicPr>
          <p:cNvPr id="4" name="Picture 2" descr="Risultati immagini per pers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23437"/>
            <a:ext cx="1080744" cy="10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magine correla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79" y="2852936"/>
            <a:ext cx="1043205" cy="104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magine correl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766" y="1241176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magine correlat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86081"/>
            <a:ext cx="1079122" cy="107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magine correla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47" y="2852936"/>
            <a:ext cx="1089365" cy="10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Risultati immagini per perso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AutoShape 12" descr="Risultati immagini per person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AutoShape 14" descr="Risultati immagini per person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16" descr="Risultati immagini per person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AutoShape 18" descr="Risultati immagini per person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166" name="Picture 22" descr="Immagine correlat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851" y="4421873"/>
            <a:ext cx="1162219" cy="116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40344" y="350101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264" y="350100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24424" y="350100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264" y="16288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0184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4344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97539" y="502564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77459" y="502564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81619" y="502564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4679" y="16288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4599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8759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2112" y="4990814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2032" y="499081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86192" y="499081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28" y="32129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24552" y="32128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9608" y="32128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Immagine correlat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561545"/>
            <a:ext cx="1098815" cy="109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36644" y="3289787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6564" y="3289785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0724" y="3289785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0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8368 -0.2136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4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– P2P</a:t>
            </a:r>
            <a:endParaRPr lang="it-IT" dirty="0"/>
          </a:p>
        </p:txBody>
      </p:sp>
      <p:pic>
        <p:nvPicPr>
          <p:cNvPr id="4" name="Picture 2" descr="Risultati immagini per pers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52" y="1223437"/>
            <a:ext cx="1080744" cy="10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magine correla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40493"/>
            <a:ext cx="963688" cy="9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magine correl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782" y="4798150"/>
            <a:ext cx="1079122" cy="107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 descr="Immagine correla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88047"/>
            <a:ext cx="1029667" cy="102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isultati immagini per block chai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92280" y="16194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72200" y="16193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76360" y="16193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isultati immagini per block chai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92280" y="522920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72200" y="52292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76360" y="52292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isultati immagini per block chai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544" y="1556794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0536" y="155679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624" y="155679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isultati immagini per block chai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544" y="5157194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0536" y="515719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624" y="515719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higla\blockchainAndCriptocurrencies\img\BlockNoChain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2486025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2291671" y="32443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New </a:t>
            </a:r>
            <a:r>
              <a:rPr lang="it-IT" dirty="0" err="1" smtClean="0"/>
              <a:t>Block</a:t>
            </a:r>
            <a:r>
              <a:rPr lang="it-IT" dirty="0" smtClean="0"/>
              <a:t>!</a:t>
            </a:r>
            <a:endParaRPr lang="it-IT" dirty="0"/>
          </a:p>
        </p:txBody>
      </p:sp>
      <p:cxnSp>
        <p:nvCxnSpPr>
          <p:cNvPr id="11" name="Connettore 2 10"/>
          <p:cNvCxnSpPr>
            <a:endCxn id="27" idx="1"/>
          </p:cNvCxnSpPr>
          <p:nvPr/>
        </p:nvCxnSpPr>
        <p:spPr>
          <a:xfrm flipH="1" flipV="1">
            <a:off x="2195736" y="1741512"/>
            <a:ext cx="2376264" cy="18721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endCxn id="30" idx="1"/>
          </p:cNvCxnSpPr>
          <p:nvPr/>
        </p:nvCxnSpPr>
        <p:spPr>
          <a:xfrm flipH="1">
            <a:off x="2195736" y="3613667"/>
            <a:ext cx="2376264" cy="17282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>
            <a:endCxn id="23" idx="3"/>
          </p:cNvCxnSpPr>
          <p:nvPr/>
        </p:nvCxnSpPr>
        <p:spPr>
          <a:xfrm>
            <a:off x="4572000" y="3613667"/>
            <a:ext cx="1800200" cy="180025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endCxn id="20" idx="3"/>
          </p:cNvCxnSpPr>
          <p:nvPr/>
        </p:nvCxnSpPr>
        <p:spPr>
          <a:xfrm flipV="1">
            <a:off x="4572000" y="1804118"/>
            <a:ext cx="1800200" cy="180954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5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err="1" smtClean="0"/>
              <a:t>Blockchain</a:t>
            </a:r>
            <a:r>
              <a:rPr lang="it-IT" dirty="0" smtClean="0"/>
              <a:t> – P2P</a:t>
            </a:r>
            <a:endParaRPr lang="it-IT" dirty="0"/>
          </a:p>
        </p:txBody>
      </p:sp>
      <p:pic>
        <p:nvPicPr>
          <p:cNvPr id="4" name="Picture 2" descr="Risultati immagini per pers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23437"/>
            <a:ext cx="1080744" cy="10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magine correla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79" y="2852936"/>
            <a:ext cx="1043205" cy="104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magine correl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766" y="1241176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magine correlat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86081"/>
            <a:ext cx="1079122" cy="107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magine correla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47" y="2852936"/>
            <a:ext cx="1089365" cy="10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Risultati immagini per perso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AutoShape 12" descr="Risultati immagini per person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AutoShape 14" descr="Risultati immagini per person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16" descr="Risultati immagini per person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AutoShape 18" descr="Risultati immagini per person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166" name="Picture 22" descr="Immagine correlat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851" y="4421873"/>
            <a:ext cx="1162219" cy="116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40344" y="350101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264" y="350100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24424" y="350100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264" y="16288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0184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4344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97539" y="502564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77459" y="502564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81619" y="502564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4679" y="16288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4599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8759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2112" y="4990814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2032" y="499081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86192" y="499081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28" y="32129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24552" y="32128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9608" y="32128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e 1"/>
          <p:cNvSpPr/>
          <p:nvPr/>
        </p:nvSpPr>
        <p:spPr>
          <a:xfrm>
            <a:off x="3024140" y="2636912"/>
            <a:ext cx="3125820" cy="1656184"/>
          </a:xfrm>
          <a:prstGeom prst="ellips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riangolo isoscele 9"/>
          <p:cNvSpPr/>
          <p:nvPr/>
        </p:nvSpPr>
        <p:spPr>
          <a:xfrm>
            <a:off x="3275856" y="2204865"/>
            <a:ext cx="576064" cy="792087"/>
          </a:xfrm>
          <a:prstGeom prst="triangle">
            <a:avLst>
              <a:gd name="adj" fmla="val 8967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iangolo isoscele 37"/>
          <p:cNvSpPr/>
          <p:nvPr/>
        </p:nvSpPr>
        <p:spPr>
          <a:xfrm rot="17153017">
            <a:off x="2702166" y="3016571"/>
            <a:ext cx="576064" cy="832793"/>
          </a:xfrm>
          <a:prstGeom prst="triangle">
            <a:avLst>
              <a:gd name="adj" fmla="val 8967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Triangolo isoscele 38"/>
          <p:cNvSpPr/>
          <p:nvPr/>
        </p:nvSpPr>
        <p:spPr>
          <a:xfrm rot="13260645">
            <a:off x="3181494" y="3876700"/>
            <a:ext cx="576064" cy="832793"/>
          </a:xfrm>
          <a:prstGeom prst="triangle">
            <a:avLst>
              <a:gd name="adj" fmla="val 8967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Triangolo isoscele 39"/>
          <p:cNvSpPr/>
          <p:nvPr/>
        </p:nvSpPr>
        <p:spPr>
          <a:xfrm rot="8569652">
            <a:off x="5243024" y="3950479"/>
            <a:ext cx="576064" cy="832793"/>
          </a:xfrm>
          <a:prstGeom prst="triangle">
            <a:avLst>
              <a:gd name="adj" fmla="val 8967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Triangolo isoscele 40"/>
          <p:cNvSpPr/>
          <p:nvPr/>
        </p:nvSpPr>
        <p:spPr>
          <a:xfrm rot="2471610">
            <a:off x="5521178" y="2293546"/>
            <a:ext cx="576064" cy="832793"/>
          </a:xfrm>
          <a:prstGeom prst="triangle">
            <a:avLst>
              <a:gd name="adj" fmla="val 8967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Triangolo isoscele 41"/>
          <p:cNvSpPr/>
          <p:nvPr/>
        </p:nvSpPr>
        <p:spPr>
          <a:xfrm rot="6270221">
            <a:off x="5734005" y="3128609"/>
            <a:ext cx="576064" cy="832793"/>
          </a:xfrm>
          <a:prstGeom prst="triangle">
            <a:avLst>
              <a:gd name="adj" fmla="val 8967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194" name="Picture 2" descr="Risultati immagini per approv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89" y="3076081"/>
            <a:ext cx="777845" cy="77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3943882" y="320213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Consensus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37321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smtClean="0"/>
              <a:t>DISCLAIMER</a:t>
            </a:r>
            <a:endParaRPr lang="it-IT" dirty="0"/>
          </a:p>
        </p:txBody>
      </p:sp>
      <p:sp>
        <p:nvSpPr>
          <p:cNvPr id="4" name="AutoShape 2" descr="Risultati immagini per coin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572" y="1700808"/>
            <a:ext cx="532373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ttore 1 6"/>
          <p:cNvCxnSpPr/>
          <p:nvPr/>
        </p:nvCxnSpPr>
        <p:spPr>
          <a:xfrm>
            <a:off x="2800597" y="1772816"/>
            <a:ext cx="3384376" cy="33123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V="1">
            <a:off x="2944613" y="1772816"/>
            <a:ext cx="3240360" cy="31683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3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smtClean="0"/>
              <a:t>DISCLAIMER</a:t>
            </a:r>
            <a:endParaRPr lang="it-IT" dirty="0"/>
          </a:p>
        </p:txBody>
      </p:sp>
      <p:sp>
        <p:nvSpPr>
          <p:cNvPr id="4" name="AutoShape 2" descr="Risultati immagini per coin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50" name="Picture 2" descr="Risultati immagini per block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37010"/>
            <a:ext cx="7939485" cy="476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7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smtClean="0"/>
              <a:t>DISCLAIMER</a:t>
            </a:r>
            <a:endParaRPr lang="it-IT" dirty="0"/>
          </a:p>
        </p:txBody>
      </p:sp>
      <p:sp>
        <p:nvSpPr>
          <p:cNvPr id="4" name="AutoShape 2" descr="Risultati immagini per coin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52" name="Picture 4" descr="Risultati immagini per criptocurrenc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1" y="1960624"/>
            <a:ext cx="86296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70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7249" y="1988840"/>
            <a:ext cx="8131175" cy="93610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it-IT" dirty="0" smtClean="0"/>
              <a:t>STORIA DEL P2P</a:t>
            </a:r>
            <a:endParaRPr lang="it-IT" dirty="0">
              <a:solidFill>
                <a:srgbClr val="FF6633"/>
              </a:solidFill>
              <a:latin typeface="Cabin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034585" y="3077344"/>
            <a:ext cx="8131175" cy="93610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6000" b="1" kern="1200" baseline="0">
                <a:solidFill>
                  <a:srgbClr val="FF6633"/>
                </a:solidFill>
                <a:latin typeface="Cabin"/>
                <a:ea typeface="+mj-ea"/>
                <a:cs typeface="+mj-cs"/>
              </a:defRPr>
            </a:lvl1pPr>
          </a:lstStyle>
          <a:p>
            <a:pPr algn="l"/>
            <a:endParaRPr lang="it-IT" sz="3600" b="0" dirty="0"/>
          </a:p>
        </p:txBody>
      </p:sp>
    </p:spTree>
    <p:extLst>
      <p:ext uri="{BB962C8B-B14F-4D97-AF65-F5344CB8AC3E}">
        <p14:creationId xmlns:p14="http://schemas.microsoft.com/office/powerpoint/2010/main" val="32638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 smtClean="0"/>
              <a:t>Storia del Peer To Peer – Cos’è?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it-IT" dirty="0" smtClean="0"/>
              <a:t>Paradigma che promuove la condivisione di risorse all’interno di una rete direttamente tra i membri di questa rete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029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verticale 1"/>
          <p:cNvSpPr>
            <a:spLocks noGrp="1"/>
          </p:cNvSpPr>
          <p:nvPr>
            <p:ph type="body" orient="vert" idx="1"/>
          </p:nvPr>
        </p:nvSpPr>
        <p:spPr>
          <a:xfrm rot="16200000">
            <a:off x="2374096" y="-853816"/>
            <a:ext cx="4382074" cy="8771242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it-IT" dirty="0" smtClean="0"/>
              <a:t>Aumento banda internet ( fibra ottica)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dirty="0" smtClean="0"/>
              <a:t>Aumento potenza di calcolo dei computer stessi</a:t>
            </a:r>
            <a:endParaRPr lang="it-IT" dirty="0"/>
          </a:p>
        </p:txBody>
      </p:sp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/>
              <a:t>Storia del Peer To Peer – </a:t>
            </a:r>
            <a:r>
              <a:rPr lang="it-IT" dirty="0" smtClean="0"/>
              <a:t>Perché ora?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63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verticale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it-IT" dirty="0" smtClean="0"/>
              <a:t>Napster (1999 -  2001)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dirty="0" err="1" smtClean="0"/>
              <a:t>Gnutella</a:t>
            </a:r>
            <a:r>
              <a:rPr lang="it-IT" dirty="0" smtClean="0"/>
              <a:t> (1999 – </a:t>
            </a:r>
            <a:r>
              <a:rPr lang="it-IT" dirty="0" err="1" smtClean="0"/>
              <a:t>today</a:t>
            </a:r>
            <a:r>
              <a:rPr lang="it-IT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dirty="0" err="1" smtClean="0"/>
              <a:t>Kazaa</a:t>
            </a:r>
            <a:r>
              <a:rPr lang="it-IT" dirty="0" smtClean="0"/>
              <a:t> (2001 – 2012)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dirty="0" smtClean="0"/>
              <a:t>Bit </a:t>
            </a:r>
            <a:r>
              <a:rPr lang="it-IT" dirty="0" err="1" smtClean="0"/>
              <a:t>torrent</a:t>
            </a:r>
            <a:r>
              <a:rPr lang="it-IT" dirty="0" smtClean="0"/>
              <a:t> (2001 – </a:t>
            </a:r>
            <a:r>
              <a:rPr lang="it-IT" dirty="0" err="1" smtClean="0"/>
              <a:t>today</a:t>
            </a:r>
            <a:r>
              <a:rPr lang="it-IT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dirty="0" smtClean="0"/>
              <a:t>….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dirty="0" err="1" smtClean="0"/>
              <a:t>Bitcoin</a:t>
            </a:r>
            <a:r>
              <a:rPr lang="it-IT" dirty="0" smtClean="0"/>
              <a:t> (2009 – </a:t>
            </a:r>
            <a:r>
              <a:rPr lang="it-IT" dirty="0" err="1" smtClean="0"/>
              <a:t>today</a:t>
            </a:r>
            <a:r>
              <a:rPr lang="it-IT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endParaRPr lang="it-IT" dirty="0"/>
          </a:p>
        </p:txBody>
      </p:sp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dirty="0"/>
              <a:t>Storia del Peer To Peer </a:t>
            </a:r>
            <a:r>
              <a:rPr lang="it-IT" dirty="0" smtClean="0"/>
              <a:t>– Esempi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27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out storybo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663</Words>
  <Application>Microsoft Office PowerPoint</Application>
  <PresentationFormat>Presentazione su schermo (4:3)</PresentationFormat>
  <Paragraphs>125</Paragraphs>
  <Slides>27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27</vt:i4>
      </vt:variant>
    </vt:vector>
  </HeadingPairs>
  <TitlesOfParts>
    <vt:vector size="29" baseType="lpstr">
      <vt:lpstr>Layout storyboard</vt:lpstr>
      <vt:lpstr>Personalizza struttura</vt:lpstr>
      <vt:lpstr>BLOCKCHAIN &amp; CRIPTOVALUTE</vt:lpstr>
      <vt:lpstr>DISCLAIMER</vt:lpstr>
      <vt:lpstr>DISCLAIMER</vt:lpstr>
      <vt:lpstr>DISCLAIMER</vt:lpstr>
      <vt:lpstr>DISCLAIMER</vt:lpstr>
      <vt:lpstr>STORIA DEL P2P</vt:lpstr>
      <vt:lpstr>Storia del Peer To Peer – Cos’è?</vt:lpstr>
      <vt:lpstr>Storia del Peer To Peer – Perché ora?</vt:lpstr>
      <vt:lpstr>Storia del Peer To Peer – Esempi</vt:lpstr>
      <vt:lpstr>BLOCKCHAIN </vt:lpstr>
      <vt:lpstr>Blockchain - Struttura</vt:lpstr>
      <vt:lpstr>Blockchain - Struttura</vt:lpstr>
      <vt:lpstr>Blockchain - Struttura</vt:lpstr>
      <vt:lpstr>Blockchain - Struttura</vt:lpstr>
      <vt:lpstr>Blockchain - Struttura</vt:lpstr>
      <vt:lpstr>Blockchain - Struttura</vt:lpstr>
      <vt:lpstr>Blockchain - Struttura</vt:lpstr>
      <vt:lpstr>Blockchain - Esempio</vt:lpstr>
      <vt:lpstr>Blockchain - Esempio</vt:lpstr>
      <vt:lpstr>Blockchain - Esempio</vt:lpstr>
      <vt:lpstr>Blockchain - Esempio</vt:lpstr>
      <vt:lpstr>Blockchain – Proof Of Work</vt:lpstr>
      <vt:lpstr>Blockchain – P2P</vt:lpstr>
      <vt:lpstr>Blockchain – P2P</vt:lpstr>
      <vt:lpstr>Blockchain – P2P</vt:lpstr>
      <vt:lpstr>Blockchain – P2P</vt:lpstr>
      <vt:lpstr>Blockchain – P2P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allealby Artoni</dc:creator>
  <cp:lastModifiedBy>allealby Artoni</cp:lastModifiedBy>
  <cp:revision>27</cp:revision>
  <dcterms:created xsi:type="dcterms:W3CDTF">2018-03-01T11:04:11Z</dcterms:created>
  <dcterms:modified xsi:type="dcterms:W3CDTF">2018-03-02T15:23:58Z</dcterms:modified>
</cp:coreProperties>
</file>