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12044-7606-468C-924B-2FC7349E56B7}" type="datetimeFigureOut">
              <a:rPr lang="it-IT" smtClean="0"/>
              <a:t>18/02/2022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676EC-6C2B-4CF0-AC0C-8E31859E57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50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dirty="0"/>
              <a:t>Range filtering:</a:t>
            </a:r>
            <a:r>
              <a:rPr lang="en-US" sz="1200" dirty="0"/>
              <a:t> their weights depend on image intensity or color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676EC-6C2B-4CF0-AC0C-8E31859E57E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31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31DFD-891E-41AC-830C-651308C2C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5400" dirty="0"/>
              <a:t>Bilateral Filtering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A8144D-B017-4911-A966-E4D74544D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Alessandro Caroti</a:t>
            </a:r>
          </a:p>
        </p:txBody>
      </p:sp>
    </p:spTree>
    <p:extLst>
      <p:ext uri="{BB962C8B-B14F-4D97-AF65-F5344CB8AC3E}">
        <p14:creationId xmlns:p14="http://schemas.microsoft.com/office/powerpoint/2010/main" val="11736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5A417-1C80-4D54-B37C-EE663A9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7588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Image filtering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B0857-D013-4140-8911-3823B14E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06905"/>
            <a:ext cx="10131425" cy="4684295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latin typeface="CMR10"/>
              </a:rPr>
              <a:t>Filtering</a:t>
            </a:r>
            <a:r>
              <a:rPr lang="en-US" sz="2400" b="0" i="0" u="none" strike="noStrike" baseline="0" dirty="0">
                <a:latin typeface="CMR10"/>
              </a:rPr>
              <a:t> is one of the most fundamental building blocks of image processing. The simplest smoothing method is a </a:t>
            </a:r>
            <a:r>
              <a:rPr lang="en-US" sz="2400" b="0" i="0" u="sng" strike="noStrike" baseline="0" dirty="0">
                <a:latin typeface="CMR10"/>
              </a:rPr>
              <a:t>Gaussian </a:t>
            </a:r>
            <a:r>
              <a:rPr lang="en-US" sz="2400" u="sng" dirty="0">
                <a:latin typeface="CMR10"/>
              </a:rPr>
              <a:t>filter</a:t>
            </a:r>
            <a:r>
              <a:rPr lang="en-US" sz="2400" b="0" i="0" u="none" strike="noStrike" baseline="0" dirty="0">
                <a:latin typeface="CMR10"/>
              </a:rPr>
              <a:t>, averaging pixels that are close together in a geometric sense. However, such a </a:t>
            </a:r>
            <a:r>
              <a:rPr lang="en-US" sz="2400" dirty="0">
                <a:latin typeface="CMR10"/>
              </a:rPr>
              <a:t>fil</a:t>
            </a:r>
            <a:r>
              <a:rPr lang="en-US" sz="2400" b="0" i="0" u="none" strike="noStrike" baseline="0" dirty="0">
                <a:latin typeface="CMR10"/>
              </a:rPr>
              <a:t>ter </a:t>
            </a:r>
            <a:r>
              <a:rPr lang="en-US" sz="2400" b="0" i="0" u="sng" strike="noStrike" baseline="0" dirty="0">
                <a:latin typeface="CMR10"/>
              </a:rPr>
              <a:t>doesn’t differentiate between smooth areas and sharp edges, which become blurred in the process</a:t>
            </a:r>
          </a:p>
          <a:p>
            <a:pPr marL="0" indent="0" algn="l">
              <a:buNone/>
            </a:pPr>
            <a:endParaRPr lang="en-US" sz="2400" b="0" i="0" u="sng" strike="noStrike" baseline="0" dirty="0">
              <a:latin typeface="CMR10"/>
            </a:endParaRPr>
          </a:p>
          <a:p>
            <a:pPr algn="l"/>
            <a:r>
              <a:rPr lang="en-US" sz="2400" b="0" i="0" u="none" strike="noStrike" baseline="0" dirty="0">
                <a:latin typeface="CMR10"/>
              </a:rPr>
              <a:t>The present project is based on "Bilateral Filtering for Gray and Color Images", by C. </a:t>
            </a:r>
            <a:r>
              <a:rPr lang="en-US" sz="2400" b="0" i="0" u="none" strike="noStrike" baseline="0" dirty="0" err="1">
                <a:latin typeface="CMR10"/>
              </a:rPr>
              <a:t>Tomasi</a:t>
            </a:r>
            <a:r>
              <a:rPr lang="en-US" sz="2400" b="0" i="0" u="none" strike="noStrike" baseline="0" dirty="0">
                <a:latin typeface="CMR10"/>
              </a:rPr>
              <a:t> &amp; R. </a:t>
            </a:r>
            <a:r>
              <a:rPr lang="en-US" sz="2400" b="0" i="0" u="none" strike="noStrike" baseline="0" dirty="0" err="1">
                <a:latin typeface="CMR10"/>
              </a:rPr>
              <a:t>Manduchi</a:t>
            </a:r>
            <a:r>
              <a:rPr lang="en-US" sz="2400" b="0" i="0" u="none" strike="noStrike" baseline="0" dirty="0">
                <a:latin typeface="CMR10"/>
              </a:rPr>
              <a:t>. The goal of the project is to </a:t>
            </a:r>
            <a:r>
              <a:rPr lang="en-US" sz="2400" b="1" i="0" u="none" strike="noStrike" baseline="0" dirty="0">
                <a:latin typeface="CMR10"/>
              </a:rPr>
              <a:t>implement the algorithm </a:t>
            </a:r>
            <a:r>
              <a:rPr lang="en-US" sz="2400" b="0" i="0" u="none" strike="noStrike" baseline="0" dirty="0">
                <a:latin typeface="CMR10"/>
              </a:rPr>
              <a:t>described in the paper and </a:t>
            </a:r>
            <a:r>
              <a:rPr lang="en-US" sz="2400" b="1" i="0" u="none" strike="noStrike" baseline="0" dirty="0">
                <a:latin typeface="CMR10"/>
              </a:rPr>
              <a:t>test the results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7720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5A417-1C80-4D54-B37C-EE663A9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7588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Bilateral</a:t>
            </a:r>
            <a:r>
              <a:rPr lang="it-IT" dirty="0"/>
              <a:t> filtering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B0857-D013-4140-8911-3823B14E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8633"/>
            <a:ext cx="10131425" cy="4874208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Two pixels can be </a:t>
            </a:r>
            <a:r>
              <a:rPr lang="en-US" sz="2000" dirty="0">
                <a:highlight>
                  <a:srgbClr val="FF0000"/>
                </a:highlight>
              </a:rPr>
              <a:t>close</a:t>
            </a:r>
            <a:r>
              <a:rPr lang="en-US" sz="2000" dirty="0"/>
              <a:t> to one another, that is, </a:t>
            </a:r>
            <a:r>
              <a:rPr lang="en-US" sz="2000" u="heavy" dirty="0">
                <a:uFill>
                  <a:solidFill>
                    <a:srgbClr val="FF0000"/>
                  </a:solidFill>
                </a:uFill>
              </a:rPr>
              <a:t>occupy nearby spatial location</a:t>
            </a:r>
            <a:r>
              <a:rPr lang="en-US" sz="2000" dirty="0"/>
              <a:t>, or they can be </a:t>
            </a:r>
            <a:r>
              <a:rPr lang="en-US" sz="2000" dirty="0">
                <a:highlight>
                  <a:srgbClr val="0000FF"/>
                </a:highlight>
              </a:rPr>
              <a:t>similar</a:t>
            </a:r>
            <a:r>
              <a:rPr lang="en-US" sz="2000" dirty="0"/>
              <a:t> to one another, that is, </a:t>
            </a:r>
            <a:r>
              <a:rPr lang="en-US" sz="2000" u="heavy" dirty="0">
                <a:uFill>
                  <a:solidFill>
                    <a:srgbClr val="0000FF"/>
                  </a:solidFill>
                </a:uFill>
              </a:rPr>
              <a:t>have nearby values</a:t>
            </a:r>
            <a:r>
              <a:rPr lang="en-US" sz="2000" dirty="0"/>
              <a:t>. Closeness refers to vicinity in the domain, similarity to vicinity in the range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Traditional filtering is </a:t>
            </a:r>
            <a:r>
              <a:rPr lang="en-US" sz="2000" b="1" u="heavy" dirty="0">
                <a:uFill>
                  <a:solidFill>
                    <a:srgbClr val="FF0000"/>
                  </a:solidFill>
                </a:uFill>
              </a:rPr>
              <a:t>domain filtering</a:t>
            </a:r>
            <a:r>
              <a:rPr lang="en-US" sz="2000" dirty="0"/>
              <a:t>, and </a:t>
            </a:r>
            <a:r>
              <a:rPr lang="en-US" sz="2000" u="heavy" dirty="0">
                <a:uFill>
                  <a:solidFill>
                    <a:srgbClr val="FF0000"/>
                  </a:solidFill>
                </a:uFill>
              </a:rPr>
              <a:t>enforces closeness by weighing pixel values with coefficients that fall off with distance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Similarly, we define </a:t>
            </a:r>
            <a:r>
              <a:rPr lang="en-US" sz="2000" b="1" u="heavy" dirty="0">
                <a:uFill>
                  <a:solidFill>
                    <a:srgbClr val="0000FF"/>
                  </a:solidFill>
                </a:uFill>
              </a:rPr>
              <a:t>range filtering</a:t>
            </a:r>
            <a:r>
              <a:rPr lang="en-US" sz="2000" dirty="0"/>
              <a:t>, </a:t>
            </a:r>
            <a:r>
              <a:rPr lang="en-US" sz="2000" u="heavy" dirty="0">
                <a:uFill>
                  <a:solidFill>
                    <a:srgbClr val="0000FF"/>
                  </a:solidFill>
                </a:uFill>
              </a:rPr>
              <a:t>which averages image values with weights that decay with dissimilarity</a:t>
            </a:r>
            <a:r>
              <a:rPr lang="en-US" sz="2000" dirty="0"/>
              <a:t>. Most importantly, they preserve edges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The idea underlying </a:t>
            </a:r>
            <a:r>
              <a:rPr lang="en-US" sz="2000" b="1" dirty="0"/>
              <a:t>bilateral filtering </a:t>
            </a:r>
            <a:r>
              <a:rPr lang="en-US" sz="2000" dirty="0"/>
              <a:t>is to combine </a:t>
            </a:r>
            <a:r>
              <a:rPr lang="en-US" sz="2000" b="1" dirty="0">
                <a:highlight>
                  <a:srgbClr val="FF0000"/>
                </a:highlight>
              </a:rPr>
              <a:t>range</a:t>
            </a:r>
            <a:r>
              <a:rPr lang="en-US" sz="2000" dirty="0"/>
              <a:t> and </a:t>
            </a:r>
            <a:r>
              <a:rPr lang="en-US" sz="2000" b="1" dirty="0">
                <a:highlight>
                  <a:srgbClr val="0000FF"/>
                </a:highlight>
              </a:rPr>
              <a:t>domain</a:t>
            </a:r>
            <a:r>
              <a:rPr lang="en-US" sz="2000" dirty="0"/>
              <a:t> filtering and show that the combination is much more interesting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9258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44</TotalTime>
  <Words>227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CMR10</vt:lpstr>
      <vt:lpstr>Celestiale</vt:lpstr>
      <vt:lpstr>Bilateral Filtering</vt:lpstr>
      <vt:lpstr>Image filtering</vt:lpstr>
      <vt:lpstr>Bilateral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Bilateral Filtering</dc:title>
  <dc:creator>Alessandro Caroti</dc:creator>
  <cp:lastModifiedBy>Alessandro Caroti</cp:lastModifiedBy>
  <cp:revision>1</cp:revision>
  <dcterms:created xsi:type="dcterms:W3CDTF">2022-02-18T16:17:32Z</dcterms:created>
  <dcterms:modified xsi:type="dcterms:W3CDTF">2022-02-18T17:01:45Z</dcterms:modified>
</cp:coreProperties>
</file>