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ExtraBold"/>
      <p:bold r:id="rId21"/>
      <p:boldItalic r:id="rId22"/>
    </p:embeddedFont>
    <p:embeddedFont>
      <p:font typeface="Raleway Light"/>
      <p:regular r:id="rId23"/>
      <p:bold r:id="rId24"/>
      <p:italic r:id="rId25"/>
      <p:boldItalic r:id="rId26"/>
    </p:embeddedFont>
    <p:embeddedFont>
      <p:font typeface="Raleway ExtraLight"/>
      <p:regular r:id="rId27"/>
      <p:bold r:id="rId28"/>
      <p:italic r:id="rId29"/>
      <p:boldItalic r:id="rId30"/>
    </p:embeddedFont>
    <p:embeddedFont>
      <p:font typeface="Open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ExtraBold-boldItalic.fntdata"/><Relationship Id="rId21" Type="http://schemas.openxmlformats.org/officeDocument/2006/relationships/font" Target="fonts/RalewayExtraBold-bold.fntdata"/><Relationship Id="rId24" Type="http://schemas.openxmlformats.org/officeDocument/2006/relationships/font" Target="fonts/RalewayLight-bold.fntdata"/><Relationship Id="rId23" Type="http://schemas.openxmlformats.org/officeDocument/2006/relationships/font" Target="fonts/Raleway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Light-boldItalic.fntdata"/><Relationship Id="rId25" Type="http://schemas.openxmlformats.org/officeDocument/2006/relationships/font" Target="fonts/RalewayLight-italic.fntdata"/><Relationship Id="rId28" Type="http://schemas.openxmlformats.org/officeDocument/2006/relationships/font" Target="fonts/RalewayExtraLight-bold.fntdata"/><Relationship Id="rId27" Type="http://schemas.openxmlformats.org/officeDocument/2006/relationships/font" Target="fonts/RalewayExtr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Extra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regular.fntdata"/><Relationship Id="rId30" Type="http://schemas.openxmlformats.org/officeDocument/2006/relationships/font" Target="fonts/RalewayExtra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b9dd3dc0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b9dd3dc0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b9dd3dc0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b9dd3dc0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9b9dd3dc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9b9dd3dc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b9dd3dc0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9b9dd3dc0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b9dd3dc0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b9dd3dc0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b9dd3dc0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b9dd3dc0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9b9dd3dc0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9b9dd3dc0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b9dd3dc0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b9dd3dc0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b9dd3dc0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b9dd3dc0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b9dd3dc0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b9dd3dc0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5650" y="1000075"/>
            <a:ext cx="7586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Raleway ExtraLight"/>
                <a:ea typeface="Raleway ExtraLight"/>
                <a:cs typeface="Raleway ExtraLight"/>
                <a:sym typeface="Raleway Extra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ExtraBold"/>
              <a:buNone/>
              <a:defRPr sz="26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○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■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●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○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■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●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○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■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Valdagno -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CA9F">
            <a:alpha val="3098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666625" y="-1339625"/>
            <a:ext cx="3650700" cy="3650700"/>
          </a:xfrm>
          <a:prstGeom prst="donut">
            <a:avLst>
              <a:gd fmla="val 17978" name="adj"/>
            </a:avLst>
          </a:prstGeom>
          <a:solidFill>
            <a:srgbClr val="75BD2E">
              <a:alpha val="1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33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Raleway ExtraLight"/>
                <a:ea typeface="Raleway ExtraLight"/>
                <a:cs typeface="Raleway ExtraLight"/>
                <a:sym typeface="Raleway ExtraLight"/>
              </a:rPr>
              <a:t>Knowledge makes difference</a:t>
            </a:r>
            <a:endParaRPr sz="22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376" y="1916920"/>
            <a:ext cx="4189251" cy="5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227125" y="2629778"/>
            <a:ext cx="1368300" cy="1368300"/>
          </a:xfrm>
          <a:prstGeom prst="donut">
            <a:avLst>
              <a:gd fmla="val 23248" name="adj"/>
            </a:avLst>
          </a:prstGeom>
          <a:solidFill>
            <a:srgbClr val="8DC7E9">
              <a:alpha val="27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566750" y="4108000"/>
            <a:ext cx="822900" cy="822900"/>
          </a:xfrm>
          <a:prstGeom prst="donut">
            <a:avLst>
              <a:gd fmla="val 25710" name="adj"/>
            </a:avLst>
          </a:prstGeom>
          <a:solidFill>
            <a:srgbClr val="D84242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857500" y="3840750"/>
            <a:ext cx="3291300" cy="3291300"/>
          </a:xfrm>
          <a:prstGeom prst="donut">
            <a:avLst>
              <a:gd fmla="val 17978" name="adj"/>
            </a:avLst>
          </a:prstGeom>
          <a:solidFill>
            <a:srgbClr val="F8BF00">
              <a:alpha val="27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75" y="0"/>
            <a:ext cx="9144000" cy="1981200"/>
          </a:xfrm>
          <a:prstGeom prst="rect">
            <a:avLst/>
          </a:prstGeom>
          <a:solidFill>
            <a:srgbClr val="D5CA9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1245650" y="445025"/>
            <a:ext cx="75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aleway ExtraBold"/>
                <a:ea typeface="Raleway ExtraBold"/>
                <a:cs typeface="Raleway ExtraBold"/>
                <a:sym typeface="Raleway ExtraBold"/>
              </a:rPr>
              <a:t>WUNDERCAM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245650" y="1000075"/>
            <a:ext cx="7586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Una scatola magica può rispondere alle tue domande?</a:t>
            </a:r>
            <a:endParaRPr sz="1600">
              <a:solidFill>
                <a:schemeClr val="dk1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Un museo può aiutarti a capirle?</a:t>
            </a:r>
            <a:endParaRPr sz="1600">
              <a:solidFill>
                <a:schemeClr val="dk1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245650" y="2295475"/>
            <a:ext cx="7586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Una semplice scatola, in stile antico oppure ultra moderno (ad esempio stampata in 3d) ideata da artisti, creativi o da </a:t>
            </a:r>
            <a:r>
              <a:rPr i="1" lang="it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persone speciali</a:t>
            </a: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Viene p</a:t>
            </a: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osizionata in luoghi esterni: locale pubblico, bar piazza.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Dotata di collegamento video streaming (live) ai reperti.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68025" y="445025"/>
            <a:ext cx="572700" cy="572700"/>
          </a:xfrm>
          <a:prstGeom prst="donut">
            <a:avLst>
              <a:gd fmla="val 21872" name="adj"/>
            </a:avLst>
          </a:prstGeom>
          <a:solidFill>
            <a:srgbClr val="D84242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CA9F">
            <a:alpha val="30980"/>
          </a:srgbClr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6666625" y="-1339625"/>
            <a:ext cx="3650700" cy="3650700"/>
          </a:xfrm>
          <a:prstGeom prst="donut">
            <a:avLst>
              <a:gd fmla="val 17978" name="adj"/>
            </a:avLst>
          </a:prstGeom>
          <a:solidFill>
            <a:srgbClr val="75BD2E">
              <a:alpha val="1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11700" y="2288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aleway ExtraLight"/>
                <a:ea typeface="Raleway ExtraLight"/>
                <a:cs typeface="Raleway ExtraLight"/>
                <a:sym typeface="Raleway ExtraLight"/>
              </a:rPr>
              <a:t>Grazie per l’attenzione</a:t>
            </a:r>
            <a:endParaRPr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1" y="4370623"/>
            <a:ext cx="2057400" cy="2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7227125" y="2629778"/>
            <a:ext cx="1368300" cy="1368300"/>
          </a:xfrm>
          <a:prstGeom prst="donut">
            <a:avLst>
              <a:gd fmla="val 23248" name="adj"/>
            </a:avLst>
          </a:prstGeom>
          <a:solidFill>
            <a:srgbClr val="8DC7E9">
              <a:alpha val="27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566750" y="4108000"/>
            <a:ext cx="822900" cy="822900"/>
          </a:xfrm>
          <a:prstGeom prst="donut">
            <a:avLst>
              <a:gd fmla="val 25710" name="adj"/>
            </a:avLst>
          </a:prstGeom>
          <a:solidFill>
            <a:srgbClr val="D84242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7857500" y="3840750"/>
            <a:ext cx="3291300" cy="3291300"/>
          </a:xfrm>
          <a:prstGeom prst="donut">
            <a:avLst>
              <a:gd fmla="val 17978" name="adj"/>
            </a:avLst>
          </a:prstGeom>
          <a:solidFill>
            <a:srgbClr val="F8BF00">
              <a:alpha val="27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5" y="0"/>
            <a:ext cx="9144000" cy="1981200"/>
          </a:xfrm>
          <a:prstGeom prst="rect">
            <a:avLst/>
          </a:prstGeom>
          <a:solidFill>
            <a:srgbClr val="D5CA9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1245650" y="445025"/>
            <a:ext cx="75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aleway ExtraBold"/>
                <a:ea typeface="Raleway ExtraBold"/>
                <a:cs typeface="Raleway ExtraBold"/>
                <a:sym typeface="Raleway ExtraBold"/>
              </a:rPr>
              <a:t>IMPRESA CULTURALE E CREATIVA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245650" y="1000075"/>
            <a:ext cx="7586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Chi siamo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68025" y="445025"/>
            <a:ext cx="572700" cy="572700"/>
          </a:xfrm>
          <a:prstGeom prst="donut">
            <a:avLst>
              <a:gd fmla="val 21872" name="adj"/>
            </a:avLst>
          </a:prstGeom>
          <a:solidFill>
            <a:srgbClr val="D84242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45650" y="2295475"/>
            <a:ext cx="7586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Costruire conoscenza, condividere esperienze e sviluppare legami per promuovere la sostenibilità ambientale e la valorizzazione del patrimonio culturale attraverso il linguaggio e i mezzi della scienza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519163" y="538500"/>
            <a:ext cx="4066500" cy="4066500"/>
          </a:xfrm>
          <a:prstGeom prst="ellipse">
            <a:avLst/>
          </a:prstGeom>
          <a:solidFill>
            <a:srgbClr val="75BD2E">
              <a:alpha val="27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latin typeface="Raleway"/>
                <a:ea typeface="Raleway"/>
                <a:cs typeface="Raleway"/>
                <a:sym typeface="Raleway"/>
              </a:rPr>
              <a:t>BIOSPHAERA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558328" y="538500"/>
            <a:ext cx="4066500" cy="4066500"/>
          </a:xfrm>
          <a:prstGeom prst="ellipse">
            <a:avLst/>
          </a:prstGeom>
          <a:solidFill>
            <a:srgbClr val="8DC7E9">
              <a:alpha val="27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latin typeface="Raleway"/>
                <a:ea typeface="Raleway"/>
                <a:cs typeface="Raleway"/>
                <a:sym typeface="Raleway"/>
              </a:rPr>
              <a:t>MUSEI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75" y="0"/>
            <a:ext cx="9144000" cy="1981200"/>
          </a:xfrm>
          <a:prstGeom prst="rect">
            <a:avLst/>
          </a:prstGeom>
          <a:solidFill>
            <a:srgbClr val="D5CA9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245650" y="445025"/>
            <a:ext cx="75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aleway ExtraBold"/>
                <a:ea typeface="Raleway ExtraBold"/>
                <a:cs typeface="Raleway ExtraBold"/>
                <a:sym typeface="Raleway ExtraBold"/>
              </a:rPr>
              <a:t>PROGETTI IN CORSO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245650" y="1000075"/>
            <a:ext cx="7586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 temi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68025" y="445025"/>
            <a:ext cx="572700" cy="572700"/>
          </a:xfrm>
          <a:prstGeom prst="donut">
            <a:avLst>
              <a:gd fmla="val 21872" name="adj"/>
            </a:avLst>
          </a:prstGeom>
          <a:solidFill>
            <a:srgbClr val="D84242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45650" y="2295475"/>
            <a:ext cx="7586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Educazione x.0</a:t>
            </a:r>
            <a:endParaRPr b="1"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Audience development</a:t>
            </a:r>
            <a:endParaRPr b="1"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Digitalizzazione e nuovi media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Experiences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Turismo culturale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75" y="0"/>
            <a:ext cx="9144000" cy="1981200"/>
          </a:xfrm>
          <a:prstGeom prst="rect">
            <a:avLst/>
          </a:prstGeom>
          <a:solidFill>
            <a:srgbClr val="D5CA9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1245650" y="445025"/>
            <a:ext cx="75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MA|KE MUSEO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245650" y="1000075"/>
            <a:ext cx="7586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Un makerhub itinerante per raccontare il </a:t>
            </a:r>
            <a:r>
              <a:rPr i="1" lang="it">
                <a:solidFill>
                  <a:schemeClr val="dk1"/>
                </a:solidFill>
              </a:rPr>
              <a:t>fare</a:t>
            </a:r>
            <a:r>
              <a:rPr lang="it">
                <a:solidFill>
                  <a:schemeClr val="dk1"/>
                </a:solidFill>
              </a:rPr>
              <a:t> e il </a:t>
            </a:r>
            <a:r>
              <a:rPr i="1" lang="it">
                <a:solidFill>
                  <a:schemeClr val="dk1"/>
                </a:solidFill>
              </a:rPr>
              <a:t>saper fare</a:t>
            </a:r>
            <a:endParaRPr i="1"/>
          </a:p>
        </p:txBody>
      </p:sp>
      <p:sp>
        <p:nvSpPr>
          <p:cNvPr id="94" name="Google Shape;94;p17"/>
          <p:cNvSpPr/>
          <p:nvPr/>
        </p:nvSpPr>
        <p:spPr>
          <a:xfrm>
            <a:off x="368025" y="445025"/>
            <a:ext cx="572700" cy="572700"/>
          </a:xfrm>
          <a:prstGeom prst="donut">
            <a:avLst>
              <a:gd fmla="val 21872" name="adj"/>
            </a:avLst>
          </a:prstGeom>
          <a:solidFill>
            <a:srgbClr val="D84242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245650" y="2295475"/>
            <a:ext cx="7586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I reperti museali conservano indelebile un filo rosso che li accomuna e li lega: il </a:t>
            </a:r>
            <a:r>
              <a:rPr b="1" lang="it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lavoro degli uomini.</a:t>
            </a:r>
            <a:endParaRPr b="1"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Artisti che li hanno fabbricati, scienziati che li hanno scovati, o conservatori che li hanno raccontati.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 volte i reperti sono gli strumenti stessi del lavoro, a volte sono il risultato.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0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0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75" y="0"/>
            <a:ext cx="9144000" cy="1981200"/>
          </a:xfrm>
          <a:prstGeom prst="rect">
            <a:avLst/>
          </a:prstGeom>
          <a:solidFill>
            <a:srgbClr val="D5CA9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1245650" y="445025"/>
            <a:ext cx="75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aleway ExtraBold"/>
                <a:ea typeface="Raleway ExtraBold"/>
                <a:cs typeface="Raleway ExtraBold"/>
                <a:sym typeface="Raleway ExtraBold"/>
              </a:rPr>
              <a:t>LAVORO E LAVORI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245650" y="1000075"/>
            <a:ext cx="7586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Raccontare il </a:t>
            </a:r>
            <a:r>
              <a:rPr i="1" lang="it" sz="16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fare</a:t>
            </a:r>
            <a:r>
              <a:rPr lang="it" sz="16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e il </a:t>
            </a:r>
            <a:r>
              <a:rPr i="1" lang="it" sz="16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saper fare</a:t>
            </a:r>
            <a:endParaRPr i="1" sz="16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368025" y="445025"/>
            <a:ext cx="572700" cy="572700"/>
          </a:xfrm>
          <a:prstGeom prst="donut">
            <a:avLst>
              <a:gd fmla="val 21872" name="adj"/>
            </a:avLst>
          </a:prstGeom>
          <a:solidFill>
            <a:srgbClr val="D84242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245650" y="2295475"/>
            <a:ext cx="7586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Collegare la manifattura 4.0 (stampa 3D, digitale, robotica, coding) con i contenuti del </a:t>
            </a:r>
            <a:r>
              <a:rPr i="1"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saper fare</a:t>
            </a: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-"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Laboratori STEM per minori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-"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Bottega digitale itinerante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-"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Collegamento con le aziende del territorio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75" y="0"/>
            <a:ext cx="9144000" cy="1981200"/>
          </a:xfrm>
          <a:prstGeom prst="rect">
            <a:avLst/>
          </a:prstGeom>
          <a:solidFill>
            <a:srgbClr val="D5CA9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245650" y="445025"/>
            <a:ext cx="75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aleway ExtraBold"/>
                <a:ea typeface="Raleway ExtraBold"/>
                <a:cs typeface="Raleway ExtraBold"/>
                <a:sym typeface="Raleway ExtraBold"/>
              </a:rPr>
              <a:t>WUNDERCAM</a:t>
            </a:r>
            <a:endParaRPr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245650" y="1000075"/>
            <a:ext cx="7586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Una scatola magica può rispondere alle tue domande?</a:t>
            </a:r>
            <a:endParaRPr sz="1600">
              <a:solidFill>
                <a:schemeClr val="dk1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Un museo può aiutarti a capirle?</a:t>
            </a:r>
            <a:endParaRPr sz="1600">
              <a:solidFill>
                <a:schemeClr val="dk1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68025" y="445025"/>
            <a:ext cx="572700" cy="572700"/>
          </a:xfrm>
          <a:prstGeom prst="donut">
            <a:avLst>
              <a:gd fmla="val 21872" name="adj"/>
            </a:avLst>
          </a:prstGeom>
          <a:solidFill>
            <a:srgbClr val="D84242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245650" y="2295475"/>
            <a:ext cx="7586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782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 Light"/>
              <a:buChar char="-"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Coinvolgere un numero maggiore di persone e farle partecipare alla vita del museo, alle sue interpretazioni, al suo ruolo territoriale, culturale, scientifico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 Light"/>
              <a:buChar char="-"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Coinvolgere e attirare persone </a:t>
            </a:r>
            <a:r>
              <a:rPr i="1"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altre</a:t>
            </a: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 rispetto al normale target museale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 Light"/>
              <a:buChar char="-"/>
            </a:pP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Connettere al museo luoghi esterni e </a:t>
            </a:r>
            <a:r>
              <a:rPr i="1"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marginali</a:t>
            </a:r>
            <a:r>
              <a:rPr lang="it"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 al tema culturale?</a:t>
            </a:r>
            <a:endParaRPr sz="22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410435" y="4663225"/>
            <a:ext cx="16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