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B32A1-DE48-4FAD-924D-CD36D8C66BE6}" type="datetimeFigureOut">
              <a:rPr lang="en-GB" smtClean="0"/>
              <a:t>06/06/2022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8B6D0-D89E-4C53-9A94-A0DB9908E017}" type="slidenum">
              <a:rPr lang="en-GB" smtClean="0"/>
              <a:t>‹#›</a:t>
            </a:fld>
            <a:endParaRPr lang="en-GB"/>
          </a:p>
        </p:txBody>
      </p:sp>
    </p:spTree>
    <p:extLst>
      <p:ext uri="{BB962C8B-B14F-4D97-AF65-F5344CB8AC3E}">
        <p14:creationId xmlns:p14="http://schemas.microsoft.com/office/powerpoint/2010/main" val="1313277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9</a:t>
            </a:fld>
            <a:endParaRPr lang="en-GB"/>
          </a:p>
        </p:txBody>
      </p:sp>
    </p:spTree>
    <p:extLst>
      <p:ext uri="{BB962C8B-B14F-4D97-AF65-F5344CB8AC3E}">
        <p14:creationId xmlns:p14="http://schemas.microsoft.com/office/powerpoint/2010/main" val="1927496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10</a:t>
            </a:fld>
            <a:endParaRPr lang="en-GB"/>
          </a:p>
        </p:txBody>
      </p:sp>
    </p:spTree>
    <p:extLst>
      <p:ext uri="{BB962C8B-B14F-4D97-AF65-F5344CB8AC3E}">
        <p14:creationId xmlns:p14="http://schemas.microsoft.com/office/powerpoint/2010/main" val="183233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11</a:t>
            </a:fld>
            <a:endParaRPr lang="en-GB"/>
          </a:p>
        </p:txBody>
      </p:sp>
    </p:spTree>
    <p:extLst>
      <p:ext uri="{BB962C8B-B14F-4D97-AF65-F5344CB8AC3E}">
        <p14:creationId xmlns:p14="http://schemas.microsoft.com/office/powerpoint/2010/main" val="414778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12</a:t>
            </a:fld>
            <a:endParaRPr lang="en-GB"/>
          </a:p>
        </p:txBody>
      </p:sp>
    </p:spTree>
    <p:extLst>
      <p:ext uri="{BB962C8B-B14F-4D97-AF65-F5344CB8AC3E}">
        <p14:creationId xmlns:p14="http://schemas.microsoft.com/office/powerpoint/2010/main" val="304432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13</a:t>
            </a:fld>
            <a:endParaRPr lang="en-GB"/>
          </a:p>
        </p:txBody>
      </p:sp>
    </p:spTree>
    <p:extLst>
      <p:ext uri="{BB962C8B-B14F-4D97-AF65-F5344CB8AC3E}">
        <p14:creationId xmlns:p14="http://schemas.microsoft.com/office/powerpoint/2010/main" val="1551042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14</a:t>
            </a:fld>
            <a:endParaRPr lang="en-GB"/>
          </a:p>
        </p:txBody>
      </p:sp>
    </p:spTree>
    <p:extLst>
      <p:ext uri="{BB962C8B-B14F-4D97-AF65-F5344CB8AC3E}">
        <p14:creationId xmlns:p14="http://schemas.microsoft.com/office/powerpoint/2010/main" val="252488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15</a:t>
            </a:fld>
            <a:endParaRPr lang="en-GB"/>
          </a:p>
        </p:txBody>
      </p:sp>
    </p:spTree>
    <p:extLst>
      <p:ext uri="{BB962C8B-B14F-4D97-AF65-F5344CB8AC3E}">
        <p14:creationId xmlns:p14="http://schemas.microsoft.com/office/powerpoint/2010/main" val="118275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16</a:t>
            </a:fld>
            <a:endParaRPr lang="en-GB"/>
          </a:p>
        </p:txBody>
      </p:sp>
    </p:spTree>
    <p:extLst>
      <p:ext uri="{BB962C8B-B14F-4D97-AF65-F5344CB8AC3E}">
        <p14:creationId xmlns:p14="http://schemas.microsoft.com/office/powerpoint/2010/main" val="39416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B20A-2825-4B9D-087C-7EC8B99C8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2583D7-7B32-B83B-881E-C77CC1D73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DD4DD6E-31D7-5198-5197-6975AA4534F9}"/>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5" name="Footer Placeholder 4">
            <a:extLst>
              <a:ext uri="{FF2B5EF4-FFF2-40B4-BE49-F238E27FC236}">
                <a16:creationId xmlns:a16="http://schemas.microsoft.com/office/drawing/2014/main" id="{3B74CBEC-69CD-2156-03B0-533777DC6B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B52282-28B6-DE60-3AE4-36741D5ACA85}"/>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185068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EBCA-B632-2032-3E12-3B84A24F82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7DE61B-EAE7-AE52-ED21-3B2EB75E6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4660A9-D70C-FF38-3195-EECCAE3AE611}"/>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5" name="Footer Placeholder 4">
            <a:extLst>
              <a:ext uri="{FF2B5EF4-FFF2-40B4-BE49-F238E27FC236}">
                <a16:creationId xmlns:a16="http://schemas.microsoft.com/office/drawing/2014/main" id="{70C35A63-821C-4E7B-CAA7-9A67845C7E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79C31F-9E97-37E0-B52C-533C3358FCA3}"/>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32465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8F6217-3921-DBDB-A3B2-D6F453CD3F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7AA567-DF9B-8B6A-64AB-B8FE95F88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2EC045-6758-DEA8-3C37-496C8440886F}"/>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5" name="Footer Placeholder 4">
            <a:extLst>
              <a:ext uri="{FF2B5EF4-FFF2-40B4-BE49-F238E27FC236}">
                <a16:creationId xmlns:a16="http://schemas.microsoft.com/office/drawing/2014/main" id="{121E39B3-1E1E-AFED-6786-689487261A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B4CD2B-7CDC-C9E7-35C6-6D33798215FC}"/>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95464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C7E2-A0F2-807E-4FB9-FAC2F7EDC4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96106D-5E81-28E6-00A1-9921F8268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2C22C-2284-FAFC-022D-3A3B6B4060BA}"/>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5" name="Footer Placeholder 4">
            <a:extLst>
              <a:ext uri="{FF2B5EF4-FFF2-40B4-BE49-F238E27FC236}">
                <a16:creationId xmlns:a16="http://schemas.microsoft.com/office/drawing/2014/main" id="{8D534BEB-6EC6-7DBF-A448-4FF1295C3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9371AB-3215-00B7-E41C-7B1AE0C03101}"/>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120621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7504-39E8-99CA-EF1C-87841C375D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402A337-1A73-5179-738E-321C1F276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25B76-FDC0-E265-D946-F5B6A43AD08F}"/>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5" name="Footer Placeholder 4">
            <a:extLst>
              <a:ext uri="{FF2B5EF4-FFF2-40B4-BE49-F238E27FC236}">
                <a16:creationId xmlns:a16="http://schemas.microsoft.com/office/drawing/2014/main" id="{994F7B26-A90B-613D-1247-019E1820D5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2D28A5-213A-F59D-4385-D8F7C9A22819}"/>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331805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A369-28AD-0BE1-E285-5EF3313FB9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B0BC72-054E-4D44-51AA-2C2641AD9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3E8464-B967-585C-A6D8-32B454410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DDBE18-D1FB-E341-B5B5-943D25DB5BEF}"/>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6" name="Footer Placeholder 5">
            <a:extLst>
              <a:ext uri="{FF2B5EF4-FFF2-40B4-BE49-F238E27FC236}">
                <a16:creationId xmlns:a16="http://schemas.microsoft.com/office/drawing/2014/main" id="{BF3CAAB4-6E61-7408-646A-A4C4EF3A2F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F1CB2F-D400-D3E7-63BF-D6DB3873926A}"/>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86592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B35E-31BE-EDA2-7FC5-6A02559392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573027-D3FA-A2A5-9BF6-6BBFB25F0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B34A83-B8F3-55CB-1E40-91CFE1A1A6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09ECB6-5C98-1CE1-2798-AFE19867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70FEE3-A764-3D9D-7EC5-1D1899CD4A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F7E8015-937B-5D94-B04F-133432E2B3C0}"/>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8" name="Footer Placeholder 7">
            <a:extLst>
              <a:ext uri="{FF2B5EF4-FFF2-40B4-BE49-F238E27FC236}">
                <a16:creationId xmlns:a16="http://schemas.microsoft.com/office/drawing/2014/main" id="{AC37025C-FBEB-20AA-F79F-CEDD9CA57D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F30D7D-9CFB-8743-5F41-736AA730D9FB}"/>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55002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79B9-DD63-D786-D48C-9D5BCE6A58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CFA341-BAC9-76F7-964F-05B132059129}"/>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4" name="Footer Placeholder 3">
            <a:extLst>
              <a:ext uri="{FF2B5EF4-FFF2-40B4-BE49-F238E27FC236}">
                <a16:creationId xmlns:a16="http://schemas.microsoft.com/office/drawing/2014/main" id="{98515B1C-4814-3F65-B34D-6C78921168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8117A7-4FE3-9C69-6FEE-7F86DF511694}"/>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233503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523A5-AC4F-6D80-106D-DBFBCA87073F}"/>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3" name="Footer Placeholder 2">
            <a:extLst>
              <a:ext uri="{FF2B5EF4-FFF2-40B4-BE49-F238E27FC236}">
                <a16:creationId xmlns:a16="http://schemas.microsoft.com/office/drawing/2014/main" id="{F95D8E14-DF67-9DB4-E0F7-84988C0D59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A1C08C-4234-753A-4973-FFDB9F173A66}"/>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289890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F1AC-604C-6C39-9EA7-AC6819697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66915B-703E-B0A6-F1D6-04DF5CBFB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010478-4617-0A71-62DA-1CE03A255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D4C13-B9EB-4CF4-6798-DB00A401EBF0}"/>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6" name="Footer Placeholder 5">
            <a:extLst>
              <a:ext uri="{FF2B5EF4-FFF2-40B4-BE49-F238E27FC236}">
                <a16:creationId xmlns:a16="http://schemas.microsoft.com/office/drawing/2014/main" id="{EABE4CB1-9F2C-638B-1C54-9FAE6A5173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65862B-9FCE-DC21-AD1A-BFE8FA9CA806}"/>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201524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E37E-8133-22AE-B31A-93804ECD0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94CE9FC-B794-866F-14B2-D9AC55D75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E1CFC11-CD98-7F8B-1AE8-67C863BC8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5CC2E-3DDA-43AB-18AB-9DED61A7DA45}"/>
              </a:ext>
            </a:extLst>
          </p:cNvPr>
          <p:cNvSpPr>
            <a:spLocks noGrp="1"/>
          </p:cNvSpPr>
          <p:nvPr>
            <p:ph type="dt" sz="half" idx="10"/>
          </p:nvPr>
        </p:nvSpPr>
        <p:spPr/>
        <p:txBody>
          <a:bodyPr/>
          <a:lstStyle/>
          <a:p>
            <a:fld id="{D863EC00-75E7-4722-BBE8-B9370086886E}" type="datetimeFigureOut">
              <a:rPr lang="en-GB" smtClean="0"/>
              <a:t>06/06/2022</a:t>
            </a:fld>
            <a:endParaRPr lang="en-GB"/>
          </a:p>
        </p:txBody>
      </p:sp>
      <p:sp>
        <p:nvSpPr>
          <p:cNvPr id="6" name="Footer Placeholder 5">
            <a:extLst>
              <a:ext uri="{FF2B5EF4-FFF2-40B4-BE49-F238E27FC236}">
                <a16:creationId xmlns:a16="http://schemas.microsoft.com/office/drawing/2014/main" id="{A6EA6ACF-A53C-65DB-27FC-6D5EC1D6C0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54527F-1BAC-6823-F634-CFC1D60A5943}"/>
              </a:ext>
            </a:extLst>
          </p:cNvPr>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173906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EF330-6983-91C6-D57D-3900648F9A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69080-2A82-19F7-9C49-D48FEC587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64F9F9-BDE6-3D82-A87E-0B42FEBCC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3EC00-75E7-4722-BBE8-B9370086886E}" type="datetimeFigureOut">
              <a:rPr lang="en-GB" smtClean="0"/>
              <a:t>06/06/2022</a:t>
            </a:fld>
            <a:endParaRPr lang="en-GB"/>
          </a:p>
        </p:txBody>
      </p:sp>
      <p:sp>
        <p:nvSpPr>
          <p:cNvPr id="5" name="Footer Placeholder 4">
            <a:extLst>
              <a:ext uri="{FF2B5EF4-FFF2-40B4-BE49-F238E27FC236}">
                <a16:creationId xmlns:a16="http://schemas.microsoft.com/office/drawing/2014/main" id="{1FF8BC8A-687B-1661-B693-5B6A96F66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76645D-79B2-3A9B-C66F-49884713C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2B7A-A66B-421D-975D-9284AFFB80C4}" type="slidenum">
              <a:rPr lang="en-GB" smtClean="0"/>
              <a:t>‹#›</a:t>
            </a:fld>
            <a:endParaRPr lang="en-GB"/>
          </a:p>
        </p:txBody>
      </p:sp>
    </p:spTree>
    <p:extLst>
      <p:ext uri="{BB962C8B-B14F-4D97-AF65-F5344CB8AC3E}">
        <p14:creationId xmlns:p14="http://schemas.microsoft.com/office/powerpoint/2010/main" val="1270822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5343-540B-910F-6C3E-4F23EF9BF300}"/>
              </a:ext>
            </a:extLst>
          </p:cNvPr>
          <p:cNvSpPr>
            <a:spLocks noGrp="1"/>
          </p:cNvSpPr>
          <p:nvPr>
            <p:ph type="ctrTitle"/>
          </p:nvPr>
        </p:nvSpPr>
        <p:spPr/>
        <p:txBody>
          <a:bodyPr/>
          <a:lstStyle/>
          <a:p>
            <a:r>
              <a:rPr lang="en-GB" b="1" dirty="0" err="1">
                <a:latin typeface="Roboto" panose="02000000000000000000" pitchFamily="2" charset="0"/>
                <a:ea typeface="Roboto" panose="02000000000000000000" pitchFamily="2" charset="0"/>
              </a:rPr>
              <a:t>Esercizio</a:t>
            </a:r>
            <a:r>
              <a:rPr lang="en-GB" b="1" dirty="0">
                <a:latin typeface="Roboto" panose="02000000000000000000" pitchFamily="2" charset="0"/>
                <a:ea typeface="Roboto" panose="02000000000000000000" pitchFamily="2" charset="0"/>
              </a:rPr>
              <a:t> 3: </a:t>
            </a:r>
            <a:r>
              <a:rPr lang="en-GB" b="1" dirty="0" err="1">
                <a:latin typeface="Roboto" panose="02000000000000000000" pitchFamily="2" charset="0"/>
                <a:ea typeface="Roboto" panose="02000000000000000000" pitchFamily="2" charset="0"/>
              </a:rPr>
              <a:t>gestione</a:t>
            </a:r>
            <a:r>
              <a:rPr lang="en-GB" b="1" dirty="0">
                <a:latin typeface="Roboto" panose="02000000000000000000" pitchFamily="2" charset="0"/>
                <a:ea typeface="Roboto" panose="02000000000000000000" pitchFamily="2" charset="0"/>
              </a:rPr>
              <a:t> </a:t>
            </a:r>
            <a:r>
              <a:rPr lang="en-GB" b="1" dirty="0" err="1">
                <a:latin typeface="Roboto" panose="02000000000000000000" pitchFamily="2" charset="0"/>
                <a:ea typeface="Roboto" panose="02000000000000000000" pitchFamily="2" charset="0"/>
              </a:rPr>
              <a:t>documenti</a:t>
            </a:r>
            <a:endParaRPr lang="en-GB" b="1" dirty="0">
              <a:latin typeface="Roboto" panose="02000000000000000000" pitchFamily="2" charset="0"/>
              <a:ea typeface="Roboto" panose="02000000000000000000" pitchFamily="2" charset="0"/>
            </a:endParaRPr>
          </a:p>
        </p:txBody>
      </p:sp>
      <p:sp>
        <p:nvSpPr>
          <p:cNvPr id="3" name="Subtitle 2">
            <a:extLst>
              <a:ext uri="{FF2B5EF4-FFF2-40B4-BE49-F238E27FC236}">
                <a16:creationId xmlns:a16="http://schemas.microsoft.com/office/drawing/2014/main" id="{97647C97-2B10-4427-4DA2-3BFD15E640C1}"/>
              </a:ext>
            </a:extLst>
          </p:cNvPr>
          <p:cNvSpPr>
            <a:spLocks noGrp="1"/>
          </p:cNvSpPr>
          <p:nvPr>
            <p:ph type="subTitle" idx="1"/>
          </p:nvPr>
        </p:nvSpPr>
        <p:spPr/>
        <p:txBody>
          <a:bodyPr/>
          <a:lstStyle/>
          <a:p>
            <a:r>
              <a:rPr lang="it-IT" b="1" dirty="0">
                <a:latin typeface="Roboto" panose="02000000000000000000" pitchFamily="2" charset="0"/>
                <a:ea typeface="Roboto" panose="02000000000000000000" pitchFamily="2" charset="0"/>
              </a:rPr>
              <a:t>HTML Version</a:t>
            </a:r>
          </a:p>
          <a:p>
            <a:r>
              <a:rPr lang="it-IT" dirty="0">
                <a:latin typeface="Roboto" panose="02000000000000000000" pitchFamily="2" charset="0"/>
                <a:ea typeface="Roboto" panose="02000000000000000000" pitchFamily="2" charset="0"/>
              </a:rPr>
              <a:t>Alessandro Cogollo – 10571078</a:t>
            </a:r>
            <a:br>
              <a:rPr lang="it-IT" dirty="0">
                <a:latin typeface="Roboto" panose="02000000000000000000" pitchFamily="2" charset="0"/>
                <a:ea typeface="Roboto" panose="02000000000000000000" pitchFamily="2" charset="0"/>
              </a:rPr>
            </a:br>
            <a:r>
              <a:rPr lang="it-IT" dirty="0">
                <a:latin typeface="Roboto" panose="02000000000000000000" pitchFamily="2" charset="0"/>
                <a:ea typeface="Roboto" panose="02000000000000000000" pitchFamily="2" charset="0"/>
              </a:rPr>
              <a:t>Lorenzo Franzè - XYZXYZXY</a:t>
            </a:r>
            <a:endParaRPr lang="en-GB"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5979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Application Design</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6114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Application Design</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0124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Application Design</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71922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Components</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5173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Event: Login</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33077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Event: Check </a:t>
            </a:r>
            <a:r>
              <a:rPr lang="it-IT" b="1" dirty="0" err="1">
                <a:latin typeface="Roboto" panose="02000000000000000000" pitchFamily="2" charset="0"/>
                <a:ea typeface="Roboto" panose="02000000000000000000" pitchFamily="2" charset="0"/>
              </a:rPr>
              <a:t>If</a:t>
            </a:r>
            <a:r>
              <a:rPr lang="it-IT" b="1" dirty="0">
                <a:latin typeface="Roboto" panose="02000000000000000000" pitchFamily="2" charset="0"/>
                <a:ea typeface="Roboto" panose="02000000000000000000" pitchFamily="2" charset="0"/>
              </a:rPr>
              <a:t> User </a:t>
            </a:r>
            <a:r>
              <a:rPr lang="it-IT" b="1" dirty="0" err="1">
                <a:latin typeface="Roboto" panose="02000000000000000000" pitchFamily="2" charset="0"/>
                <a:ea typeface="Roboto" panose="02000000000000000000" pitchFamily="2" charset="0"/>
              </a:rPr>
              <a:t>is</a:t>
            </a:r>
            <a:r>
              <a:rPr lang="it-IT" b="1" dirty="0">
                <a:latin typeface="Roboto" panose="02000000000000000000" pitchFamily="2" charset="0"/>
                <a:ea typeface="Roboto" panose="02000000000000000000" pitchFamily="2" charset="0"/>
              </a:rPr>
              <a:t> </a:t>
            </a:r>
            <a:r>
              <a:rPr lang="it-IT" b="1" dirty="0" err="1">
                <a:latin typeface="Roboto" panose="02000000000000000000" pitchFamily="2" charset="0"/>
                <a:ea typeface="Roboto" panose="02000000000000000000" pitchFamily="2" charset="0"/>
              </a:rPr>
              <a:t>Logged</a:t>
            </a:r>
            <a:r>
              <a:rPr lang="it-IT" b="1" dirty="0">
                <a:latin typeface="Roboto" panose="02000000000000000000" pitchFamily="2" charset="0"/>
                <a:ea typeface="Roboto" panose="02000000000000000000" pitchFamily="2" charset="0"/>
              </a:rPr>
              <a:t> In</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2882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Event: </a:t>
            </a:r>
            <a:r>
              <a:rPr lang="it-IT" b="1" dirty="0" err="1">
                <a:latin typeface="Roboto" panose="02000000000000000000" pitchFamily="2" charset="0"/>
                <a:ea typeface="Roboto" panose="02000000000000000000" pitchFamily="2" charset="0"/>
              </a:rPr>
              <a:t>GoToHome</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3671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Project Description</a:t>
            </a:r>
          </a:p>
        </p:txBody>
      </p:sp>
      <p:sp>
        <p:nvSpPr>
          <p:cNvPr id="7" name="TextBox 6">
            <a:extLst>
              <a:ext uri="{FF2B5EF4-FFF2-40B4-BE49-F238E27FC236}">
                <a16:creationId xmlns:a16="http://schemas.microsoft.com/office/drawing/2014/main" id="{F951C11A-7327-0F0D-C205-A579C820FC04}"/>
              </a:ext>
            </a:extLst>
          </p:cNvPr>
          <p:cNvSpPr txBox="1"/>
          <p:nvPr/>
        </p:nvSpPr>
        <p:spPr>
          <a:xfrm>
            <a:off x="934177" y="1491137"/>
            <a:ext cx="10323646" cy="4524315"/>
          </a:xfrm>
          <a:prstGeom prst="rect">
            <a:avLst/>
          </a:prstGeom>
          <a:noFill/>
        </p:spPr>
        <p:txBody>
          <a:bodyPr wrap="square">
            <a:spAutoFit/>
          </a:bodyPr>
          <a:lstStyle/>
          <a:p>
            <a:pPr algn="just"/>
            <a:r>
              <a:rPr lang="it-IT" sz="1600" dirty="0">
                <a:latin typeface="Roboto" panose="02000000000000000000" pitchFamily="2" charset="0"/>
                <a:ea typeface="Roboto" panose="02000000000000000000" pitchFamily="2" charset="0"/>
              </a:rPr>
              <a:t>Un’applicazione web consente la gestione di cartelle, sottocartelle e documenti online. L’applicazione supporta registrazione e login di utenti mediante una pagina pubblica con opportune </a:t>
            </a:r>
            <a:r>
              <a:rPr lang="it-IT" sz="1600" dirty="0" err="1">
                <a:latin typeface="Roboto" panose="02000000000000000000" pitchFamily="2" charset="0"/>
                <a:ea typeface="Roboto" panose="02000000000000000000" pitchFamily="2" charset="0"/>
              </a:rPr>
              <a:t>form</a:t>
            </a:r>
            <a:r>
              <a:rPr lang="it-IT" sz="1600" dirty="0">
                <a:latin typeface="Roboto" panose="02000000000000000000" pitchFamily="2" charset="0"/>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accede all’applicazione appare una HOME PAGE che contiene un albero delle proprie cartelle e delle sottocartelle. Nell’HOME PAGE l’utente può selezionare una sottocartella e accedere a una pagina DOCUMENTI che mostra l’elenco dei documenti di una sottocartella. Ogni documento in elenco ha due link: accedi e sposta. Quando l’utente seleziona il link accedi, appare una pagina DOCUMENTO che mostra tutti i dati del documento selezionato. Quando l’utente seleziona il link sposta, appare la HOME PAGE con l’albero delle cartelle e delle sottocartelle; in questo caso la pagina mostra il messaggio “Stai spostando il documento X dalla sottocartella Y. Scegli la sottocartella di destinazione”, la sottocartella a cui appartiene il documento da spostare NON è selezionabile e il suo nome è evidenziato (per esempio con un colore diverso). Quando l’utente seleziona la sottocartella di destinazione, il documento è spostato dalla sottocartella di origine a quella di destinazione e appare la pagina DOCUMENTI che mostra il contenuto aggiornato della sottocartella di destinazione. Ogni pagina, tranne la HOME PAGE, contiene un collegamento per tornare alla pagina precedente. L’applicazione consente il logout dell’utente. Una pagina GESTIONE CONTENUTI raggiungibile dalla HOME PAGE permette all’utente di creare una cartella, una sottocartella di una cartella esistente e un documento all’interno di una sottocartella.</a:t>
            </a:r>
            <a:endParaRPr lang="en-GB"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306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Data Analysis</a:t>
            </a:r>
          </a:p>
        </p:txBody>
      </p:sp>
      <p:sp>
        <p:nvSpPr>
          <p:cNvPr id="7" name="TextBox 6">
            <a:extLst>
              <a:ext uri="{FF2B5EF4-FFF2-40B4-BE49-F238E27FC236}">
                <a16:creationId xmlns:a16="http://schemas.microsoft.com/office/drawing/2014/main" id="{F951C11A-7327-0F0D-C205-A579C820FC04}"/>
              </a:ext>
            </a:extLst>
          </p:cNvPr>
          <p:cNvSpPr txBox="1"/>
          <p:nvPr/>
        </p:nvSpPr>
        <p:spPr>
          <a:xfrm>
            <a:off x="1709555" y="2132305"/>
            <a:ext cx="8772889" cy="2246769"/>
          </a:xfrm>
          <a:prstGeom prst="rect">
            <a:avLst/>
          </a:prstGeom>
          <a:noFill/>
        </p:spPr>
        <p:txBody>
          <a:bodyPr wrap="square">
            <a:spAutoFit/>
          </a:bodyPr>
          <a:lstStyle/>
          <a:p>
            <a:pPr algn="ctr"/>
            <a:r>
              <a:rPr lang="it-IT" sz="2000" dirty="0">
                <a:latin typeface="Roboto" panose="02000000000000000000" pitchFamily="2" charset="0"/>
                <a:ea typeface="Roboto" panose="02000000000000000000" pitchFamily="2" charset="0"/>
              </a:rPr>
              <a:t>Un’applicazione web consente la gestione di </a:t>
            </a:r>
            <a:r>
              <a:rPr lang="it-IT" sz="2000" b="1" dirty="0">
                <a:solidFill>
                  <a:srgbClr val="C00000"/>
                </a:solidFill>
                <a:latin typeface="Roboto" panose="02000000000000000000" pitchFamily="2" charset="0"/>
                <a:ea typeface="Roboto" panose="02000000000000000000" pitchFamily="2" charset="0"/>
              </a:rPr>
              <a:t>cartelle</a:t>
            </a:r>
            <a:r>
              <a:rPr lang="it-IT" sz="2000" dirty="0">
                <a:latin typeface="Roboto" panose="02000000000000000000" pitchFamily="2" charset="0"/>
                <a:ea typeface="Roboto" panose="02000000000000000000" pitchFamily="2" charset="0"/>
              </a:rPr>
              <a:t>, </a:t>
            </a:r>
            <a:r>
              <a:rPr lang="it-IT" sz="2000" b="1" dirty="0">
                <a:solidFill>
                  <a:srgbClr val="C00000"/>
                </a:solidFill>
                <a:latin typeface="Roboto" panose="02000000000000000000" pitchFamily="2" charset="0"/>
                <a:ea typeface="Roboto" panose="02000000000000000000" pitchFamily="2" charset="0"/>
              </a:rPr>
              <a:t>sottocartelle</a:t>
            </a:r>
            <a:r>
              <a:rPr lang="it-IT" sz="2000" dirty="0">
                <a:latin typeface="Roboto" panose="02000000000000000000" pitchFamily="2" charset="0"/>
                <a:ea typeface="Roboto" panose="02000000000000000000" pitchFamily="2" charset="0"/>
              </a:rPr>
              <a:t> e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online. L’applicazione supporta registrazione e login di </a:t>
            </a:r>
            <a:r>
              <a:rPr lang="it-IT" sz="2000" b="1" dirty="0">
                <a:solidFill>
                  <a:srgbClr val="C00000"/>
                </a:solidFill>
                <a:latin typeface="Roboto" panose="02000000000000000000" pitchFamily="2" charset="0"/>
                <a:ea typeface="Roboto" panose="02000000000000000000" pitchFamily="2" charset="0"/>
              </a:rPr>
              <a:t>utenti</a:t>
            </a:r>
            <a:r>
              <a:rPr lang="it-IT" sz="2000" dirty="0">
                <a:latin typeface="Roboto" panose="02000000000000000000" pitchFamily="2" charset="0"/>
                <a:ea typeface="Roboto" panose="02000000000000000000" pitchFamily="2" charset="0"/>
              </a:rPr>
              <a:t> mediante una pagina pubblica con opportune </a:t>
            </a:r>
            <a:r>
              <a:rPr lang="it-IT" sz="2000" dirty="0" err="1">
                <a:latin typeface="Roboto" panose="02000000000000000000" pitchFamily="2" charset="0"/>
                <a:ea typeface="Roboto" panose="02000000000000000000" pitchFamily="2" charset="0"/>
              </a:rPr>
              <a:t>form</a:t>
            </a:r>
            <a:r>
              <a:rPr lang="it-IT" sz="2000" dirty="0">
                <a:latin typeface="Roboto" panose="02000000000000000000" pitchFamily="2" charset="0"/>
                <a:ea typeface="Roboto" panose="02000000000000000000" pitchFamily="2" charset="0"/>
              </a:rPr>
              <a:t>. La registrazione controlla l’unicità dello </a:t>
            </a:r>
            <a:r>
              <a:rPr lang="it-IT" sz="2000" b="1" dirty="0">
                <a:solidFill>
                  <a:srgbClr val="00B050"/>
                </a:solidFill>
                <a:latin typeface="Roboto" panose="02000000000000000000" pitchFamily="2" charset="0"/>
                <a:ea typeface="Roboto" panose="02000000000000000000" pitchFamily="2" charset="0"/>
              </a:rPr>
              <a:t>username</a:t>
            </a:r>
            <a:r>
              <a:rPr lang="it-IT" sz="2000" dirty="0">
                <a:latin typeface="Roboto" panose="02000000000000000000" pitchFamily="2" charset="0"/>
                <a:ea typeface="Roboto" panose="02000000000000000000" pitchFamily="2" charset="0"/>
              </a:rPr>
              <a:t>. Una </a:t>
            </a:r>
            <a:r>
              <a:rPr lang="it-IT" sz="2000" b="1" dirty="0">
                <a:solidFill>
                  <a:srgbClr val="C00000"/>
                </a:solidFill>
                <a:latin typeface="Roboto" panose="02000000000000000000" pitchFamily="2" charset="0"/>
                <a:ea typeface="Roboto" panose="02000000000000000000" pitchFamily="2" charset="0"/>
              </a:rPr>
              <a:t>cartella</a:t>
            </a:r>
            <a:r>
              <a:rPr lang="it-IT" sz="2000" dirty="0">
                <a:latin typeface="Roboto" panose="02000000000000000000" pitchFamily="2" charset="0"/>
                <a:ea typeface="Roboto" panose="02000000000000000000" pitchFamily="2" charset="0"/>
              </a:rPr>
              <a:t> ha un </a:t>
            </a:r>
            <a:r>
              <a:rPr lang="it-IT" sz="2000" b="1" dirty="0">
                <a:solidFill>
                  <a:srgbClr val="00B050"/>
                </a:solidFill>
                <a:latin typeface="Roboto" panose="02000000000000000000" pitchFamily="2" charset="0"/>
                <a:ea typeface="Roboto" panose="02000000000000000000" pitchFamily="2" charset="0"/>
              </a:rPr>
              <a:t>proprietario</a:t>
            </a:r>
            <a:r>
              <a:rPr lang="it-IT" sz="2000" dirty="0">
                <a:latin typeface="Roboto" panose="02000000000000000000" pitchFamily="2" charset="0"/>
                <a:ea typeface="Roboto" panose="02000000000000000000" pitchFamily="2" charset="0"/>
              </a:rPr>
              <a:t>, un </a:t>
            </a:r>
            <a:r>
              <a:rPr lang="it-IT" sz="2000" b="1" dirty="0">
                <a:solidFill>
                  <a:srgbClr val="00B050"/>
                </a:solidFill>
                <a:latin typeface="Roboto" panose="02000000000000000000" pitchFamily="2" charset="0"/>
                <a:ea typeface="Roboto" panose="02000000000000000000" pitchFamily="2" charset="0"/>
              </a:rPr>
              <a:t>nome</a:t>
            </a:r>
            <a:r>
              <a:rPr lang="it-IT" sz="2000" dirty="0">
                <a:latin typeface="Roboto" panose="02000000000000000000" pitchFamily="2" charset="0"/>
                <a:ea typeface="Roboto" panose="02000000000000000000" pitchFamily="2" charset="0"/>
              </a:rPr>
              <a:t> e una </a:t>
            </a:r>
            <a:r>
              <a:rPr lang="it-IT" sz="2000" b="1" dirty="0">
                <a:solidFill>
                  <a:srgbClr val="00B050"/>
                </a:solidFill>
                <a:latin typeface="Roboto" panose="02000000000000000000" pitchFamily="2" charset="0"/>
                <a:ea typeface="Roboto" panose="02000000000000000000" pitchFamily="2" charset="0"/>
              </a:rPr>
              <a:t>data di creazione</a:t>
            </a:r>
            <a:r>
              <a:rPr lang="it-IT" sz="2000" dirty="0">
                <a:latin typeface="Roboto" panose="02000000000000000000" pitchFamily="2" charset="0"/>
                <a:ea typeface="Roboto" panose="02000000000000000000" pitchFamily="2" charset="0"/>
              </a:rPr>
              <a:t> e può </a:t>
            </a:r>
            <a:r>
              <a:rPr lang="it-IT" sz="2000" b="1" dirty="0">
                <a:solidFill>
                  <a:srgbClr val="002060"/>
                </a:solidFill>
                <a:latin typeface="Roboto" panose="02000000000000000000" pitchFamily="2" charset="0"/>
                <a:ea typeface="Roboto" panose="02000000000000000000" pitchFamily="2" charset="0"/>
              </a:rPr>
              <a:t>contenere</a:t>
            </a:r>
            <a:r>
              <a:rPr lang="it-IT" sz="2000" dirty="0">
                <a:latin typeface="Roboto" panose="02000000000000000000" pitchFamily="2" charset="0"/>
                <a:ea typeface="Roboto" panose="02000000000000000000" pitchFamily="2" charset="0"/>
              </a:rPr>
              <a:t> (solo) </a:t>
            </a:r>
            <a:r>
              <a:rPr lang="it-IT" sz="2000" b="1" dirty="0">
                <a:solidFill>
                  <a:srgbClr val="C00000"/>
                </a:solidFill>
                <a:latin typeface="Roboto" panose="02000000000000000000" pitchFamily="2" charset="0"/>
                <a:ea typeface="Roboto" panose="02000000000000000000" pitchFamily="2" charset="0"/>
              </a:rPr>
              <a:t>sottocartelle</a:t>
            </a:r>
            <a:r>
              <a:rPr lang="it-IT" sz="2000" dirty="0">
                <a:latin typeface="Roboto" panose="02000000000000000000" pitchFamily="2" charset="0"/>
                <a:ea typeface="Roboto" panose="02000000000000000000" pitchFamily="2" charset="0"/>
              </a:rPr>
              <a:t>. Una </a:t>
            </a:r>
            <a:r>
              <a:rPr lang="it-IT" sz="2000" b="1" dirty="0">
                <a:solidFill>
                  <a:srgbClr val="C00000"/>
                </a:solidFill>
                <a:latin typeface="Roboto" panose="02000000000000000000" pitchFamily="2" charset="0"/>
                <a:ea typeface="Roboto" panose="02000000000000000000" pitchFamily="2" charset="0"/>
              </a:rPr>
              <a:t>sottocartella</a:t>
            </a:r>
            <a:r>
              <a:rPr lang="it-IT" sz="2000" dirty="0">
                <a:latin typeface="Roboto" panose="02000000000000000000" pitchFamily="2" charset="0"/>
                <a:ea typeface="Roboto" panose="02000000000000000000" pitchFamily="2" charset="0"/>
              </a:rPr>
              <a:t> può </a:t>
            </a:r>
            <a:r>
              <a:rPr lang="it-IT" sz="2000" b="1" dirty="0">
                <a:solidFill>
                  <a:srgbClr val="002060"/>
                </a:solidFill>
                <a:latin typeface="Roboto" panose="02000000000000000000" pitchFamily="2" charset="0"/>
                <a:ea typeface="Roboto" panose="02000000000000000000" pitchFamily="2" charset="0"/>
              </a:rPr>
              <a:t>contenere</a:t>
            </a:r>
            <a:r>
              <a:rPr lang="it-IT" sz="2000" dirty="0">
                <a:latin typeface="Roboto" panose="02000000000000000000" pitchFamily="2" charset="0"/>
                <a:ea typeface="Roboto" panose="02000000000000000000" pitchFamily="2" charset="0"/>
              </a:rPr>
              <a:t> (solo) dei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Un </a:t>
            </a:r>
            <a:r>
              <a:rPr lang="it-IT" sz="2000" b="1" dirty="0">
                <a:solidFill>
                  <a:srgbClr val="C00000"/>
                </a:solidFill>
                <a:latin typeface="Roboto" panose="02000000000000000000" pitchFamily="2" charset="0"/>
                <a:ea typeface="Roboto" panose="02000000000000000000" pitchFamily="2" charset="0"/>
              </a:rPr>
              <a:t>documento</a:t>
            </a:r>
            <a:r>
              <a:rPr lang="it-IT" sz="2000" dirty="0">
                <a:latin typeface="Roboto" panose="02000000000000000000" pitchFamily="2" charset="0"/>
                <a:ea typeface="Roboto" panose="02000000000000000000" pitchFamily="2" charset="0"/>
              </a:rPr>
              <a:t> ha un </a:t>
            </a:r>
            <a:r>
              <a:rPr lang="it-IT" sz="2000" b="1" dirty="0">
                <a:solidFill>
                  <a:srgbClr val="00B050"/>
                </a:solidFill>
                <a:latin typeface="Roboto" panose="02000000000000000000" pitchFamily="2" charset="0"/>
                <a:ea typeface="Roboto" panose="02000000000000000000" pitchFamily="2" charset="0"/>
              </a:rPr>
              <a:t>proprietario</a:t>
            </a:r>
            <a:r>
              <a:rPr lang="it-IT" sz="2000" dirty="0">
                <a:latin typeface="Roboto" panose="02000000000000000000" pitchFamily="2" charset="0"/>
                <a:ea typeface="Roboto" panose="02000000000000000000" pitchFamily="2" charset="0"/>
              </a:rPr>
              <a:t>, </a:t>
            </a:r>
            <a:r>
              <a:rPr lang="it-IT" sz="2000" b="1" dirty="0">
                <a:solidFill>
                  <a:srgbClr val="00B050"/>
                </a:solidFill>
                <a:latin typeface="Roboto" panose="02000000000000000000" pitchFamily="2" charset="0"/>
                <a:ea typeface="Roboto" panose="02000000000000000000" pitchFamily="2" charset="0"/>
              </a:rPr>
              <a:t>nome</a:t>
            </a:r>
            <a:r>
              <a:rPr lang="it-IT" sz="2000" dirty="0">
                <a:latin typeface="Roboto" panose="02000000000000000000" pitchFamily="2" charset="0"/>
                <a:ea typeface="Roboto" panose="02000000000000000000" pitchFamily="2" charset="0"/>
              </a:rPr>
              <a:t>, una </a:t>
            </a:r>
            <a:r>
              <a:rPr lang="it-IT" sz="2000" b="1" dirty="0">
                <a:solidFill>
                  <a:srgbClr val="00B050"/>
                </a:solidFill>
                <a:latin typeface="Roboto" panose="02000000000000000000" pitchFamily="2" charset="0"/>
                <a:ea typeface="Roboto" panose="02000000000000000000" pitchFamily="2" charset="0"/>
              </a:rPr>
              <a:t>data di creazione</a:t>
            </a:r>
            <a:r>
              <a:rPr lang="it-IT" sz="2000" dirty="0">
                <a:latin typeface="Roboto" panose="02000000000000000000" pitchFamily="2" charset="0"/>
                <a:ea typeface="Roboto" panose="02000000000000000000" pitchFamily="2" charset="0"/>
              </a:rPr>
              <a:t>, un </a:t>
            </a:r>
            <a:r>
              <a:rPr lang="it-IT" sz="2000" b="1" dirty="0">
                <a:solidFill>
                  <a:srgbClr val="00B050"/>
                </a:solidFill>
                <a:latin typeface="Roboto" panose="02000000000000000000" pitchFamily="2" charset="0"/>
                <a:ea typeface="Roboto" panose="02000000000000000000" pitchFamily="2" charset="0"/>
              </a:rPr>
              <a:t>sommario</a:t>
            </a:r>
            <a:r>
              <a:rPr lang="it-IT" sz="2000" dirty="0">
                <a:latin typeface="Roboto" panose="02000000000000000000" pitchFamily="2" charset="0"/>
                <a:ea typeface="Roboto" panose="02000000000000000000" pitchFamily="2" charset="0"/>
              </a:rPr>
              <a:t> e un </a:t>
            </a:r>
            <a:r>
              <a:rPr lang="it-IT" sz="2000" b="1" dirty="0">
                <a:solidFill>
                  <a:srgbClr val="00B050"/>
                </a:solidFill>
                <a:latin typeface="Roboto" panose="02000000000000000000" pitchFamily="2" charset="0"/>
                <a:ea typeface="Roboto" panose="02000000000000000000" pitchFamily="2" charset="0"/>
              </a:rPr>
              <a:t>tipo</a:t>
            </a:r>
            <a:r>
              <a:rPr lang="it-IT" sz="2000" dirty="0">
                <a:latin typeface="Roboto" panose="02000000000000000000" pitchFamily="2" charset="0"/>
                <a:ea typeface="Roboto" panose="02000000000000000000" pitchFamily="2" charset="0"/>
              </a:rPr>
              <a:t>.</a:t>
            </a:r>
            <a:endParaRPr lang="en-GB" sz="20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143F2116-23F1-E967-C642-4878E3B56598}"/>
              </a:ext>
            </a:extLst>
          </p:cNvPr>
          <p:cNvSpPr txBox="1"/>
          <p:nvPr/>
        </p:nvSpPr>
        <p:spPr>
          <a:xfrm>
            <a:off x="1803339" y="4721459"/>
            <a:ext cx="8772889" cy="400110"/>
          </a:xfrm>
          <a:prstGeom prst="rect">
            <a:avLst/>
          </a:prstGeom>
          <a:noFill/>
        </p:spPr>
        <p:txBody>
          <a:bodyPr wrap="square">
            <a:spAutoFit/>
          </a:bodyPr>
          <a:lstStyle/>
          <a:p>
            <a:pPr algn="ctr"/>
            <a:r>
              <a:rPr lang="it-IT" sz="2000" b="1" dirty="0">
                <a:solidFill>
                  <a:srgbClr val="C00000"/>
                </a:solidFill>
                <a:latin typeface="Roboto" panose="02000000000000000000" pitchFamily="2" charset="0"/>
                <a:ea typeface="Roboto" panose="02000000000000000000" pitchFamily="2" charset="0"/>
              </a:rPr>
              <a:t>Entità</a:t>
            </a:r>
            <a:r>
              <a:rPr lang="it-IT" sz="2000" b="1" dirty="0">
                <a:latin typeface="Roboto" panose="02000000000000000000" pitchFamily="2" charset="0"/>
                <a:ea typeface="Roboto" panose="02000000000000000000" pitchFamily="2" charset="0"/>
              </a:rPr>
              <a:t>, </a:t>
            </a:r>
            <a:r>
              <a:rPr lang="it-IT" sz="2000" b="1" dirty="0">
                <a:solidFill>
                  <a:srgbClr val="00B050"/>
                </a:solidFill>
                <a:latin typeface="Roboto" panose="02000000000000000000" pitchFamily="2" charset="0"/>
                <a:ea typeface="Roboto" panose="02000000000000000000" pitchFamily="2" charset="0"/>
              </a:rPr>
              <a:t>Attributi</a:t>
            </a:r>
            <a:r>
              <a:rPr lang="it-IT" sz="2000" b="1" dirty="0">
                <a:latin typeface="Roboto" panose="02000000000000000000" pitchFamily="2" charset="0"/>
                <a:ea typeface="Roboto" panose="02000000000000000000" pitchFamily="2" charset="0"/>
              </a:rPr>
              <a:t>, </a:t>
            </a:r>
            <a:r>
              <a:rPr lang="it-IT" sz="2000" b="1" dirty="0">
                <a:solidFill>
                  <a:srgbClr val="002060"/>
                </a:solidFill>
                <a:latin typeface="Roboto" panose="02000000000000000000" pitchFamily="2" charset="0"/>
                <a:ea typeface="Roboto" panose="02000000000000000000" pitchFamily="2" charset="0"/>
              </a:rPr>
              <a:t>Relazioni</a:t>
            </a:r>
            <a:endParaRPr lang="en-GB" sz="2000"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884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Database Design</a:t>
            </a:r>
          </a:p>
        </p:txBody>
      </p:sp>
      <p:sp>
        <p:nvSpPr>
          <p:cNvPr id="2" name="Rectangle: Rounded Corners 1">
            <a:extLst>
              <a:ext uri="{FF2B5EF4-FFF2-40B4-BE49-F238E27FC236}">
                <a16:creationId xmlns:a16="http://schemas.microsoft.com/office/drawing/2014/main" id="{0F6683F4-D3BB-4EE6-FF3C-03ABE372973B}"/>
              </a:ext>
            </a:extLst>
          </p:cNvPr>
          <p:cNvSpPr/>
          <p:nvPr/>
        </p:nvSpPr>
        <p:spPr>
          <a:xfrm>
            <a:off x="2831266" y="2152267"/>
            <a:ext cx="1750140" cy="942321"/>
          </a:xfrm>
          <a:prstGeom prst="round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a:latin typeface="Ubuntu Mono" panose="020B0509030602030204" pitchFamily="49" charset="0"/>
              </a:rPr>
              <a:t>User</a:t>
            </a:r>
          </a:p>
        </p:txBody>
      </p:sp>
      <p:sp>
        <p:nvSpPr>
          <p:cNvPr id="6" name="Rectangle: Rounded Corners 5">
            <a:extLst>
              <a:ext uri="{FF2B5EF4-FFF2-40B4-BE49-F238E27FC236}">
                <a16:creationId xmlns:a16="http://schemas.microsoft.com/office/drawing/2014/main" id="{636D626E-D38C-F8C4-6171-46547076422B}"/>
              </a:ext>
            </a:extLst>
          </p:cNvPr>
          <p:cNvSpPr/>
          <p:nvPr/>
        </p:nvSpPr>
        <p:spPr>
          <a:xfrm>
            <a:off x="7798162" y="2152267"/>
            <a:ext cx="1750140" cy="942321"/>
          </a:xfrm>
          <a:prstGeom prst="round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a:latin typeface="Ubuntu Mono" panose="020B0509030602030204" pitchFamily="49" charset="0"/>
              </a:rPr>
              <a:t>Folder</a:t>
            </a:r>
          </a:p>
        </p:txBody>
      </p:sp>
      <p:sp>
        <p:nvSpPr>
          <p:cNvPr id="8" name="Rectangle: Rounded Corners 7">
            <a:extLst>
              <a:ext uri="{FF2B5EF4-FFF2-40B4-BE49-F238E27FC236}">
                <a16:creationId xmlns:a16="http://schemas.microsoft.com/office/drawing/2014/main" id="{099C5E37-665C-5E34-BAFE-DA023E4F2693}"/>
              </a:ext>
            </a:extLst>
          </p:cNvPr>
          <p:cNvSpPr/>
          <p:nvPr/>
        </p:nvSpPr>
        <p:spPr>
          <a:xfrm>
            <a:off x="2831266" y="4368467"/>
            <a:ext cx="1750140" cy="942321"/>
          </a:xfrm>
          <a:prstGeom prst="round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err="1">
                <a:latin typeface="Ubuntu Mono" panose="020B0509030602030204" pitchFamily="49" charset="0"/>
              </a:rPr>
              <a:t>Document</a:t>
            </a:r>
            <a:endParaRPr lang="it-IT" b="1" dirty="0">
              <a:latin typeface="Ubuntu Mono" panose="020B0509030602030204" pitchFamily="49" charset="0"/>
            </a:endParaRPr>
          </a:p>
        </p:txBody>
      </p:sp>
      <p:sp>
        <p:nvSpPr>
          <p:cNvPr id="9" name="Rectangle: Rounded Corners 8">
            <a:extLst>
              <a:ext uri="{FF2B5EF4-FFF2-40B4-BE49-F238E27FC236}">
                <a16:creationId xmlns:a16="http://schemas.microsoft.com/office/drawing/2014/main" id="{20E0D61C-EF7D-4C98-DE15-1A27F6B03B55}"/>
              </a:ext>
            </a:extLst>
          </p:cNvPr>
          <p:cNvSpPr/>
          <p:nvPr/>
        </p:nvSpPr>
        <p:spPr>
          <a:xfrm>
            <a:off x="7798162" y="4368467"/>
            <a:ext cx="1750140" cy="942321"/>
          </a:xfrm>
          <a:prstGeom prst="round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err="1">
                <a:latin typeface="Ubuntu Mono" panose="020B0509030602030204" pitchFamily="49" charset="0"/>
              </a:rPr>
              <a:t>Subfolder</a:t>
            </a:r>
            <a:endParaRPr lang="it-IT" b="1" dirty="0">
              <a:latin typeface="Ubuntu Mono" panose="020B0509030602030204" pitchFamily="49" charset="0"/>
            </a:endParaRPr>
          </a:p>
        </p:txBody>
      </p:sp>
      <p:sp>
        <p:nvSpPr>
          <p:cNvPr id="10" name="Diamond 9">
            <a:extLst>
              <a:ext uri="{FF2B5EF4-FFF2-40B4-BE49-F238E27FC236}">
                <a16:creationId xmlns:a16="http://schemas.microsoft.com/office/drawing/2014/main" id="{E72F0ACC-8AAE-6882-17A6-5801E9332F01}"/>
              </a:ext>
            </a:extLst>
          </p:cNvPr>
          <p:cNvSpPr/>
          <p:nvPr/>
        </p:nvSpPr>
        <p:spPr>
          <a:xfrm>
            <a:off x="5809586" y="2243229"/>
            <a:ext cx="760396" cy="760396"/>
          </a:xfrm>
          <a:prstGeom prst="diamond">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5EFE1799-47BD-0BDC-A0EA-1D46B6B01288}"/>
              </a:ext>
            </a:extLst>
          </p:cNvPr>
          <p:cNvCxnSpPr>
            <a:stCxn id="10" idx="1"/>
            <a:endCxn id="2" idx="3"/>
          </p:cNvCxnSpPr>
          <p:nvPr/>
        </p:nvCxnSpPr>
        <p:spPr>
          <a:xfrm flipH="1">
            <a:off x="4581406"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2F976E-62F6-1EAE-7FAA-DBB5FEC25A45}"/>
              </a:ext>
            </a:extLst>
          </p:cNvPr>
          <p:cNvCxnSpPr/>
          <p:nvPr/>
        </p:nvCxnSpPr>
        <p:spPr>
          <a:xfrm flipH="1">
            <a:off x="6569982"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052B758E-B350-AE86-23B4-65CDFE36E50C}"/>
              </a:ext>
            </a:extLst>
          </p:cNvPr>
          <p:cNvSpPr/>
          <p:nvPr/>
        </p:nvSpPr>
        <p:spPr>
          <a:xfrm>
            <a:off x="5810453" y="4436185"/>
            <a:ext cx="760396" cy="760396"/>
          </a:xfrm>
          <a:prstGeom prst="diamond">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36BDA2DF-9AF3-048D-BB1A-79007B1F8C68}"/>
              </a:ext>
            </a:extLst>
          </p:cNvPr>
          <p:cNvCxnSpPr>
            <a:stCxn id="14" idx="1"/>
          </p:cNvCxnSpPr>
          <p:nvPr/>
        </p:nvCxnSpPr>
        <p:spPr>
          <a:xfrm flipH="1">
            <a:off x="4582273"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6F2416-2D02-EB42-3447-E592F6A4FF21}"/>
              </a:ext>
            </a:extLst>
          </p:cNvPr>
          <p:cNvCxnSpPr/>
          <p:nvPr/>
        </p:nvCxnSpPr>
        <p:spPr>
          <a:xfrm flipH="1">
            <a:off x="6570849"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0BB7F7E-9251-9B13-5911-E8A137CFFA53}"/>
              </a:ext>
            </a:extLst>
          </p:cNvPr>
          <p:cNvSpPr txBox="1"/>
          <p:nvPr/>
        </p:nvSpPr>
        <p:spPr>
          <a:xfrm>
            <a:off x="5650030" y="2400832"/>
            <a:ext cx="1058779" cy="369332"/>
          </a:xfrm>
          <a:prstGeom prst="rect">
            <a:avLst/>
          </a:prstGeom>
          <a:noFill/>
        </p:spPr>
        <p:txBody>
          <a:bodyPr wrap="square" rtlCol="0">
            <a:spAutoFit/>
          </a:bodyPr>
          <a:lstStyle/>
          <a:p>
            <a:pPr algn="ctr"/>
            <a:r>
              <a:rPr lang="it-IT" dirty="0" err="1">
                <a:latin typeface="Ubuntu Mono" panose="020B0509030602030204" pitchFamily="49" charset="0"/>
              </a:rPr>
              <a:t>owns</a:t>
            </a:r>
            <a:endParaRPr lang="en-GB" dirty="0">
              <a:latin typeface="Ubuntu Mono" panose="020B0509030602030204" pitchFamily="49" charset="0"/>
            </a:endParaRPr>
          </a:p>
        </p:txBody>
      </p:sp>
      <p:sp>
        <p:nvSpPr>
          <p:cNvPr id="18" name="TextBox 17">
            <a:extLst>
              <a:ext uri="{FF2B5EF4-FFF2-40B4-BE49-F238E27FC236}">
                <a16:creationId xmlns:a16="http://schemas.microsoft.com/office/drawing/2014/main" id="{9E64DD95-751E-5DE7-E60A-F9FD567E6038}"/>
              </a:ext>
            </a:extLst>
          </p:cNvPr>
          <p:cNvSpPr txBox="1"/>
          <p:nvPr/>
        </p:nvSpPr>
        <p:spPr>
          <a:xfrm>
            <a:off x="5576863" y="4596995"/>
            <a:ext cx="1224362" cy="415627"/>
          </a:xfrm>
          <a:prstGeom prst="rect">
            <a:avLst/>
          </a:prstGeom>
          <a:noFill/>
        </p:spPr>
        <p:txBody>
          <a:bodyPr wrap="square" rtlCol="0">
            <a:spAutoFit/>
          </a:bodyPr>
          <a:lstStyle/>
          <a:p>
            <a:pPr algn="ctr"/>
            <a:r>
              <a:rPr lang="it-IT" dirty="0" err="1">
                <a:latin typeface="Ubuntu Mono" panose="020B0509030602030204" pitchFamily="49" charset="0"/>
              </a:rPr>
              <a:t>contains</a:t>
            </a:r>
            <a:endParaRPr lang="en-GB" dirty="0">
              <a:latin typeface="Ubuntu Mono" panose="020B0509030602030204" pitchFamily="49" charset="0"/>
            </a:endParaRPr>
          </a:p>
        </p:txBody>
      </p:sp>
      <p:sp>
        <p:nvSpPr>
          <p:cNvPr id="19" name="Diamond 18">
            <a:extLst>
              <a:ext uri="{FF2B5EF4-FFF2-40B4-BE49-F238E27FC236}">
                <a16:creationId xmlns:a16="http://schemas.microsoft.com/office/drawing/2014/main" id="{FC2FE245-78EB-884D-EA42-4E91834C5E5D}"/>
              </a:ext>
            </a:extLst>
          </p:cNvPr>
          <p:cNvSpPr/>
          <p:nvPr/>
        </p:nvSpPr>
        <p:spPr>
          <a:xfrm>
            <a:off x="8580927" y="3351329"/>
            <a:ext cx="760396" cy="760396"/>
          </a:xfrm>
          <a:prstGeom prst="diamond">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0" name="TextBox 19">
            <a:extLst>
              <a:ext uri="{FF2B5EF4-FFF2-40B4-BE49-F238E27FC236}">
                <a16:creationId xmlns:a16="http://schemas.microsoft.com/office/drawing/2014/main" id="{C645011C-9B4C-DEB1-B4B7-2839E733263E}"/>
              </a:ext>
            </a:extLst>
          </p:cNvPr>
          <p:cNvSpPr txBox="1"/>
          <p:nvPr/>
        </p:nvSpPr>
        <p:spPr>
          <a:xfrm>
            <a:off x="8356963" y="3512139"/>
            <a:ext cx="1224362" cy="415627"/>
          </a:xfrm>
          <a:prstGeom prst="rect">
            <a:avLst/>
          </a:prstGeom>
          <a:noFill/>
        </p:spPr>
        <p:txBody>
          <a:bodyPr wrap="square" rtlCol="0">
            <a:spAutoFit/>
          </a:bodyPr>
          <a:lstStyle/>
          <a:p>
            <a:pPr algn="ctr"/>
            <a:r>
              <a:rPr lang="it-IT" dirty="0" err="1">
                <a:latin typeface="Ubuntu Mono" panose="020B0509030602030204" pitchFamily="49" charset="0"/>
              </a:rPr>
              <a:t>contains</a:t>
            </a:r>
            <a:endParaRPr lang="en-GB" dirty="0">
              <a:latin typeface="Ubuntu Mono" panose="020B0509030602030204" pitchFamily="49" charset="0"/>
            </a:endParaRPr>
          </a:p>
        </p:txBody>
      </p:sp>
      <p:cxnSp>
        <p:nvCxnSpPr>
          <p:cNvPr id="21" name="Straight Connector 20">
            <a:extLst>
              <a:ext uri="{FF2B5EF4-FFF2-40B4-BE49-F238E27FC236}">
                <a16:creationId xmlns:a16="http://schemas.microsoft.com/office/drawing/2014/main" id="{34ABA6EE-9B6B-5BF1-4CDF-FD966455559F}"/>
              </a:ext>
            </a:extLst>
          </p:cNvPr>
          <p:cNvCxnSpPr>
            <a:cxnSpLocks/>
          </p:cNvCxnSpPr>
          <p:nvPr/>
        </p:nvCxnSpPr>
        <p:spPr>
          <a:xfrm flipH="1" flipV="1">
            <a:off x="8968974" y="3094587"/>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EDF594E-2ECA-4E7C-B0ED-59263F48F66C}"/>
              </a:ext>
            </a:extLst>
          </p:cNvPr>
          <p:cNvCxnSpPr>
            <a:cxnSpLocks/>
          </p:cNvCxnSpPr>
          <p:nvPr/>
        </p:nvCxnSpPr>
        <p:spPr>
          <a:xfrm flipH="1" flipV="1">
            <a:off x="8975392" y="4111725"/>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BEB734-9BD7-A948-0CF8-22FFE802001C}"/>
              </a:ext>
            </a:extLst>
          </p:cNvPr>
          <p:cNvCxnSpPr/>
          <p:nvPr/>
        </p:nvCxnSpPr>
        <p:spPr>
          <a:xfrm flipV="1">
            <a:off x="8356962" y="3094587"/>
            <a:ext cx="0" cy="1273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A5F943-B423-57CD-FBB8-448FC219BBE2}"/>
              </a:ext>
            </a:extLst>
          </p:cNvPr>
          <p:cNvSpPr txBox="1"/>
          <p:nvPr/>
        </p:nvSpPr>
        <p:spPr>
          <a:xfrm>
            <a:off x="4694243" y="2190297"/>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29" name="TextBox 28">
            <a:extLst>
              <a:ext uri="{FF2B5EF4-FFF2-40B4-BE49-F238E27FC236}">
                <a16:creationId xmlns:a16="http://schemas.microsoft.com/office/drawing/2014/main" id="{87DB7DDA-7558-DA69-6E70-644B6DDBB675}"/>
              </a:ext>
            </a:extLst>
          </p:cNvPr>
          <p:cNvSpPr txBox="1"/>
          <p:nvPr/>
        </p:nvSpPr>
        <p:spPr>
          <a:xfrm>
            <a:off x="7076158" y="2182020"/>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0" name="TextBox 29">
            <a:extLst>
              <a:ext uri="{FF2B5EF4-FFF2-40B4-BE49-F238E27FC236}">
                <a16:creationId xmlns:a16="http://schemas.microsoft.com/office/drawing/2014/main" id="{02E16E53-308F-EA9D-8BBE-5B91721704BA}"/>
              </a:ext>
            </a:extLst>
          </p:cNvPr>
          <p:cNvSpPr txBox="1"/>
          <p:nvPr/>
        </p:nvSpPr>
        <p:spPr>
          <a:xfrm>
            <a:off x="9432940" y="3180849"/>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31" name="TextBox 30">
            <a:extLst>
              <a:ext uri="{FF2B5EF4-FFF2-40B4-BE49-F238E27FC236}">
                <a16:creationId xmlns:a16="http://schemas.microsoft.com/office/drawing/2014/main" id="{1F06178E-8104-FB09-0672-AA4243FF477D}"/>
              </a:ext>
            </a:extLst>
          </p:cNvPr>
          <p:cNvSpPr txBox="1"/>
          <p:nvPr/>
        </p:nvSpPr>
        <p:spPr>
          <a:xfrm>
            <a:off x="9454934" y="3848645"/>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2" name="TextBox 31">
            <a:extLst>
              <a:ext uri="{FF2B5EF4-FFF2-40B4-BE49-F238E27FC236}">
                <a16:creationId xmlns:a16="http://schemas.microsoft.com/office/drawing/2014/main" id="{6939F205-805D-F4EF-166C-A0D651B8F568}"/>
              </a:ext>
            </a:extLst>
          </p:cNvPr>
          <p:cNvSpPr txBox="1"/>
          <p:nvPr/>
        </p:nvSpPr>
        <p:spPr>
          <a:xfrm>
            <a:off x="7076158" y="4352441"/>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33" name="TextBox 32">
            <a:extLst>
              <a:ext uri="{FF2B5EF4-FFF2-40B4-BE49-F238E27FC236}">
                <a16:creationId xmlns:a16="http://schemas.microsoft.com/office/drawing/2014/main" id="{EFFA6EB9-74EE-D81F-2FBA-F0A526AA1240}"/>
              </a:ext>
            </a:extLst>
          </p:cNvPr>
          <p:cNvSpPr txBox="1"/>
          <p:nvPr/>
        </p:nvSpPr>
        <p:spPr>
          <a:xfrm>
            <a:off x="4706517" y="4369569"/>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4" name="TextBox 33">
            <a:extLst>
              <a:ext uri="{FF2B5EF4-FFF2-40B4-BE49-F238E27FC236}">
                <a16:creationId xmlns:a16="http://schemas.microsoft.com/office/drawing/2014/main" id="{8708E5BD-8D4A-BBF0-CFC6-0FAF331BDE3B}"/>
              </a:ext>
            </a:extLst>
          </p:cNvPr>
          <p:cNvSpPr txBox="1"/>
          <p:nvPr/>
        </p:nvSpPr>
        <p:spPr>
          <a:xfrm>
            <a:off x="9679408" y="2105729"/>
            <a:ext cx="2194148" cy="1117229"/>
          </a:xfrm>
          <a:prstGeom prst="rect">
            <a:avLst/>
          </a:prstGeom>
          <a:noFill/>
        </p:spPr>
        <p:txBody>
          <a:bodyPr wrap="square" rtlCol="0">
            <a:spAutoFit/>
          </a:bodyPr>
          <a:lstStyle/>
          <a:p>
            <a:r>
              <a:rPr lang="it-IT" b="1" u="sng" dirty="0">
                <a:latin typeface="Ubuntu Mono" panose="020B0509030602030204" pitchFamily="49" charset="0"/>
              </a:rPr>
              <a:t>name</a:t>
            </a:r>
          </a:p>
          <a:p>
            <a:r>
              <a:rPr lang="it-IT" b="1" u="sng" dirty="0">
                <a:latin typeface="Ubuntu Mono" panose="020B0509030602030204" pitchFamily="49" charset="0"/>
              </a:rPr>
              <a:t>username</a:t>
            </a:r>
          </a:p>
          <a:p>
            <a:r>
              <a:rPr lang="it-IT" dirty="0">
                <a:latin typeface="Ubuntu Mono" panose="020B0509030602030204" pitchFamily="49" charset="0"/>
              </a:rPr>
              <a:t>date</a:t>
            </a:r>
          </a:p>
        </p:txBody>
      </p:sp>
      <p:sp>
        <p:nvSpPr>
          <p:cNvPr id="35" name="TextBox 34">
            <a:extLst>
              <a:ext uri="{FF2B5EF4-FFF2-40B4-BE49-F238E27FC236}">
                <a16:creationId xmlns:a16="http://schemas.microsoft.com/office/drawing/2014/main" id="{F6964D62-8B43-69C5-6275-C34094DDC18D}"/>
              </a:ext>
            </a:extLst>
          </p:cNvPr>
          <p:cNvSpPr txBox="1"/>
          <p:nvPr/>
        </p:nvSpPr>
        <p:spPr>
          <a:xfrm>
            <a:off x="512007" y="4217977"/>
            <a:ext cx="2194148" cy="1477328"/>
          </a:xfrm>
          <a:prstGeom prst="rect">
            <a:avLst/>
          </a:prstGeom>
          <a:noFill/>
        </p:spPr>
        <p:txBody>
          <a:bodyPr wrap="square" rtlCol="0">
            <a:spAutoFit/>
          </a:bodyPr>
          <a:lstStyle/>
          <a:p>
            <a:pPr algn="r"/>
            <a:r>
              <a:rPr lang="it-IT" b="1" u="sng" dirty="0">
                <a:latin typeface="Ubuntu Mono" panose="020B0509030602030204" pitchFamily="49" charset="0"/>
              </a:rPr>
              <a:t>name</a:t>
            </a:r>
          </a:p>
          <a:p>
            <a:pPr algn="r"/>
            <a:r>
              <a:rPr lang="it-IT" b="1" u="sng" dirty="0" err="1">
                <a:latin typeface="Ubuntu Mono" panose="020B0509030602030204" pitchFamily="49" charset="0"/>
              </a:rPr>
              <a:t>type</a:t>
            </a:r>
            <a:endParaRPr lang="it-IT" b="1" u="sng" dirty="0">
              <a:latin typeface="Ubuntu Mono" panose="020B0509030602030204" pitchFamily="49" charset="0"/>
            </a:endParaRPr>
          </a:p>
          <a:p>
            <a:pPr algn="r"/>
            <a:r>
              <a:rPr lang="it-IT" b="1" u="sng" dirty="0" err="1">
                <a:latin typeface="Ubuntu Mono" panose="020B0509030602030204" pitchFamily="49" charset="0"/>
              </a:rPr>
              <a:t>subFolder</a:t>
            </a:r>
            <a:endParaRPr lang="it-IT" b="1" u="sng" dirty="0">
              <a:latin typeface="Ubuntu Mono" panose="020B0509030602030204" pitchFamily="49" charset="0"/>
            </a:endParaRPr>
          </a:p>
          <a:p>
            <a:pPr algn="r"/>
            <a:r>
              <a:rPr lang="it-IT" dirty="0" err="1">
                <a:latin typeface="Ubuntu Mono" panose="020B0509030602030204" pitchFamily="49" charset="0"/>
              </a:rPr>
              <a:t>summary</a:t>
            </a:r>
            <a:endParaRPr lang="it-IT" dirty="0">
              <a:latin typeface="Ubuntu Mono" panose="020B0509030602030204" pitchFamily="49" charset="0"/>
            </a:endParaRPr>
          </a:p>
          <a:p>
            <a:pPr algn="r"/>
            <a:r>
              <a:rPr lang="it-IT" dirty="0">
                <a:latin typeface="Ubuntu Mono" panose="020B0509030602030204" pitchFamily="49" charset="0"/>
              </a:rPr>
              <a:t>date</a:t>
            </a:r>
          </a:p>
        </p:txBody>
      </p:sp>
      <p:sp>
        <p:nvSpPr>
          <p:cNvPr id="36" name="TextBox 35">
            <a:extLst>
              <a:ext uri="{FF2B5EF4-FFF2-40B4-BE49-F238E27FC236}">
                <a16:creationId xmlns:a16="http://schemas.microsoft.com/office/drawing/2014/main" id="{4B312BB7-2305-7BE1-8EC8-BA56B7139C02}"/>
              </a:ext>
            </a:extLst>
          </p:cNvPr>
          <p:cNvSpPr txBox="1"/>
          <p:nvPr/>
        </p:nvSpPr>
        <p:spPr>
          <a:xfrm>
            <a:off x="714316" y="2300261"/>
            <a:ext cx="1994680" cy="646331"/>
          </a:xfrm>
          <a:prstGeom prst="rect">
            <a:avLst/>
          </a:prstGeom>
          <a:noFill/>
        </p:spPr>
        <p:txBody>
          <a:bodyPr wrap="square" rtlCol="0">
            <a:spAutoFit/>
          </a:bodyPr>
          <a:lstStyle/>
          <a:p>
            <a:pPr algn="r"/>
            <a:r>
              <a:rPr lang="it-IT" b="1" u="sng" dirty="0" err="1">
                <a:latin typeface="Ubuntu Mono" panose="020B0509030602030204" pitchFamily="49" charset="0"/>
              </a:rPr>
              <a:t>userName</a:t>
            </a:r>
            <a:endParaRPr lang="it-IT" b="1" u="sng" dirty="0">
              <a:latin typeface="Ubuntu Mono" panose="020B0509030602030204" pitchFamily="49" charset="0"/>
            </a:endParaRPr>
          </a:p>
          <a:p>
            <a:pPr algn="r"/>
            <a:r>
              <a:rPr lang="it-IT" dirty="0">
                <a:latin typeface="Ubuntu Mono" panose="020B0509030602030204" pitchFamily="49" charset="0"/>
              </a:rPr>
              <a:t>password</a:t>
            </a:r>
            <a:endParaRPr lang="en-GB" dirty="0">
              <a:latin typeface="Ubuntu Mono" panose="020B0509030602030204" pitchFamily="49" charset="0"/>
            </a:endParaRPr>
          </a:p>
        </p:txBody>
      </p:sp>
    </p:spTree>
    <p:extLst>
      <p:ext uri="{BB962C8B-B14F-4D97-AF65-F5344CB8AC3E}">
        <p14:creationId xmlns:p14="http://schemas.microsoft.com/office/powerpoint/2010/main" val="342329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latin typeface="Roboto" panose="02000000000000000000" pitchFamily="2" charset="0"/>
                <a:ea typeface="Roboto" panose="02000000000000000000" pitchFamily="2" charset="0"/>
              </a:rPr>
              <a:t>Logical</a:t>
            </a:r>
            <a:r>
              <a:rPr lang="it-IT" b="1" dirty="0">
                <a:latin typeface="Roboto" panose="02000000000000000000" pitchFamily="2" charset="0"/>
                <a:ea typeface="Roboto" panose="02000000000000000000" pitchFamily="2" charset="0"/>
              </a:rPr>
              <a:t> Database Schema 1/4</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lnSpcReduction="10000"/>
          </a:bodyPr>
          <a:lstStyle/>
          <a:p>
            <a:pPr marL="0" indent="0">
              <a:buNone/>
            </a:pPr>
            <a:r>
              <a:rPr lang="en-GB" sz="2000" dirty="0">
                <a:latin typeface="Roboto Mono" panose="00000009000000000000" pitchFamily="49" charset="0"/>
                <a:ea typeface="Roboto Mono" panose="00000009000000000000" pitchFamily="49" charset="0"/>
              </a:rPr>
              <a:t>CREATE TABLE `document`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`username`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documentname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`type`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`summary` varchar(255)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`date` date NOT NULL,  `body` blob NOT NULL,</a:t>
            </a:r>
          </a:p>
          <a:p>
            <a:pPr marL="0" indent="0">
              <a:buNone/>
            </a:pP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documentname</a:t>
            </a:r>
            <a:r>
              <a:rPr lang="en-GB" sz="2000" dirty="0">
                <a:latin typeface="Roboto Mono" panose="00000009000000000000" pitchFamily="49" charset="0"/>
                <a:ea typeface="Roboto Mono" panose="00000009000000000000" pitchFamily="49" charset="0"/>
              </a:rPr>
              <a:t>`,`type`),</a:t>
            </a:r>
          </a:p>
          <a:p>
            <a:pPr marL="0" indent="0">
              <a:buNone/>
            </a:pPr>
            <a:r>
              <a:rPr lang="en-GB" sz="2000" dirty="0">
                <a:latin typeface="Roboto Mono" panose="00000009000000000000" pitchFamily="49" charset="0"/>
                <a:ea typeface="Roboto Mono" panose="00000009000000000000" pitchFamily="49" charset="0"/>
              </a:rPr>
              <a:t>FOREIGN KEY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REFERENCES `subfolder`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80298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latin typeface="Roboto" panose="02000000000000000000" pitchFamily="2" charset="0"/>
                <a:ea typeface="Roboto" panose="02000000000000000000" pitchFamily="2" charset="0"/>
              </a:rPr>
              <a:t>Logical</a:t>
            </a:r>
            <a:r>
              <a:rPr lang="it-IT" b="1" dirty="0">
                <a:latin typeface="Roboto" panose="02000000000000000000" pitchFamily="2" charset="0"/>
                <a:ea typeface="Roboto" panose="02000000000000000000" pitchFamily="2" charset="0"/>
              </a:rPr>
              <a:t> Database Schema 2/4</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`folder`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`username`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`date` date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FOREIGN KEY (`username`) REFERENCES `user` (`username`)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238239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latin typeface="Roboto" panose="02000000000000000000" pitchFamily="2" charset="0"/>
                <a:ea typeface="Roboto" panose="02000000000000000000" pitchFamily="2" charset="0"/>
              </a:rPr>
              <a:t>Logical</a:t>
            </a:r>
            <a:r>
              <a:rPr lang="it-IT" b="1" dirty="0">
                <a:latin typeface="Roboto" panose="02000000000000000000" pitchFamily="2" charset="0"/>
                <a:ea typeface="Roboto" panose="02000000000000000000" pitchFamily="2" charset="0"/>
              </a:rPr>
              <a:t> Database Schema 3/4</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`subfolder`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`username`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`date` date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FOREIGN KEY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REFERENCES `folder`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55578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latin typeface="Roboto" panose="02000000000000000000" pitchFamily="2" charset="0"/>
                <a:ea typeface="Roboto" panose="02000000000000000000" pitchFamily="2" charset="0"/>
              </a:rPr>
              <a:t>Logical</a:t>
            </a:r>
            <a:r>
              <a:rPr lang="it-IT" b="1" dirty="0">
                <a:latin typeface="Roboto" panose="02000000000000000000" pitchFamily="2" charset="0"/>
                <a:ea typeface="Roboto" panose="02000000000000000000" pitchFamily="2" charset="0"/>
              </a:rPr>
              <a:t> Database Schema 4/4</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`user`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`username`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`email`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`name`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`password`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UNIQUE KEY `email` (`email`))</a:t>
            </a:r>
          </a:p>
        </p:txBody>
      </p:sp>
    </p:spTree>
    <p:extLst>
      <p:ext uri="{BB962C8B-B14F-4D97-AF65-F5344CB8AC3E}">
        <p14:creationId xmlns:p14="http://schemas.microsoft.com/office/powerpoint/2010/main" val="43373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Application </a:t>
            </a:r>
            <a:r>
              <a:rPr lang="it-IT" b="1" dirty="0" err="1">
                <a:latin typeface="Roboto" panose="02000000000000000000" pitchFamily="2" charset="0"/>
                <a:ea typeface="Roboto" panose="02000000000000000000" pitchFamily="2" charset="0"/>
              </a:rPr>
              <a:t>Requirements</a:t>
            </a:r>
            <a:r>
              <a:rPr lang="it-IT" b="1" dirty="0">
                <a:latin typeface="Roboto" panose="02000000000000000000" pitchFamily="2" charset="0"/>
                <a:ea typeface="Roboto" panose="02000000000000000000" pitchFamily="2" charset="0"/>
              </a:rPr>
              <a:t> Analysis</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a:xfrm>
            <a:off x="838200" y="1825625"/>
            <a:ext cx="10515600" cy="4086564"/>
          </a:xfrm>
        </p:spPr>
        <p:txBody>
          <a:bodyPr>
            <a:normAutofit fontScale="85000" lnSpcReduction="10000"/>
          </a:bodyPr>
          <a:lstStyle/>
          <a:p>
            <a:pPr marL="0" indent="0" algn="just">
              <a:buNone/>
            </a:pPr>
            <a:r>
              <a:rPr lang="it-IT" sz="2000" dirty="0">
                <a:latin typeface="Roboto" panose="02000000000000000000" pitchFamily="2" charset="0"/>
                <a:ea typeface="Roboto" panose="02000000000000000000" pitchFamily="2" charset="0"/>
              </a:rPr>
              <a:t>Un’applicazione web consente la gestione di cartelle, sottocartelle e documenti online. L’applicazione supporta </a:t>
            </a:r>
            <a:r>
              <a:rPr lang="it-IT" sz="2000" b="1" dirty="0">
                <a:solidFill>
                  <a:srgbClr val="C00000"/>
                </a:solidFill>
                <a:latin typeface="Roboto" panose="02000000000000000000" pitchFamily="2" charset="0"/>
                <a:ea typeface="Roboto" panose="02000000000000000000" pitchFamily="2" charset="0"/>
              </a:rPr>
              <a:t>registrazione</a:t>
            </a:r>
            <a:r>
              <a:rPr lang="it-IT" sz="2000" dirty="0">
                <a:latin typeface="Roboto" panose="02000000000000000000" pitchFamily="2" charset="0"/>
                <a:ea typeface="Roboto" panose="02000000000000000000" pitchFamily="2" charset="0"/>
              </a:rPr>
              <a:t> e </a:t>
            </a:r>
            <a:r>
              <a:rPr lang="it-IT" sz="2000" b="1" dirty="0">
                <a:solidFill>
                  <a:srgbClr val="C00000"/>
                </a:solidFill>
                <a:latin typeface="Roboto" panose="02000000000000000000" pitchFamily="2" charset="0"/>
                <a:ea typeface="Roboto" panose="02000000000000000000" pitchFamily="2" charset="0"/>
              </a:rPr>
              <a:t>login</a:t>
            </a:r>
            <a:r>
              <a:rPr lang="it-IT" sz="2000" dirty="0">
                <a:latin typeface="Roboto" panose="02000000000000000000" pitchFamily="2" charset="0"/>
                <a:ea typeface="Roboto" panose="02000000000000000000" pitchFamily="2" charset="0"/>
              </a:rPr>
              <a:t> di utenti mediante una pagina pubblica con opportune </a:t>
            </a:r>
            <a:r>
              <a:rPr lang="it-IT" sz="2000" b="1" dirty="0" err="1">
                <a:solidFill>
                  <a:srgbClr val="00B050"/>
                </a:solidFill>
                <a:latin typeface="Roboto" panose="02000000000000000000" pitchFamily="2" charset="0"/>
                <a:ea typeface="Roboto" panose="02000000000000000000" pitchFamily="2" charset="0"/>
              </a:rPr>
              <a:t>form</a:t>
            </a:r>
            <a:r>
              <a:rPr lang="it-IT" sz="2000" dirty="0">
                <a:latin typeface="Roboto" panose="02000000000000000000" pitchFamily="2" charset="0"/>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accede all’applicazione appare una </a:t>
            </a:r>
            <a:r>
              <a:rPr lang="it-IT" sz="2000" b="1" dirty="0">
                <a:solidFill>
                  <a:srgbClr val="C00000"/>
                </a:solidFill>
                <a:latin typeface="Roboto" panose="02000000000000000000" pitchFamily="2" charset="0"/>
                <a:ea typeface="Roboto" panose="02000000000000000000" pitchFamily="2" charset="0"/>
              </a:rPr>
              <a:t>HOME PAGE </a:t>
            </a:r>
            <a:r>
              <a:rPr lang="it-IT" sz="2000" dirty="0">
                <a:latin typeface="Roboto" panose="02000000000000000000" pitchFamily="2" charset="0"/>
                <a:ea typeface="Roboto" panose="02000000000000000000" pitchFamily="2" charset="0"/>
              </a:rPr>
              <a:t>che contiene un </a:t>
            </a:r>
            <a:r>
              <a:rPr lang="it-IT" sz="2000" b="1" dirty="0">
                <a:solidFill>
                  <a:srgbClr val="00B050"/>
                </a:solidFill>
                <a:latin typeface="Roboto" panose="02000000000000000000" pitchFamily="2" charset="0"/>
                <a:ea typeface="Roboto" panose="02000000000000000000" pitchFamily="2" charset="0"/>
              </a:rPr>
              <a:t>albero delle proprie cartelle e delle sottocartelle</a:t>
            </a:r>
            <a:r>
              <a:rPr lang="it-IT" sz="2000" dirty="0">
                <a:latin typeface="Roboto" panose="02000000000000000000" pitchFamily="2" charset="0"/>
                <a:ea typeface="Roboto" panose="02000000000000000000" pitchFamily="2" charset="0"/>
              </a:rPr>
              <a:t>. Nell’HOME PAGE l’utente può selezionare una sottocartella e accedere a una pagina DOCUMENTI che mostra l’elenco dei documenti di una sottocartella. Ogni documento in elenco ha due link: accedi e sposta. Quando l’utente seleziona il link accedi, appare una pagina DOCUMENTO che mostra tutti i dati del documento selezionato. Quando l’utente seleziona il link sposta, appare la HOME PAGE con l’albero delle cartelle e delle sottocartelle; in questo caso la pagina mostra il messaggio “Stai spostando il documento X dalla sottocartella Y. Scegli la sottocartella di destinazione”, la sottocartella a cui appartiene il documento da spostare NON è selezionabile e il suo nome è evidenziato (per esempio con un colore diverso). Quando l’utente seleziona la sottocartella di destinazione, il documento è spostato dalla sottocartella di origine a quella di destinazione e appare la pagina DOCUMENTI che mostra il contenuto aggiornato della sottocartella di destinazione. Ogni pagina, tranne la HOME PAGE, contiene un collegamento per tornare alla pagina precedente. L’applicazione consente il logout dell’utente. Una pagina GESTIONE CONTENUTI raggiungibile dalla HOME PAGE permette all’utente di creare una cartella, una sottocartella di una cartella esistente e un documento all’interno di una sottocartella.</a:t>
            </a:r>
            <a:endParaRPr lang="en-GB" sz="20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994B2B24-C1D8-401A-4E61-52B634FC06E2}"/>
              </a:ext>
            </a:extLst>
          </p:cNvPr>
          <p:cNvSpPr txBox="1"/>
          <p:nvPr/>
        </p:nvSpPr>
        <p:spPr>
          <a:xfrm>
            <a:off x="1887101" y="5976908"/>
            <a:ext cx="8772889" cy="400110"/>
          </a:xfrm>
          <a:prstGeom prst="rect">
            <a:avLst/>
          </a:prstGeom>
          <a:noFill/>
        </p:spPr>
        <p:txBody>
          <a:bodyPr wrap="square">
            <a:spAutoFit/>
          </a:bodyPr>
          <a:lstStyle/>
          <a:p>
            <a:pPr algn="ctr"/>
            <a:r>
              <a:rPr lang="it-IT" sz="2000" b="1" dirty="0">
                <a:solidFill>
                  <a:srgbClr val="C00000"/>
                </a:solidFill>
                <a:latin typeface="Roboto" panose="02000000000000000000" pitchFamily="2" charset="0"/>
                <a:ea typeface="Roboto" panose="02000000000000000000" pitchFamily="2" charset="0"/>
              </a:rPr>
              <a:t>Pages (</a:t>
            </a:r>
            <a:r>
              <a:rPr lang="it-IT" sz="2000" b="1" dirty="0" err="1">
                <a:solidFill>
                  <a:srgbClr val="C00000"/>
                </a:solidFill>
                <a:latin typeface="Roboto" panose="02000000000000000000" pitchFamily="2" charset="0"/>
                <a:ea typeface="Roboto" panose="02000000000000000000" pitchFamily="2" charset="0"/>
              </a:rPr>
              <a:t>views</a:t>
            </a:r>
            <a:r>
              <a:rPr lang="it-IT" sz="2000" b="1" dirty="0">
                <a:solidFill>
                  <a:srgbClr val="C00000"/>
                </a:solidFill>
                <a:latin typeface="Roboto" panose="02000000000000000000" pitchFamily="2" charset="0"/>
                <a:ea typeface="Roboto" panose="02000000000000000000" pitchFamily="2" charset="0"/>
              </a:rPr>
              <a:t>)</a:t>
            </a:r>
            <a:r>
              <a:rPr lang="it-IT" sz="2000" b="1" dirty="0">
                <a:latin typeface="Roboto" panose="02000000000000000000" pitchFamily="2" charset="0"/>
                <a:ea typeface="Roboto" panose="02000000000000000000" pitchFamily="2" charset="0"/>
              </a:rPr>
              <a:t>, </a:t>
            </a:r>
            <a:r>
              <a:rPr lang="it-IT" sz="2000" b="1" dirty="0" err="1">
                <a:solidFill>
                  <a:srgbClr val="00B050"/>
                </a:solidFill>
                <a:latin typeface="Roboto" panose="02000000000000000000" pitchFamily="2" charset="0"/>
                <a:ea typeface="Roboto" panose="02000000000000000000" pitchFamily="2" charset="0"/>
              </a:rPr>
              <a:t>View</a:t>
            </a:r>
            <a:r>
              <a:rPr lang="it-IT" sz="2000" b="1" dirty="0">
                <a:solidFill>
                  <a:srgbClr val="00B050"/>
                </a:solidFill>
                <a:latin typeface="Roboto" panose="02000000000000000000" pitchFamily="2" charset="0"/>
                <a:ea typeface="Roboto" panose="02000000000000000000" pitchFamily="2" charset="0"/>
              </a:rPr>
              <a:t> Components</a:t>
            </a:r>
            <a:r>
              <a:rPr lang="it-IT" sz="2000" b="1" dirty="0">
                <a:latin typeface="Roboto" panose="02000000000000000000" pitchFamily="2" charset="0"/>
                <a:ea typeface="Roboto" panose="02000000000000000000" pitchFamily="2" charset="0"/>
              </a:rPr>
              <a:t>, </a:t>
            </a:r>
            <a:r>
              <a:rPr lang="it-IT" sz="2000" b="1" dirty="0">
                <a:solidFill>
                  <a:srgbClr val="002060"/>
                </a:solidFill>
                <a:latin typeface="Roboto" panose="02000000000000000000" pitchFamily="2" charset="0"/>
                <a:ea typeface="Roboto" panose="02000000000000000000" pitchFamily="2" charset="0"/>
              </a:rPr>
              <a:t>Events</a:t>
            </a:r>
            <a:r>
              <a:rPr lang="it-IT" sz="2000" b="1" dirty="0">
                <a:latin typeface="Roboto" panose="02000000000000000000" pitchFamily="2" charset="0"/>
                <a:ea typeface="Roboto" panose="02000000000000000000" pitchFamily="2" charset="0"/>
              </a:rPr>
              <a:t>, </a:t>
            </a:r>
            <a:r>
              <a:rPr lang="it-IT" sz="2000" b="1" dirty="0">
                <a:solidFill>
                  <a:srgbClr val="FFC000"/>
                </a:solidFill>
                <a:latin typeface="Roboto" panose="02000000000000000000" pitchFamily="2" charset="0"/>
                <a:ea typeface="Roboto" panose="02000000000000000000" pitchFamily="2" charset="0"/>
              </a:rPr>
              <a:t>Actions</a:t>
            </a:r>
            <a:r>
              <a:rPr lang="it-IT" sz="2000" b="1" dirty="0">
                <a:solidFill>
                  <a:srgbClr val="002060"/>
                </a:solidFill>
                <a:latin typeface="Roboto" panose="02000000000000000000" pitchFamily="2" charset="0"/>
                <a:ea typeface="Roboto" panose="02000000000000000000" pitchFamily="2" charset="0"/>
              </a:rPr>
              <a:t>	</a:t>
            </a:r>
            <a:endParaRPr lang="en-GB" sz="2000"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11699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1187</Words>
  <Application>Microsoft Office PowerPoint</Application>
  <PresentationFormat>Widescreen</PresentationFormat>
  <Paragraphs>60</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Roboto</vt:lpstr>
      <vt:lpstr>Roboto Mono</vt:lpstr>
      <vt:lpstr>Ubuntu Mono</vt:lpstr>
      <vt:lpstr>Office Theme</vt:lpstr>
      <vt:lpstr>Esercizio 3: gestione documenti</vt:lpstr>
      <vt:lpstr>PowerPoint Presentation</vt:lpstr>
      <vt:lpstr>PowerPoint Presentation</vt:lpstr>
      <vt:lpstr>PowerPoint Presentation</vt:lpstr>
      <vt:lpstr>Logical Database Schema 1/4</vt:lpstr>
      <vt:lpstr>Logical Database Schema 2/4</vt:lpstr>
      <vt:lpstr>Logical Database Schema 3/4</vt:lpstr>
      <vt:lpstr>Logical Database Schema 4/4</vt:lpstr>
      <vt:lpstr>Application Requirements Analysis</vt:lpstr>
      <vt:lpstr>Application Design</vt:lpstr>
      <vt:lpstr>Application Design</vt:lpstr>
      <vt:lpstr>Application Design</vt:lpstr>
      <vt:lpstr>Components</vt:lpstr>
      <vt:lpstr>Event: Login</vt:lpstr>
      <vt:lpstr>Event: Check If User is Logged In</vt:lpstr>
      <vt:lpstr>Event: GoToHome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3: gestione documenti</dc:title>
  <dc:creator>Alessandro Cogollo</dc:creator>
  <cp:lastModifiedBy>Alessandro Cogollo</cp:lastModifiedBy>
  <cp:revision>7</cp:revision>
  <dcterms:created xsi:type="dcterms:W3CDTF">2022-06-02T13:55:09Z</dcterms:created>
  <dcterms:modified xsi:type="dcterms:W3CDTF">2022-06-06T14:40:57Z</dcterms:modified>
</cp:coreProperties>
</file>