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1" r:id="rId5"/>
    <p:sldId id="283" r:id="rId6"/>
    <p:sldId id="274" r:id="rId7"/>
    <p:sldId id="275" r:id="rId8"/>
    <p:sldId id="284" r:id="rId9"/>
    <p:sldId id="285" r:id="rId10"/>
    <p:sldId id="286" r:id="rId11"/>
    <p:sldId id="277" r:id="rId12"/>
    <p:sldId id="278" r:id="rId13"/>
    <p:sldId id="282" r:id="rId14"/>
    <p:sldId id="287" r:id="rId15"/>
    <p:sldId id="288" r:id="rId16"/>
    <p:sldId id="289" r:id="rId17"/>
    <p:sldId id="290" r:id="rId18"/>
    <p:sldId id="299" r:id="rId19"/>
    <p:sldId id="293" r:id="rId20"/>
    <p:sldId id="291" r:id="rId21"/>
    <p:sldId id="296" r:id="rId22"/>
    <p:sldId id="294" r:id="rId23"/>
    <p:sldId id="292" r:id="rId24"/>
    <p:sldId id="297" r:id="rId25"/>
    <p:sldId id="295" r:id="rId26"/>
    <p:sldId id="29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51" d="100"/>
          <a:sy n="51" d="100"/>
        </p:scale>
        <p:origin x="40" y="46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7130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2815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
        <p:nvSpPr>
          <p:cNvPr id="2" name="Title 1"/>
          <p:cNvSpPr>
            <a:spLocks noGrp="1"/>
          </p:cNvSpPr>
          <p:nvPr>
            <p:ph type="ctrTitle"/>
          </p:nvPr>
        </p:nvSpPr>
        <p:spPr>
          <a:solidFill>
            <a:srgbClr val="007233"/>
          </a:solidFill>
        </p:spPr>
        <p:txBody>
          <a:bodyPr/>
          <a:lstStyle/>
          <a:p>
            <a:r>
              <a:rPr lang="en-GB" sz="4000" dirty="0"/>
              <a:t>Querying with Transact-SQL</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Transact-SQL?</a:t>
            </a:r>
            <a:endParaRPr lang="en-US" dirty="0"/>
          </a:p>
        </p:txBody>
      </p:sp>
      <p:sp>
        <p:nvSpPr>
          <p:cNvPr id="3" name="Content Placeholder 2"/>
          <p:cNvSpPr>
            <a:spLocks noGrp="1"/>
          </p:cNvSpPr>
          <p:nvPr>
            <p:ph sz="quarter" idx="10"/>
          </p:nvPr>
        </p:nvSpPr>
        <p:spPr>
          <a:xfrm>
            <a:off x="379413" y="1130710"/>
            <a:ext cx="11525250" cy="5547904"/>
          </a:xfrm>
        </p:spPr>
        <p:txBody>
          <a:bodyPr/>
          <a:lstStyle/>
          <a:p>
            <a:r>
              <a:rPr lang="en-US" dirty="0"/>
              <a:t>Structured Query Language (SQL)</a:t>
            </a:r>
          </a:p>
          <a:p>
            <a:pPr lvl="1"/>
            <a:r>
              <a:rPr lang="en-US" dirty="0"/>
              <a:t>Developed </a:t>
            </a:r>
            <a:r>
              <a:rPr lang="en-US" dirty="0" smtClean="0"/>
              <a:t>by IBM in </a:t>
            </a:r>
            <a:r>
              <a:rPr lang="en-US" dirty="0"/>
              <a:t>1970s</a:t>
            </a:r>
          </a:p>
          <a:p>
            <a:pPr lvl="1"/>
            <a:r>
              <a:rPr lang="en-US" dirty="0"/>
              <a:t>Adopted as a standard by ANSI and ISO standards bodies</a:t>
            </a:r>
          </a:p>
          <a:p>
            <a:pPr lvl="1"/>
            <a:r>
              <a:rPr lang="en-US" dirty="0"/>
              <a:t>Widely used in industry</a:t>
            </a:r>
          </a:p>
          <a:p>
            <a:r>
              <a:rPr lang="en-US" dirty="0" smtClean="0"/>
              <a:t>Microsoft’s </a:t>
            </a:r>
            <a:r>
              <a:rPr lang="en-US" dirty="0"/>
              <a:t>implementation is Transact-SQL</a:t>
            </a:r>
          </a:p>
          <a:p>
            <a:pPr lvl="1"/>
            <a:r>
              <a:rPr lang="en-US" dirty="0"/>
              <a:t>Referred to as T-SQL</a:t>
            </a:r>
          </a:p>
          <a:p>
            <a:pPr lvl="1"/>
            <a:r>
              <a:rPr lang="en-US" dirty="0"/>
              <a:t>Query language for SQL Server </a:t>
            </a:r>
            <a:r>
              <a:rPr lang="en-US" dirty="0" smtClean="0"/>
              <a:t>and Azure SQL Database</a:t>
            </a:r>
            <a:endParaRPr lang="en-US" dirty="0"/>
          </a:p>
          <a:p>
            <a:r>
              <a:rPr lang="en-US" dirty="0"/>
              <a:t>SQL is declarative, not procedural</a:t>
            </a:r>
          </a:p>
          <a:p>
            <a:pPr lvl="1"/>
            <a:r>
              <a:rPr lang="en-US" dirty="0"/>
              <a:t>Describe what you want, don’t specify steps</a:t>
            </a:r>
          </a:p>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08618478"/>
              </p:ext>
            </p:extLst>
          </p:nvPr>
        </p:nvGraphicFramePr>
        <p:xfrm>
          <a:off x="6554682" y="3247155"/>
          <a:ext cx="3726942" cy="1828800"/>
        </p:xfrm>
        <a:graphic>
          <a:graphicData uri="http://schemas.openxmlformats.org/drawingml/2006/table">
            <a:tbl>
              <a:tblPr firstRow="1" bandRow="1">
                <a:tableStyleId>{5C22544A-7EE6-4342-B048-85BDC9FD1C3A}</a:tableStyleId>
              </a:tblPr>
              <a:tblGrid>
                <a:gridCol w="812546"/>
                <a:gridCol w="1079246"/>
                <a:gridCol w="961771"/>
                <a:gridCol w="873379"/>
              </a:tblGrid>
              <a:tr h="197126">
                <a:tc gridSpan="4">
                  <a:txBody>
                    <a:bodyPr/>
                    <a:lstStyle/>
                    <a:p>
                      <a:pPr algn="ctr"/>
                      <a:r>
                        <a:rPr lang="en-GB" sz="1400" dirty="0" err="1" smtClean="0"/>
                        <a:t>SalesOrderDetail</a:t>
                      </a:r>
                      <a:endParaRPr lang="en-GB" sz="1400" dirty="0"/>
                    </a:p>
                  </a:txBody>
                  <a:tcPr/>
                </a:tc>
                <a:tc hMerge="1">
                  <a:txBody>
                    <a:bodyPr/>
                    <a:lstStyle/>
                    <a:p>
                      <a:endParaRPr lang="en-GB" sz="1400" dirty="0"/>
                    </a:p>
                  </a:txBody>
                  <a:tcPr/>
                </a:tc>
                <a:tc hMerge="1">
                  <a:txBody>
                    <a:bodyPr/>
                    <a:lstStyle/>
                    <a:p>
                      <a:endParaRPr lang="en-GB" sz="1400" dirty="0"/>
                    </a:p>
                  </a:txBody>
                  <a:tcPr/>
                </a:tc>
                <a:tc hMerge="1">
                  <a:txBody>
                    <a:bodyPr/>
                    <a:lstStyle/>
                    <a:p>
                      <a:endParaRPr lang="en-GB" sz="1400" dirty="0"/>
                    </a:p>
                  </a:txBody>
                  <a:tcPr/>
                </a:tc>
              </a:tr>
              <a:tr h="197126">
                <a:tc>
                  <a:txBody>
                    <a:bodyPr/>
                    <a:lstStyle/>
                    <a:p>
                      <a:r>
                        <a:rPr lang="en-GB" sz="1400" dirty="0" err="1" smtClean="0">
                          <a:solidFill>
                            <a:schemeClr val="bg1"/>
                          </a:solidFill>
                        </a:rPr>
                        <a:t>OrderID</a:t>
                      </a:r>
                      <a:endParaRPr lang="en-GB" sz="1400" dirty="0">
                        <a:solidFill>
                          <a:schemeClr val="bg1"/>
                        </a:solidFill>
                      </a:endParaRPr>
                    </a:p>
                  </a:txBody>
                  <a:tcPr>
                    <a:solidFill>
                      <a:schemeClr val="accent1"/>
                    </a:solidFill>
                  </a:tcPr>
                </a:tc>
                <a:tc>
                  <a:txBody>
                    <a:bodyPr/>
                    <a:lstStyle/>
                    <a:p>
                      <a:r>
                        <a:rPr lang="en-GB" sz="1400" dirty="0" err="1" smtClean="0">
                          <a:solidFill>
                            <a:schemeClr val="bg1"/>
                          </a:solidFill>
                        </a:rPr>
                        <a:t>LineItemNo</a:t>
                      </a:r>
                      <a:endParaRPr lang="en-GB" sz="1400" dirty="0">
                        <a:solidFill>
                          <a:schemeClr val="bg1"/>
                        </a:solidFill>
                      </a:endParaRPr>
                    </a:p>
                  </a:txBody>
                  <a:tcPr>
                    <a:solidFill>
                      <a:schemeClr val="accent1"/>
                    </a:solidFill>
                  </a:tcPr>
                </a:tc>
                <a:tc>
                  <a:txBody>
                    <a:bodyPr/>
                    <a:lstStyle/>
                    <a:p>
                      <a:r>
                        <a:rPr lang="en-GB" sz="1400" dirty="0" err="1" smtClean="0">
                          <a:solidFill>
                            <a:schemeClr val="bg1"/>
                          </a:solidFill>
                        </a:rPr>
                        <a:t>ProductID</a:t>
                      </a:r>
                      <a:endParaRPr lang="en-GB" sz="1400" dirty="0">
                        <a:solidFill>
                          <a:schemeClr val="bg1"/>
                        </a:solidFill>
                      </a:endParaRPr>
                    </a:p>
                  </a:txBody>
                  <a:tcPr>
                    <a:solidFill>
                      <a:schemeClr val="accent1"/>
                    </a:solidFill>
                  </a:tcPr>
                </a:tc>
                <a:tc>
                  <a:txBody>
                    <a:bodyPr/>
                    <a:lstStyle/>
                    <a:p>
                      <a:r>
                        <a:rPr lang="en-GB" sz="1400" dirty="0" smtClean="0">
                          <a:solidFill>
                            <a:schemeClr val="bg1"/>
                          </a:solidFill>
                        </a:rPr>
                        <a:t>Quantity</a:t>
                      </a:r>
                      <a:endParaRPr lang="en-GB" sz="1400" dirty="0">
                        <a:solidFill>
                          <a:schemeClr val="bg1"/>
                        </a:solidFill>
                      </a:endParaRPr>
                    </a:p>
                  </a:txBody>
                  <a:tcPr>
                    <a:solidFill>
                      <a:schemeClr val="accent1"/>
                    </a:solidFill>
                  </a:tcPr>
                </a:tc>
              </a:tr>
              <a:tr h="197126">
                <a:tc>
                  <a:txBody>
                    <a:bodyPr/>
                    <a:lstStyle/>
                    <a:p>
                      <a:r>
                        <a:rPr lang="en-GB" sz="1400" dirty="0" smtClean="0"/>
                        <a:t>1</a:t>
                      </a:r>
                      <a:endParaRPr lang="en-GB" sz="1400" dirty="0"/>
                    </a:p>
                  </a:txBody>
                  <a:tcPr/>
                </a:tc>
                <a:tc>
                  <a:txBody>
                    <a:bodyPr/>
                    <a:lstStyle/>
                    <a:p>
                      <a:r>
                        <a:rPr lang="en-GB" sz="1400" dirty="0" smtClean="0"/>
                        <a:t>1</a:t>
                      </a:r>
                      <a:endParaRPr lang="en-GB" sz="1400" dirty="0"/>
                    </a:p>
                  </a:txBody>
                  <a:tcPr/>
                </a:tc>
                <a:tc>
                  <a:txBody>
                    <a:bodyPr/>
                    <a:lstStyle/>
                    <a:p>
                      <a:r>
                        <a:rPr lang="en-GB" sz="1400" dirty="0" smtClean="0"/>
                        <a:t>3</a:t>
                      </a:r>
                      <a:endParaRPr lang="en-GB" sz="1400" dirty="0"/>
                    </a:p>
                  </a:txBody>
                  <a:tcPr/>
                </a:tc>
                <a:tc>
                  <a:txBody>
                    <a:bodyPr/>
                    <a:lstStyle/>
                    <a:p>
                      <a:r>
                        <a:rPr lang="en-GB" sz="1400" dirty="0" smtClean="0"/>
                        <a:t>1</a:t>
                      </a:r>
                      <a:endParaRPr lang="en-GB" sz="1400" dirty="0"/>
                    </a:p>
                  </a:txBody>
                  <a:tcPr/>
                </a:tc>
              </a:tr>
              <a:tr h="197126">
                <a:tc>
                  <a:txBody>
                    <a:bodyPr/>
                    <a:lstStyle/>
                    <a:p>
                      <a:r>
                        <a:rPr lang="en-GB" sz="1400" dirty="0" smtClean="0"/>
                        <a:t>2</a:t>
                      </a:r>
                      <a:endParaRPr lang="en-GB" sz="1400" dirty="0"/>
                    </a:p>
                  </a:txBody>
                  <a:tcPr/>
                </a:tc>
                <a:tc>
                  <a:txBody>
                    <a:bodyPr/>
                    <a:lstStyle/>
                    <a:p>
                      <a:r>
                        <a:rPr lang="en-GB" sz="1400" dirty="0" smtClean="0"/>
                        <a:t>1</a:t>
                      </a:r>
                      <a:endParaRPr lang="en-GB" sz="1400" dirty="0"/>
                    </a:p>
                  </a:txBody>
                  <a:tcPr/>
                </a:tc>
                <a:tc>
                  <a:txBody>
                    <a:bodyPr/>
                    <a:lstStyle/>
                    <a:p>
                      <a:r>
                        <a:rPr lang="en-GB" sz="1400" dirty="0" smtClean="0"/>
                        <a:t>2</a:t>
                      </a:r>
                      <a:endParaRPr lang="en-GB" sz="1400" dirty="0"/>
                    </a:p>
                  </a:txBody>
                  <a:tcPr/>
                </a:tc>
                <a:tc>
                  <a:txBody>
                    <a:bodyPr/>
                    <a:lstStyle/>
                    <a:p>
                      <a:r>
                        <a:rPr lang="en-GB" sz="1400" dirty="0" smtClean="0"/>
                        <a:t>5</a:t>
                      </a:r>
                      <a:endParaRPr lang="en-GB" sz="1400" dirty="0"/>
                    </a:p>
                  </a:txBody>
                  <a:tcPr/>
                </a:tc>
              </a:tr>
              <a:tr h="197126">
                <a:tc>
                  <a:txBody>
                    <a:bodyPr/>
                    <a:lstStyle/>
                    <a:p>
                      <a:r>
                        <a:rPr lang="en-GB" sz="1400" dirty="0" smtClean="0"/>
                        <a:t>2</a:t>
                      </a:r>
                      <a:endParaRPr lang="en-GB" sz="1400" dirty="0"/>
                    </a:p>
                  </a:txBody>
                  <a:tcPr/>
                </a:tc>
                <a:tc>
                  <a:txBody>
                    <a:bodyPr/>
                    <a:lstStyle/>
                    <a:p>
                      <a:r>
                        <a:rPr lang="en-GB" sz="1400" dirty="0" smtClean="0"/>
                        <a:t>2</a:t>
                      </a:r>
                      <a:endParaRPr lang="en-GB" sz="1400" dirty="0"/>
                    </a:p>
                  </a:txBody>
                  <a:tcPr/>
                </a:tc>
                <a:tc>
                  <a:txBody>
                    <a:bodyPr/>
                    <a:lstStyle/>
                    <a:p>
                      <a:r>
                        <a:rPr lang="en-GB" sz="1400" dirty="0" smtClean="0"/>
                        <a:t>3</a:t>
                      </a:r>
                      <a:endParaRPr lang="en-GB" sz="1400" dirty="0"/>
                    </a:p>
                  </a:txBody>
                  <a:tcPr/>
                </a:tc>
                <a:tc>
                  <a:txBody>
                    <a:bodyPr/>
                    <a:lstStyle/>
                    <a:p>
                      <a:r>
                        <a:rPr lang="en-GB" sz="1400" dirty="0" smtClean="0"/>
                        <a:t>1</a:t>
                      </a:r>
                      <a:endParaRPr lang="en-GB" sz="1400" dirty="0"/>
                    </a:p>
                  </a:txBody>
                  <a:tcPr/>
                </a:tc>
              </a:tr>
              <a:tr h="197126">
                <a:tc>
                  <a:txBody>
                    <a:bodyPr/>
                    <a:lstStyle/>
                    <a:p>
                      <a:r>
                        <a:rPr lang="en-GB" sz="1400" dirty="0" smtClean="0"/>
                        <a:t>3</a:t>
                      </a:r>
                      <a:endParaRPr lang="en-GB" sz="1400" dirty="0"/>
                    </a:p>
                  </a:txBody>
                  <a:tcPr/>
                </a:tc>
                <a:tc>
                  <a:txBody>
                    <a:bodyPr/>
                    <a:lstStyle/>
                    <a:p>
                      <a:r>
                        <a:rPr lang="en-GB" sz="1400" dirty="0" smtClean="0"/>
                        <a:t>1</a:t>
                      </a:r>
                      <a:endParaRPr lang="en-GB" sz="1400" dirty="0"/>
                    </a:p>
                  </a:txBody>
                  <a:tcPr/>
                </a:tc>
                <a:tc>
                  <a:txBody>
                    <a:bodyPr/>
                    <a:lstStyle/>
                    <a:p>
                      <a:r>
                        <a:rPr lang="en-GB" sz="1400" dirty="0" smtClean="0"/>
                        <a:t>1</a:t>
                      </a:r>
                      <a:endParaRPr lang="en-GB" sz="1400" dirty="0"/>
                    </a:p>
                  </a:txBody>
                  <a:tcPr/>
                </a:tc>
                <a:tc>
                  <a:txBody>
                    <a:bodyPr/>
                    <a:lstStyle/>
                    <a:p>
                      <a:r>
                        <a:rPr lang="en-GB" sz="1400" dirty="0" smtClean="0"/>
                        <a:t>1</a:t>
                      </a:r>
                      <a:endParaRPr lang="en-GB" sz="1400" dirty="0"/>
                    </a:p>
                  </a:txBody>
                  <a:tcPr/>
                </a:tc>
              </a:tr>
            </a:tbl>
          </a:graphicData>
        </a:graphic>
      </p:graphicFrame>
      <p:sp>
        <p:nvSpPr>
          <p:cNvPr id="2" name="Title 1"/>
          <p:cNvSpPr>
            <a:spLocks noGrp="1"/>
          </p:cNvSpPr>
          <p:nvPr>
            <p:ph type="title"/>
          </p:nvPr>
        </p:nvSpPr>
        <p:spPr/>
        <p:txBody>
          <a:bodyPr/>
          <a:lstStyle/>
          <a:p>
            <a:r>
              <a:rPr lang="en-GB" dirty="0" smtClean="0"/>
              <a:t>Relational Databases</a:t>
            </a:r>
            <a:endParaRPr lang="en-GB" dirty="0"/>
          </a:p>
        </p:txBody>
      </p:sp>
      <p:sp>
        <p:nvSpPr>
          <p:cNvPr id="3" name="Content Placeholder 2"/>
          <p:cNvSpPr>
            <a:spLocks noGrp="1"/>
          </p:cNvSpPr>
          <p:nvPr>
            <p:ph sz="quarter" idx="10"/>
          </p:nvPr>
        </p:nvSpPr>
        <p:spPr>
          <a:xfrm>
            <a:off x="379413" y="855407"/>
            <a:ext cx="11525250" cy="5823208"/>
          </a:xfrm>
        </p:spPr>
        <p:txBody>
          <a:bodyPr/>
          <a:lstStyle/>
          <a:p>
            <a:r>
              <a:rPr lang="en-GB" dirty="0" smtClean="0"/>
              <a:t>Entities are represented as </a:t>
            </a:r>
            <a:r>
              <a:rPr lang="en-GB" i="1" dirty="0" smtClean="0"/>
              <a:t>relations</a:t>
            </a:r>
            <a:r>
              <a:rPr lang="en-GB" dirty="0" smtClean="0"/>
              <a:t> (tables), in which their attributes are represented as </a:t>
            </a:r>
            <a:r>
              <a:rPr lang="en-GB" i="1" dirty="0" smtClean="0"/>
              <a:t>domains</a:t>
            </a:r>
            <a:r>
              <a:rPr lang="en-GB" dirty="0" smtClean="0"/>
              <a:t> (columns)</a:t>
            </a:r>
          </a:p>
          <a:p>
            <a:r>
              <a:rPr lang="en-GB" dirty="0" smtClean="0"/>
              <a:t>Most relational databases are </a:t>
            </a:r>
            <a:r>
              <a:rPr lang="en-GB" i="1" dirty="0" smtClean="0"/>
              <a:t>normalized</a:t>
            </a:r>
            <a:r>
              <a:rPr lang="en-GB" dirty="0" smtClean="0"/>
              <a:t>, with relationships defined between tables through </a:t>
            </a:r>
            <a:r>
              <a:rPr lang="en-GB" i="1" dirty="0" smtClean="0"/>
              <a:t>primary</a:t>
            </a:r>
            <a:r>
              <a:rPr lang="en-GB" dirty="0" smtClean="0"/>
              <a:t> and </a:t>
            </a:r>
            <a:r>
              <a:rPr lang="en-GB" i="1" dirty="0" smtClean="0"/>
              <a:t>foreign</a:t>
            </a:r>
            <a:r>
              <a:rPr lang="en-GB" dirty="0" smtClean="0"/>
              <a:t> keys</a:t>
            </a:r>
          </a:p>
        </p:txBody>
      </p:sp>
      <p:graphicFrame>
        <p:nvGraphicFramePr>
          <p:cNvPr id="4" name="Table 3"/>
          <p:cNvGraphicFramePr>
            <a:graphicFrameLocks noGrp="1"/>
          </p:cNvGraphicFramePr>
          <p:nvPr>
            <p:extLst>
              <p:ext uri="{D42A27DB-BD31-4B8C-83A1-F6EECF244321}">
                <p14:modId xmlns:p14="http://schemas.microsoft.com/office/powerpoint/2010/main" val="693760619"/>
              </p:ext>
            </p:extLst>
          </p:nvPr>
        </p:nvGraphicFramePr>
        <p:xfrm>
          <a:off x="625986" y="3462865"/>
          <a:ext cx="3026474" cy="1524000"/>
        </p:xfrm>
        <a:graphic>
          <a:graphicData uri="http://schemas.openxmlformats.org/drawingml/2006/table">
            <a:tbl>
              <a:tblPr firstRow="1" bandRow="1">
                <a:tableStyleId>{5C22544A-7EE6-4342-B048-85BDC9FD1C3A}</a:tableStyleId>
              </a:tblPr>
              <a:tblGrid>
                <a:gridCol w="1093597"/>
                <a:gridCol w="978853"/>
                <a:gridCol w="954024"/>
              </a:tblGrid>
              <a:tr h="203542">
                <a:tc gridSpan="3">
                  <a:txBody>
                    <a:bodyPr/>
                    <a:lstStyle/>
                    <a:p>
                      <a:pPr algn="ctr"/>
                      <a:r>
                        <a:rPr lang="en-GB" sz="1400" dirty="0" smtClean="0"/>
                        <a:t>Customer</a:t>
                      </a:r>
                      <a:endParaRPr lang="en-GB" sz="1400" dirty="0"/>
                    </a:p>
                  </a:txBody>
                  <a:tcPr/>
                </a:tc>
                <a:tc hMerge="1">
                  <a:txBody>
                    <a:bodyPr/>
                    <a:lstStyle/>
                    <a:p>
                      <a:endParaRPr lang="en-GB" sz="1400" dirty="0"/>
                    </a:p>
                  </a:txBody>
                  <a:tcPr/>
                </a:tc>
                <a:tc hMerge="1">
                  <a:txBody>
                    <a:bodyPr/>
                    <a:lstStyle/>
                    <a:p>
                      <a:endParaRPr lang="en-GB" sz="1400" dirty="0"/>
                    </a:p>
                  </a:txBody>
                  <a:tcPr/>
                </a:tc>
              </a:tr>
              <a:tr h="203542">
                <a:tc>
                  <a:txBody>
                    <a:bodyPr/>
                    <a:lstStyle/>
                    <a:p>
                      <a:r>
                        <a:rPr lang="en-GB" sz="1400" b="0" dirty="0" err="1" smtClean="0">
                          <a:solidFill>
                            <a:schemeClr val="bg1"/>
                          </a:solidFill>
                        </a:rPr>
                        <a:t>CustomerID</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FirstName</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LastName</a:t>
                      </a:r>
                      <a:endParaRPr lang="en-GB" sz="1400" b="0" dirty="0">
                        <a:solidFill>
                          <a:schemeClr val="bg1"/>
                        </a:solidFill>
                      </a:endParaRPr>
                    </a:p>
                  </a:txBody>
                  <a:tcPr>
                    <a:solidFill>
                      <a:schemeClr val="accent1"/>
                    </a:solidFill>
                  </a:tcPr>
                </a:tc>
              </a:tr>
              <a:tr h="203542">
                <a:tc>
                  <a:txBody>
                    <a:bodyPr/>
                    <a:lstStyle/>
                    <a:p>
                      <a:r>
                        <a:rPr lang="en-GB" sz="1400" dirty="0" smtClean="0"/>
                        <a:t>1</a:t>
                      </a:r>
                      <a:endParaRPr lang="en-GB" sz="1400" dirty="0"/>
                    </a:p>
                  </a:txBody>
                  <a:tcPr/>
                </a:tc>
                <a:tc>
                  <a:txBody>
                    <a:bodyPr/>
                    <a:lstStyle/>
                    <a:p>
                      <a:r>
                        <a:rPr lang="en-GB" sz="1400" dirty="0" smtClean="0"/>
                        <a:t>Dan</a:t>
                      </a:r>
                      <a:endParaRPr lang="en-GB" sz="1400" dirty="0"/>
                    </a:p>
                  </a:txBody>
                  <a:tcPr/>
                </a:tc>
                <a:tc>
                  <a:txBody>
                    <a:bodyPr/>
                    <a:lstStyle/>
                    <a:p>
                      <a:r>
                        <a:rPr lang="en-GB" sz="1400" dirty="0" smtClean="0"/>
                        <a:t>Drayton</a:t>
                      </a:r>
                      <a:endParaRPr lang="en-GB" sz="1400" dirty="0"/>
                    </a:p>
                  </a:txBody>
                  <a:tcPr/>
                </a:tc>
              </a:tr>
              <a:tr h="203542">
                <a:tc>
                  <a:txBody>
                    <a:bodyPr/>
                    <a:lstStyle/>
                    <a:p>
                      <a:r>
                        <a:rPr lang="en-GB" sz="1400" dirty="0" smtClean="0"/>
                        <a:t>2</a:t>
                      </a:r>
                      <a:endParaRPr lang="en-GB" sz="1400" dirty="0"/>
                    </a:p>
                  </a:txBody>
                  <a:tcPr/>
                </a:tc>
                <a:tc>
                  <a:txBody>
                    <a:bodyPr/>
                    <a:lstStyle/>
                    <a:p>
                      <a:r>
                        <a:rPr lang="en-GB" sz="1400" dirty="0" smtClean="0"/>
                        <a:t>Aisha</a:t>
                      </a:r>
                      <a:endParaRPr lang="en-GB" sz="1400" dirty="0"/>
                    </a:p>
                  </a:txBody>
                  <a:tcPr/>
                </a:tc>
                <a:tc>
                  <a:txBody>
                    <a:bodyPr/>
                    <a:lstStyle/>
                    <a:p>
                      <a:r>
                        <a:rPr lang="en-GB" sz="1400" dirty="0" smtClean="0"/>
                        <a:t>Witt</a:t>
                      </a:r>
                      <a:endParaRPr lang="en-GB" sz="1400" dirty="0"/>
                    </a:p>
                  </a:txBody>
                  <a:tcPr/>
                </a:tc>
              </a:tr>
              <a:tr h="203542">
                <a:tc>
                  <a:txBody>
                    <a:bodyPr/>
                    <a:lstStyle/>
                    <a:p>
                      <a:r>
                        <a:rPr lang="en-GB" sz="1400" dirty="0" smtClean="0"/>
                        <a:t>3</a:t>
                      </a:r>
                      <a:endParaRPr lang="en-GB" sz="1400" dirty="0"/>
                    </a:p>
                  </a:txBody>
                  <a:tcPr/>
                </a:tc>
                <a:tc>
                  <a:txBody>
                    <a:bodyPr/>
                    <a:lstStyle/>
                    <a:p>
                      <a:r>
                        <a:rPr lang="en-GB" sz="1400" dirty="0" smtClean="0"/>
                        <a:t>Rosie</a:t>
                      </a:r>
                      <a:endParaRPr lang="en-GB" sz="1400" dirty="0"/>
                    </a:p>
                  </a:txBody>
                  <a:tcPr/>
                </a:tc>
                <a:tc>
                  <a:txBody>
                    <a:bodyPr/>
                    <a:lstStyle/>
                    <a:p>
                      <a:r>
                        <a:rPr lang="en-GB" sz="1400" dirty="0" smtClean="0"/>
                        <a:t>Reeves</a:t>
                      </a:r>
                      <a:endParaRPr lang="en-GB"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19403664"/>
              </p:ext>
            </p:extLst>
          </p:nvPr>
        </p:nvGraphicFramePr>
        <p:xfrm>
          <a:off x="9120290" y="5229339"/>
          <a:ext cx="2876233" cy="1524000"/>
        </p:xfrm>
        <a:graphic>
          <a:graphicData uri="http://schemas.openxmlformats.org/drawingml/2006/table">
            <a:tbl>
              <a:tblPr firstRow="1" bandRow="1">
                <a:tableStyleId>{5C22544A-7EE6-4342-B048-85BDC9FD1C3A}</a:tableStyleId>
              </a:tblPr>
              <a:tblGrid>
                <a:gridCol w="961771"/>
                <a:gridCol w="984568"/>
                <a:gridCol w="929894"/>
              </a:tblGrid>
              <a:tr h="206833">
                <a:tc gridSpan="3">
                  <a:txBody>
                    <a:bodyPr/>
                    <a:lstStyle/>
                    <a:p>
                      <a:pPr algn="ctr"/>
                      <a:r>
                        <a:rPr lang="en-GB" sz="1400" dirty="0" smtClean="0"/>
                        <a:t>Product</a:t>
                      </a:r>
                      <a:endParaRPr lang="en-GB" sz="1400" dirty="0"/>
                    </a:p>
                  </a:txBody>
                  <a:tcPr/>
                </a:tc>
                <a:tc hMerge="1">
                  <a:txBody>
                    <a:bodyPr/>
                    <a:lstStyle/>
                    <a:p>
                      <a:endParaRPr lang="en-GB" sz="1400" dirty="0"/>
                    </a:p>
                  </a:txBody>
                  <a:tcPr/>
                </a:tc>
                <a:tc hMerge="1">
                  <a:txBody>
                    <a:bodyPr/>
                    <a:lstStyle/>
                    <a:p>
                      <a:endParaRPr lang="en-GB" sz="1400" dirty="0"/>
                    </a:p>
                  </a:txBody>
                  <a:tcPr/>
                </a:tc>
              </a:tr>
              <a:tr h="206833">
                <a:tc>
                  <a:txBody>
                    <a:bodyPr/>
                    <a:lstStyle/>
                    <a:p>
                      <a:r>
                        <a:rPr lang="en-GB" sz="1400" b="0" dirty="0" err="1" smtClean="0">
                          <a:solidFill>
                            <a:schemeClr val="bg1"/>
                          </a:solidFill>
                        </a:rPr>
                        <a:t>ProductID</a:t>
                      </a:r>
                      <a:endParaRPr lang="en-GB" sz="1400" b="0" dirty="0">
                        <a:solidFill>
                          <a:schemeClr val="bg1"/>
                        </a:solidFill>
                      </a:endParaRPr>
                    </a:p>
                  </a:txBody>
                  <a:tcPr>
                    <a:solidFill>
                      <a:schemeClr val="accent1"/>
                    </a:solidFill>
                  </a:tcPr>
                </a:tc>
                <a:tc>
                  <a:txBody>
                    <a:bodyPr/>
                    <a:lstStyle/>
                    <a:p>
                      <a:r>
                        <a:rPr lang="en-GB" sz="1400" b="0" dirty="0" smtClean="0">
                          <a:solidFill>
                            <a:schemeClr val="bg1"/>
                          </a:solidFill>
                        </a:rPr>
                        <a:t>Name</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ListPrice</a:t>
                      </a:r>
                      <a:endParaRPr lang="en-GB" sz="1400" b="0" dirty="0">
                        <a:solidFill>
                          <a:schemeClr val="bg1"/>
                        </a:solidFill>
                      </a:endParaRPr>
                    </a:p>
                  </a:txBody>
                  <a:tcPr>
                    <a:solidFill>
                      <a:schemeClr val="accent1"/>
                    </a:solidFill>
                  </a:tcPr>
                </a:tc>
              </a:tr>
              <a:tr h="206833">
                <a:tc>
                  <a:txBody>
                    <a:bodyPr/>
                    <a:lstStyle/>
                    <a:p>
                      <a:r>
                        <a:rPr lang="en-GB" sz="1400" dirty="0" smtClean="0"/>
                        <a:t>1</a:t>
                      </a:r>
                      <a:endParaRPr lang="en-GB" sz="1400" dirty="0"/>
                    </a:p>
                  </a:txBody>
                  <a:tcPr/>
                </a:tc>
                <a:tc>
                  <a:txBody>
                    <a:bodyPr/>
                    <a:lstStyle/>
                    <a:p>
                      <a:r>
                        <a:rPr lang="en-GB" sz="1400" dirty="0" smtClean="0"/>
                        <a:t>Widget</a:t>
                      </a:r>
                      <a:endParaRPr lang="en-GB" sz="1400" dirty="0"/>
                    </a:p>
                  </a:txBody>
                  <a:tcPr/>
                </a:tc>
                <a:tc>
                  <a:txBody>
                    <a:bodyPr/>
                    <a:lstStyle/>
                    <a:p>
                      <a:r>
                        <a:rPr lang="en-GB" sz="1400" dirty="0" smtClean="0"/>
                        <a:t>2.99</a:t>
                      </a:r>
                      <a:endParaRPr lang="en-GB" sz="1400" dirty="0"/>
                    </a:p>
                  </a:txBody>
                  <a:tcPr/>
                </a:tc>
              </a:tr>
              <a:tr h="206833">
                <a:tc>
                  <a:txBody>
                    <a:bodyPr/>
                    <a:lstStyle/>
                    <a:p>
                      <a:r>
                        <a:rPr lang="en-GB" sz="1400" dirty="0" smtClean="0"/>
                        <a:t>2</a:t>
                      </a:r>
                      <a:endParaRPr lang="en-GB" sz="1400" dirty="0"/>
                    </a:p>
                  </a:txBody>
                  <a:tcPr/>
                </a:tc>
                <a:tc>
                  <a:txBody>
                    <a:bodyPr/>
                    <a:lstStyle/>
                    <a:p>
                      <a:r>
                        <a:rPr lang="en-GB" sz="1400" dirty="0" smtClean="0"/>
                        <a:t>Gizmo</a:t>
                      </a:r>
                      <a:endParaRPr lang="en-GB" sz="1400" dirty="0"/>
                    </a:p>
                  </a:txBody>
                  <a:tcPr/>
                </a:tc>
                <a:tc>
                  <a:txBody>
                    <a:bodyPr/>
                    <a:lstStyle/>
                    <a:p>
                      <a:r>
                        <a:rPr lang="en-GB" sz="1400" dirty="0" smtClean="0"/>
                        <a:t>1.79</a:t>
                      </a:r>
                      <a:endParaRPr lang="en-GB" sz="1400" dirty="0"/>
                    </a:p>
                  </a:txBody>
                  <a:tcPr/>
                </a:tc>
              </a:tr>
              <a:tr h="206833">
                <a:tc>
                  <a:txBody>
                    <a:bodyPr/>
                    <a:lstStyle/>
                    <a:p>
                      <a:r>
                        <a:rPr lang="en-GB" sz="1400" dirty="0" smtClean="0"/>
                        <a:t>3</a:t>
                      </a:r>
                      <a:endParaRPr lang="en-GB" sz="1400" dirty="0"/>
                    </a:p>
                  </a:txBody>
                  <a:tcPr/>
                </a:tc>
                <a:tc>
                  <a:txBody>
                    <a:bodyPr/>
                    <a:lstStyle/>
                    <a:p>
                      <a:r>
                        <a:rPr lang="en-GB" sz="1400" dirty="0" err="1" smtClean="0"/>
                        <a:t>Thingybob</a:t>
                      </a:r>
                      <a:endParaRPr lang="en-GB" sz="1400" dirty="0"/>
                    </a:p>
                  </a:txBody>
                  <a:tcPr/>
                </a:tc>
                <a:tc>
                  <a:txBody>
                    <a:bodyPr/>
                    <a:lstStyle/>
                    <a:p>
                      <a:r>
                        <a:rPr lang="en-GB" sz="1400" dirty="0" smtClean="0"/>
                        <a:t>3.49</a:t>
                      </a:r>
                      <a:endParaRPr lang="en-GB"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73204882"/>
              </p:ext>
            </p:extLst>
          </p:nvPr>
        </p:nvGraphicFramePr>
        <p:xfrm>
          <a:off x="3531419" y="5154614"/>
          <a:ext cx="2905379" cy="1524000"/>
        </p:xfrm>
        <a:graphic>
          <a:graphicData uri="http://schemas.openxmlformats.org/drawingml/2006/table">
            <a:tbl>
              <a:tblPr firstRow="1" bandRow="1">
                <a:tableStyleId>{5C22544A-7EE6-4342-B048-85BDC9FD1C3A}</a:tableStyleId>
              </a:tblPr>
              <a:tblGrid>
                <a:gridCol w="812546"/>
                <a:gridCol w="999236"/>
                <a:gridCol w="1093597"/>
              </a:tblGrid>
              <a:tr h="290803">
                <a:tc gridSpan="3">
                  <a:txBody>
                    <a:bodyPr/>
                    <a:lstStyle/>
                    <a:p>
                      <a:pPr algn="ctr"/>
                      <a:r>
                        <a:rPr lang="en-GB" sz="1400" dirty="0" err="1" smtClean="0"/>
                        <a:t>SalesOrderHeader</a:t>
                      </a:r>
                      <a:endParaRPr lang="en-GB" sz="1400" dirty="0"/>
                    </a:p>
                  </a:txBody>
                  <a:tcPr/>
                </a:tc>
                <a:tc hMerge="1">
                  <a:txBody>
                    <a:bodyPr/>
                    <a:lstStyle/>
                    <a:p>
                      <a:endParaRPr lang="en-GB" sz="1400" dirty="0"/>
                    </a:p>
                  </a:txBody>
                  <a:tcPr/>
                </a:tc>
                <a:tc hMerge="1">
                  <a:txBody>
                    <a:bodyPr/>
                    <a:lstStyle/>
                    <a:p>
                      <a:endParaRPr lang="en-GB" sz="1400" dirty="0"/>
                    </a:p>
                  </a:txBody>
                  <a:tcPr/>
                </a:tc>
              </a:tr>
              <a:tr h="290803">
                <a:tc>
                  <a:txBody>
                    <a:bodyPr/>
                    <a:lstStyle/>
                    <a:p>
                      <a:r>
                        <a:rPr lang="en-GB" sz="1400" b="0" dirty="0" err="1" smtClean="0">
                          <a:solidFill>
                            <a:schemeClr val="bg1"/>
                          </a:solidFill>
                        </a:rPr>
                        <a:t>OrderID</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OrderDate</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CustomerID</a:t>
                      </a:r>
                      <a:endParaRPr lang="en-GB" sz="1400" b="0" dirty="0">
                        <a:solidFill>
                          <a:schemeClr val="bg1"/>
                        </a:solidFill>
                      </a:endParaRPr>
                    </a:p>
                  </a:txBody>
                  <a:tcPr>
                    <a:solidFill>
                      <a:schemeClr val="accent1"/>
                    </a:solidFill>
                  </a:tcPr>
                </a:tc>
              </a:tr>
              <a:tr h="290803">
                <a:tc>
                  <a:txBody>
                    <a:bodyPr/>
                    <a:lstStyle/>
                    <a:p>
                      <a:r>
                        <a:rPr lang="en-GB" sz="1400" dirty="0" smtClean="0"/>
                        <a:t>1</a:t>
                      </a:r>
                      <a:endParaRPr lang="en-GB" sz="1400" dirty="0"/>
                    </a:p>
                  </a:txBody>
                  <a:tcPr/>
                </a:tc>
                <a:tc>
                  <a:txBody>
                    <a:bodyPr/>
                    <a:lstStyle/>
                    <a:p>
                      <a:r>
                        <a:rPr lang="en-GB" sz="1400" dirty="0" smtClean="0"/>
                        <a:t>1/1/2015</a:t>
                      </a:r>
                      <a:endParaRPr lang="en-GB" sz="1400" dirty="0"/>
                    </a:p>
                  </a:txBody>
                  <a:tcPr/>
                </a:tc>
                <a:tc>
                  <a:txBody>
                    <a:bodyPr/>
                    <a:lstStyle/>
                    <a:p>
                      <a:r>
                        <a:rPr lang="en-GB" sz="1400" dirty="0" smtClean="0"/>
                        <a:t>1</a:t>
                      </a:r>
                      <a:endParaRPr lang="en-GB" sz="1400" dirty="0"/>
                    </a:p>
                  </a:txBody>
                  <a:tcPr/>
                </a:tc>
              </a:tr>
              <a:tr h="290803">
                <a:tc>
                  <a:txBody>
                    <a:bodyPr/>
                    <a:lstStyle/>
                    <a:p>
                      <a:r>
                        <a:rPr lang="en-GB" sz="1400" dirty="0" smtClean="0"/>
                        <a:t>2</a:t>
                      </a:r>
                      <a:endParaRPr lang="en-GB" sz="1400" dirty="0"/>
                    </a:p>
                  </a:txBody>
                  <a:tcPr/>
                </a:tc>
                <a:tc>
                  <a:txBody>
                    <a:bodyPr/>
                    <a:lstStyle/>
                    <a:p>
                      <a:r>
                        <a:rPr lang="en-GB" sz="1400" dirty="0" smtClean="0"/>
                        <a:t>1/1/2015</a:t>
                      </a:r>
                      <a:endParaRPr lang="en-GB" sz="1400" dirty="0"/>
                    </a:p>
                  </a:txBody>
                  <a:tcPr/>
                </a:tc>
                <a:tc>
                  <a:txBody>
                    <a:bodyPr/>
                    <a:lstStyle/>
                    <a:p>
                      <a:r>
                        <a:rPr lang="en-GB" sz="1400" dirty="0" smtClean="0"/>
                        <a:t>3</a:t>
                      </a:r>
                      <a:endParaRPr lang="en-GB" sz="1400" dirty="0"/>
                    </a:p>
                  </a:txBody>
                  <a:tcPr/>
                </a:tc>
              </a:tr>
              <a:tr h="290803">
                <a:tc>
                  <a:txBody>
                    <a:bodyPr/>
                    <a:lstStyle/>
                    <a:p>
                      <a:r>
                        <a:rPr lang="en-GB" sz="1400" dirty="0" smtClean="0"/>
                        <a:t>3</a:t>
                      </a:r>
                      <a:endParaRPr lang="en-GB" sz="1400" dirty="0"/>
                    </a:p>
                  </a:txBody>
                  <a:tcPr/>
                </a:tc>
                <a:tc>
                  <a:txBody>
                    <a:bodyPr/>
                    <a:lstStyle/>
                    <a:p>
                      <a:r>
                        <a:rPr lang="en-GB" sz="1400" dirty="0" smtClean="0"/>
                        <a:t>1/2/2015</a:t>
                      </a:r>
                      <a:endParaRPr lang="en-GB" sz="1400" dirty="0"/>
                    </a:p>
                  </a:txBody>
                  <a:tcPr/>
                </a:tc>
                <a:tc>
                  <a:txBody>
                    <a:bodyPr/>
                    <a:lstStyle/>
                    <a:p>
                      <a:r>
                        <a:rPr lang="en-GB" sz="1400" dirty="0" smtClean="0"/>
                        <a:t>1</a:t>
                      </a:r>
                      <a:endParaRPr lang="en-GB" sz="1400" dirty="0"/>
                    </a:p>
                  </a:txBody>
                  <a:tcPr/>
                </a:tc>
              </a:tr>
            </a:tbl>
          </a:graphicData>
        </a:graphic>
      </p:graphicFrame>
      <p:sp>
        <p:nvSpPr>
          <p:cNvPr id="9" name="Rectangle 8"/>
          <p:cNvSpPr/>
          <p:nvPr/>
        </p:nvSpPr>
        <p:spPr>
          <a:xfrm>
            <a:off x="639097" y="3785419"/>
            <a:ext cx="1061884"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343832" y="5488910"/>
            <a:ext cx="1061884"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Elbow Connector 11"/>
          <p:cNvCxnSpPr>
            <a:stCxn id="10" idx="2"/>
            <a:endCxn id="9" idx="2"/>
          </p:cNvCxnSpPr>
          <p:nvPr/>
        </p:nvCxnSpPr>
        <p:spPr>
          <a:xfrm rot="5400000" flipH="1">
            <a:off x="2670661" y="3474502"/>
            <a:ext cx="1703491" cy="4704735"/>
          </a:xfrm>
          <a:prstGeom prst="bentConnector3">
            <a:avLst>
              <a:gd name="adj1" fmla="val -5339"/>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3522406" y="5488910"/>
            <a:ext cx="823452"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548284" y="3581451"/>
            <a:ext cx="823452" cy="1482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Elbow Connector 15"/>
          <p:cNvCxnSpPr>
            <a:stCxn id="15" idx="0"/>
            <a:endCxn id="14" idx="0"/>
          </p:cNvCxnSpPr>
          <p:nvPr/>
        </p:nvCxnSpPr>
        <p:spPr>
          <a:xfrm rot="16200000" flipH="1" flipV="1">
            <a:off x="4493341" y="3022241"/>
            <a:ext cx="1907459" cy="3025878"/>
          </a:xfrm>
          <a:prstGeom prst="bentConnector3">
            <a:avLst>
              <a:gd name="adj1" fmla="val -11985"/>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8420228" y="3581450"/>
            <a:ext cx="1009264" cy="1482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9131965" y="5577399"/>
            <a:ext cx="1009264" cy="1187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Elbow Connector 26"/>
          <p:cNvCxnSpPr>
            <a:stCxn id="25" idx="2"/>
            <a:endCxn id="26" idx="0"/>
          </p:cNvCxnSpPr>
          <p:nvPr/>
        </p:nvCxnSpPr>
        <p:spPr>
          <a:xfrm rot="16200000" flipH="1">
            <a:off x="9023834" y="4964636"/>
            <a:ext cx="513788" cy="711737"/>
          </a:xfrm>
          <a:prstGeom prst="bentConnector3">
            <a:avLst>
              <a:gd name="adj1" fmla="val 50000"/>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9940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2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Schemas and Object Names</a:t>
            </a:r>
            <a:endParaRPr lang="en-GB" dirty="0"/>
          </a:p>
        </p:txBody>
      </p:sp>
      <p:sp>
        <p:nvSpPr>
          <p:cNvPr id="3" name="Content Placeholder 2"/>
          <p:cNvSpPr>
            <a:spLocks noGrp="1"/>
          </p:cNvSpPr>
          <p:nvPr>
            <p:ph sz="quarter" idx="10"/>
          </p:nvPr>
        </p:nvSpPr>
        <p:spPr>
          <a:xfrm>
            <a:off x="379514" y="1023582"/>
            <a:ext cx="11525250" cy="5655032"/>
          </a:xfrm>
        </p:spPr>
        <p:txBody>
          <a:bodyPr/>
          <a:lstStyle/>
          <a:p>
            <a:r>
              <a:rPr lang="en-GB" dirty="0" smtClean="0"/>
              <a:t>Schemas are namespaces for database objects</a:t>
            </a:r>
          </a:p>
          <a:p>
            <a:r>
              <a:rPr lang="en-GB" dirty="0" smtClean="0"/>
              <a:t>Fully-qualified names:</a:t>
            </a:r>
          </a:p>
          <a:p>
            <a:pPr marL="457046" lvl="1" indent="0">
              <a:buNone/>
            </a:pPr>
            <a:r>
              <a:rPr lang="en-GB" dirty="0" smtClean="0"/>
              <a:t>[</a:t>
            </a:r>
            <a:r>
              <a:rPr lang="en-GB" i="1" dirty="0" err="1" smtClean="0"/>
              <a:t>server_name</a:t>
            </a:r>
            <a:r>
              <a:rPr lang="en-GB" dirty="0" smtClean="0"/>
              <a:t>.][</a:t>
            </a:r>
            <a:r>
              <a:rPr lang="en-GB" i="1" dirty="0" err="1" smtClean="0"/>
              <a:t>database_name</a:t>
            </a:r>
            <a:r>
              <a:rPr lang="en-GB" dirty="0" smtClean="0"/>
              <a:t>.][</a:t>
            </a:r>
            <a:r>
              <a:rPr lang="en-GB" i="1" dirty="0" err="1" smtClean="0"/>
              <a:t>schema_name</a:t>
            </a:r>
            <a:r>
              <a:rPr lang="en-GB" dirty="0" smtClean="0"/>
              <a:t>.]</a:t>
            </a:r>
            <a:r>
              <a:rPr lang="en-GB" i="1" dirty="0" err="1" smtClean="0"/>
              <a:t>object_name</a:t>
            </a:r>
            <a:endParaRPr lang="en-GB" i="1" dirty="0" smtClean="0"/>
          </a:p>
          <a:p>
            <a:r>
              <a:rPr lang="en-GB" dirty="0" smtClean="0"/>
              <a:t>Within database context, best practice is to include schema name:</a:t>
            </a:r>
          </a:p>
          <a:p>
            <a:pPr marL="457046" lvl="1" indent="0">
              <a:buNone/>
            </a:pPr>
            <a:r>
              <a:rPr lang="en-GB" i="1" dirty="0" err="1" smtClean="0"/>
              <a:t>schema_name</a:t>
            </a:r>
            <a:r>
              <a:rPr lang="en-GB" dirty="0" err="1" smtClean="0"/>
              <a:t>.</a:t>
            </a:r>
            <a:r>
              <a:rPr lang="en-GB" i="1" dirty="0" err="1" smtClean="0"/>
              <a:t>object_name</a:t>
            </a:r>
            <a:endParaRPr lang="en-GB" i="1" dirty="0"/>
          </a:p>
        </p:txBody>
      </p:sp>
      <p:grpSp>
        <p:nvGrpSpPr>
          <p:cNvPr id="26" name="Group 25"/>
          <p:cNvGrpSpPr/>
          <p:nvPr/>
        </p:nvGrpSpPr>
        <p:grpSpPr>
          <a:xfrm>
            <a:off x="3794077" y="4814914"/>
            <a:ext cx="4842386" cy="1937984"/>
            <a:chOff x="3794077" y="4814914"/>
            <a:chExt cx="4842386" cy="1937984"/>
          </a:xfrm>
        </p:grpSpPr>
        <p:sp>
          <p:nvSpPr>
            <p:cNvPr id="4" name="Rectangle 3"/>
            <p:cNvSpPr/>
            <p:nvPr/>
          </p:nvSpPr>
          <p:spPr>
            <a:xfrm>
              <a:off x="3794077" y="4814915"/>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smtClean="0"/>
                <a:t>Sales</a:t>
              </a:r>
              <a:endParaRPr lang="en-GB" dirty="0"/>
            </a:p>
          </p:txBody>
        </p:sp>
        <p:sp>
          <p:nvSpPr>
            <p:cNvPr id="5" name="Rectangle 4"/>
            <p:cNvSpPr/>
            <p:nvPr/>
          </p:nvSpPr>
          <p:spPr>
            <a:xfrm>
              <a:off x="6375044" y="4814914"/>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smtClean="0"/>
                <a:t>Production</a:t>
              </a:r>
              <a:endParaRPr lang="en-GB" dirty="0"/>
            </a:p>
          </p:txBody>
        </p:sp>
        <p:grpSp>
          <p:nvGrpSpPr>
            <p:cNvPr id="9" name="Group 8"/>
            <p:cNvGrpSpPr/>
            <p:nvPr/>
          </p:nvGrpSpPr>
          <p:grpSpPr>
            <a:xfrm>
              <a:off x="4030197" y="5218475"/>
              <a:ext cx="1115007" cy="594853"/>
              <a:chOff x="4139381" y="5392992"/>
              <a:chExt cx="788782" cy="594853"/>
            </a:xfrm>
          </p:grpSpPr>
          <p:sp>
            <p:nvSpPr>
              <p:cNvPr id="6" name="Rectangle 5"/>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smtClean="0"/>
                  <a:t>Order</a:t>
                </a:r>
                <a:endParaRPr lang="en-GB" sz="1600" dirty="0"/>
              </a:p>
            </p:txBody>
          </p:sp>
          <p:sp>
            <p:nvSpPr>
              <p:cNvPr id="7" name="Rectangle 6"/>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tangle 7"/>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0" name="Group 9"/>
            <p:cNvGrpSpPr/>
            <p:nvPr/>
          </p:nvGrpSpPr>
          <p:grpSpPr>
            <a:xfrm>
              <a:off x="4774359" y="5917957"/>
              <a:ext cx="1140836" cy="594853"/>
              <a:chOff x="4139381" y="5392992"/>
              <a:chExt cx="788782" cy="594853"/>
            </a:xfrm>
          </p:grpSpPr>
          <p:sp>
            <p:nvSpPr>
              <p:cNvPr id="11" name="Rectangle 10"/>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smtClean="0"/>
                  <a:t>Customer</a:t>
                </a:r>
                <a:endParaRPr lang="en-GB" sz="1600" dirty="0"/>
              </a:p>
            </p:txBody>
          </p:sp>
          <p:sp>
            <p:nvSpPr>
              <p:cNvPr id="12" name="Rectangle 11"/>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Rectangle 12"/>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4" name="Group 13"/>
            <p:cNvGrpSpPr/>
            <p:nvPr/>
          </p:nvGrpSpPr>
          <p:grpSpPr>
            <a:xfrm>
              <a:off x="6630489" y="5218475"/>
              <a:ext cx="1115007" cy="594853"/>
              <a:chOff x="4139381" y="5392992"/>
              <a:chExt cx="788782" cy="594853"/>
            </a:xfrm>
          </p:grpSpPr>
          <p:sp>
            <p:nvSpPr>
              <p:cNvPr id="15" name="Rectangle 14"/>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smtClean="0"/>
                  <a:t>Product</a:t>
                </a:r>
                <a:endParaRPr lang="en-GB" sz="1600" dirty="0"/>
              </a:p>
            </p:txBody>
          </p:sp>
          <p:sp>
            <p:nvSpPr>
              <p:cNvPr id="16" name="Rectangle 15"/>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Rectangle 16"/>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8" name="Group 17"/>
            <p:cNvGrpSpPr/>
            <p:nvPr/>
          </p:nvGrpSpPr>
          <p:grpSpPr>
            <a:xfrm>
              <a:off x="7294742" y="5991147"/>
              <a:ext cx="1115007" cy="594853"/>
              <a:chOff x="4139381" y="5392992"/>
              <a:chExt cx="788782" cy="594853"/>
            </a:xfrm>
          </p:grpSpPr>
          <p:sp>
            <p:nvSpPr>
              <p:cNvPr id="19" name="Rectangle 18"/>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smtClean="0"/>
                  <a:t>Order</a:t>
                </a:r>
                <a:endParaRPr lang="en-GB" sz="1600" dirty="0"/>
              </a:p>
            </p:txBody>
          </p:sp>
          <p:sp>
            <p:nvSpPr>
              <p:cNvPr id="20" name="Rectangle 19"/>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1" name="Rectangle 20"/>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grpSp>
        <p:nvGrpSpPr>
          <p:cNvPr id="27" name="Group 26"/>
          <p:cNvGrpSpPr/>
          <p:nvPr/>
        </p:nvGrpSpPr>
        <p:grpSpPr>
          <a:xfrm>
            <a:off x="1443392" y="5442712"/>
            <a:ext cx="2586805" cy="400110"/>
            <a:chOff x="1443392" y="5442712"/>
            <a:chExt cx="2586805" cy="400110"/>
          </a:xfrm>
        </p:grpSpPr>
        <p:sp>
          <p:nvSpPr>
            <p:cNvPr id="22" name="TextBox 21"/>
            <p:cNvSpPr txBox="1"/>
            <p:nvPr/>
          </p:nvSpPr>
          <p:spPr>
            <a:xfrm>
              <a:off x="1443392" y="5442712"/>
              <a:ext cx="1385444" cy="400110"/>
            </a:xfrm>
            <a:prstGeom prst="rect">
              <a:avLst/>
            </a:prstGeom>
            <a:noFill/>
          </p:spPr>
          <p:txBody>
            <a:bodyPr wrap="none" rtlCol="0">
              <a:spAutoFit/>
            </a:bodyPr>
            <a:lstStyle/>
            <a:p>
              <a:r>
                <a:rPr lang="en-GB" sz="2000" dirty="0" err="1" smtClean="0"/>
                <a:t>Sales.Order</a:t>
              </a:r>
              <a:endParaRPr lang="en-GB" sz="2000" dirty="0"/>
            </a:p>
          </p:txBody>
        </p:sp>
        <p:cxnSp>
          <p:nvCxnSpPr>
            <p:cNvPr id="38" name="Straight Arrow Connector 37"/>
            <p:cNvCxnSpPr>
              <a:stCxn id="22" idx="3"/>
              <a:endCxn id="7" idx="1"/>
            </p:cNvCxnSpPr>
            <p:nvPr/>
          </p:nvCxnSpPr>
          <p:spPr>
            <a:xfrm flipV="1">
              <a:off x="2828836" y="5628020"/>
              <a:ext cx="1201361" cy="14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8" name="Group 27"/>
          <p:cNvGrpSpPr/>
          <p:nvPr/>
        </p:nvGrpSpPr>
        <p:grpSpPr>
          <a:xfrm>
            <a:off x="1443392" y="5846051"/>
            <a:ext cx="3330967" cy="481451"/>
            <a:chOff x="1443392" y="5846051"/>
            <a:chExt cx="3330967" cy="481451"/>
          </a:xfrm>
        </p:grpSpPr>
        <p:sp>
          <p:nvSpPr>
            <p:cNvPr id="23" name="TextBox 22"/>
            <p:cNvSpPr txBox="1"/>
            <p:nvPr/>
          </p:nvSpPr>
          <p:spPr>
            <a:xfrm>
              <a:off x="1443392" y="5846051"/>
              <a:ext cx="1785553" cy="400110"/>
            </a:xfrm>
            <a:prstGeom prst="rect">
              <a:avLst/>
            </a:prstGeom>
            <a:noFill/>
          </p:spPr>
          <p:txBody>
            <a:bodyPr wrap="none" rtlCol="0">
              <a:spAutoFit/>
            </a:bodyPr>
            <a:lstStyle/>
            <a:p>
              <a:r>
                <a:rPr lang="en-GB" sz="2000" dirty="0" err="1" smtClean="0"/>
                <a:t>Sales.Customer</a:t>
              </a:r>
              <a:endParaRPr lang="en-GB" sz="2000" dirty="0"/>
            </a:p>
          </p:txBody>
        </p:sp>
        <p:cxnSp>
          <p:nvCxnSpPr>
            <p:cNvPr id="39" name="Straight Arrow Connector 38"/>
            <p:cNvCxnSpPr>
              <a:stCxn id="23" idx="3"/>
              <a:endCxn id="12" idx="1"/>
            </p:cNvCxnSpPr>
            <p:nvPr/>
          </p:nvCxnSpPr>
          <p:spPr>
            <a:xfrm>
              <a:off x="3228945" y="6046106"/>
              <a:ext cx="1545414" cy="2813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9" name="Group 28"/>
          <p:cNvGrpSpPr/>
          <p:nvPr/>
        </p:nvGrpSpPr>
        <p:grpSpPr>
          <a:xfrm>
            <a:off x="7745496" y="5218475"/>
            <a:ext cx="3814099" cy="409545"/>
            <a:chOff x="7745496" y="5218475"/>
            <a:chExt cx="3814099" cy="409545"/>
          </a:xfrm>
        </p:grpSpPr>
        <p:sp>
          <p:nvSpPr>
            <p:cNvPr id="24" name="TextBox 23"/>
            <p:cNvSpPr txBox="1"/>
            <p:nvPr/>
          </p:nvSpPr>
          <p:spPr>
            <a:xfrm>
              <a:off x="9345719" y="5218475"/>
              <a:ext cx="2213876" cy="400110"/>
            </a:xfrm>
            <a:prstGeom prst="rect">
              <a:avLst/>
            </a:prstGeom>
            <a:noFill/>
          </p:spPr>
          <p:txBody>
            <a:bodyPr wrap="none" rtlCol="0">
              <a:spAutoFit/>
            </a:bodyPr>
            <a:lstStyle/>
            <a:p>
              <a:r>
                <a:rPr lang="en-GB" sz="2000" dirty="0" err="1" smtClean="0"/>
                <a:t>Production.Product</a:t>
              </a:r>
              <a:endParaRPr lang="en-GB" sz="2000" dirty="0"/>
            </a:p>
          </p:txBody>
        </p:sp>
        <p:cxnSp>
          <p:nvCxnSpPr>
            <p:cNvPr id="42" name="Straight Arrow Connector 41"/>
            <p:cNvCxnSpPr>
              <a:stCxn id="24" idx="1"/>
              <a:endCxn id="17" idx="3"/>
            </p:cNvCxnSpPr>
            <p:nvPr/>
          </p:nvCxnSpPr>
          <p:spPr>
            <a:xfrm flipH="1">
              <a:off x="7745496" y="5418530"/>
              <a:ext cx="1600223" cy="209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30" name="Group 29"/>
          <p:cNvGrpSpPr/>
          <p:nvPr/>
        </p:nvGrpSpPr>
        <p:grpSpPr>
          <a:xfrm>
            <a:off x="8409749" y="6103907"/>
            <a:ext cx="2921400" cy="400110"/>
            <a:chOff x="8409749" y="6103907"/>
            <a:chExt cx="2921400" cy="400110"/>
          </a:xfrm>
        </p:grpSpPr>
        <p:sp>
          <p:nvSpPr>
            <p:cNvPr id="25" name="TextBox 24"/>
            <p:cNvSpPr txBox="1"/>
            <p:nvPr/>
          </p:nvSpPr>
          <p:spPr>
            <a:xfrm>
              <a:off x="9329447" y="6103907"/>
              <a:ext cx="2001702" cy="400110"/>
            </a:xfrm>
            <a:prstGeom prst="rect">
              <a:avLst/>
            </a:prstGeom>
            <a:noFill/>
          </p:spPr>
          <p:txBody>
            <a:bodyPr wrap="none" rtlCol="0">
              <a:spAutoFit/>
            </a:bodyPr>
            <a:lstStyle/>
            <a:p>
              <a:r>
                <a:rPr lang="en-GB" sz="2000" dirty="0" err="1" smtClean="0"/>
                <a:t>Production.Order</a:t>
              </a:r>
              <a:endParaRPr lang="en-GB" sz="2000" dirty="0"/>
            </a:p>
          </p:txBody>
        </p:sp>
        <p:cxnSp>
          <p:nvCxnSpPr>
            <p:cNvPr id="45" name="Straight Arrow Connector 44"/>
            <p:cNvCxnSpPr>
              <a:stCxn id="25" idx="1"/>
              <a:endCxn id="21" idx="3"/>
            </p:cNvCxnSpPr>
            <p:nvPr/>
          </p:nvCxnSpPr>
          <p:spPr>
            <a:xfrm flipH="1">
              <a:off x="8409749" y="6303962"/>
              <a:ext cx="919698" cy="967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62173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par>
                          <p:cTn id="36" fill="hold">
                            <p:stCondLst>
                              <p:cond delay="2000"/>
                            </p:stCondLst>
                            <p:childTnLst>
                              <p:par>
                                <p:cTn id="37" presetID="22" presetClass="entr" presetSubtype="2"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right)">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Statement Types</a:t>
            </a:r>
            <a:endParaRPr lang="en-GB" dirty="0"/>
          </a:p>
        </p:txBody>
      </p:sp>
      <p:graphicFrame>
        <p:nvGraphicFramePr>
          <p:cNvPr id="15" name="Content Placeholder 14"/>
          <p:cNvGraphicFramePr>
            <a:graphicFrameLocks noGrp="1"/>
          </p:cNvGraphicFramePr>
          <p:nvPr>
            <p:ph sz="quarter" idx="10"/>
            <p:extLst>
              <p:ext uri="{D42A27DB-BD31-4B8C-83A1-F6EECF244321}">
                <p14:modId xmlns:p14="http://schemas.microsoft.com/office/powerpoint/2010/main" val="1766616196"/>
              </p:ext>
            </p:extLst>
          </p:nvPr>
        </p:nvGraphicFramePr>
        <p:xfrm>
          <a:off x="117987" y="1387475"/>
          <a:ext cx="12005187" cy="2682240"/>
        </p:xfrm>
        <a:graphic>
          <a:graphicData uri="http://schemas.openxmlformats.org/drawingml/2006/table">
            <a:tbl>
              <a:tblPr firstRow="1" bandRow="1">
                <a:tableStyleId>{5C22544A-7EE6-4342-B048-85BDC9FD1C3A}</a:tableStyleId>
              </a:tblPr>
              <a:tblGrid>
                <a:gridCol w="4001729"/>
                <a:gridCol w="4001729"/>
                <a:gridCol w="4001729"/>
              </a:tblGrid>
              <a:tr h="370840">
                <a:tc>
                  <a:txBody>
                    <a:bodyPr/>
                    <a:lstStyle/>
                    <a:p>
                      <a:r>
                        <a:rPr lang="en-GB" sz="2000" dirty="0" smtClean="0"/>
                        <a:t>Data Manipulation Language (DML)</a:t>
                      </a:r>
                      <a:endParaRPr lang="en-GB" sz="2000" dirty="0"/>
                    </a:p>
                  </a:txBody>
                  <a:tcPr/>
                </a:tc>
                <a:tc>
                  <a:txBody>
                    <a:bodyPr/>
                    <a:lstStyle/>
                    <a:p>
                      <a:r>
                        <a:rPr lang="en-GB" sz="2000" dirty="0" smtClean="0"/>
                        <a:t>Data Definition Language (DDL)</a:t>
                      </a:r>
                      <a:endParaRPr lang="en-GB" sz="2000" dirty="0"/>
                    </a:p>
                  </a:txBody>
                  <a:tcPr/>
                </a:tc>
                <a:tc>
                  <a:txBody>
                    <a:bodyPr/>
                    <a:lstStyle/>
                    <a:p>
                      <a:r>
                        <a:rPr lang="en-GB" sz="2000" dirty="0" smtClean="0"/>
                        <a:t>Data Control Language (DCL)</a:t>
                      </a:r>
                      <a:endParaRPr lang="en-GB" sz="2000" dirty="0"/>
                    </a:p>
                  </a:txBody>
                  <a:tcPr/>
                </a:tc>
              </a:tr>
              <a:tr h="370840">
                <a:tc>
                  <a:txBody>
                    <a:bodyPr/>
                    <a:lstStyle/>
                    <a:p>
                      <a:r>
                        <a:rPr lang="en-GB" sz="2400" dirty="0" smtClean="0"/>
                        <a:t>Statements for querying and modifying data:</a:t>
                      </a:r>
                    </a:p>
                    <a:p>
                      <a:pPr marL="285750" indent="-285750">
                        <a:buFont typeface="Arial" panose="020B0604020202020204" pitchFamily="34" charset="0"/>
                        <a:buChar char="•"/>
                      </a:pPr>
                      <a:r>
                        <a:rPr lang="en-GB" sz="2400" dirty="0" smtClean="0"/>
                        <a:t>SELECT</a:t>
                      </a:r>
                    </a:p>
                    <a:p>
                      <a:pPr marL="285750" indent="-285750">
                        <a:buFont typeface="Arial" panose="020B0604020202020204" pitchFamily="34" charset="0"/>
                        <a:buChar char="•"/>
                      </a:pPr>
                      <a:r>
                        <a:rPr lang="en-GB" sz="2400" dirty="0" smtClean="0"/>
                        <a:t>INSERT</a:t>
                      </a:r>
                    </a:p>
                    <a:p>
                      <a:pPr marL="285750" indent="-285750">
                        <a:buFont typeface="Arial" panose="020B0604020202020204" pitchFamily="34" charset="0"/>
                        <a:buChar char="•"/>
                      </a:pPr>
                      <a:r>
                        <a:rPr lang="en-GB" sz="2400" dirty="0" smtClean="0"/>
                        <a:t>UPDATE</a:t>
                      </a:r>
                    </a:p>
                    <a:p>
                      <a:pPr marL="285750" indent="-285750">
                        <a:buFont typeface="Arial" panose="020B0604020202020204" pitchFamily="34" charset="0"/>
                        <a:buChar char="•"/>
                      </a:pPr>
                      <a:r>
                        <a:rPr lang="en-GB" sz="2400" dirty="0" smtClean="0"/>
                        <a:t>DELETE</a:t>
                      </a:r>
                      <a:endParaRPr lang="en-GB" sz="2400" dirty="0"/>
                    </a:p>
                  </a:txBody>
                  <a:tcPr>
                    <a:solidFill>
                      <a:schemeClr val="accent1">
                        <a:lumMod val="20000"/>
                        <a:lumOff val="80000"/>
                      </a:schemeClr>
                    </a:solidFill>
                  </a:tcPr>
                </a:tc>
                <a:tc>
                  <a:txBody>
                    <a:bodyPr/>
                    <a:lstStyle/>
                    <a:p>
                      <a:r>
                        <a:rPr lang="en-GB" sz="2400" dirty="0" smtClean="0"/>
                        <a:t>Statements for defining</a:t>
                      </a:r>
                      <a:r>
                        <a:rPr lang="en-GB" sz="2400" baseline="0" dirty="0" smtClean="0"/>
                        <a:t> database objects:</a:t>
                      </a:r>
                    </a:p>
                    <a:p>
                      <a:pPr marL="285750" indent="-285750">
                        <a:buFont typeface="Arial" panose="020B0604020202020204" pitchFamily="34" charset="0"/>
                        <a:buChar char="•"/>
                      </a:pPr>
                      <a:r>
                        <a:rPr lang="en-GB" sz="2400" baseline="0" dirty="0" smtClean="0"/>
                        <a:t>CREATE</a:t>
                      </a:r>
                    </a:p>
                    <a:p>
                      <a:pPr marL="285750" indent="-285750">
                        <a:buFont typeface="Arial" panose="020B0604020202020204" pitchFamily="34" charset="0"/>
                        <a:buChar char="•"/>
                      </a:pPr>
                      <a:r>
                        <a:rPr lang="en-GB" sz="2400" baseline="0" dirty="0" smtClean="0"/>
                        <a:t>ALTER</a:t>
                      </a:r>
                    </a:p>
                    <a:p>
                      <a:pPr marL="285750" indent="-285750">
                        <a:buFont typeface="Arial" panose="020B0604020202020204" pitchFamily="34" charset="0"/>
                        <a:buChar char="•"/>
                      </a:pPr>
                      <a:r>
                        <a:rPr lang="en-GB" sz="2400" baseline="0" dirty="0" smtClean="0"/>
                        <a:t>DROP</a:t>
                      </a:r>
                      <a:endParaRPr lang="en-GB" sz="2400" dirty="0"/>
                    </a:p>
                  </a:txBody>
                  <a:tcPr>
                    <a:solidFill>
                      <a:schemeClr val="accent1">
                        <a:lumMod val="20000"/>
                        <a:lumOff val="80000"/>
                      </a:schemeClr>
                    </a:solidFill>
                  </a:tcPr>
                </a:tc>
                <a:tc>
                  <a:txBody>
                    <a:bodyPr/>
                    <a:lstStyle/>
                    <a:p>
                      <a:r>
                        <a:rPr lang="en-GB" sz="2400" dirty="0" smtClean="0"/>
                        <a:t>Statements for assigning security permissions:</a:t>
                      </a:r>
                    </a:p>
                    <a:p>
                      <a:pPr marL="285750" indent="-285750">
                        <a:buFont typeface="Arial" panose="020B0604020202020204" pitchFamily="34" charset="0"/>
                        <a:buChar char="•"/>
                      </a:pPr>
                      <a:r>
                        <a:rPr lang="en-GB" sz="2400" dirty="0" smtClean="0"/>
                        <a:t>GRANT</a:t>
                      </a:r>
                    </a:p>
                    <a:p>
                      <a:pPr marL="285750" indent="-285750">
                        <a:buFont typeface="Arial" panose="020B0604020202020204" pitchFamily="34" charset="0"/>
                        <a:buChar char="•"/>
                      </a:pPr>
                      <a:r>
                        <a:rPr lang="en-GB" sz="2400" dirty="0" smtClean="0"/>
                        <a:t>REVOKE</a:t>
                      </a:r>
                    </a:p>
                    <a:p>
                      <a:pPr marL="285750" indent="-285750">
                        <a:buFont typeface="Arial" panose="020B0604020202020204" pitchFamily="34" charset="0"/>
                        <a:buChar char="•"/>
                      </a:pPr>
                      <a:r>
                        <a:rPr lang="en-GB" sz="2400" dirty="0" smtClean="0"/>
                        <a:t>DENY</a:t>
                      </a:r>
                      <a:endParaRPr lang="en-GB" sz="2400" dirty="0"/>
                    </a:p>
                  </a:txBody>
                  <a:tcPr>
                    <a:solidFill>
                      <a:schemeClr val="accent1">
                        <a:lumMod val="20000"/>
                        <a:lumOff val="80000"/>
                      </a:schemeClr>
                    </a:solidFill>
                  </a:tcPr>
                </a:tc>
              </a:tr>
            </a:tbl>
          </a:graphicData>
        </a:graphic>
      </p:graphicFrame>
      <p:sp>
        <p:nvSpPr>
          <p:cNvPr id="16" name="Rounded Rectangular Callout 15"/>
          <p:cNvSpPr/>
          <p:nvPr/>
        </p:nvSpPr>
        <p:spPr>
          <a:xfrm>
            <a:off x="4060723" y="4798142"/>
            <a:ext cx="3647767" cy="1179871"/>
          </a:xfrm>
          <a:prstGeom prst="wedgeRoundRectCallout">
            <a:avLst>
              <a:gd name="adj1" fmla="val -96305"/>
              <a:gd name="adj2" fmla="val -1741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dirty="0" smtClean="0"/>
              <a:t>Focus of this course</a:t>
            </a:r>
            <a:endParaRPr lang="en-GB" sz="2800" dirty="0"/>
          </a:p>
        </p:txBody>
      </p:sp>
    </p:spTree>
    <p:extLst>
      <p:ext uri="{BB962C8B-B14F-4D97-AF65-F5344CB8AC3E}">
        <p14:creationId xmlns:p14="http://schemas.microsoft.com/office/powerpoint/2010/main" val="68447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SELECT Statement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665135716"/>
              </p:ext>
            </p:extLst>
          </p:nvPr>
        </p:nvGraphicFramePr>
        <p:xfrm>
          <a:off x="1027072" y="1245704"/>
          <a:ext cx="10073440" cy="3200400"/>
        </p:xfrm>
        <a:graphic>
          <a:graphicData uri="http://schemas.openxmlformats.org/drawingml/2006/table">
            <a:tbl>
              <a:tblPr firstRow="1" bandRow="1">
                <a:tableStyleId>{B301B821-A1FF-4177-AEE7-76D212191A09}</a:tableStyleId>
              </a:tblPr>
              <a:tblGrid>
                <a:gridCol w="2072249"/>
                <a:gridCol w="3024315"/>
                <a:gridCol w="4976876"/>
              </a:tblGrid>
              <a:tr h="322179">
                <a:tc>
                  <a:txBody>
                    <a:bodyPr/>
                    <a:lstStyle/>
                    <a:p>
                      <a:r>
                        <a:rPr lang="en-US" sz="2400" dirty="0" smtClean="0"/>
                        <a:t>Element</a:t>
                      </a:r>
                      <a:endParaRPr lang="en-US" sz="2400" dirty="0">
                        <a:latin typeface="Segoe UI" pitchFamily="34" charset="0"/>
                        <a:cs typeface="Segoe UI" pitchFamily="34" charset="0"/>
                      </a:endParaRPr>
                    </a:p>
                  </a:txBody>
                  <a:tcPr/>
                </a:tc>
                <a:tc>
                  <a:txBody>
                    <a:bodyPr/>
                    <a:lstStyle/>
                    <a:p>
                      <a:r>
                        <a:rPr lang="en-US" sz="2400" dirty="0" smtClean="0"/>
                        <a:t>Expression</a:t>
                      </a:r>
                      <a:endParaRPr lang="en-US" sz="2400" dirty="0">
                        <a:latin typeface="Segoe UI" pitchFamily="34" charset="0"/>
                        <a:cs typeface="Segoe UI" pitchFamily="34" charset="0"/>
                      </a:endParaRPr>
                    </a:p>
                  </a:txBody>
                  <a:tcPr/>
                </a:tc>
                <a:tc>
                  <a:txBody>
                    <a:bodyPr/>
                    <a:lstStyle/>
                    <a:p>
                      <a:r>
                        <a:rPr lang="en-US" sz="2400" dirty="0" smtClean="0"/>
                        <a:t>Role</a:t>
                      </a:r>
                      <a:endParaRPr lang="en-US" sz="2400" dirty="0">
                        <a:latin typeface="Segoe UI" pitchFamily="34" charset="0"/>
                        <a:cs typeface="Segoe UI" pitchFamily="34" charset="0"/>
                      </a:endParaRPr>
                    </a:p>
                  </a:txBody>
                  <a:tcPr/>
                </a:tc>
              </a:tr>
              <a:tr h="322179">
                <a:tc>
                  <a:txBody>
                    <a:bodyPr/>
                    <a:lstStyle/>
                    <a:p>
                      <a:r>
                        <a:rPr lang="en-US" sz="2400" dirty="0" smtClean="0"/>
                        <a:t>SELECT</a:t>
                      </a:r>
                      <a:endParaRPr lang="en-US" sz="2400" dirty="0">
                        <a:latin typeface="Segoe UI" pitchFamily="34" charset="0"/>
                        <a:cs typeface="Segoe UI" pitchFamily="34" charset="0"/>
                      </a:endParaRPr>
                    </a:p>
                  </a:txBody>
                  <a:tcPr/>
                </a:tc>
                <a:tc>
                  <a:txBody>
                    <a:bodyPr/>
                    <a:lstStyle/>
                    <a:p>
                      <a:r>
                        <a:rPr lang="en-US" sz="2400" dirty="0" smtClean="0"/>
                        <a:t>&lt;select list&gt;</a:t>
                      </a:r>
                      <a:endParaRPr lang="en-US" sz="2400" dirty="0">
                        <a:latin typeface="Segoe UI" pitchFamily="34" charset="0"/>
                        <a:cs typeface="Segoe UI" pitchFamily="34" charset="0"/>
                      </a:endParaRPr>
                    </a:p>
                  </a:txBody>
                  <a:tcPr/>
                </a:tc>
                <a:tc>
                  <a:txBody>
                    <a:bodyPr/>
                    <a:lstStyle/>
                    <a:p>
                      <a:r>
                        <a:rPr lang="en-US" sz="2400" baseline="0" dirty="0" smtClean="0"/>
                        <a:t>Defines which columns to return</a:t>
                      </a:r>
                      <a:endParaRPr lang="en-US" sz="2400" dirty="0">
                        <a:latin typeface="Segoe UI" pitchFamily="34" charset="0"/>
                        <a:cs typeface="Segoe UI" pitchFamily="34" charset="0"/>
                      </a:endParaRPr>
                    </a:p>
                  </a:txBody>
                  <a:tcPr/>
                </a:tc>
              </a:tr>
              <a:tr h="322179">
                <a:tc>
                  <a:txBody>
                    <a:bodyPr/>
                    <a:lstStyle/>
                    <a:p>
                      <a:r>
                        <a:rPr lang="en-US" sz="2400" dirty="0" smtClean="0"/>
                        <a:t>FROM</a:t>
                      </a:r>
                      <a:endParaRPr lang="en-US" sz="2400" dirty="0">
                        <a:latin typeface="Segoe UI" pitchFamily="34" charset="0"/>
                        <a:cs typeface="Segoe UI" pitchFamily="34" charset="0"/>
                      </a:endParaRPr>
                    </a:p>
                  </a:txBody>
                  <a:tcPr/>
                </a:tc>
                <a:tc>
                  <a:txBody>
                    <a:bodyPr/>
                    <a:lstStyle/>
                    <a:p>
                      <a:r>
                        <a:rPr lang="en-US" sz="2400" dirty="0" smtClean="0"/>
                        <a:t>&lt;table source&gt;</a:t>
                      </a:r>
                      <a:endParaRPr lang="en-US" sz="2400" dirty="0">
                        <a:latin typeface="Segoe UI" pitchFamily="34" charset="0"/>
                        <a:cs typeface="Segoe UI" pitchFamily="34" charset="0"/>
                      </a:endParaRPr>
                    </a:p>
                  </a:txBody>
                  <a:tcPr/>
                </a:tc>
                <a:tc>
                  <a:txBody>
                    <a:bodyPr/>
                    <a:lstStyle/>
                    <a:p>
                      <a:r>
                        <a:rPr lang="en-US" sz="2400" baseline="0" dirty="0" smtClean="0"/>
                        <a:t>Defines table(s) to query</a:t>
                      </a:r>
                      <a:endParaRPr lang="en-US" sz="2400" dirty="0">
                        <a:latin typeface="Segoe UI" pitchFamily="34" charset="0"/>
                        <a:cs typeface="Segoe UI" pitchFamily="34" charset="0"/>
                      </a:endParaRPr>
                    </a:p>
                  </a:txBody>
                  <a:tcPr/>
                </a:tc>
              </a:tr>
              <a:tr h="447983">
                <a:tc>
                  <a:txBody>
                    <a:bodyPr/>
                    <a:lstStyle/>
                    <a:p>
                      <a:r>
                        <a:rPr lang="en-US" sz="2400" dirty="0" smtClean="0"/>
                        <a:t>WHERE</a:t>
                      </a:r>
                      <a:endParaRPr lang="en-US" sz="2400" dirty="0">
                        <a:latin typeface="Segoe UI" pitchFamily="34" charset="0"/>
                        <a:cs typeface="Segoe UI" pitchFamily="34" charset="0"/>
                      </a:endParaRPr>
                    </a:p>
                  </a:txBody>
                  <a:tcPr/>
                </a:tc>
                <a:tc>
                  <a:txBody>
                    <a:bodyPr/>
                    <a:lstStyle/>
                    <a:p>
                      <a:r>
                        <a:rPr lang="en-US" sz="2400" dirty="0" smtClean="0"/>
                        <a:t>&lt;search condition&gt;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t>Filters rows using a predicate</a:t>
                      </a:r>
                    </a:p>
                  </a:txBody>
                  <a:tcPr/>
                </a:tc>
              </a:tr>
              <a:tr h="322179">
                <a:tc>
                  <a:txBody>
                    <a:bodyPr/>
                    <a:lstStyle/>
                    <a:p>
                      <a:r>
                        <a:rPr lang="en-US" sz="2400" dirty="0" smtClean="0"/>
                        <a:t>GROUP BY</a:t>
                      </a:r>
                      <a:endParaRPr lang="en-US" sz="2400" dirty="0">
                        <a:latin typeface="Segoe UI" pitchFamily="34" charset="0"/>
                        <a:cs typeface="Segoe UI" pitchFamily="34" charset="0"/>
                      </a:endParaRPr>
                    </a:p>
                  </a:txBody>
                  <a:tcPr/>
                </a:tc>
                <a:tc>
                  <a:txBody>
                    <a:bodyPr/>
                    <a:lstStyle/>
                    <a:p>
                      <a:r>
                        <a:rPr lang="en-US" sz="2400" dirty="0" smtClean="0"/>
                        <a:t>&lt;group by list&gt;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t>Arranges rows by groups</a:t>
                      </a:r>
                      <a:endParaRPr lang="en-US" sz="2400" baseline="0" dirty="0" smtClean="0">
                        <a:latin typeface="Segoe UI" pitchFamily="34" charset="0"/>
                        <a:cs typeface="Segoe UI" pitchFamily="34" charset="0"/>
                      </a:endParaRPr>
                    </a:p>
                  </a:txBody>
                  <a:tcPr/>
                </a:tc>
              </a:tr>
              <a:tr h="429786">
                <a:tc>
                  <a:txBody>
                    <a:bodyPr/>
                    <a:lstStyle/>
                    <a:p>
                      <a:r>
                        <a:rPr lang="en-US" sz="2400" dirty="0" smtClean="0"/>
                        <a:t>HAVING</a:t>
                      </a:r>
                      <a:endParaRPr lang="en-US" sz="2400" dirty="0">
                        <a:latin typeface="Segoe UI" pitchFamily="34" charset="0"/>
                        <a:cs typeface="Segoe UI" pitchFamily="34" charset="0"/>
                      </a:endParaRPr>
                    </a:p>
                  </a:txBody>
                  <a:tcPr/>
                </a:tc>
                <a:tc>
                  <a:txBody>
                    <a:bodyPr/>
                    <a:lstStyle/>
                    <a:p>
                      <a:r>
                        <a:rPr lang="en-US" sz="2400" dirty="0" smtClean="0"/>
                        <a:t>&lt;search condition&gt;</a:t>
                      </a:r>
                      <a:endParaRPr lang="en-US" sz="2400" dirty="0">
                        <a:latin typeface="Segoe UI" pitchFamily="34" charset="0"/>
                        <a:cs typeface="Segoe UI" pitchFamily="34" charset="0"/>
                      </a:endParaRPr>
                    </a:p>
                  </a:txBody>
                  <a:tcPr/>
                </a:tc>
                <a:tc>
                  <a:txBody>
                    <a:bodyPr/>
                    <a:lstStyle/>
                    <a:p>
                      <a:r>
                        <a:rPr lang="en-US" sz="2400" baseline="0" dirty="0" smtClean="0"/>
                        <a:t>Filters groups using a predicate</a:t>
                      </a:r>
                      <a:endParaRPr lang="en-US" sz="2400" dirty="0">
                        <a:latin typeface="Segoe UI" pitchFamily="34" charset="0"/>
                        <a:cs typeface="Segoe UI" pitchFamily="34" charset="0"/>
                      </a:endParaRPr>
                    </a:p>
                  </a:txBody>
                  <a:tcPr/>
                </a:tc>
              </a:tr>
              <a:tr h="322179">
                <a:tc>
                  <a:txBody>
                    <a:bodyPr/>
                    <a:lstStyle/>
                    <a:p>
                      <a:r>
                        <a:rPr lang="en-US" sz="2400" dirty="0" smtClean="0"/>
                        <a:t>ORDER BY</a:t>
                      </a:r>
                      <a:endParaRPr lang="en-US" sz="2400" dirty="0">
                        <a:latin typeface="Segoe UI" pitchFamily="34" charset="0"/>
                        <a:cs typeface="Segoe UI" pitchFamily="34" charset="0"/>
                      </a:endParaRPr>
                    </a:p>
                  </a:txBody>
                  <a:tcPr/>
                </a:tc>
                <a:tc>
                  <a:txBody>
                    <a:bodyPr/>
                    <a:lstStyle/>
                    <a:p>
                      <a:r>
                        <a:rPr lang="en-US" sz="2400" dirty="0" smtClean="0"/>
                        <a:t>&lt;order by list&gt;</a:t>
                      </a:r>
                      <a:endParaRPr lang="en-US" sz="2400" dirty="0">
                        <a:latin typeface="Segoe UI" pitchFamily="34" charset="0"/>
                        <a:cs typeface="Segoe UI" pitchFamily="34" charset="0"/>
                      </a:endParaRPr>
                    </a:p>
                  </a:txBody>
                  <a:tcPr/>
                </a:tc>
                <a:tc>
                  <a:txBody>
                    <a:bodyPr/>
                    <a:lstStyle/>
                    <a:p>
                      <a:r>
                        <a:rPr lang="en-US" sz="2400" baseline="0" dirty="0" smtClean="0"/>
                        <a:t>Sorts the output</a:t>
                      </a:r>
                      <a:endParaRPr lang="en-US" sz="2400" dirty="0">
                        <a:latin typeface="Segoe UI" pitchFamily="34" charset="0"/>
                        <a:cs typeface="Segoe UI" pitchFamily="34" charset="0"/>
                      </a:endParaRPr>
                    </a:p>
                  </a:txBody>
                  <a:tcPr/>
                </a:tc>
              </a:tr>
            </a:tbl>
          </a:graphicData>
        </a:graphic>
      </p:graphicFrame>
      <p:sp>
        <p:nvSpPr>
          <p:cNvPr id="6" name="TextBox 5"/>
          <p:cNvSpPr txBox="1"/>
          <p:nvPr/>
        </p:nvSpPr>
        <p:spPr>
          <a:xfrm>
            <a:off x="573206" y="1658422"/>
            <a:ext cx="367408" cy="523220"/>
          </a:xfrm>
          <a:prstGeom prst="rect">
            <a:avLst/>
          </a:prstGeom>
          <a:noFill/>
        </p:spPr>
        <p:txBody>
          <a:bodyPr wrap="none" rtlCol="0">
            <a:spAutoFit/>
          </a:bodyPr>
          <a:lstStyle/>
          <a:p>
            <a:r>
              <a:rPr lang="en-GB" sz="2800" b="1" dirty="0" smtClean="0">
                <a:solidFill>
                  <a:srgbClr val="C00000"/>
                </a:solidFill>
              </a:rPr>
              <a:t>5</a:t>
            </a:r>
            <a:endParaRPr lang="en-GB" sz="2800" b="1" dirty="0">
              <a:solidFill>
                <a:srgbClr val="C00000"/>
              </a:solidFill>
            </a:endParaRPr>
          </a:p>
        </p:txBody>
      </p:sp>
      <p:sp>
        <p:nvSpPr>
          <p:cNvPr id="7" name="TextBox 6"/>
          <p:cNvSpPr txBox="1"/>
          <p:nvPr/>
        </p:nvSpPr>
        <p:spPr>
          <a:xfrm>
            <a:off x="573206" y="2133953"/>
            <a:ext cx="367408" cy="523220"/>
          </a:xfrm>
          <a:prstGeom prst="rect">
            <a:avLst/>
          </a:prstGeom>
          <a:noFill/>
        </p:spPr>
        <p:txBody>
          <a:bodyPr wrap="none" rtlCol="0">
            <a:spAutoFit/>
          </a:bodyPr>
          <a:lstStyle/>
          <a:p>
            <a:r>
              <a:rPr lang="en-GB" sz="2800" b="1" dirty="0" smtClean="0">
                <a:solidFill>
                  <a:srgbClr val="C00000"/>
                </a:solidFill>
              </a:rPr>
              <a:t>1</a:t>
            </a:r>
            <a:endParaRPr lang="en-GB" sz="2800" b="1" dirty="0">
              <a:solidFill>
                <a:srgbClr val="C00000"/>
              </a:solidFill>
            </a:endParaRPr>
          </a:p>
        </p:txBody>
      </p:sp>
      <p:sp>
        <p:nvSpPr>
          <p:cNvPr id="8" name="TextBox 7"/>
          <p:cNvSpPr txBox="1"/>
          <p:nvPr/>
        </p:nvSpPr>
        <p:spPr>
          <a:xfrm>
            <a:off x="573206" y="2593632"/>
            <a:ext cx="367408" cy="523220"/>
          </a:xfrm>
          <a:prstGeom prst="rect">
            <a:avLst/>
          </a:prstGeom>
          <a:noFill/>
        </p:spPr>
        <p:txBody>
          <a:bodyPr wrap="none" rtlCol="0">
            <a:spAutoFit/>
          </a:bodyPr>
          <a:lstStyle/>
          <a:p>
            <a:r>
              <a:rPr lang="en-GB" sz="2800" b="1" dirty="0" smtClean="0">
                <a:solidFill>
                  <a:srgbClr val="C00000"/>
                </a:solidFill>
              </a:rPr>
              <a:t>2</a:t>
            </a:r>
            <a:endParaRPr lang="en-GB" sz="2800" b="1" dirty="0">
              <a:solidFill>
                <a:srgbClr val="C00000"/>
              </a:solidFill>
            </a:endParaRPr>
          </a:p>
        </p:txBody>
      </p:sp>
      <p:sp>
        <p:nvSpPr>
          <p:cNvPr id="9" name="TextBox 8"/>
          <p:cNvSpPr txBox="1"/>
          <p:nvPr/>
        </p:nvSpPr>
        <p:spPr>
          <a:xfrm>
            <a:off x="573206" y="3028158"/>
            <a:ext cx="367408" cy="523220"/>
          </a:xfrm>
          <a:prstGeom prst="rect">
            <a:avLst/>
          </a:prstGeom>
          <a:noFill/>
        </p:spPr>
        <p:txBody>
          <a:bodyPr wrap="none" rtlCol="0">
            <a:spAutoFit/>
          </a:bodyPr>
          <a:lstStyle/>
          <a:p>
            <a:r>
              <a:rPr lang="en-GB" sz="2800" b="1" dirty="0" smtClean="0">
                <a:solidFill>
                  <a:srgbClr val="C00000"/>
                </a:solidFill>
              </a:rPr>
              <a:t>3</a:t>
            </a:r>
            <a:endParaRPr lang="en-GB" sz="2800" b="1" dirty="0">
              <a:solidFill>
                <a:srgbClr val="C00000"/>
              </a:solidFill>
            </a:endParaRPr>
          </a:p>
        </p:txBody>
      </p:sp>
      <p:sp>
        <p:nvSpPr>
          <p:cNvPr id="10" name="TextBox 9"/>
          <p:cNvSpPr txBox="1"/>
          <p:nvPr/>
        </p:nvSpPr>
        <p:spPr>
          <a:xfrm>
            <a:off x="573206" y="3492180"/>
            <a:ext cx="367408" cy="523220"/>
          </a:xfrm>
          <a:prstGeom prst="rect">
            <a:avLst/>
          </a:prstGeom>
          <a:noFill/>
        </p:spPr>
        <p:txBody>
          <a:bodyPr wrap="none" rtlCol="0">
            <a:spAutoFit/>
          </a:bodyPr>
          <a:lstStyle/>
          <a:p>
            <a:r>
              <a:rPr lang="en-GB" sz="2800" b="1" dirty="0" smtClean="0">
                <a:solidFill>
                  <a:srgbClr val="C00000"/>
                </a:solidFill>
              </a:rPr>
              <a:t>4</a:t>
            </a:r>
            <a:endParaRPr lang="en-GB" sz="2800" b="1" dirty="0">
              <a:solidFill>
                <a:srgbClr val="C00000"/>
              </a:solidFill>
            </a:endParaRPr>
          </a:p>
        </p:txBody>
      </p:sp>
      <p:sp>
        <p:nvSpPr>
          <p:cNvPr id="11" name="TextBox 10"/>
          <p:cNvSpPr txBox="1"/>
          <p:nvPr/>
        </p:nvSpPr>
        <p:spPr>
          <a:xfrm>
            <a:off x="573206" y="3946369"/>
            <a:ext cx="367408" cy="523220"/>
          </a:xfrm>
          <a:prstGeom prst="rect">
            <a:avLst/>
          </a:prstGeom>
          <a:noFill/>
        </p:spPr>
        <p:txBody>
          <a:bodyPr wrap="none" rtlCol="0">
            <a:spAutoFit/>
          </a:bodyPr>
          <a:lstStyle/>
          <a:p>
            <a:r>
              <a:rPr lang="en-GB" sz="2800" b="1" dirty="0" smtClean="0">
                <a:solidFill>
                  <a:srgbClr val="C00000"/>
                </a:solidFill>
              </a:rPr>
              <a:t>6</a:t>
            </a:r>
            <a:endParaRPr lang="en-GB" sz="2800" b="1" dirty="0">
              <a:solidFill>
                <a:srgbClr val="C00000"/>
              </a:solidFill>
            </a:endParaRPr>
          </a:p>
        </p:txBody>
      </p:sp>
      <p:sp>
        <p:nvSpPr>
          <p:cNvPr id="13" name="Rectangle 12"/>
          <p:cNvSpPr/>
          <p:nvPr/>
        </p:nvSpPr>
        <p:spPr>
          <a:xfrm>
            <a:off x="2922740" y="4702526"/>
            <a:ext cx="6096000" cy="1920526"/>
          </a:xfrm>
          <a:prstGeom prst="rect">
            <a:avLst/>
          </a:prstGeom>
        </p:spPr>
        <p:txBody>
          <a:bodyPr>
            <a:spAutoFit/>
          </a:bodyPr>
          <a:lstStyle/>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SELECT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FROM </a:t>
            </a:r>
            <a:r>
              <a:rPr lang="en-US" sz="2200" kern="0" dirty="0" err="1">
                <a:solidFill>
                  <a:srgbClr val="000000"/>
                </a:solidFill>
                <a:latin typeface="Courier New" panose="02070309020205020404" pitchFamily="49" charset="0"/>
                <a:cs typeface="Courier New" panose="02070309020205020404" pitchFamily="49" charset="0"/>
              </a:rPr>
              <a:t>Sales.SalesOrder</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WHERE Status = 'Shipped'</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GROUP BY </a:t>
            </a:r>
            <a:r>
              <a:rPr lang="en-US" sz="2200" kern="0" dirty="0" err="1">
                <a:solidFill>
                  <a:srgbClr val="000000"/>
                </a:solidFill>
                <a:latin typeface="Courier New" panose="02070309020205020404" pitchFamily="49" charset="0"/>
                <a:cs typeface="Courier New" panose="02070309020205020404" pitchFamily="49" charset="0"/>
              </a:rPr>
              <a:t>OrderDate</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HAVING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 &gt; 1</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DESC;</a:t>
            </a:r>
            <a:endParaRPr lang="en-US" sz="2200" kern="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35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SELECT Query Examples</a:t>
            </a:r>
            <a:endParaRPr lang="en-GB" dirty="0"/>
          </a:p>
        </p:txBody>
      </p:sp>
      <p:sp>
        <p:nvSpPr>
          <p:cNvPr id="7" name="Content Placeholder 6"/>
          <p:cNvSpPr>
            <a:spLocks noGrp="1"/>
          </p:cNvSpPr>
          <p:nvPr>
            <p:ph sz="quarter" idx="10"/>
          </p:nvPr>
        </p:nvSpPr>
        <p:spPr>
          <a:xfrm>
            <a:off x="1114815" y="1388226"/>
            <a:ext cx="10789847" cy="5290388"/>
          </a:xfrm>
        </p:spPr>
        <p:txBody>
          <a:bodyPr/>
          <a:lstStyle/>
          <a:p>
            <a:r>
              <a:rPr lang="en-GB" dirty="0" smtClean="0"/>
              <a:t>All columns</a:t>
            </a:r>
          </a:p>
          <a:p>
            <a:endParaRPr lang="en-GB" dirty="0"/>
          </a:p>
          <a:p>
            <a:r>
              <a:rPr lang="en-GB" dirty="0" smtClean="0"/>
              <a:t>Specific columns</a:t>
            </a:r>
          </a:p>
          <a:p>
            <a:endParaRPr lang="en-GB" dirty="0" smtClean="0"/>
          </a:p>
          <a:p>
            <a:endParaRPr lang="en-GB" dirty="0"/>
          </a:p>
          <a:p>
            <a:r>
              <a:rPr lang="en-GB" dirty="0" smtClean="0"/>
              <a:t>Expressions and Aliases</a:t>
            </a:r>
            <a:endParaRPr lang="en-GB" dirty="0"/>
          </a:p>
        </p:txBody>
      </p:sp>
      <p:sp>
        <p:nvSpPr>
          <p:cNvPr id="4" name="AutoShape 3"/>
          <p:cNvSpPr>
            <a:spLocks noChangeArrowheads="1"/>
          </p:cNvSpPr>
          <p:nvPr/>
        </p:nvSpPr>
        <p:spPr bwMode="auto">
          <a:xfrm>
            <a:off x="1717007" y="1952360"/>
            <a:ext cx="9179709" cy="432947"/>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5" name="AutoShape 3"/>
          <p:cNvSpPr>
            <a:spLocks noChangeArrowheads="1"/>
          </p:cNvSpPr>
          <p:nvPr/>
        </p:nvSpPr>
        <p:spPr bwMode="auto">
          <a:xfrm>
            <a:off x="1717008" y="3382388"/>
            <a:ext cx="9179709"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Name,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ListPrice</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6" name="AutoShape 3"/>
          <p:cNvSpPr>
            <a:spLocks noChangeArrowheads="1"/>
          </p:cNvSpPr>
          <p:nvPr/>
        </p:nvSpPr>
        <p:spPr bwMode="auto">
          <a:xfrm>
            <a:off x="1717008" y="5434566"/>
            <a:ext cx="9179709" cy="749237"/>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Name AS Product,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ListPrice</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 0.9 AS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SalePrice</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58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SELECT Queries</a:t>
            </a:r>
            <a:endParaRPr lang="en-GB" dirty="0"/>
          </a:p>
        </p:txBody>
      </p:sp>
    </p:spTree>
    <p:extLst>
      <p:ext uri="{BB962C8B-B14F-4D97-AF65-F5344CB8AC3E}">
        <p14:creationId xmlns:p14="http://schemas.microsoft.com/office/powerpoint/2010/main" val="3070952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Working with Data Types</a:t>
            </a:r>
            <a:br>
              <a:rPr lang="en-GB" dirty="0" smtClean="0"/>
            </a:br>
            <a:r>
              <a:rPr lang="en-GB" sz="4000" dirty="0" smtClean="0">
                <a:solidFill>
                  <a:schemeClr val="bg1">
                    <a:lumMod val="50000"/>
                  </a:schemeClr>
                </a:solidFill>
              </a:rPr>
              <a:t>Transact-SQL Data Types</a:t>
            </a:r>
            <a:endParaRPr lang="en-GB" dirty="0">
              <a:solidFill>
                <a:schemeClr val="bg1">
                  <a:lumMod val="50000"/>
                </a:schemeClr>
              </a:solidFill>
            </a:endParaRPr>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3431351522"/>
              </p:ext>
            </p:extLst>
          </p:nvPr>
        </p:nvGraphicFramePr>
        <p:xfrm>
          <a:off x="136063" y="1483696"/>
          <a:ext cx="11911111" cy="3937000"/>
        </p:xfrm>
        <a:graphic>
          <a:graphicData uri="http://schemas.openxmlformats.org/drawingml/2006/table">
            <a:tbl>
              <a:tblPr firstRow="1" bandRow="1">
                <a:tableStyleId>{5C22544A-7EE6-4342-B048-85BDC9FD1C3A}</a:tableStyleId>
              </a:tblPr>
              <a:tblGrid>
                <a:gridCol w="1996633"/>
                <a:gridCol w="2312990"/>
                <a:gridCol w="1900372"/>
                <a:gridCol w="1900372"/>
                <a:gridCol w="1900372"/>
                <a:gridCol w="1900372"/>
              </a:tblGrid>
              <a:tr h="370840">
                <a:tc>
                  <a:txBody>
                    <a:bodyPr/>
                    <a:lstStyle/>
                    <a:p>
                      <a:r>
                        <a:rPr lang="en-GB" sz="1800" dirty="0" smtClean="0"/>
                        <a:t>Exact Numeric</a:t>
                      </a:r>
                      <a:endParaRPr lang="en-GB" sz="1800" dirty="0"/>
                    </a:p>
                  </a:txBody>
                  <a:tcPr marL="88679" marR="88679"/>
                </a:tc>
                <a:tc>
                  <a:txBody>
                    <a:bodyPr/>
                    <a:lstStyle/>
                    <a:p>
                      <a:r>
                        <a:rPr lang="en-GB" sz="1800" dirty="0" smtClean="0"/>
                        <a:t>Approximate Numeric</a:t>
                      </a:r>
                      <a:endParaRPr lang="en-GB" sz="1800" dirty="0"/>
                    </a:p>
                  </a:txBody>
                  <a:tcPr marL="88679" marR="88679"/>
                </a:tc>
                <a:tc>
                  <a:txBody>
                    <a:bodyPr/>
                    <a:lstStyle/>
                    <a:p>
                      <a:r>
                        <a:rPr lang="en-GB" sz="1800" dirty="0" smtClean="0"/>
                        <a:t>Character</a:t>
                      </a:r>
                      <a:endParaRPr lang="en-GB" sz="1800" dirty="0"/>
                    </a:p>
                  </a:txBody>
                  <a:tcPr marL="88679" marR="88679"/>
                </a:tc>
                <a:tc>
                  <a:txBody>
                    <a:bodyPr/>
                    <a:lstStyle/>
                    <a:p>
                      <a:r>
                        <a:rPr lang="en-GB" sz="1800" dirty="0" smtClean="0"/>
                        <a:t>Date/Time</a:t>
                      </a:r>
                      <a:endParaRPr lang="en-GB" sz="1800" dirty="0"/>
                    </a:p>
                  </a:txBody>
                  <a:tcPr marL="88679" marR="88679"/>
                </a:tc>
                <a:tc>
                  <a:txBody>
                    <a:bodyPr/>
                    <a:lstStyle/>
                    <a:p>
                      <a:r>
                        <a:rPr lang="en-GB" sz="1800" dirty="0" smtClean="0"/>
                        <a:t>Binary</a:t>
                      </a:r>
                      <a:endParaRPr lang="en-GB" sz="1800" dirty="0"/>
                    </a:p>
                  </a:txBody>
                  <a:tcPr marL="88679" marR="88679"/>
                </a:tc>
                <a:tc>
                  <a:txBody>
                    <a:bodyPr/>
                    <a:lstStyle/>
                    <a:p>
                      <a:r>
                        <a:rPr lang="en-GB" sz="1800" dirty="0" smtClean="0"/>
                        <a:t>Other</a:t>
                      </a:r>
                      <a:endParaRPr lang="en-GB" sz="1800" dirty="0"/>
                    </a:p>
                  </a:txBody>
                  <a:tcPr marL="88679" marR="88679"/>
                </a:tc>
              </a:tr>
              <a:tr h="370840">
                <a:tc>
                  <a:txBody>
                    <a:bodyPr/>
                    <a:lstStyle/>
                    <a:p>
                      <a:r>
                        <a:rPr lang="en-GB" sz="2000" dirty="0" err="1" smtClean="0"/>
                        <a:t>tinyint</a:t>
                      </a:r>
                      <a:endParaRPr lang="en-GB" sz="2000" dirty="0"/>
                    </a:p>
                  </a:txBody>
                  <a:tcPr marL="88679" marR="88679"/>
                </a:tc>
                <a:tc>
                  <a:txBody>
                    <a:bodyPr/>
                    <a:lstStyle/>
                    <a:p>
                      <a:r>
                        <a:rPr lang="en-GB" sz="2000" dirty="0" smtClean="0"/>
                        <a:t>float</a:t>
                      </a:r>
                      <a:endParaRPr lang="en-GB" sz="2000" dirty="0"/>
                    </a:p>
                  </a:txBody>
                  <a:tcPr marL="88679" marR="88679"/>
                </a:tc>
                <a:tc>
                  <a:txBody>
                    <a:bodyPr/>
                    <a:lstStyle/>
                    <a:p>
                      <a:r>
                        <a:rPr lang="en-GB" sz="2000" dirty="0" smtClean="0"/>
                        <a:t>char</a:t>
                      </a:r>
                      <a:endParaRPr lang="en-GB" sz="2000" dirty="0"/>
                    </a:p>
                  </a:txBody>
                  <a:tcPr marL="88679" marR="88679"/>
                </a:tc>
                <a:tc>
                  <a:txBody>
                    <a:bodyPr/>
                    <a:lstStyle/>
                    <a:p>
                      <a:r>
                        <a:rPr lang="en-GB" sz="2000" dirty="0" smtClean="0"/>
                        <a:t>date</a:t>
                      </a:r>
                      <a:endParaRPr lang="en-GB" sz="2000" dirty="0"/>
                    </a:p>
                  </a:txBody>
                  <a:tcPr marL="88679" marR="88679"/>
                </a:tc>
                <a:tc>
                  <a:txBody>
                    <a:bodyPr/>
                    <a:lstStyle/>
                    <a:p>
                      <a:r>
                        <a:rPr lang="en-GB" sz="2000" dirty="0" smtClean="0"/>
                        <a:t>binary</a:t>
                      </a:r>
                      <a:endParaRPr lang="en-GB" sz="2000" dirty="0"/>
                    </a:p>
                  </a:txBody>
                  <a:tcPr marL="88679" marR="88679"/>
                </a:tc>
                <a:tc>
                  <a:txBody>
                    <a:bodyPr/>
                    <a:lstStyle/>
                    <a:p>
                      <a:r>
                        <a:rPr lang="en-GB" sz="2000" dirty="0" smtClean="0"/>
                        <a:t>cursor</a:t>
                      </a:r>
                      <a:endParaRPr lang="en-GB" sz="2000" dirty="0"/>
                    </a:p>
                  </a:txBody>
                  <a:tcPr marL="88679" marR="88679"/>
                </a:tc>
              </a:tr>
              <a:tr h="370840">
                <a:tc>
                  <a:txBody>
                    <a:bodyPr/>
                    <a:lstStyle/>
                    <a:p>
                      <a:r>
                        <a:rPr lang="en-GB" sz="2000" dirty="0" err="1" smtClean="0"/>
                        <a:t>smallint</a:t>
                      </a:r>
                      <a:endParaRPr lang="en-GB" sz="2000" dirty="0"/>
                    </a:p>
                  </a:txBody>
                  <a:tcPr marL="88679" marR="88679"/>
                </a:tc>
                <a:tc>
                  <a:txBody>
                    <a:bodyPr/>
                    <a:lstStyle/>
                    <a:p>
                      <a:r>
                        <a:rPr lang="en-GB" sz="2000" dirty="0" smtClean="0"/>
                        <a:t>real</a:t>
                      </a:r>
                      <a:endParaRPr lang="en-GB" sz="2000" dirty="0"/>
                    </a:p>
                  </a:txBody>
                  <a:tcPr marL="88679" marR="88679"/>
                </a:tc>
                <a:tc>
                  <a:txBody>
                    <a:bodyPr/>
                    <a:lstStyle/>
                    <a:p>
                      <a:r>
                        <a:rPr lang="en-GB" sz="2000" dirty="0" err="1" smtClean="0"/>
                        <a:t>varchar</a:t>
                      </a:r>
                      <a:endParaRPr lang="en-GB" sz="2000" dirty="0"/>
                    </a:p>
                  </a:txBody>
                  <a:tcPr marL="88679" marR="88679"/>
                </a:tc>
                <a:tc>
                  <a:txBody>
                    <a:bodyPr/>
                    <a:lstStyle/>
                    <a:p>
                      <a:r>
                        <a:rPr lang="en-GB" sz="2000" dirty="0" smtClean="0"/>
                        <a:t>time</a:t>
                      </a:r>
                      <a:endParaRPr lang="en-GB" sz="2000" dirty="0"/>
                    </a:p>
                  </a:txBody>
                  <a:tcPr marL="88679" marR="88679"/>
                </a:tc>
                <a:tc>
                  <a:txBody>
                    <a:bodyPr/>
                    <a:lstStyle/>
                    <a:p>
                      <a:r>
                        <a:rPr lang="en-GB" sz="2000" dirty="0" err="1" smtClean="0"/>
                        <a:t>varbinary</a:t>
                      </a:r>
                      <a:endParaRPr lang="en-GB" sz="2000" dirty="0"/>
                    </a:p>
                  </a:txBody>
                  <a:tcPr marL="88679" marR="88679"/>
                </a:tc>
                <a:tc>
                  <a:txBody>
                    <a:bodyPr/>
                    <a:lstStyle/>
                    <a:p>
                      <a:r>
                        <a:rPr lang="en-GB" sz="2000" dirty="0" err="1" smtClean="0"/>
                        <a:t>hierarchyid</a:t>
                      </a:r>
                      <a:endParaRPr lang="en-GB" sz="2000" dirty="0"/>
                    </a:p>
                  </a:txBody>
                  <a:tcPr marL="88679" marR="88679"/>
                </a:tc>
              </a:tr>
              <a:tr h="370840">
                <a:tc>
                  <a:txBody>
                    <a:bodyPr/>
                    <a:lstStyle/>
                    <a:p>
                      <a:r>
                        <a:rPr lang="en-GB" sz="2000" dirty="0" err="1" smtClean="0"/>
                        <a:t>int</a:t>
                      </a:r>
                      <a:endParaRPr lang="en-GB" sz="2000" dirty="0"/>
                    </a:p>
                  </a:txBody>
                  <a:tcPr marL="88679" marR="88679"/>
                </a:tc>
                <a:tc>
                  <a:txBody>
                    <a:bodyPr/>
                    <a:lstStyle/>
                    <a:p>
                      <a:endParaRPr lang="en-GB" sz="2000" dirty="0"/>
                    </a:p>
                  </a:txBody>
                  <a:tcPr marL="88679" marR="88679"/>
                </a:tc>
                <a:tc>
                  <a:txBody>
                    <a:bodyPr/>
                    <a:lstStyle/>
                    <a:p>
                      <a:r>
                        <a:rPr lang="en-GB" sz="2000" dirty="0" smtClean="0"/>
                        <a:t>text</a:t>
                      </a:r>
                      <a:endParaRPr lang="en-GB" sz="2000" dirty="0"/>
                    </a:p>
                  </a:txBody>
                  <a:tcPr marL="88679" marR="88679"/>
                </a:tc>
                <a:tc>
                  <a:txBody>
                    <a:bodyPr/>
                    <a:lstStyle/>
                    <a:p>
                      <a:r>
                        <a:rPr lang="en-GB" sz="2000" dirty="0" err="1" smtClean="0"/>
                        <a:t>datetime</a:t>
                      </a:r>
                      <a:endParaRPr lang="en-GB" sz="2000" dirty="0"/>
                    </a:p>
                  </a:txBody>
                  <a:tcPr marL="88679" marR="88679"/>
                </a:tc>
                <a:tc>
                  <a:txBody>
                    <a:bodyPr/>
                    <a:lstStyle/>
                    <a:p>
                      <a:r>
                        <a:rPr lang="en-GB" sz="2000" dirty="0" smtClean="0"/>
                        <a:t>image</a:t>
                      </a:r>
                      <a:endParaRPr lang="en-GB" sz="2000" dirty="0"/>
                    </a:p>
                  </a:txBody>
                  <a:tcPr marL="88679" marR="88679"/>
                </a:tc>
                <a:tc>
                  <a:txBody>
                    <a:bodyPr/>
                    <a:lstStyle/>
                    <a:p>
                      <a:r>
                        <a:rPr lang="en-GB" sz="2000" dirty="0" err="1" smtClean="0"/>
                        <a:t>sql_variant</a:t>
                      </a:r>
                      <a:endParaRPr lang="en-GB" sz="2000" dirty="0"/>
                    </a:p>
                  </a:txBody>
                  <a:tcPr marL="88679" marR="88679"/>
                </a:tc>
              </a:tr>
              <a:tr h="370840">
                <a:tc>
                  <a:txBody>
                    <a:bodyPr/>
                    <a:lstStyle/>
                    <a:p>
                      <a:r>
                        <a:rPr lang="en-GB" sz="2000" dirty="0" err="1" smtClean="0"/>
                        <a:t>bigint</a:t>
                      </a:r>
                      <a:endParaRPr lang="en-GB" sz="2000" dirty="0"/>
                    </a:p>
                  </a:txBody>
                  <a:tcPr marL="88679" marR="88679"/>
                </a:tc>
                <a:tc>
                  <a:txBody>
                    <a:bodyPr/>
                    <a:lstStyle/>
                    <a:p>
                      <a:endParaRPr lang="en-GB" sz="2000" dirty="0"/>
                    </a:p>
                  </a:txBody>
                  <a:tcPr marL="88679" marR="88679"/>
                </a:tc>
                <a:tc>
                  <a:txBody>
                    <a:bodyPr/>
                    <a:lstStyle/>
                    <a:p>
                      <a:r>
                        <a:rPr lang="en-GB" sz="2000" dirty="0" err="1" smtClean="0"/>
                        <a:t>nchar</a:t>
                      </a:r>
                      <a:endParaRPr lang="en-GB" sz="2000" dirty="0"/>
                    </a:p>
                  </a:txBody>
                  <a:tcPr marL="88679" marR="88679"/>
                </a:tc>
                <a:tc>
                  <a:txBody>
                    <a:bodyPr/>
                    <a:lstStyle/>
                    <a:p>
                      <a:r>
                        <a:rPr lang="en-GB" sz="2000" dirty="0" smtClean="0"/>
                        <a:t>datetime2</a:t>
                      </a:r>
                      <a:endParaRPr lang="en-GB" sz="2000" dirty="0"/>
                    </a:p>
                  </a:txBody>
                  <a:tcPr marL="88679" marR="88679"/>
                </a:tc>
                <a:tc>
                  <a:txBody>
                    <a:bodyPr/>
                    <a:lstStyle/>
                    <a:p>
                      <a:endParaRPr lang="en-GB" sz="2000" dirty="0"/>
                    </a:p>
                  </a:txBody>
                  <a:tcPr marL="88679" marR="88679"/>
                </a:tc>
                <a:tc>
                  <a:txBody>
                    <a:bodyPr/>
                    <a:lstStyle/>
                    <a:p>
                      <a:r>
                        <a:rPr lang="en-GB" sz="2000" dirty="0" smtClean="0"/>
                        <a:t>table</a:t>
                      </a:r>
                      <a:endParaRPr lang="en-GB" sz="2000" dirty="0"/>
                    </a:p>
                  </a:txBody>
                  <a:tcPr marL="88679" marR="88679"/>
                </a:tc>
              </a:tr>
              <a:tr h="370840">
                <a:tc>
                  <a:txBody>
                    <a:bodyPr/>
                    <a:lstStyle/>
                    <a:p>
                      <a:r>
                        <a:rPr lang="en-GB" sz="2000" dirty="0" smtClean="0"/>
                        <a:t>bit</a:t>
                      </a:r>
                      <a:endParaRPr lang="en-GB" sz="2000" dirty="0"/>
                    </a:p>
                  </a:txBody>
                  <a:tcPr marL="88679" marR="88679"/>
                </a:tc>
                <a:tc>
                  <a:txBody>
                    <a:bodyPr/>
                    <a:lstStyle/>
                    <a:p>
                      <a:endParaRPr lang="en-GB" sz="2000" dirty="0"/>
                    </a:p>
                  </a:txBody>
                  <a:tcPr marL="88679" marR="88679"/>
                </a:tc>
                <a:tc>
                  <a:txBody>
                    <a:bodyPr/>
                    <a:lstStyle/>
                    <a:p>
                      <a:r>
                        <a:rPr lang="en-GB" sz="2000" dirty="0" err="1" smtClean="0"/>
                        <a:t>nvarchar</a:t>
                      </a:r>
                      <a:endParaRPr lang="en-GB" sz="2000" dirty="0"/>
                    </a:p>
                  </a:txBody>
                  <a:tcPr marL="88679" marR="88679"/>
                </a:tc>
                <a:tc>
                  <a:txBody>
                    <a:bodyPr/>
                    <a:lstStyle/>
                    <a:p>
                      <a:r>
                        <a:rPr lang="en-GB" sz="2000" dirty="0" err="1" smtClean="0"/>
                        <a:t>smalldatetime</a:t>
                      </a:r>
                      <a:endParaRPr lang="en-GB" sz="2000" dirty="0"/>
                    </a:p>
                  </a:txBody>
                  <a:tcPr marL="88679" marR="88679"/>
                </a:tc>
                <a:tc>
                  <a:txBody>
                    <a:bodyPr/>
                    <a:lstStyle/>
                    <a:p>
                      <a:endParaRPr lang="en-GB" sz="2000" dirty="0"/>
                    </a:p>
                  </a:txBody>
                  <a:tcPr marL="88679" marR="88679"/>
                </a:tc>
                <a:tc>
                  <a:txBody>
                    <a:bodyPr/>
                    <a:lstStyle/>
                    <a:p>
                      <a:r>
                        <a:rPr lang="en-GB" sz="2000" dirty="0" smtClean="0"/>
                        <a:t>timestamp</a:t>
                      </a:r>
                      <a:endParaRPr lang="en-GB" sz="2000" dirty="0"/>
                    </a:p>
                  </a:txBody>
                  <a:tcPr marL="88679" marR="88679"/>
                </a:tc>
              </a:tr>
              <a:tr h="370840">
                <a:tc>
                  <a:txBody>
                    <a:bodyPr/>
                    <a:lstStyle/>
                    <a:p>
                      <a:r>
                        <a:rPr lang="en-GB" sz="2000" dirty="0" smtClean="0"/>
                        <a:t>decimal/numeric</a:t>
                      </a:r>
                      <a:endParaRPr lang="en-GB" sz="2000" dirty="0"/>
                    </a:p>
                  </a:txBody>
                  <a:tcPr marL="88679" marR="88679"/>
                </a:tc>
                <a:tc>
                  <a:txBody>
                    <a:bodyPr/>
                    <a:lstStyle/>
                    <a:p>
                      <a:endParaRPr lang="en-GB" sz="2000" dirty="0"/>
                    </a:p>
                  </a:txBody>
                  <a:tcPr marL="88679" marR="88679"/>
                </a:tc>
                <a:tc>
                  <a:txBody>
                    <a:bodyPr/>
                    <a:lstStyle/>
                    <a:p>
                      <a:r>
                        <a:rPr lang="en-GB" sz="2000" dirty="0" err="1" smtClean="0"/>
                        <a:t>ntext</a:t>
                      </a:r>
                      <a:endParaRPr lang="en-GB" sz="2000" dirty="0"/>
                    </a:p>
                  </a:txBody>
                  <a:tcPr marL="88679" marR="88679"/>
                </a:tc>
                <a:tc>
                  <a:txBody>
                    <a:bodyPr/>
                    <a:lstStyle/>
                    <a:p>
                      <a:r>
                        <a:rPr lang="en-GB" sz="2000" dirty="0" err="1" smtClean="0"/>
                        <a:t>datetimeoffset</a:t>
                      </a:r>
                      <a:endParaRPr lang="en-GB" sz="2000" dirty="0"/>
                    </a:p>
                  </a:txBody>
                  <a:tcPr marL="88679" marR="88679"/>
                </a:tc>
                <a:tc>
                  <a:txBody>
                    <a:bodyPr/>
                    <a:lstStyle/>
                    <a:p>
                      <a:endParaRPr lang="en-GB" sz="2000" dirty="0"/>
                    </a:p>
                  </a:txBody>
                  <a:tcPr marL="88679" marR="88679"/>
                </a:tc>
                <a:tc>
                  <a:txBody>
                    <a:bodyPr/>
                    <a:lstStyle/>
                    <a:p>
                      <a:r>
                        <a:rPr lang="en-GB" sz="2000" dirty="0" err="1" smtClean="0"/>
                        <a:t>uniqueidentifier</a:t>
                      </a:r>
                      <a:endParaRPr lang="en-GB" sz="2000" dirty="0"/>
                    </a:p>
                  </a:txBody>
                  <a:tcPr marL="88679" marR="88679"/>
                </a:tc>
              </a:tr>
              <a:tr h="370840">
                <a:tc>
                  <a:txBody>
                    <a:bodyPr/>
                    <a:lstStyle/>
                    <a:p>
                      <a:r>
                        <a:rPr lang="en-GB" sz="2000" dirty="0" smtClean="0"/>
                        <a:t>numeric</a:t>
                      </a:r>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smtClean="0"/>
                        <a:t>xml</a:t>
                      </a:r>
                      <a:endParaRPr lang="en-GB" sz="2000" dirty="0"/>
                    </a:p>
                  </a:txBody>
                  <a:tcPr marL="88679" marR="88679"/>
                </a:tc>
              </a:tr>
              <a:tr h="370840">
                <a:tc>
                  <a:txBody>
                    <a:bodyPr/>
                    <a:lstStyle/>
                    <a:p>
                      <a:r>
                        <a:rPr lang="en-GB" sz="2000" dirty="0" smtClean="0"/>
                        <a:t>money</a:t>
                      </a:r>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smtClean="0"/>
                        <a:t>geography</a:t>
                      </a:r>
                      <a:endParaRPr lang="en-GB" sz="2000" dirty="0"/>
                    </a:p>
                  </a:txBody>
                  <a:tcPr marL="88679" marR="88679"/>
                </a:tc>
              </a:tr>
              <a:tr h="370840">
                <a:tc>
                  <a:txBody>
                    <a:bodyPr/>
                    <a:lstStyle/>
                    <a:p>
                      <a:r>
                        <a:rPr lang="en-GB" sz="2000" dirty="0" err="1" smtClean="0"/>
                        <a:t>smallmoney</a:t>
                      </a:r>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smtClean="0"/>
                        <a:t>geometry</a:t>
                      </a:r>
                      <a:endParaRPr lang="en-GB" sz="2000" dirty="0"/>
                    </a:p>
                  </a:txBody>
                  <a:tcPr marL="88679" marR="88679"/>
                </a:tc>
              </a:tr>
            </a:tbl>
          </a:graphicData>
        </a:graphic>
      </p:graphicFrame>
    </p:spTree>
    <p:extLst>
      <p:ext uri="{BB962C8B-B14F-4D97-AF65-F5344CB8AC3E}">
        <p14:creationId xmlns:p14="http://schemas.microsoft.com/office/powerpoint/2010/main" val="4232519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Working with Data </a:t>
            </a:r>
            <a:r>
              <a:rPr lang="en-GB" dirty="0" smtClean="0"/>
              <a:t>Types</a:t>
            </a:r>
            <a:br>
              <a:rPr lang="en-GB" dirty="0" smtClean="0"/>
            </a:br>
            <a:r>
              <a:rPr lang="en-GB" sz="4000" dirty="0" smtClean="0">
                <a:solidFill>
                  <a:schemeClr val="bg1">
                    <a:lumMod val="50000"/>
                  </a:schemeClr>
                </a:solidFill>
              </a:rPr>
              <a:t>Data Type Conversion</a:t>
            </a: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778696"/>
            <a:ext cx="11525250" cy="4899918"/>
          </a:xfrm>
        </p:spPr>
        <p:txBody>
          <a:bodyPr/>
          <a:lstStyle/>
          <a:p>
            <a:r>
              <a:rPr lang="en-GB" dirty="0" smtClean="0"/>
              <a:t>Implicit Conversion</a:t>
            </a:r>
          </a:p>
          <a:p>
            <a:pPr lvl="1"/>
            <a:r>
              <a:rPr lang="en-GB" dirty="0" smtClean="0"/>
              <a:t>Compatible data types can be automatically converted</a:t>
            </a:r>
          </a:p>
          <a:p>
            <a:r>
              <a:rPr lang="en-GB" dirty="0" smtClean="0"/>
              <a:t>Explicit Conversion</a:t>
            </a:r>
          </a:p>
          <a:p>
            <a:pPr lvl="1"/>
            <a:r>
              <a:rPr lang="en-GB" dirty="0" smtClean="0"/>
              <a:t>Requires an explicit conversion function</a:t>
            </a:r>
          </a:p>
          <a:p>
            <a:pPr lvl="2"/>
            <a:r>
              <a:rPr lang="en-GB" dirty="0" smtClean="0"/>
              <a:t>CAST / TRY_CAST</a:t>
            </a:r>
          </a:p>
          <a:p>
            <a:pPr lvl="2"/>
            <a:r>
              <a:rPr lang="en-GB" dirty="0" smtClean="0"/>
              <a:t>CONVERT / TRY_CONVERT</a:t>
            </a:r>
          </a:p>
          <a:p>
            <a:pPr lvl="2"/>
            <a:r>
              <a:rPr lang="en-GB" dirty="0" smtClean="0"/>
              <a:t>PARSE / TRY_PARSE</a:t>
            </a:r>
          </a:p>
          <a:p>
            <a:pPr lvl="2"/>
            <a:r>
              <a:rPr lang="en-GB" dirty="0" smtClean="0"/>
              <a:t>STR</a:t>
            </a:r>
            <a:endParaRPr lang="en-GB" dirty="0"/>
          </a:p>
        </p:txBody>
      </p:sp>
    </p:spTree>
    <p:extLst>
      <p:ext uri="{BB962C8B-B14F-4D97-AF65-F5344CB8AC3E}">
        <p14:creationId xmlns:p14="http://schemas.microsoft.com/office/powerpoint/2010/main" val="333682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Converting Data Types</a:t>
            </a:r>
            <a:endParaRPr lang="en-GB" dirty="0"/>
          </a:p>
        </p:txBody>
      </p:sp>
    </p:spTree>
    <p:extLst>
      <p:ext uri="{BB962C8B-B14F-4D97-AF65-F5344CB8AC3E}">
        <p14:creationId xmlns:p14="http://schemas.microsoft.com/office/powerpoint/2010/main" val="2862947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Your Instructors</a:t>
            </a:r>
            <a:endParaRPr lang="en-US" dirty="0"/>
          </a:p>
        </p:txBody>
      </p:sp>
      <p:sp>
        <p:nvSpPr>
          <p:cNvPr id="7" name="Content Placeholder 6"/>
          <p:cNvSpPr>
            <a:spLocks noGrp="1"/>
          </p:cNvSpPr>
          <p:nvPr>
            <p:ph idx="10"/>
          </p:nvPr>
        </p:nvSpPr>
        <p:spPr>
          <a:xfrm>
            <a:off x="235973" y="1319756"/>
            <a:ext cx="11402709" cy="2031006"/>
          </a:xfrm>
        </p:spPr>
        <p:txBody>
          <a:bodyPr/>
          <a:lstStyle/>
          <a:p>
            <a:pPr marL="0" indent="0">
              <a:buNone/>
            </a:pPr>
            <a:r>
              <a:rPr lang="en-US" dirty="0"/>
              <a:t>Graeme Malcolm | ‏@</a:t>
            </a:r>
            <a:r>
              <a:rPr lang="en-US" dirty="0" err="1"/>
              <a:t>graeme_malcolm</a:t>
            </a:r>
            <a:endParaRPr lang="en-US" dirty="0"/>
          </a:p>
          <a:p>
            <a:pPr lvl="1"/>
            <a:r>
              <a:rPr lang="en-US" dirty="0" smtClean="0"/>
              <a:t>Senior content developer at Microsoft</a:t>
            </a:r>
          </a:p>
          <a:p>
            <a:pPr lvl="1"/>
            <a:r>
              <a:rPr lang="en-US" dirty="0" smtClean="0"/>
              <a:t>Consultant, trainer, and author since SQL Server 4.2</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85710">
            <a:off x="9323688" y="775092"/>
            <a:ext cx="2274280" cy="2427635"/>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76737">
            <a:off x="627749" y="3930528"/>
            <a:ext cx="2643355" cy="2319500"/>
          </a:xfrm>
          <a:prstGeom prst="rect">
            <a:avLst/>
          </a:prstGeom>
          <a:effectLst>
            <a:outerShdw blurRad="50800" dist="38100" dir="2700000" algn="tl" rotWithShape="0">
              <a:prstClr val="black">
                <a:alpha val="40000"/>
              </a:prstClr>
            </a:outerShdw>
          </a:effectLst>
        </p:spPr>
      </p:pic>
      <p:sp>
        <p:nvSpPr>
          <p:cNvPr id="6" name="Content Placeholder 6"/>
          <p:cNvSpPr txBox="1">
            <a:spLocks/>
          </p:cNvSpPr>
          <p:nvPr/>
        </p:nvSpPr>
        <p:spPr>
          <a:xfrm>
            <a:off x="3458555" y="3961681"/>
            <a:ext cx="8601365" cy="3048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Geoff Allix | @</a:t>
            </a:r>
            <a:r>
              <a:rPr lang="en-US" dirty="0" err="1" smtClean="0"/>
              <a:t>GeoffAllix</a:t>
            </a:r>
            <a:endParaRPr lang="en-US" dirty="0" smtClean="0"/>
          </a:p>
          <a:p>
            <a:pPr lvl="1"/>
            <a:r>
              <a:rPr lang="en-US" dirty="0" smtClean="0"/>
              <a:t>Principal Technologist at Content Master</a:t>
            </a:r>
          </a:p>
          <a:p>
            <a:pPr lvl="1"/>
            <a:r>
              <a:rPr lang="en-US" dirty="0" smtClean="0"/>
              <a:t>SQL Server specialist consultant, author, and trainer</a:t>
            </a:r>
          </a:p>
          <a:p>
            <a:pPr lvl="1"/>
            <a:endParaRPr lang="en-US" dirty="0" smtClean="0"/>
          </a:p>
        </p:txBody>
      </p:sp>
    </p:spTree>
    <p:extLst>
      <p:ext uri="{BB962C8B-B14F-4D97-AF65-F5344CB8AC3E}">
        <p14:creationId xmlns:p14="http://schemas.microsoft.com/office/powerpoint/2010/main" val="64941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Working with NULLs</a:t>
            </a:r>
            <a:br>
              <a:rPr lang="en-GB" dirty="0" smtClean="0"/>
            </a:br>
            <a:r>
              <a:rPr lang="en-GB" sz="4000" dirty="0" smtClean="0">
                <a:solidFill>
                  <a:schemeClr val="bg1">
                    <a:lumMod val="50000"/>
                  </a:schemeClr>
                </a:solidFill>
              </a:rPr>
              <a:t>NULL Values</a:t>
            </a: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565753"/>
            <a:ext cx="11525250" cy="5112860"/>
          </a:xfrm>
        </p:spPr>
        <p:txBody>
          <a:bodyPr/>
          <a:lstStyle/>
          <a:p>
            <a:r>
              <a:rPr lang="en-GB" dirty="0" smtClean="0"/>
              <a:t>NULL represents a missing or unknown value</a:t>
            </a:r>
          </a:p>
          <a:p>
            <a:r>
              <a:rPr lang="en-GB" dirty="0" smtClean="0"/>
              <a:t>ANSI behaviour for NULL values:</a:t>
            </a:r>
          </a:p>
          <a:p>
            <a:pPr lvl="1"/>
            <a:r>
              <a:rPr lang="en-GB" dirty="0"/>
              <a:t>The result of any expression containing a NULL value is </a:t>
            </a:r>
            <a:r>
              <a:rPr lang="en-GB" dirty="0" smtClean="0"/>
              <a:t>NULL</a:t>
            </a:r>
          </a:p>
          <a:p>
            <a:pPr marL="1199860" lvl="2" indent="-342900"/>
            <a:r>
              <a:rPr lang="en-GB" dirty="0"/>
              <a:t>2</a:t>
            </a:r>
            <a:r>
              <a:rPr lang="en-GB" dirty="0" smtClean="0"/>
              <a:t> + NULL = NULL</a:t>
            </a:r>
          </a:p>
          <a:p>
            <a:pPr marL="1199860" lvl="2" indent="-342900"/>
            <a:r>
              <a:rPr lang="en-GB" dirty="0" smtClean="0"/>
              <a:t>‘</a:t>
            </a:r>
            <a:r>
              <a:rPr lang="en-GB" dirty="0" err="1" smtClean="0"/>
              <a:t>MyString</a:t>
            </a:r>
            <a:r>
              <a:rPr lang="en-GB" dirty="0" smtClean="0"/>
              <a:t>: ‘ + NULL = NULL</a:t>
            </a:r>
            <a:endParaRPr lang="en-GB" dirty="0"/>
          </a:p>
          <a:p>
            <a:pPr lvl="1"/>
            <a:r>
              <a:rPr lang="en-GB" dirty="0" smtClean="0"/>
              <a:t>Equality comparisons always return false for NULL values</a:t>
            </a:r>
          </a:p>
          <a:p>
            <a:pPr lvl="2"/>
            <a:r>
              <a:rPr lang="en-GB" dirty="0" smtClean="0"/>
              <a:t>NULL = NULL returns </a:t>
            </a:r>
            <a:r>
              <a:rPr lang="en-GB" i="1" dirty="0" smtClean="0"/>
              <a:t>false</a:t>
            </a:r>
            <a:endParaRPr lang="en-GB" dirty="0" smtClean="0"/>
          </a:p>
          <a:p>
            <a:pPr lvl="2"/>
            <a:r>
              <a:rPr lang="en-GB" dirty="0" smtClean="0"/>
              <a:t>NULL </a:t>
            </a:r>
            <a:r>
              <a:rPr lang="en-GB" b="1" dirty="0" smtClean="0"/>
              <a:t>IS NULL </a:t>
            </a:r>
            <a:r>
              <a:rPr lang="en-GB" dirty="0" smtClean="0"/>
              <a:t>returns </a:t>
            </a:r>
            <a:r>
              <a:rPr lang="en-GB" i="1" dirty="0" smtClean="0"/>
              <a:t>true</a:t>
            </a:r>
          </a:p>
        </p:txBody>
      </p:sp>
    </p:spTree>
    <p:extLst>
      <p:ext uri="{BB962C8B-B14F-4D97-AF65-F5344CB8AC3E}">
        <p14:creationId xmlns:p14="http://schemas.microsoft.com/office/powerpoint/2010/main" val="5472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Working with NULLs</a:t>
            </a:r>
            <a:br>
              <a:rPr lang="en-GB" dirty="0" smtClean="0"/>
            </a:br>
            <a:r>
              <a:rPr lang="en-GB" sz="4000" dirty="0" smtClean="0">
                <a:solidFill>
                  <a:schemeClr val="bg1">
                    <a:lumMod val="50000"/>
                  </a:schemeClr>
                </a:solidFill>
              </a:rPr>
              <a:t>NULL Functions</a:t>
            </a:r>
            <a:endParaRPr lang="en-GB" sz="4000" dirty="0">
              <a:solidFill>
                <a:schemeClr val="bg1">
                  <a:lumMod val="50000"/>
                </a:schemeClr>
              </a:solidFill>
            </a:endParaRPr>
          </a:p>
        </p:txBody>
      </p:sp>
      <p:sp>
        <p:nvSpPr>
          <p:cNvPr id="3" name="Content Placeholder 2"/>
          <p:cNvSpPr>
            <a:spLocks noGrp="1"/>
          </p:cNvSpPr>
          <p:nvPr>
            <p:ph sz="quarter" idx="10"/>
          </p:nvPr>
        </p:nvSpPr>
        <p:spPr/>
        <p:txBody>
          <a:bodyPr/>
          <a:lstStyle/>
          <a:p>
            <a:r>
              <a:rPr lang="en-GB" dirty="0" smtClean="0"/>
              <a:t>ISNULL(</a:t>
            </a:r>
            <a:r>
              <a:rPr lang="en-GB" i="1" dirty="0" smtClean="0"/>
              <a:t>column/variable, value</a:t>
            </a:r>
            <a:r>
              <a:rPr lang="en-GB" dirty="0" smtClean="0"/>
              <a:t>)</a:t>
            </a:r>
          </a:p>
          <a:p>
            <a:pPr lvl="1"/>
            <a:r>
              <a:rPr lang="en-GB" dirty="0" smtClean="0"/>
              <a:t>Returns </a:t>
            </a:r>
            <a:r>
              <a:rPr lang="en-GB" i="1" dirty="0" smtClean="0"/>
              <a:t>value</a:t>
            </a:r>
            <a:r>
              <a:rPr lang="en-GB" dirty="0" smtClean="0"/>
              <a:t> if the column or variable is NULL</a:t>
            </a:r>
          </a:p>
          <a:p>
            <a:r>
              <a:rPr lang="en-GB" i="1" dirty="0" smtClean="0"/>
              <a:t>NULLIF(column/variable</a:t>
            </a:r>
            <a:r>
              <a:rPr lang="en-GB" dirty="0" smtClean="0"/>
              <a:t>, </a:t>
            </a:r>
            <a:r>
              <a:rPr lang="en-GB" i="1" dirty="0" smtClean="0"/>
              <a:t>value</a:t>
            </a:r>
            <a:r>
              <a:rPr lang="en-GB" dirty="0" smtClean="0"/>
              <a:t>)</a:t>
            </a:r>
          </a:p>
          <a:p>
            <a:pPr lvl="1"/>
            <a:r>
              <a:rPr lang="en-GB" dirty="0" smtClean="0"/>
              <a:t>Returns NULL if the column or variable is </a:t>
            </a:r>
            <a:r>
              <a:rPr lang="en-GB" i="1" dirty="0" smtClean="0"/>
              <a:t>value</a:t>
            </a:r>
            <a:endParaRPr lang="en-GB" dirty="0" smtClean="0"/>
          </a:p>
          <a:p>
            <a:r>
              <a:rPr lang="en-GB" dirty="0" smtClean="0"/>
              <a:t>COALESCE (</a:t>
            </a:r>
            <a:r>
              <a:rPr lang="en-GB" i="1" dirty="0" smtClean="0"/>
              <a:t>column/variable1</a:t>
            </a:r>
            <a:r>
              <a:rPr lang="en-GB" dirty="0" smtClean="0"/>
              <a:t>, </a:t>
            </a:r>
            <a:r>
              <a:rPr lang="en-GB" i="1" dirty="0" smtClean="0"/>
              <a:t>column/variable2</a:t>
            </a:r>
            <a:r>
              <a:rPr lang="en-GB" dirty="0" smtClean="0"/>
              <a:t>,…)</a:t>
            </a:r>
          </a:p>
          <a:p>
            <a:pPr lvl="1"/>
            <a:r>
              <a:rPr lang="en-GB" dirty="0" smtClean="0"/>
              <a:t>Returns the value of the first non-NULL column or variable in the list</a:t>
            </a:r>
            <a:endParaRPr lang="en-GB" dirty="0"/>
          </a:p>
        </p:txBody>
      </p:sp>
    </p:spTree>
    <p:extLst>
      <p:ext uri="{BB962C8B-B14F-4D97-AF65-F5344CB8AC3E}">
        <p14:creationId xmlns:p14="http://schemas.microsoft.com/office/powerpoint/2010/main" val="7465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NULLs</a:t>
            </a:r>
            <a:endParaRPr lang="en-GB" dirty="0"/>
          </a:p>
        </p:txBody>
      </p:sp>
    </p:spTree>
    <p:extLst>
      <p:ext uri="{BB962C8B-B14F-4D97-AF65-F5344CB8AC3E}">
        <p14:creationId xmlns:p14="http://schemas.microsoft.com/office/powerpoint/2010/main" val="1913381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07269"/>
            <a:ext cx="11525250" cy="5671345"/>
          </a:xfrm>
        </p:spPr>
        <p:txBody>
          <a:bodyPr>
            <a:normAutofit lnSpcReduction="10000"/>
          </a:bodyPr>
          <a:lstStyle/>
          <a:p>
            <a:r>
              <a:rPr lang="en-GB" dirty="0" smtClean="0"/>
              <a:t>What is Transact-SQL?</a:t>
            </a:r>
          </a:p>
          <a:p>
            <a:r>
              <a:rPr lang="en-GB" dirty="0" smtClean="0"/>
              <a:t>Relational Databases</a:t>
            </a:r>
          </a:p>
          <a:p>
            <a:r>
              <a:rPr lang="en-GB" dirty="0" smtClean="0"/>
              <a:t>Schemas and Object Names</a:t>
            </a:r>
          </a:p>
          <a:p>
            <a:r>
              <a:rPr lang="en-GB" dirty="0" smtClean="0"/>
              <a:t>SQL Statement Types</a:t>
            </a:r>
          </a:p>
          <a:p>
            <a:r>
              <a:rPr lang="en-GB" dirty="0" smtClean="0"/>
              <a:t>The SELECT Statement</a:t>
            </a:r>
          </a:p>
          <a:p>
            <a:r>
              <a:rPr lang="en-GB" dirty="0" smtClean="0"/>
              <a:t>Working with Data Types</a:t>
            </a:r>
          </a:p>
          <a:p>
            <a:r>
              <a:rPr lang="en-GB" dirty="0" smtClean="0"/>
              <a:t>Working with NULLs</a:t>
            </a:r>
          </a:p>
          <a:p>
            <a:endParaRPr lang="en-GB" dirty="0"/>
          </a:p>
          <a:p>
            <a:r>
              <a:rPr lang="en-GB" dirty="0" smtClean="0"/>
              <a:t>Lab: </a:t>
            </a:r>
            <a:r>
              <a:rPr lang="en-US" dirty="0"/>
              <a:t>Introduction to Transact-SQL</a:t>
            </a:r>
            <a:endParaRPr lang="en-GB" dirty="0"/>
          </a:p>
        </p:txBody>
      </p:sp>
      <p:sp>
        <p:nvSpPr>
          <p:cNvPr id="2" name="Title 1"/>
          <p:cNvSpPr>
            <a:spLocks noGrp="1"/>
          </p:cNvSpPr>
          <p:nvPr>
            <p:ph type="title"/>
          </p:nvPr>
        </p:nvSpPr>
        <p:spPr/>
        <p:txBody>
          <a:bodyPr/>
          <a:lstStyle/>
          <a:p>
            <a:r>
              <a:rPr lang="en-US" dirty="0"/>
              <a:t>Introduction to Transact-SQL</a:t>
            </a:r>
          </a:p>
        </p:txBody>
      </p:sp>
    </p:spTree>
    <p:extLst>
      <p:ext uri="{BB962C8B-B14F-4D97-AF65-F5344CB8AC3E}">
        <p14:creationId xmlns:p14="http://schemas.microsoft.com/office/powerpoint/2010/main" val="3711029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5" name="Content Placeholder 3"/>
          <p:cNvGraphicFramePr>
            <a:graphicFrameLocks noGrp="1"/>
          </p:cNvGraphicFramePr>
          <p:nvPr>
            <p:ph sz="quarter" idx="10"/>
            <p:extLst>
              <p:ext uri="{D42A27DB-BD31-4B8C-83A1-F6EECF244321}">
                <p14:modId xmlns:p14="http://schemas.microsoft.com/office/powerpoint/2010/main" val="2074360133"/>
              </p:ext>
            </p:extLst>
          </p:nvPr>
        </p:nvGraphicFramePr>
        <p:xfrm>
          <a:off x="379514" y="1062036"/>
          <a:ext cx="11525250" cy="5373424"/>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GB" sz="3600" dirty="0" smtClean="0">
                          <a:latin typeface="Segoe UI Light" panose="020B0502040204020203" pitchFamily="34" charset="0"/>
                          <a:cs typeface="Segoe UI Light" panose="020B0502040204020203" pitchFamily="34" charset="0"/>
                        </a:rPr>
                        <a:t>Querying with Transact-SQL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Introduction</a:t>
                      </a:r>
                      <a:r>
                        <a:rPr lang="en-US" sz="2400" baseline="0" dirty="0" smtClean="0">
                          <a:latin typeface="Segoe UI Light" panose="020B0502040204020203" pitchFamily="34" charset="0"/>
                          <a:cs typeface="Segoe UI Light" panose="020B0502040204020203" pitchFamily="34" charset="0"/>
                        </a:rPr>
                        <a:t> to Transact-SQL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U</a:t>
                      </a:r>
                      <a:r>
                        <a:rPr lang="en-GB" sz="2400" dirty="0" smtClean="0">
                          <a:latin typeface="Segoe UI Light" panose="020B0502040204020203" pitchFamily="34" charset="0"/>
                          <a:cs typeface="Segoe UI Light" panose="020B0502040204020203" pitchFamily="34" charset="0"/>
                        </a:rPr>
                        <a:t>sing Table Expressions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a:t>
                      </a:r>
                      <a:r>
                        <a:rPr lang="en-GB" sz="2400" dirty="0" smtClean="0">
                          <a:latin typeface="Segoe UI Light" panose="020B0502040204020203" pitchFamily="34" charset="0"/>
                          <a:cs typeface="Segoe UI Light" panose="020B0502040204020203" pitchFamily="34" charset="0"/>
                        </a:rPr>
                        <a:t>Querying Tables with SELECT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08 | </a:t>
                      </a:r>
                      <a:r>
                        <a:rPr lang="en-GB" sz="2400" dirty="0" smtClean="0">
                          <a:latin typeface="Segoe UI Light" panose="020B0502040204020203" pitchFamily="34" charset="0"/>
                          <a:cs typeface="Segoe UI Light" panose="020B0502040204020203" pitchFamily="34" charset="0"/>
                        </a:rPr>
                        <a:t>Grouping Sets and Pivoting Data</a:t>
                      </a:r>
                      <a:endParaRPr lang="en-US" sz="2400" dirty="0" smtClean="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GB" sz="2400" baseline="0" dirty="0" smtClean="0">
                          <a:latin typeface="Segoe UI Light" panose="020B0502040204020203" pitchFamily="34" charset="0"/>
                          <a:cs typeface="Segoe UI Light" panose="020B0502040204020203" pitchFamily="34" charset="0"/>
                        </a:rPr>
                        <a:t>Querying Multiple Tables with Joins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09 | </a:t>
                      </a:r>
                      <a:r>
                        <a:rPr lang="en-GB" sz="2400" dirty="0" smtClean="0">
                          <a:latin typeface="Segoe UI Light" panose="020B0502040204020203" pitchFamily="34" charset="0"/>
                          <a:cs typeface="Segoe UI Light" panose="020B0502040204020203" pitchFamily="34" charset="0"/>
                        </a:rPr>
                        <a:t>Modifying Data</a:t>
                      </a:r>
                      <a:endParaRPr lang="en-US" sz="2400" dirty="0" smtClean="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a:t>
                      </a:r>
                      <a:r>
                        <a:rPr lang="en-GB" sz="2400" dirty="0" smtClean="0">
                          <a:latin typeface="Segoe UI Light" panose="020B0502040204020203" pitchFamily="34" charset="0"/>
                          <a:cs typeface="Segoe UI Light" panose="020B0502040204020203" pitchFamily="34" charset="0"/>
                        </a:rPr>
                        <a:t>Using Set Operators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a:t>
                      </a:r>
                      <a:r>
                        <a:rPr lang="en-GB" sz="2400" dirty="0" smtClean="0">
                          <a:latin typeface="Segoe UI Light" panose="020B0502040204020203" pitchFamily="34" charset="0"/>
                          <a:cs typeface="Segoe UI Light" panose="020B0502040204020203" pitchFamily="34" charset="0"/>
                        </a:rPr>
                        <a:t>Programming with Transact-SQL</a:t>
                      </a:r>
                      <a:endParaRPr lang="en-US" sz="2400" dirty="0" smtClean="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a:t>
                      </a:r>
                      <a:r>
                        <a:rPr lang="en-GB" sz="2400" dirty="0" smtClean="0">
                          <a:latin typeface="Segoe UI Light" panose="020B0502040204020203" pitchFamily="34" charset="0"/>
                          <a:cs typeface="Segoe UI Light" panose="020B0502040204020203" pitchFamily="34" charset="0"/>
                        </a:rPr>
                        <a:t>Using Functions and Aggregating Data</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11 | </a:t>
                      </a:r>
                      <a:r>
                        <a:rPr lang="en-GB" sz="2400" dirty="0" smtClean="0">
                          <a:latin typeface="Segoe UI Light" panose="020B0502040204020203" pitchFamily="34" charset="0"/>
                          <a:cs typeface="Segoe UI Light" panose="020B0502040204020203" pitchFamily="34" charset="0"/>
                        </a:rPr>
                        <a:t>Error Handling and Transactions</a:t>
                      </a:r>
                      <a:endParaRPr lang="en-US" sz="2400" dirty="0" smtClean="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a:t>
                      </a:r>
                      <a:r>
                        <a:rPr lang="en-GB" sz="2400" dirty="0" smtClean="0">
                          <a:latin typeface="Segoe UI Light" panose="020B0502040204020203" pitchFamily="34" charset="0"/>
                          <a:cs typeface="Segoe UI Light" panose="020B0502040204020203" pitchFamily="34" charset="0"/>
                        </a:rPr>
                        <a:t>Using Subqueries and APPLY</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Setting Expectations</a:t>
            </a:r>
            <a:endParaRPr lang="en-US" dirty="0"/>
          </a:p>
        </p:txBody>
      </p:sp>
      <p:sp>
        <p:nvSpPr>
          <p:cNvPr id="3" name="Content Placeholder 2"/>
          <p:cNvSpPr>
            <a:spLocks noGrp="1"/>
          </p:cNvSpPr>
          <p:nvPr>
            <p:ph sz="quarter" idx="10"/>
          </p:nvPr>
        </p:nvSpPr>
        <p:spPr>
          <a:xfrm>
            <a:off x="379413" y="993058"/>
            <a:ext cx="11525250" cy="5685556"/>
          </a:xfrm>
        </p:spPr>
        <p:txBody>
          <a:bodyPr/>
          <a:lstStyle/>
          <a:p>
            <a:r>
              <a:rPr lang="en-US" dirty="0" smtClean="0"/>
              <a:t>Target Audience</a:t>
            </a:r>
          </a:p>
          <a:p>
            <a:pPr lvl="1"/>
            <a:r>
              <a:rPr lang="en-US" dirty="0" smtClean="0"/>
              <a:t>Aspiring database professionals</a:t>
            </a:r>
          </a:p>
          <a:p>
            <a:pPr lvl="1"/>
            <a:r>
              <a:rPr lang="en-US" dirty="0" smtClean="0"/>
              <a:t>Application developers</a:t>
            </a:r>
          </a:p>
          <a:p>
            <a:pPr lvl="1"/>
            <a:r>
              <a:rPr lang="en-US" dirty="0" smtClean="0"/>
              <a:t>Anyone preparing for SQL Server certification exams</a:t>
            </a:r>
          </a:p>
          <a:p>
            <a:r>
              <a:rPr lang="en-US" dirty="0" smtClean="0"/>
              <a:t>Course Materials</a:t>
            </a:r>
          </a:p>
          <a:p>
            <a:pPr lvl="1"/>
            <a:r>
              <a:rPr lang="en-US" dirty="0" smtClean="0"/>
              <a:t>Online video presentations</a:t>
            </a:r>
          </a:p>
          <a:p>
            <a:pPr lvl="1"/>
            <a:r>
              <a:rPr lang="en-US" dirty="0" smtClean="0"/>
              <a:t>Downloadable labs</a:t>
            </a:r>
            <a:endParaRPr lang="en-US" dirty="0"/>
          </a:p>
          <a:p>
            <a:r>
              <a:rPr lang="en-US" dirty="0" smtClean="0"/>
              <a:t>Suggested Approach</a:t>
            </a:r>
          </a:p>
          <a:p>
            <a:pPr lvl="1"/>
            <a:r>
              <a:rPr lang="en-US" dirty="0" smtClean="0"/>
              <a:t>Complete each module and lab in turn</a:t>
            </a:r>
          </a:p>
          <a:p>
            <a:pPr lvl="1"/>
            <a:r>
              <a:rPr lang="en-US" dirty="0" smtClean="0"/>
              <a:t>Engage with fellow students at Born To Learn</a:t>
            </a:r>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Lab Environment</a:t>
            </a:r>
            <a:endParaRPr lang="en-GB" dirty="0"/>
          </a:p>
        </p:txBody>
      </p:sp>
      <p:sp>
        <p:nvSpPr>
          <p:cNvPr id="3" name="Content Placeholder 2"/>
          <p:cNvSpPr>
            <a:spLocks noGrp="1"/>
          </p:cNvSpPr>
          <p:nvPr>
            <p:ph sz="quarter" idx="10"/>
          </p:nvPr>
        </p:nvSpPr>
        <p:spPr/>
        <p:txBody>
          <a:bodyPr/>
          <a:lstStyle/>
          <a:p>
            <a:r>
              <a:rPr lang="en-GB" dirty="0" smtClean="0"/>
              <a:t>Labs are based on the </a:t>
            </a:r>
            <a:r>
              <a:rPr lang="en-GB" b="1" dirty="0" err="1" smtClean="0"/>
              <a:t>AdventureWorksLT</a:t>
            </a:r>
            <a:r>
              <a:rPr lang="en-GB" dirty="0" smtClean="0"/>
              <a:t> sample database in </a:t>
            </a:r>
            <a:r>
              <a:rPr lang="en-GB" dirty="0"/>
              <a:t>Azure SQL </a:t>
            </a:r>
            <a:r>
              <a:rPr lang="en-GB" dirty="0" smtClean="0"/>
              <a:t>Database</a:t>
            </a:r>
          </a:p>
          <a:p>
            <a:pPr lvl="1"/>
            <a:r>
              <a:rPr lang="en-GB" dirty="0" smtClean="0"/>
              <a:t>Setup instructions are in the </a:t>
            </a:r>
            <a:r>
              <a:rPr lang="en-GB" i="1" dirty="0" smtClean="0"/>
              <a:t>Getting Started </a:t>
            </a:r>
            <a:r>
              <a:rPr lang="en-GB" dirty="0" smtClean="0"/>
              <a:t>guide</a:t>
            </a:r>
          </a:p>
          <a:p>
            <a:r>
              <a:rPr lang="en-GB" dirty="0" smtClean="0"/>
              <a:t>There is a lab for each module, consisting of:</a:t>
            </a:r>
          </a:p>
          <a:p>
            <a:pPr lvl="1"/>
            <a:r>
              <a:rPr lang="en-GB" dirty="0" smtClean="0"/>
              <a:t>Challenges based on the techniques discussed in the module</a:t>
            </a:r>
          </a:p>
          <a:p>
            <a:pPr lvl="1"/>
            <a:r>
              <a:rPr lang="en-GB" dirty="0" smtClean="0"/>
              <a:t>References to relevant documentation</a:t>
            </a:r>
          </a:p>
          <a:p>
            <a:pPr lvl="1"/>
            <a:r>
              <a:rPr lang="en-GB" dirty="0" smtClean="0"/>
              <a:t>Suggested solution scripts</a:t>
            </a:r>
            <a:endParaRPr lang="en-GB" dirty="0"/>
          </a:p>
        </p:txBody>
      </p:sp>
    </p:spTree>
    <p:extLst>
      <p:ext uri="{BB962C8B-B14F-4D97-AF65-F5344CB8AC3E}">
        <p14:creationId xmlns:p14="http://schemas.microsoft.com/office/powerpoint/2010/main" val="360609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Azure SQL Database</a:t>
            </a:r>
            <a:endParaRPr lang="en-GB" dirty="0"/>
          </a:p>
        </p:txBody>
      </p:sp>
    </p:spTree>
    <p:extLst>
      <p:ext uri="{BB962C8B-B14F-4D97-AF65-F5344CB8AC3E}">
        <p14:creationId xmlns:p14="http://schemas.microsoft.com/office/powerpoint/2010/main" val="40786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SQL Server Training and Certification</a:t>
            </a:r>
            <a:endParaRPr lang="en-GB" dirty="0"/>
          </a:p>
        </p:txBody>
      </p:sp>
      <p:sp>
        <p:nvSpPr>
          <p:cNvPr id="4" name="Content Placeholder 3"/>
          <p:cNvSpPr>
            <a:spLocks noGrp="1"/>
          </p:cNvSpPr>
          <p:nvPr>
            <p:ph sz="quarter" idx="10"/>
          </p:nvPr>
        </p:nvSpPr>
        <p:spPr>
          <a:xfrm>
            <a:off x="379413" y="884903"/>
            <a:ext cx="11525250" cy="5793711"/>
          </a:xfrm>
        </p:spPr>
        <p:txBody>
          <a:bodyPr/>
          <a:lstStyle/>
          <a:p>
            <a:r>
              <a:rPr lang="en-GB" dirty="0" smtClean="0"/>
              <a:t>Microsoft Virtual Academy</a:t>
            </a:r>
          </a:p>
          <a:p>
            <a:pPr lvl="1"/>
            <a:r>
              <a:rPr lang="en-GB" dirty="0" smtClean="0"/>
              <a:t>www.microsoftvirtualacademy.com</a:t>
            </a:r>
          </a:p>
          <a:p>
            <a:r>
              <a:rPr lang="en-GB" dirty="0" smtClean="0"/>
              <a:t>Microsoft </a:t>
            </a:r>
            <a:r>
              <a:rPr lang="en-GB" dirty="0"/>
              <a:t>O</a:t>
            </a:r>
            <a:r>
              <a:rPr lang="en-GB" dirty="0" smtClean="0"/>
              <a:t>fficial Curriculum</a:t>
            </a:r>
          </a:p>
          <a:p>
            <a:pPr lvl="1"/>
            <a:r>
              <a:rPr lang="en-GB" dirty="0"/>
              <a:t>www.microsoft.com/learning</a:t>
            </a:r>
            <a:endParaRPr lang="en-GB" dirty="0" smtClean="0"/>
          </a:p>
          <a:p>
            <a:r>
              <a:rPr lang="en-GB" dirty="0" smtClean="0"/>
              <a:t>Microsoft Press</a:t>
            </a:r>
          </a:p>
          <a:p>
            <a:pPr lvl="1"/>
            <a:r>
              <a:rPr lang="en-GB" dirty="0" smtClean="0"/>
              <a:t>www.microsoftpressstore.com</a:t>
            </a:r>
          </a:p>
          <a:p>
            <a:r>
              <a:rPr lang="en-GB" dirty="0" smtClean="0"/>
              <a:t>Microsoft Certified Professional Program</a:t>
            </a:r>
          </a:p>
          <a:p>
            <a:pPr lvl="1"/>
            <a:r>
              <a:rPr lang="en-GB" dirty="0" smtClean="0"/>
              <a:t>www.microsoft.com/learning</a:t>
            </a:r>
          </a:p>
          <a:p>
            <a:r>
              <a:rPr lang="en-GB" dirty="0" smtClean="0"/>
              <a:t>Born to Learn</a:t>
            </a:r>
          </a:p>
          <a:p>
            <a:pPr lvl="1"/>
            <a:r>
              <a:rPr lang="en-GB" dirty="0" smtClean="0"/>
              <a:t>borntolearn.mslearn.net</a:t>
            </a:r>
          </a:p>
        </p:txBody>
      </p:sp>
    </p:spTree>
    <p:extLst>
      <p:ext uri="{BB962C8B-B14F-4D97-AF65-F5344CB8AC3E}">
        <p14:creationId xmlns:p14="http://schemas.microsoft.com/office/powerpoint/2010/main" val="345067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Transact-SQL</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Transact-SQL?</a:t>
            </a:r>
          </a:p>
          <a:p>
            <a:r>
              <a:rPr lang="en-GB" dirty="0" smtClean="0"/>
              <a:t>Relational Databases</a:t>
            </a:r>
          </a:p>
          <a:p>
            <a:r>
              <a:rPr lang="en-GB" dirty="0" smtClean="0"/>
              <a:t>Schemas and Object Names</a:t>
            </a:r>
          </a:p>
          <a:p>
            <a:r>
              <a:rPr lang="en-GB" dirty="0" smtClean="0"/>
              <a:t>SQL Statement Types</a:t>
            </a:r>
          </a:p>
          <a:p>
            <a:r>
              <a:rPr lang="en-GB" dirty="0" smtClean="0"/>
              <a:t>The SELECT Statement</a:t>
            </a:r>
          </a:p>
          <a:p>
            <a:r>
              <a:rPr lang="en-GB" dirty="0" smtClean="0"/>
              <a:t>Working with Data Types</a:t>
            </a:r>
          </a:p>
          <a:p>
            <a:r>
              <a:rPr lang="en-GB" dirty="0" smtClean="0"/>
              <a:t>Working with NULLs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3584</TotalTime>
  <Words>915</Words>
  <Application>Microsoft Office PowerPoint</Application>
  <PresentationFormat>Widescreen</PresentationFormat>
  <Paragraphs>304</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Segoe</vt:lpstr>
      <vt:lpstr>Segoe UI</vt:lpstr>
      <vt:lpstr>Segoe UI Light</vt:lpstr>
      <vt:lpstr>1_Office Theme</vt:lpstr>
      <vt:lpstr>Querying with Transact-SQL</vt:lpstr>
      <vt:lpstr>Meet Your Instructors</vt:lpstr>
      <vt:lpstr>Course Topics</vt:lpstr>
      <vt:lpstr>Setting Expectations</vt:lpstr>
      <vt:lpstr>Course Lab Environment</vt:lpstr>
      <vt:lpstr>Using Azure SQL Database</vt:lpstr>
      <vt:lpstr>SQL Server Training and Certification</vt:lpstr>
      <vt:lpstr>PowerPoint Presentation</vt:lpstr>
      <vt:lpstr>Module Overview</vt:lpstr>
      <vt:lpstr>What is Transact-SQL?</vt:lpstr>
      <vt:lpstr>Relational Databases</vt:lpstr>
      <vt:lpstr>Schemas and Object Names</vt:lpstr>
      <vt:lpstr>SQL Statement Types</vt:lpstr>
      <vt:lpstr>The SELECT Statement</vt:lpstr>
      <vt:lpstr>Basic SELECT Query Examples</vt:lpstr>
      <vt:lpstr>Basic SELECT Queries</vt:lpstr>
      <vt:lpstr>Working with Data Types Transact-SQL Data Types</vt:lpstr>
      <vt:lpstr>Working with Data Types Data Type Conversion</vt:lpstr>
      <vt:lpstr>Converting Data Types</vt:lpstr>
      <vt:lpstr>Working with NULLs NULL Values</vt:lpstr>
      <vt:lpstr>Working with NULLs NULL Functions</vt:lpstr>
      <vt:lpstr>Working with NULLs</vt:lpstr>
      <vt:lpstr>Introduction to Transact-SQL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88</cp:revision>
  <dcterms:created xsi:type="dcterms:W3CDTF">2013-02-15T23:12:42Z</dcterms:created>
  <dcterms:modified xsi:type="dcterms:W3CDTF">2015-01-23T19:55:46Z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