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77" r:id="rId5"/>
    <p:sldId id="278" r:id="rId6"/>
    <p:sldId id="283" r:id="rId7"/>
    <p:sldId id="284" r:id="rId8"/>
    <p:sldId id="285" r:id="rId9"/>
    <p:sldId id="292" r:id="rId10"/>
    <p:sldId id="290" r:id="rId11"/>
    <p:sldId id="287" r:id="rId12"/>
    <p:sldId id="291" r:id="rId13"/>
    <p:sldId id="293"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1108" autoAdjust="0"/>
  </p:normalViewPr>
  <p:slideViewPr>
    <p:cSldViewPr snapToGrid="0">
      <p:cViewPr varScale="1">
        <p:scale>
          <a:sx n="64" d="100"/>
          <a:sy n="64" d="100"/>
        </p:scale>
        <p:origin x="144" y="78"/>
      </p:cViewPr>
      <p:guideLst/>
    </p:cSldViewPr>
  </p:slideViewPr>
  <p:notesTextViewPr>
    <p:cViewPr>
      <p:scale>
        <a:sx n="1" d="1"/>
        <a:sy n="1" d="1"/>
      </p:scale>
      <p:origin x="0" y="0"/>
    </p:cViewPr>
  </p:notesTextViewPr>
  <p:notesViewPr>
    <p:cSldViewPr snapToGrid="0">
      <p:cViewPr varScale="1">
        <p:scale>
          <a:sx n="75" d="100"/>
          <a:sy n="75" d="100"/>
        </p:scale>
        <p:origin x="2866"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1/23/2015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kern="1200" dirty="0" smtClean="0">
                <a:solidFill>
                  <a:schemeClr val="tx1"/>
                </a:solidFill>
                <a:latin typeface="+mn-lt"/>
                <a:ea typeface="+mn-ea"/>
                <a:cs typeface="+mn-cs"/>
              </a:rPr>
              <a:t>SELECT </a:t>
            </a:r>
            <a:r>
              <a:rPr lang="en-GB" sz="1200" kern="1200" dirty="0" err="1" smtClean="0">
                <a:solidFill>
                  <a:schemeClr val="tx1"/>
                </a:solidFill>
                <a:latin typeface="+mn-lt"/>
                <a:ea typeface="+mn-ea"/>
                <a:cs typeface="+mn-cs"/>
              </a:rPr>
              <a:t>Color</a:t>
            </a:r>
            <a:r>
              <a:rPr lang="en-GB" sz="1200" kern="1200" dirty="0" smtClean="0">
                <a:solidFill>
                  <a:schemeClr val="tx1"/>
                </a:solidFill>
                <a:latin typeface="+mn-lt"/>
                <a:ea typeface="+mn-ea"/>
                <a:cs typeface="+mn-cs"/>
              </a:rPr>
              <a:t> FROM </a:t>
            </a:r>
            <a:r>
              <a:rPr lang="en-GB" sz="1200" kern="1200" dirty="0" err="1" smtClean="0">
                <a:solidFill>
                  <a:schemeClr val="tx1"/>
                </a:solidFill>
                <a:latin typeface="+mn-lt"/>
                <a:ea typeface="+mn-ea"/>
                <a:cs typeface="+mn-cs"/>
              </a:rPr>
              <a:t>SalesLT.Product</a:t>
            </a:r>
            <a:r>
              <a:rPr lang="en-GB" sz="1200" kern="1200" dirty="0" smtClean="0">
                <a:solidFill>
                  <a:schemeClr val="tx1"/>
                </a:solidFill>
                <a:latin typeface="+mn-lt"/>
                <a:ea typeface="+mn-ea"/>
                <a:cs typeface="+mn-cs"/>
              </a:rPr>
              <a:t>;</a:t>
            </a:r>
          </a:p>
          <a:p>
            <a:pPr marL="171450" indent="-171450">
              <a:buFont typeface="Arial" panose="020B0604020202020204" pitchFamily="34" charset="0"/>
              <a:buChar char="•"/>
            </a:pPr>
            <a:r>
              <a:rPr lang="en-GB" sz="1200" kern="1200" dirty="0" smtClean="0">
                <a:solidFill>
                  <a:schemeClr val="tx1"/>
                </a:solidFill>
                <a:latin typeface="+mn-lt"/>
                <a:ea typeface="+mn-ea"/>
                <a:cs typeface="+mn-cs"/>
              </a:rPr>
              <a:t>SELECT DISTINCT ISNULL(</a:t>
            </a:r>
            <a:r>
              <a:rPr lang="en-GB" sz="1200" kern="1200" dirty="0" err="1" smtClean="0">
                <a:solidFill>
                  <a:schemeClr val="tx1"/>
                </a:solidFill>
                <a:latin typeface="+mn-lt"/>
                <a:ea typeface="+mn-ea"/>
                <a:cs typeface="+mn-cs"/>
              </a:rPr>
              <a:t>Color</a:t>
            </a:r>
            <a:r>
              <a:rPr lang="en-GB" sz="1200" kern="1200" dirty="0" smtClean="0">
                <a:solidFill>
                  <a:schemeClr val="tx1"/>
                </a:solidFill>
                <a:latin typeface="+mn-lt"/>
                <a:ea typeface="+mn-ea"/>
                <a:cs typeface="+mn-cs"/>
              </a:rPr>
              <a:t>, 'None') AS </a:t>
            </a:r>
            <a:r>
              <a:rPr lang="en-GB" sz="1200" kern="1200" dirty="0" err="1" smtClean="0">
                <a:solidFill>
                  <a:schemeClr val="tx1"/>
                </a:solidFill>
                <a:latin typeface="+mn-lt"/>
                <a:ea typeface="+mn-ea"/>
                <a:cs typeface="+mn-cs"/>
              </a:rPr>
              <a:t>Color</a:t>
            </a:r>
            <a:r>
              <a:rPr lang="en-GB" sz="1200" kern="1200" dirty="0" smtClean="0">
                <a:solidFill>
                  <a:schemeClr val="tx1"/>
                </a:solidFill>
                <a:latin typeface="+mn-lt"/>
                <a:ea typeface="+mn-ea"/>
                <a:cs typeface="+mn-cs"/>
              </a:rPr>
              <a:t> FROM </a:t>
            </a:r>
            <a:r>
              <a:rPr lang="en-GB" sz="1200" kern="1200" dirty="0" err="1" smtClean="0">
                <a:solidFill>
                  <a:schemeClr val="tx1"/>
                </a:solidFill>
                <a:latin typeface="+mn-lt"/>
                <a:ea typeface="+mn-ea"/>
                <a:cs typeface="+mn-cs"/>
              </a:rPr>
              <a:t>SalesLT.Product</a:t>
            </a:r>
            <a:r>
              <a:rPr lang="en-GB" sz="1200" kern="1200" dirty="0" smtClean="0">
                <a:solidFill>
                  <a:schemeClr val="tx1"/>
                </a:solidFill>
                <a:latin typeface="+mn-lt"/>
                <a:ea typeface="+mn-ea"/>
                <a:cs typeface="+mn-cs"/>
              </a:rPr>
              <a:t>;</a:t>
            </a:r>
          </a:p>
          <a:p>
            <a:pPr marL="171450" indent="-171450">
              <a:buFont typeface="Arial" panose="020B0604020202020204" pitchFamily="34" charset="0"/>
              <a:buChar char="•"/>
            </a:pPr>
            <a:r>
              <a:rPr lang="en-GB" sz="1200" kern="1200" dirty="0" smtClean="0">
                <a:solidFill>
                  <a:schemeClr val="tx1"/>
                </a:solidFill>
                <a:latin typeface="+mn-lt"/>
                <a:ea typeface="+mn-ea"/>
                <a:cs typeface="+mn-cs"/>
              </a:rPr>
              <a:t>SELECT DISTINCT ISNULL(</a:t>
            </a:r>
            <a:r>
              <a:rPr lang="en-GB" sz="1200" kern="1200" dirty="0" err="1" smtClean="0">
                <a:solidFill>
                  <a:schemeClr val="tx1"/>
                </a:solidFill>
                <a:latin typeface="+mn-lt"/>
                <a:ea typeface="+mn-ea"/>
                <a:cs typeface="+mn-cs"/>
              </a:rPr>
              <a:t>Color</a:t>
            </a:r>
            <a:r>
              <a:rPr lang="en-GB" sz="1200" kern="1200" dirty="0" smtClean="0">
                <a:solidFill>
                  <a:schemeClr val="tx1"/>
                </a:solidFill>
                <a:latin typeface="+mn-lt"/>
                <a:ea typeface="+mn-ea"/>
                <a:cs typeface="+mn-cs"/>
              </a:rPr>
              <a:t>, 'None') AS </a:t>
            </a:r>
            <a:r>
              <a:rPr lang="en-GB" sz="1200" kern="1200" dirty="0" err="1" smtClean="0">
                <a:solidFill>
                  <a:schemeClr val="tx1"/>
                </a:solidFill>
                <a:latin typeface="+mn-lt"/>
                <a:ea typeface="+mn-ea"/>
                <a:cs typeface="+mn-cs"/>
              </a:rPr>
              <a:t>Color</a:t>
            </a:r>
            <a:r>
              <a:rPr lang="en-GB" sz="1200" kern="1200" dirty="0" smtClean="0">
                <a:solidFill>
                  <a:schemeClr val="tx1"/>
                </a:solidFill>
                <a:latin typeface="+mn-lt"/>
                <a:ea typeface="+mn-ea"/>
                <a:cs typeface="+mn-cs"/>
              </a:rPr>
              <a:t> FROM </a:t>
            </a:r>
            <a:r>
              <a:rPr lang="en-GB" sz="1200" kern="1200" dirty="0" err="1" smtClean="0">
                <a:solidFill>
                  <a:schemeClr val="tx1"/>
                </a:solidFill>
                <a:latin typeface="+mn-lt"/>
                <a:ea typeface="+mn-ea"/>
                <a:cs typeface="+mn-cs"/>
              </a:rPr>
              <a:t>SalesLT.Product</a:t>
            </a:r>
            <a:r>
              <a:rPr lang="en-GB" sz="1200" kern="1200" dirty="0" smtClean="0">
                <a:solidFill>
                  <a:schemeClr val="tx1"/>
                </a:solidFill>
                <a:latin typeface="+mn-lt"/>
                <a:ea typeface="+mn-ea"/>
                <a:cs typeface="+mn-cs"/>
              </a:rPr>
              <a:t> ORDER BY </a:t>
            </a:r>
            <a:r>
              <a:rPr lang="en-GB" sz="1200" kern="1200" dirty="0" err="1" smtClean="0">
                <a:solidFill>
                  <a:schemeClr val="tx1"/>
                </a:solidFill>
                <a:latin typeface="+mn-lt"/>
                <a:ea typeface="+mn-ea"/>
                <a:cs typeface="+mn-cs"/>
              </a:rPr>
              <a:t>Color</a:t>
            </a:r>
            <a:r>
              <a:rPr lang="en-GB" sz="1200" kern="1200" dirty="0" smtClean="0">
                <a:solidFill>
                  <a:schemeClr val="tx1"/>
                </a:solidFill>
                <a:latin typeface="+mn-lt"/>
                <a:ea typeface="+mn-ea"/>
                <a:cs typeface="+mn-cs"/>
              </a:rPr>
              <a:t>;</a:t>
            </a:r>
          </a:p>
          <a:p>
            <a:pPr marL="171450" indent="-171450">
              <a:buFont typeface="Arial" panose="020B0604020202020204" pitchFamily="34" charset="0"/>
              <a:buChar char="•"/>
            </a:pPr>
            <a:r>
              <a:rPr lang="en-GB" sz="1200" kern="1200" dirty="0" smtClean="0">
                <a:solidFill>
                  <a:schemeClr val="tx1"/>
                </a:solidFill>
                <a:latin typeface="+mn-lt"/>
                <a:ea typeface="+mn-ea"/>
                <a:cs typeface="+mn-cs"/>
              </a:rPr>
              <a:t>SELECT DISTINCT ISNULL(</a:t>
            </a:r>
            <a:r>
              <a:rPr lang="en-GB" sz="1200" kern="1200" dirty="0" err="1" smtClean="0">
                <a:solidFill>
                  <a:schemeClr val="tx1"/>
                </a:solidFill>
                <a:latin typeface="+mn-lt"/>
                <a:ea typeface="+mn-ea"/>
                <a:cs typeface="+mn-cs"/>
              </a:rPr>
              <a:t>Color</a:t>
            </a:r>
            <a:r>
              <a:rPr lang="en-GB" sz="1200" kern="1200" dirty="0" smtClean="0">
                <a:solidFill>
                  <a:schemeClr val="tx1"/>
                </a:solidFill>
                <a:latin typeface="+mn-lt"/>
                <a:ea typeface="+mn-ea"/>
                <a:cs typeface="+mn-cs"/>
              </a:rPr>
              <a:t>, 'None') AS </a:t>
            </a:r>
            <a:r>
              <a:rPr lang="en-GB" sz="1200" kern="1200" dirty="0" err="1" smtClean="0">
                <a:solidFill>
                  <a:schemeClr val="tx1"/>
                </a:solidFill>
                <a:latin typeface="+mn-lt"/>
                <a:ea typeface="+mn-ea"/>
                <a:cs typeface="+mn-cs"/>
              </a:rPr>
              <a:t>Color</a:t>
            </a:r>
            <a:r>
              <a:rPr lang="en-GB" sz="1200" kern="1200" dirty="0" smtClean="0">
                <a:solidFill>
                  <a:schemeClr val="tx1"/>
                </a:solidFill>
                <a:latin typeface="+mn-lt"/>
                <a:ea typeface="+mn-ea"/>
                <a:cs typeface="+mn-cs"/>
              </a:rPr>
              <a:t>, ISNULL(Size, '-') AS Size FROM </a:t>
            </a:r>
            <a:r>
              <a:rPr lang="en-GB" sz="1200" kern="1200" dirty="0" err="1" smtClean="0">
                <a:solidFill>
                  <a:schemeClr val="tx1"/>
                </a:solidFill>
                <a:latin typeface="+mn-lt"/>
                <a:ea typeface="+mn-ea"/>
                <a:cs typeface="+mn-cs"/>
              </a:rPr>
              <a:t>SalesLT.Product</a:t>
            </a:r>
            <a:r>
              <a:rPr lang="en-GB" sz="1200" kern="1200" dirty="0" smtClean="0">
                <a:solidFill>
                  <a:schemeClr val="tx1"/>
                </a:solidFill>
                <a:latin typeface="+mn-lt"/>
                <a:ea typeface="+mn-ea"/>
                <a:cs typeface="+mn-cs"/>
              </a:rPr>
              <a:t> ORDER BY </a:t>
            </a:r>
            <a:r>
              <a:rPr lang="en-GB" sz="1200" kern="1200" dirty="0" err="1" smtClean="0">
                <a:solidFill>
                  <a:schemeClr val="tx1"/>
                </a:solidFill>
                <a:latin typeface="+mn-lt"/>
                <a:ea typeface="+mn-ea"/>
                <a:cs typeface="+mn-cs"/>
              </a:rPr>
              <a:t>Color</a:t>
            </a:r>
            <a:r>
              <a:rPr lang="en-GB" sz="1200" kern="1200" dirty="0" smtClean="0">
                <a:solidFill>
                  <a:schemeClr val="tx1"/>
                </a:solidFill>
                <a:latin typeface="+mn-lt"/>
                <a:ea typeface="+mn-ea"/>
                <a:cs typeface="+mn-cs"/>
              </a:rPr>
              <a:t>, Size DESC;</a:t>
            </a:r>
          </a:p>
          <a:p>
            <a:pPr marL="171450" indent="-171450">
              <a:buFont typeface="Arial" panose="020B0604020202020204" pitchFamily="34" charset="0"/>
              <a:buChar char="•"/>
            </a:pPr>
            <a:r>
              <a:rPr lang="en-GB" sz="1200" kern="1200" dirty="0" smtClean="0">
                <a:solidFill>
                  <a:schemeClr val="tx1"/>
                </a:solidFill>
                <a:latin typeface="+mn-lt"/>
                <a:ea typeface="+mn-ea"/>
                <a:cs typeface="+mn-cs"/>
              </a:rPr>
              <a:t>SELECT TOP 100 Name, </a:t>
            </a:r>
            <a:r>
              <a:rPr lang="en-GB" sz="1200" kern="1200" dirty="0" err="1" smtClean="0">
                <a:solidFill>
                  <a:schemeClr val="tx1"/>
                </a:solidFill>
                <a:latin typeface="+mn-lt"/>
                <a:ea typeface="+mn-ea"/>
                <a:cs typeface="+mn-cs"/>
              </a:rPr>
              <a:t>ListPrice</a:t>
            </a:r>
            <a:r>
              <a:rPr lang="en-GB" sz="1200" kern="1200" dirty="0" smtClean="0">
                <a:solidFill>
                  <a:schemeClr val="tx1"/>
                </a:solidFill>
                <a:latin typeface="+mn-lt"/>
                <a:ea typeface="+mn-ea"/>
                <a:cs typeface="+mn-cs"/>
              </a:rPr>
              <a:t> FROM </a:t>
            </a:r>
            <a:r>
              <a:rPr lang="en-GB" sz="1200" kern="1200" dirty="0" err="1" smtClean="0">
                <a:solidFill>
                  <a:schemeClr val="tx1"/>
                </a:solidFill>
                <a:latin typeface="+mn-lt"/>
                <a:ea typeface="+mn-ea"/>
                <a:cs typeface="+mn-cs"/>
              </a:rPr>
              <a:t>SalesLT.Product</a:t>
            </a:r>
            <a:r>
              <a:rPr lang="en-GB" sz="1200" kern="1200" dirty="0" smtClean="0">
                <a:solidFill>
                  <a:schemeClr val="tx1"/>
                </a:solidFill>
                <a:latin typeface="+mn-lt"/>
                <a:ea typeface="+mn-ea"/>
                <a:cs typeface="+mn-cs"/>
              </a:rPr>
              <a:t> ORDER BY </a:t>
            </a:r>
            <a:r>
              <a:rPr lang="en-GB" sz="1200" kern="1200" dirty="0" err="1" smtClean="0">
                <a:solidFill>
                  <a:schemeClr val="tx1"/>
                </a:solidFill>
                <a:latin typeface="+mn-lt"/>
                <a:ea typeface="+mn-ea"/>
                <a:cs typeface="+mn-cs"/>
              </a:rPr>
              <a:t>ListPrice</a:t>
            </a:r>
            <a:r>
              <a:rPr lang="en-GB" sz="1200" kern="1200" dirty="0" smtClean="0">
                <a:solidFill>
                  <a:schemeClr val="tx1"/>
                </a:solidFill>
                <a:latin typeface="+mn-lt"/>
                <a:ea typeface="+mn-ea"/>
                <a:cs typeface="+mn-cs"/>
              </a:rPr>
              <a:t> DESC;</a:t>
            </a:r>
          </a:p>
          <a:p>
            <a:pPr marL="171450" indent="-171450">
              <a:buFont typeface="Arial" panose="020B0604020202020204" pitchFamily="34" charset="0"/>
              <a:buChar char="•"/>
            </a:pPr>
            <a:r>
              <a:rPr lang="en-GB" sz="1200" kern="1200" dirty="0" smtClean="0">
                <a:solidFill>
                  <a:schemeClr val="tx1"/>
                </a:solidFill>
                <a:latin typeface="+mn-lt"/>
                <a:ea typeface="+mn-ea"/>
                <a:cs typeface="+mn-cs"/>
              </a:rPr>
              <a:t>SELECT Name, </a:t>
            </a:r>
            <a:r>
              <a:rPr lang="en-GB" sz="1200" kern="1200" dirty="0" err="1" smtClean="0">
                <a:solidFill>
                  <a:schemeClr val="tx1"/>
                </a:solidFill>
                <a:latin typeface="+mn-lt"/>
                <a:ea typeface="+mn-ea"/>
                <a:cs typeface="+mn-cs"/>
              </a:rPr>
              <a:t>ListPrice</a:t>
            </a:r>
            <a:r>
              <a:rPr lang="en-GB" sz="1200" kern="1200" dirty="0" smtClean="0">
                <a:solidFill>
                  <a:schemeClr val="tx1"/>
                </a:solidFill>
                <a:latin typeface="+mn-lt"/>
                <a:ea typeface="+mn-ea"/>
                <a:cs typeface="+mn-cs"/>
              </a:rPr>
              <a:t> FROM </a:t>
            </a:r>
            <a:r>
              <a:rPr lang="en-GB" sz="1200" kern="1200" dirty="0" err="1" smtClean="0">
                <a:solidFill>
                  <a:schemeClr val="tx1"/>
                </a:solidFill>
                <a:latin typeface="+mn-lt"/>
                <a:ea typeface="+mn-ea"/>
                <a:cs typeface="+mn-cs"/>
              </a:rPr>
              <a:t>SalesLT.Product</a:t>
            </a:r>
            <a:r>
              <a:rPr lang="en-GB" sz="1200" kern="1200" dirty="0" smtClean="0">
                <a:solidFill>
                  <a:schemeClr val="tx1"/>
                </a:solidFill>
                <a:latin typeface="+mn-lt"/>
                <a:ea typeface="+mn-ea"/>
                <a:cs typeface="+mn-cs"/>
              </a:rPr>
              <a:t> ORDER BY </a:t>
            </a:r>
            <a:r>
              <a:rPr lang="en-GB" sz="1200" kern="1200" dirty="0" err="1" smtClean="0">
                <a:solidFill>
                  <a:schemeClr val="tx1"/>
                </a:solidFill>
                <a:latin typeface="+mn-lt"/>
                <a:ea typeface="+mn-ea"/>
                <a:cs typeface="+mn-cs"/>
              </a:rPr>
              <a:t>ProductNumber</a:t>
            </a:r>
            <a:r>
              <a:rPr lang="en-GB" sz="1200" kern="1200" dirty="0" smtClean="0">
                <a:solidFill>
                  <a:schemeClr val="tx1"/>
                </a:solidFill>
                <a:latin typeface="+mn-lt"/>
                <a:ea typeface="+mn-ea"/>
                <a:cs typeface="+mn-cs"/>
              </a:rPr>
              <a:t> OFFSET 0 ROWS FETCH NEXT 10 ROWS ONLY; </a:t>
            </a:r>
          </a:p>
          <a:p>
            <a:pPr marL="171450" indent="-171450">
              <a:buFont typeface="Arial" panose="020B0604020202020204" pitchFamily="34" charset="0"/>
              <a:buChar char="•"/>
            </a:pPr>
            <a:r>
              <a:rPr lang="en-GB" sz="1200" kern="1200" dirty="0" smtClean="0">
                <a:solidFill>
                  <a:schemeClr val="tx1"/>
                </a:solidFill>
                <a:latin typeface="+mn-lt"/>
                <a:ea typeface="+mn-ea"/>
                <a:cs typeface="+mn-cs"/>
              </a:rPr>
              <a:t>SELECT Name, </a:t>
            </a:r>
            <a:r>
              <a:rPr lang="en-GB" sz="1200" kern="1200" dirty="0" err="1" smtClean="0">
                <a:solidFill>
                  <a:schemeClr val="tx1"/>
                </a:solidFill>
                <a:latin typeface="+mn-lt"/>
                <a:ea typeface="+mn-ea"/>
                <a:cs typeface="+mn-cs"/>
              </a:rPr>
              <a:t>ListPrice</a:t>
            </a:r>
            <a:r>
              <a:rPr lang="en-GB" sz="1200" kern="1200" dirty="0" smtClean="0">
                <a:solidFill>
                  <a:schemeClr val="tx1"/>
                </a:solidFill>
                <a:latin typeface="+mn-lt"/>
                <a:ea typeface="+mn-ea"/>
                <a:cs typeface="+mn-cs"/>
              </a:rPr>
              <a:t> FROM </a:t>
            </a:r>
            <a:r>
              <a:rPr lang="en-GB" sz="1200" kern="1200" dirty="0" err="1" smtClean="0">
                <a:solidFill>
                  <a:schemeClr val="tx1"/>
                </a:solidFill>
                <a:latin typeface="+mn-lt"/>
                <a:ea typeface="+mn-ea"/>
                <a:cs typeface="+mn-cs"/>
              </a:rPr>
              <a:t>SalesLT.Product</a:t>
            </a:r>
            <a:r>
              <a:rPr lang="en-GB" sz="1200" kern="1200" dirty="0" smtClean="0">
                <a:solidFill>
                  <a:schemeClr val="tx1"/>
                </a:solidFill>
                <a:latin typeface="+mn-lt"/>
                <a:ea typeface="+mn-ea"/>
                <a:cs typeface="+mn-cs"/>
              </a:rPr>
              <a:t> ORDER BY </a:t>
            </a:r>
            <a:r>
              <a:rPr lang="en-GB" sz="1200" kern="1200" dirty="0" err="1" smtClean="0">
                <a:solidFill>
                  <a:schemeClr val="tx1"/>
                </a:solidFill>
                <a:latin typeface="+mn-lt"/>
                <a:ea typeface="+mn-ea"/>
                <a:cs typeface="+mn-cs"/>
              </a:rPr>
              <a:t>ProductNumber</a:t>
            </a:r>
            <a:r>
              <a:rPr lang="en-GB" sz="1200" kern="1200" dirty="0" smtClean="0">
                <a:solidFill>
                  <a:schemeClr val="tx1"/>
                </a:solidFill>
                <a:latin typeface="+mn-lt"/>
                <a:ea typeface="+mn-ea"/>
                <a:cs typeface="+mn-cs"/>
              </a:rPr>
              <a:t> OFFSET 10 ROWS FETCH FIRST 10 ROW ONLY;</a:t>
            </a:r>
          </a:p>
          <a:p>
            <a:endParaRPr lang="en-GB" sz="1200" kern="1200" dirty="0" smtClean="0">
              <a:solidFill>
                <a:schemeClr val="tx1"/>
              </a:solidFill>
              <a:latin typeface="+mn-lt"/>
              <a:ea typeface="+mn-ea"/>
              <a:cs typeface="+mn-cs"/>
            </a:endParaRPr>
          </a:p>
          <a:p>
            <a:pPr marL="171450" indent="-171450">
              <a:buFont typeface="Arial" panose="020B0604020202020204" pitchFamily="34" charset="0"/>
              <a:buChar char="•"/>
            </a:pPr>
            <a:endParaRPr lang="en-GB" sz="1200" kern="1200" dirty="0" smtClean="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1714741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kern="1200" dirty="0" smtClean="0">
                <a:solidFill>
                  <a:schemeClr val="tx1"/>
                </a:solidFill>
                <a:latin typeface="+mn-lt"/>
                <a:ea typeface="+mn-ea"/>
                <a:cs typeface="+mn-cs"/>
              </a:rPr>
              <a:t>SELECT Name, </a:t>
            </a:r>
            <a:r>
              <a:rPr lang="en-GB" sz="1200" kern="1200" dirty="0" err="1" smtClean="0">
                <a:solidFill>
                  <a:schemeClr val="tx1"/>
                </a:solidFill>
                <a:latin typeface="+mn-lt"/>
                <a:ea typeface="+mn-ea"/>
                <a:cs typeface="+mn-cs"/>
              </a:rPr>
              <a:t>Color</a:t>
            </a:r>
            <a:r>
              <a:rPr lang="en-GB" sz="1200" kern="1200" dirty="0" smtClean="0">
                <a:solidFill>
                  <a:schemeClr val="tx1"/>
                </a:solidFill>
                <a:latin typeface="+mn-lt"/>
                <a:ea typeface="+mn-ea"/>
                <a:cs typeface="+mn-cs"/>
              </a:rPr>
              <a:t>, Size FROM </a:t>
            </a:r>
            <a:r>
              <a:rPr lang="en-GB" sz="1200" kern="1200" dirty="0" err="1" smtClean="0">
                <a:solidFill>
                  <a:schemeClr val="tx1"/>
                </a:solidFill>
                <a:latin typeface="+mn-lt"/>
                <a:ea typeface="+mn-ea"/>
                <a:cs typeface="+mn-cs"/>
              </a:rPr>
              <a:t>SalesLT.Product</a:t>
            </a:r>
            <a:r>
              <a:rPr lang="en-GB" sz="1200" kern="1200" dirty="0" smtClean="0">
                <a:solidFill>
                  <a:schemeClr val="tx1"/>
                </a:solidFill>
                <a:latin typeface="+mn-lt"/>
                <a:ea typeface="+mn-ea"/>
                <a:cs typeface="+mn-cs"/>
              </a:rPr>
              <a:t> WHERE </a:t>
            </a:r>
            <a:r>
              <a:rPr lang="en-GB" sz="1200" kern="1200" dirty="0" err="1" smtClean="0">
                <a:solidFill>
                  <a:schemeClr val="tx1"/>
                </a:solidFill>
                <a:latin typeface="+mn-lt"/>
                <a:ea typeface="+mn-ea"/>
                <a:cs typeface="+mn-cs"/>
              </a:rPr>
              <a:t>ProductModelID</a:t>
            </a:r>
            <a:r>
              <a:rPr lang="en-GB" sz="1200" kern="1200" dirty="0" smtClean="0">
                <a:solidFill>
                  <a:schemeClr val="tx1"/>
                </a:solidFill>
                <a:latin typeface="+mn-lt"/>
                <a:ea typeface="+mn-ea"/>
                <a:cs typeface="+mn-cs"/>
              </a:rPr>
              <a:t> = 6;</a:t>
            </a:r>
          </a:p>
          <a:p>
            <a:pPr marL="171450" indent="-171450">
              <a:buFont typeface="Arial" panose="020B0604020202020204" pitchFamily="34" charset="0"/>
              <a:buChar char="•"/>
            </a:pPr>
            <a:r>
              <a:rPr lang="en-GB" sz="1200" kern="1200" dirty="0" smtClean="0">
                <a:solidFill>
                  <a:schemeClr val="tx1"/>
                </a:solidFill>
                <a:latin typeface="+mn-lt"/>
                <a:ea typeface="+mn-ea"/>
                <a:cs typeface="+mn-cs"/>
              </a:rPr>
              <a:t>SELECT Name, </a:t>
            </a:r>
            <a:r>
              <a:rPr lang="en-GB" sz="1200" kern="1200" dirty="0" err="1" smtClean="0">
                <a:solidFill>
                  <a:schemeClr val="tx1"/>
                </a:solidFill>
                <a:latin typeface="+mn-lt"/>
                <a:ea typeface="+mn-ea"/>
                <a:cs typeface="+mn-cs"/>
              </a:rPr>
              <a:t>ListPrice</a:t>
            </a:r>
            <a:r>
              <a:rPr lang="en-GB" sz="1200" kern="1200" dirty="0" smtClean="0">
                <a:solidFill>
                  <a:schemeClr val="tx1"/>
                </a:solidFill>
                <a:latin typeface="+mn-lt"/>
                <a:ea typeface="+mn-ea"/>
                <a:cs typeface="+mn-cs"/>
              </a:rPr>
              <a:t> FROM </a:t>
            </a:r>
            <a:r>
              <a:rPr lang="en-GB" sz="1200" kern="1200" dirty="0" err="1" smtClean="0">
                <a:solidFill>
                  <a:schemeClr val="tx1"/>
                </a:solidFill>
                <a:latin typeface="+mn-lt"/>
                <a:ea typeface="+mn-ea"/>
                <a:cs typeface="+mn-cs"/>
              </a:rPr>
              <a:t>SalesLT.Product</a:t>
            </a:r>
            <a:r>
              <a:rPr lang="en-GB" sz="1200" kern="1200" dirty="0" smtClean="0">
                <a:solidFill>
                  <a:schemeClr val="tx1"/>
                </a:solidFill>
                <a:latin typeface="+mn-lt"/>
                <a:ea typeface="+mn-ea"/>
                <a:cs typeface="+mn-cs"/>
              </a:rPr>
              <a:t> WHERE </a:t>
            </a:r>
            <a:r>
              <a:rPr lang="en-GB" sz="1200" kern="1200" dirty="0" err="1" smtClean="0">
                <a:solidFill>
                  <a:schemeClr val="tx1"/>
                </a:solidFill>
                <a:latin typeface="+mn-lt"/>
                <a:ea typeface="+mn-ea"/>
                <a:cs typeface="+mn-cs"/>
              </a:rPr>
              <a:t>ProductNumber</a:t>
            </a:r>
            <a:r>
              <a:rPr lang="en-GB" sz="1200" kern="1200" dirty="0" smtClean="0">
                <a:solidFill>
                  <a:schemeClr val="tx1"/>
                </a:solidFill>
                <a:latin typeface="+mn-lt"/>
                <a:ea typeface="+mn-ea"/>
                <a:cs typeface="+mn-cs"/>
              </a:rPr>
              <a:t> LIKE 'FR%';</a:t>
            </a:r>
          </a:p>
          <a:p>
            <a:pPr marL="171450" indent="-171450">
              <a:buFont typeface="Arial" panose="020B0604020202020204" pitchFamily="34" charset="0"/>
              <a:buChar char="•"/>
            </a:pPr>
            <a:r>
              <a:rPr lang="en-GB" sz="1200" kern="1200" dirty="0" smtClean="0">
                <a:solidFill>
                  <a:schemeClr val="tx1"/>
                </a:solidFill>
                <a:latin typeface="+mn-lt"/>
                <a:ea typeface="+mn-ea"/>
                <a:cs typeface="+mn-cs"/>
              </a:rPr>
              <a:t>SELECT Name, </a:t>
            </a:r>
            <a:r>
              <a:rPr lang="en-GB" sz="1200" kern="1200" dirty="0" err="1" smtClean="0">
                <a:solidFill>
                  <a:schemeClr val="tx1"/>
                </a:solidFill>
                <a:latin typeface="+mn-lt"/>
                <a:ea typeface="+mn-ea"/>
                <a:cs typeface="+mn-cs"/>
              </a:rPr>
              <a:t>ListPrice</a:t>
            </a:r>
            <a:r>
              <a:rPr lang="en-GB" sz="1200" kern="1200" dirty="0" smtClean="0">
                <a:solidFill>
                  <a:schemeClr val="tx1"/>
                </a:solidFill>
                <a:latin typeface="+mn-lt"/>
                <a:ea typeface="+mn-ea"/>
                <a:cs typeface="+mn-cs"/>
              </a:rPr>
              <a:t> FROM </a:t>
            </a:r>
            <a:r>
              <a:rPr lang="en-GB" sz="1200" kern="1200" dirty="0" err="1" smtClean="0">
                <a:solidFill>
                  <a:schemeClr val="tx1"/>
                </a:solidFill>
                <a:latin typeface="+mn-lt"/>
                <a:ea typeface="+mn-ea"/>
                <a:cs typeface="+mn-cs"/>
              </a:rPr>
              <a:t>SalesLT.Product</a:t>
            </a:r>
            <a:r>
              <a:rPr lang="en-GB" sz="1200" kern="1200" dirty="0" smtClean="0">
                <a:solidFill>
                  <a:schemeClr val="tx1"/>
                </a:solidFill>
                <a:latin typeface="+mn-lt"/>
                <a:ea typeface="+mn-ea"/>
                <a:cs typeface="+mn-cs"/>
              </a:rPr>
              <a:t> WHERE </a:t>
            </a:r>
            <a:r>
              <a:rPr lang="en-GB" sz="1200" kern="1200" dirty="0" err="1" smtClean="0">
                <a:solidFill>
                  <a:schemeClr val="tx1"/>
                </a:solidFill>
                <a:latin typeface="+mn-lt"/>
                <a:ea typeface="+mn-ea"/>
                <a:cs typeface="+mn-cs"/>
              </a:rPr>
              <a:t>ProductNumber</a:t>
            </a:r>
            <a:r>
              <a:rPr lang="en-GB" sz="1200" kern="1200" dirty="0" smtClean="0">
                <a:solidFill>
                  <a:schemeClr val="tx1"/>
                </a:solidFill>
                <a:latin typeface="+mn-lt"/>
                <a:ea typeface="+mn-ea"/>
                <a:cs typeface="+mn-cs"/>
              </a:rPr>
              <a:t> LIKE 'FR-_[0-9][0-9]_-[0-9][0-9]';</a:t>
            </a:r>
          </a:p>
          <a:p>
            <a:pPr marL="171450" indent="-171450">
              <a:buFont typeface="Arial" panose="020B0604020202020204" pitchFamily="34" charset="0"/>
              <a:buChar char="•"/>
            </a:pPr>
            <a:r>
              <a:rPr lang="en-GB" sz="1200" kern="1200" dirty="0" smtClean="0">
                <a:solidFill>
                  <a:schemeClr val="tx1"/>
                </a:solidFill>
                <a:latin typeface="+mn-lt"/>
                <a:ea typeface="+mn-ea"/>
                <a:cs typeface="+mn-cs"/>
              </a:rPr>
              <a:t>SELECT Name FROM </a:t>
            </a:r>
            <a:r>
              <a:rPr lang="en-GB" sz="1200" kern="1200" dirty="0" err="1" smtClean="0">
                <a:solidFill>
                  <a:schemeClr val="tx1"/>
                </a:solidFill>
                <a:latin typeface="+mn-lt"/>
                <a:ea typeface="+mn-ea"/>
                <a:cs typeface="+mn-cs"/>
              </a:rPr>
              <a:t>SalesLT.Product</a:t>
            </a:r>
            <a:r>
              <a:rPr lang="en-GB" sz="1200" kern="1200" dirty="0" smtClean="0">
                <a:solidFill>
                  <a:schemeClr val="tx1"/>
                </a:solidFill>
                <a:latin typeface="+mn-lt"/>
                <a:ea typeface="+mn-ea"/>
                <a:cs typeface="+mn-cs"/>
              </a:rPr>
              <a:t> WHERE </a:t>
            </a:r>
            <a:r>
              <a:rPr lang="en-GB" sz="1200" kern="1200" dirty="0" err="1" smtClean="0">
                <a:solidFill>
                  <a:schemeClr val="tx1"/>
                </a:solidFill>
                <a:latin typeface="+mn-lt"/>
                <a:ea typeface="+mn-ea"/>
                <a:cs typeface="+mn-cs"/>
              </a:rPr>
              <a:t>SellEndDate</a:t>
            </a:r>
            <a:r>
              <a:rPr lang="en-GB" sz="1200" kern="1200" dirty="0" smtClean="0">
                <a:solidFill>
                  <a:schemeClr val="tx1"/>
                </a:solidFill>
                <a:latin typeface="+mn-lt"/>
                <a:ea typeface="+mn-ea"/>
                <a:cs typeface="+mn-cs"/>
              </a:rPr>
              <a:t> IS NOT NULL;</a:t>
            </a:r>
          </a:p>
          <a:p>
            <a:pPr marL="171450" indent="-171450">
              <a:buFont typeface="Arial" panose="020B0604020202020204" pitchFamily="34" charset="0"/>
              <a:buChar char="•"/>
            </a:pPr>
            <a:r>
              <a:rPr lang="en-GB" sz="1200" kern="1200" dirty="0" smtClean="0">
                <a:solidFill>
                  <a:schemeClr val="tx1"/>
                </a:solidFill>
                <a:latin typeface="+mn-lt"/>
                <a:ea typeface="+mn-ea"/>
                <a:cs typeface="+mn-cs"/>
              </a:rPr>
              <a:t>SELECT Name FROM </a:t>
            </a:r>
            <a:r>
              <a:rPr lang="en-GB" sz="1200" kern="1200" dirty="0" err="1" smtClean="0">
                <a:solidFill>
                  <a:schemeClr val="tx1"/>
                </a:solidFill>
                <a:latin typeface="+mn-lt"/>
                <a:ea typeface="+mn-ea"/>
                <a:cs typeface="+mn-cs"/>
              </a:rPr>
              <a:t>SalesLT.Product</a:t>
            </a:r>
            <a:r>
              <a:rPr lang="en-GB" sz="1200" kern="1200" dirty="0" smtClean="0">
                <a:solidFill>
                  <a:schemeClr val="tx1"/>
                </a:solidFill>
                <a:latin typeface="+mn-lt"/>
                <a:ea typeface="+mn-ea"/>
                <a:cs typeface="+mn-cs"/>
              </a:rPr>
              <a:t> WHERE </a:t>
            </a:r>
            <a:r>
              <a:rPr lang="en-GB" sz="1200" kern="1200" dirty="0" err="1" smtClean="0">
                <a:solidFill>
                  <a:schemeClr val="tx1"/>
                </a:solidFill>
                <a:latin typeface="+mn-lt"/>
                <a:ea typeface="+mn-ea"/>
                <a:cs typeface="+mn-cs"/>
              </a:rPr>
              <a:t>SellEndDate</a:t>
            </a:r>
            <a:r>
              <a:rPr lang="en-GB" sz="1200" kern="1200" dirty="0" smtClean="0">
                <a:solidFill>
                  <a:schemeClr val="tx1"/>
                </a:solidFill>
                <a:latin typeface="+mn-lt"/>
                <a:ea typeface="+mn-ea"/>
                <a:cs typeface="+mn-cs"/>
              </a:rPr>
              <a:t> BETWEEN '2006/1/1' AND '2006/12/31';</a:t>
            </a:r>
          </a:p>
          <a:p>
            <a:pPr marL="171450" indent="-171450">
              <a:buFont typeface="Arial" panose="020B0604020202020204" pitchFamily="34" charset="0"/>
              <a:buChar char="•"/>
            </a:pPr>
            <a:r>
              <a:rPr lang="en-GB" sz="1200" kern="1200" dirty="0" smtClean="0">
                <a:solidFill>
                  <a:schemeClr val="tx1"/>
                </a:solidFill>
                <a:latin typeface="+mn-lt"/>
                <a:ea typeface="+mn-ea"/>
                <a:cs typeface="+mn-cs"/>
              </a:rPr>
              <a:t>SELECT </a:t>
            </a:r>
            <a:r>
              <a:rPr lang="en-GB" sz="1200" kern="1200" dirty="0" err="1" smtClean="0">
                <a:solidFill>
                  <a:schemeClr val="tx1"/>
                </a:solidFill>
                <a:latin typeface="+mn-lt"/>
                <a:ea typeface="+mn-ea"/>
                <a:cs typeface="+mn-cs"/>
              </a:rPr>
              <a:t>ProductCategoryID</a:t>
            </a:r>
            <a:r>
              <a:rPr lang="en-GB" sz="1200" kern="1200" dirty="0" smtClean="0">
                <a:solidFill>
                  <a:schemeClr val="tx1"/>
                </a:solidFill>
                <a:latin typeface="+mn-lt"/>
                <a:ea typeface="+mn-ea"/>
                <a:cs typeface="+mn-cs"/>
              </a:rPr>
              <a:t>, Name, </a:t>
            </a:r>
            <a:r>
              <a:rPr lang="en-GB" sz="1200" kern="1200" dirty="0" err="1" smtClean="0">
                <a:solidFill>
                  <a:schemeClr val="tx1"/>
                </a:solidFill>
                <a:latin typeface="+mn-lt"/>
                <a:ea typeface="+mn-ea"/>
                <a:cs typeface="+mn-cs"/>
              </a:rPr>
              <a:t>ListPrice</a:t>
            </a:r>
            <a:r>
              <a:rPr lang="en-GB" sz="1200" kern="1200" dirty="0" smtClean="0">
                <a:solidFill>
                  <a:schemeClr val="tx1"/>
                </a:solidFill>
                <a:latin typeface="+mn-lt"/>
                <a:ea typeface="+mn-ea"/>
                <a:cs typeface="+mn-cs"/>
              </a:rPr>
              <a:t> FROM </a:t>
            </a:r>
            <a:r>
              <a:rPr lang="en-GB" sz="1200" kern="1200" dirty="0" err="1" smtClean="0">
                <a:solidFill>
                  <a:schemeClr val="tx1"/>
                </a:solidFill>
                <a:latin typeface="+mn-lt"/>
                <a:ea typeface="+mn-ea"/>
                <a:cs typeface="+mn-cs"/>
              </a:rPr>
              <a:t>SalesLT.Product</a:t>
            </a:r>
            <a:r>
              <a:rPr lang="en-GB" sz="1200" kern="1200" dirty="0" smtClean="0">
                <a:solidFill>
                  <a:schemeClr val="tx1"/>
                </a:solidFill>
                <a:latin typeface="+mn-lt"/>
                <a:ea typeface="+mn-ea"/>
                <a:cs typeface="+mn-cs"/>
              </a:rPr>
              <a:t> WHERE </a:t>
            </a:r>
            <a:r>
              <a:rPr lang="en-GB" sz="1200" kern="1200" dirty="0" err="1" smtClean="0">
                <a:solidFill>
                  <a:schemeClr val="tx1"/>
                </a:solidFill>
                <a:latin typeface="+mn-lt"/>
                <a:ea typeface="+mn-ea"/>
                <a:cs typeface="+mn-cs"/>
              </a:rPr>
              <a:t>ProductCategoryID</a:t>
            </a:r>
            <a:r>
              <a:rPr lang="en-GB" sz="1200" kern="1200" dirty="0" smtClean="0">
                <a:solidFill>
                  <a:schemeClr val="tx1"/>
                </a:solidFill>
                <a:latin typeface="+mn-lt"/>
                <a:ea typeface="+mn-ea"/>
                <a:cs typeface="+mn-cs"/>
              </a:rPr>
              <a:t> IN (5, 6, 7);</a:t>
            </a:r>
          </a:p>
          <a:p>
            <a:pPr marL="171450" indent="-171450">
              <a:buFont typeface="Arial" panose="020B0604020202020204" pitchFamily="34" charset="0"/>
              <a:buChar char="•"/>
            </a:pPr>
            <a:r>
              <a:rPr lang="en-GB" sz="1200" kern="1200" dirty="0" smtClean="0">
                <a:solidFill>
                  <a:schemeClr val="tx1"/>
                </a:solidFill>
                <a:latin typeface="+mn-lt"/>
                <a:ea typeface="+mn-ea"/>
                <a:cs typeface="+mn-cs"/>
              </a:rPr>
              <a:t>SELECT </a:t>
            </a:r>
            <a:r>
              <a:rPr lang="en-GB" sz="1200" kern="1200" dirty="0" err="1" smtClean="0">
                <a:solidFill>
                  <a:schemeClr val="tx1"/>
                </a:solidFill>
                <a:latin typeface="+mn-lt"/>
                <a:ea typeface="+mn-ea"/>
                <a:cs typeface="+mn-cs"/>
              </a:rPr>
              <a:t>ProductCategoryID</a:t>
            </a:r>
            <a:r>
              <a:rPr lang="en-GB" sz="1200" kern="1200" dirty="0" smtClean="0">
                <a:solidFill>
                  <a:schemeClr val="tx1"/>
                </a:solidFill>
                <a:latin typeface="+mn-lt"/>
                <a:ea typeface="+mn-ea"/>
                <a:cs typeface="+mn-cs"/>
              </a:rPr>
              <a:t>, Name, </a:t>
            </a:r>
            <a:r>
              <a:rPr lang="en-GB" sz="1200" kern="1200" dirty="0" err="1" smtClean="0">
                <a:solidFill>
                  <a:schemeClr val="tx1"/>
                </a:solidFill>
                <a:latin typeface="+mn-lt"/>
                <a:ea typeface="+mn-ea"/>
                <a:cs typeface="+mn-cs"/>
              </a:rPr>
              <a:t>ListPrice</a:t>
            </a:r>
            <a:r>
              <a:rPr lang="en-GB" sz="1200" kern="1200" dirty="0" smtClean="0">
                <a:solidFill>
                  <a:schemeClr val="tx1"/>
                </a:solidFill>
                <a:latin typeface="+mn-lt"/>
                <a:ea typeface="+mn-ea"/>
                <a:cs typeface="+mn-cs"/>
              </a:rPr>
              <a:t>, </a:t>
            </a:r>
            <a:r>
              <a:rPr lang="en-GB" sz="1200" kern="1200" dirty="0" err="1" smtClean="0">
                <a:solidFill>
                  <a:schemeClr val="tx1"/>
                </a:solidFill>
                <a:latin typeface="+mn-lt"/>
                <a:ea typeface="+mn-ea"/>
                <a:cs typeface="+mn-cs"/>
              </a:rPr>
              <a:t>SellEndDate</a:t>
            </a:r>
            <a:r>
              <a:rPr lang="en-GB" sz="1200" kern="1200" dirty="0" smtClean="0">
                <a:solidFill>
                  <a:schemeClr val="tx1"/>
                </a:solidFill>
                <a:latin typeface="+mn-lt"/>
                <a:ea typeface="+mn-ea"/>
                <a:cs typeface="+mn-cs"/>
              </a:rPr>
              <a:t> FROM </a:t>
            </a:r>
            <a:r>
              <a:rPr lang="en-GB" sz="1200" kern="1200" dirty="0" err="1" smtClean="0">
                <a:solidFill>
                  <a:schemeClr val="tx1"/>
                </a:solidFill>
                <a:latin typeface="+mn-lt"/>
                <a:ea typeface="+mn-ea"/>
                <a:cs typeface="+mn-cs"/>
              </a:rPr>
              <a:t>SalesLT.Product</a:t>
            </a:r>
            <a:r>
              <a:rPr lang="en-GB" sz="1200" kern="1200" dirty="0" smtClean="0">
                <a:solidFill>
                  <a:schemeClr val="tx1"/>
                </a:solidFill>
                <a:latin typeface="+mn-lt"/>
                <a:ea typeface="+mn-ea"/>
                <a:cs typeface="+mn-cs"/>
              </a:rPr>
              <a:t> WHERE </a:t>
            </a:r>
            <a:r>
              <a:rPr lang="en-GB" sz="1200" kern="1200" dirty="0" err="1" smtClean="0">
                <a:solidFill>
                  <a:schemeClr val="tx1"/>
                </a:solidFill>
                <a:latin typeface="+mn-lt"/>
                <a:ea typeface="+mn-ea"/>
                <a:cs typeface="+mn-cs"/>
              </a:rPr>
              <a:t>ProductCategoryID</a:t>
            </a:r>
            <a:r>
              <a:rPr lang="en-GB" sz="1200" kern="1200" dirty="0" smtClean="0">
                <a:solidFill>
                  <a:schemeClr val="tx1"/>
                </a:solidFill>
                <a:latin typeface="+mn-lt"/>
                <a:ea typeface="+mn-ea"/>
                <a:cs typeface="+mn-cs"/>
              </a:rPr>
              <a:t> IN (5, 6, 7) AND </a:t>
            </a:r>
            <a:r>
              <a:rPr lang="en-GB" sz="1200" kern="1200" dirty="0" err="1" smtClean="0">
                <a:solidFill>
                  <a:schemeClr val="tx1"/>
                </a:solidFill>
                <a:latin typeface="+mn-lt"/>
                <a:ea typeface="+mn-ea"/>
                <a:cs typeface="+mn-cs"/>
              </a:rPr>
              <a:t>SellEndDate</a:t>
            </a:r>
            <a:r>
              <a:rPr lang="en-GB" sz="1200" kern="1200" dirty="0" smtClean="0">
                <a:solidFill>
                  <a:schemeClr val="tx1"/>
                </a:solidFill>
                <a:latin typeface="+mn-lt"/>
                <a:ea typeface="+mn-ea"/>
                <a:cs typeface="+mn-cs"/>
              </a:rPr>
              <a:t> IS NULL;</a:t>
            </a:r>
          </a:p>
          <a:p>
            <a:pPr marL="171450" indent="-171450">
              <a:buFont typeface="Arial" panose="020B0604020202020204" pitchFamily="34" charset="0"/>
              <a:buChar char="•"/>
            </a:pPr>
            <a:r>
              <a:rPr lang="en-GB" sz="1200" kern="1200" dirty="0" smtClean="0">
                <a:solidFill>
                  <a:schemeClr val="tx1"/>
                </a:solidFill>
                <a:latin typeface="+mn-lt"/>
                <a:ea typeface="+mn-ea"/>
                <a:cs typeface="+mn-cs"/>
              </a:rPr>
              <a:t>SELECT Name, </a:t>
            </a:r>
            <a:r>
              <a:rPr lang="en-GB" sz="1200" kern="1200" dirty="0" err="1" smtClean="0">
                <a:solidFill>
                  <a:schemeClr val="tx1"/>
                </a:solidFill>
                <a:latin typeface="+mn-lt"/>
                <a:ea typeface="+mn-ea"/>
                <a:cs typeface="+mn-cs"/>
              </a:rPr>
              <a:t>ProductCategoryID</a:t>
            </a:r>
            <a:r>
              <a:rPr lang="en-GB" sz="1200" kern="1200" dirty="0" smtClean="0">
                <a:solidFill>
                  <a:schemeClr val="tx1"/>
                </a:solidFill>
                <a:latin typeface="+mn-lt"/>
                <a:ea typeface="+mn-ea"/>
                <a:cs typeface="+mn-cs"/>
              </a:rPr>
              <a:t>, </a:t>
            </a:r>
            <a:r>
              <a:rPr lang="en-GB" sz="1200" kern="1200" dirty="0" err="1" smtClean="0">
                <a:solidFill>
                  <a:schemeClr val="tx1"/>
                </a:solidFill>
                <a:latin typeface="+mn-lt"/>
                <a:ea typeface="+mn-ea"/>
                <a:cs typeface="+mn-cs"/>
              </a:rPr>
              <a:t>ProductNumber</a:t>
            </a:r>
            <a:r>
              <a:rPr lang="en-GB" sz="1200" kern="1200" dirty="0" smtClean="0">
                <a:solidFill>
                  <a:schemeClr val="tx1"/>
                </a:solidFill>
                <a:latin typeface="+mn-lt"/>
                <a:ea typeface="+mn-ea"/>
                <a:cs typeface="+mn-cs"/>
              </a:rPr>
              <a:t> FROM </a:t>
            </a:r>
            <a:r>
              <a:rPr lang="en-GB" sz="1200" kern="1200" dirty="0" err="1" smtClean="0">
                <a:solidFill>
                  <a:schemeClr val="tx1"/>
                </a:solidFill>
                <a:latin typeface="+mn-lt"/>
                <a:ea typeface="+mn-ea"/>
                <a:cs typeface="+mn-cs"/>
              </a:rPr>
              <a:t>SalesLT.Product</a:t>
            </a:r>
            <a:r>
              <a:rPr lang="en-GB" sz="1200" kern="1200" dirty="0" smtClean="0">
                <a:solidFill>
                  <a:schemeClr val="tx1"/>
                </a:solidFill>
                <a:latin typeface="+mn-lt"/>
                <a:ea typeface="+mn-ea"/>
                <a:cs typeface="+mn-cs"/>
              </a:rPr>
              <a:t> WHERE </a:t>
            </a:r>
            <a:r>
              <a:rPr lang="en-GB" sz="1200" kern="1200" dirty="0" err="1" smtClean="0">
                <a:solidFill>
                  <a:schemeClr val="tx1"/>
                </a:solidFill>
                <a:latin typeface="+mn-lt"/>
                <a:ea typeface="+mn-ea"/>
                <a:cs typeface="+mn-cs"/>
              </a:rPr>
              <a:t>ProductNumber</a:t>
            </a:r>
            <a:r>
              <a:rPr lang="en-GB" sz="1200" kern="1200" dirty="0" smtClean="0">
                <a:solidFill>
                  <a:schemeClr val="tx1"/>
                </a:solidFill>
                <a:latin typeface="+mn-lt"/>
                <a:ea typeface="+mn-ea"/>
                <a:cs typeface="+mn-cs"/>
              </a:rPr>
              <a:t> LIKE 'FR%' OR </a:t>
            </a:r>
            <a:r>
              <a:rPr lang="en-GB" sz="1200" kern="1200" dirty="0" err="1" smtClean="0">
                <a:solidFill>
                  <a:schemeClr val="tx1"/>
                </a:solidFill>
                <a:latin typeface="+mn-lt"/>
                <a:ea typeface="+mn-ea"/>
                <a:cs typeface="+mn-cs"/>
              </a:rPr>
              <a:t>ProductCategoryID</a:t>
            </a:r>
            <a:r>
              <a:rPr lang="en-GB" sz="1200" kern="1200" dirty="0" smtClean="0">
                <a:solidFill>
                  <a:schemeClr val="tx1"/>
                </a:solidFill>
                <a:latin typeface="+mn-lt"/>
                <a:ea typeface="+mn-ea"/>
                <a:cs typeface="+mn-cs"/>
              </a:rPr>
              <a:t> IN (5,6,7);</a:t>
            </a:r>
          </a:p>
          <a:p>
            <a:pPr marL="171450" indent="-171450">
              <a:buFont typeface="Arial" panose="020B0604020202020204" pitchFamily="34" charset="0"/>
              <a:buChar char="•"/>
            </a:pPr>
            <a:endParaRPr lang="en-GB"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1691986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25727438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a:t>
            </a:r>
            <a:r>
              <a:rPr lang="en-GB" dirty="0"/>
              <a:t>Querying Tables with SELECT</a:t>
            </a:r>
            <a:endParaRPr lang="en-US" dirty="0"/>
          </a:p>
        </p:txBody>
      </p:sp>
      <p:sp>
        <p:nvSpPr>
          <p:cNvPr id="4" name="Subtitle 3"/>
          <p:cNvSpPr>
            <a:spLocks noGrp="1"/>
          </p:cNvSpPr>
          <p:nvPr>
            <p:ph type="subTitle" idx="1"/>
          </p:nvPr>
        </p:nvSpPr>
        <p:spPr/>
        <p:txBody>
          <a:bodyPr/>
          <a:lstStyle/>
          <a:p>
            <a:r>
              <a:rPr lang="en-US" dirty="0" smtClean="0"/>
              <a:t>Graeme Malcolm | Senior Content Developer</a:t>
            </a:r>
            <a:endParaRPr lang="en-US" dirty="0"/>
          </a:p>
          <a:p>
            <a:r>
              <a:rPr lang="en-US" dirty="0" smtClean="0"/>
              <a:t>Geoff Allix | Principal Technologist</a:t>
            </a:r>
            <a:r>
              <a:rPr lang="en-US" dirty="0"/>
              <a:t>, </a:t>
            </a:r>
            <a:r>
              <a:rPr lang="en-US" dirty="0" smtClean="0"/>
              <a:t>Content Master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388226"/>
            <a:ext cx="9526587" cy="5290388"/>
          </a:xfrm>
        </p:spPr>
        <p:txBody>
          <a:bodyPr>
            <a:normAutofit/>
          </a:bodyPr>
          <a:lstStyle/>
          <a:p>
            <a:r>
              <a:rPr lang="en-GB" dirty="0" smtClean="0"/>
              <a:t>Removing Duplicates</a:t>
            </a:r>
          </a:p>
          <a:p>
            <a:r>
              <a:rPr lang="en-GB" dirty="0" smtClean="0"/>
              <a:t>Sorting Results</a:t>
            </a:r>
          </a:p>
          <a:p>
            <a:r>
              <a:rPr lang="en-GB" dirty="0" smtClean="0"/>
              <a:t>Paging Sorted Results</a:t>
            </a:r>
          </a:p>
          <a:p>
            <a:pPr fontAlgn="ctr"/>
            <a:r>
              <a:rPr lang="en-GB" dirty="0" smtClean="0"/>
              <a:t>Filtering and Using Predicates</a:t>
            </a:r>
          </a:p>
          <a:p>
            <a:pPr fontAlgn="ctr"/>
            <a:endParaRPr lang="en-GB" dirty="0"/>
          </a:p>
          <a:p>
            <a:pPr fontAlgn="ctr"/>
            <a:r>
              <a:rPr lang="en-GB"/>
              <a:t>Lab: Querying Tables with SELECT</a:t>
            </a:r>
            <a:endParaRPr lang="en-GB" dirty="0" smtClean="0"/>
          </a:p>
        </p:txBody>
      </p:sp>
      <p:sp>
        <p:nvSpPr>
          <p:cNvPr id="2" name="Title 1"/>
          <p:cNvSpPr>
            <a:spLocks noGrp="1"/>
          </p:cNvSpPr>
          <p:nvPr>
            <p:ph type="title"/>
          </p:nvPr>
        </p:nvSpPr>
        <p:spPr/>
        <p:txBody>
          <a:bodyPr/>
          <a:lstStyle/>
          <a:p>
            <a:r>
              <a:rPr lang="en-GB" dirty="0"/>
              <a:t>Querying Tables with SELECT</a:t>
            </a:r>
            <a:endParaRPr lang="en-US" dirty="0"/>
          </a:p>
        </p:txBody>
      </p:sp>
    </p:spTree>
    <p:extLst>
      <p:ext uri="{BB962C8B-B14F-4D97-AF65-F5344CB8AC3E}">
        <p14:creationId xmlns:p14="http://schemas.microsoft.com/office/powerpoint/2010/main" val="16693532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388226"/>
            <a:ext cx="9526587" cy="5290388"/>
          </a:xfrm>
        </p:spPr>
        <p:txBody>
          <a:bodyPr>
            <a:normAutofit/>
          </a:bodyPr>
          <a:lstStyle/>
          <a:p>
            <a:r>
              <a:rPr lang="en-GB" dirty="0" smtClean="0"/>
              <a:t>Removing Duplicates</a:t>
            </a:r>
          </a:p>
          <a:p>
            <a:r>
              <a:rPr lang="en-GB" dirty="0" smtClean="0"/>
              <a:t>Sorting Results</a:t>
            </a:r>
          </a:p>
          <a:p>
            <a:r>
              <a:rPr lang="en-GB" dirty="0" smtClean="0"/>
              <a:t>Paging Sorted Results</a:t>
            </a:r>
          </a:p>
          <a:p>
            <a:pPr fontAlgn="ctr"/>
            <a:r>
              <a:rPr lang="en-GB" dirty="0" smtClean="0"/>
              <a:t>Filtering and Using Predicates</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Removing Duplicates</a:t>
            </a:r>
            <a:endParaRPr lang="en-US" dirty="0"/>
          </a:p>
        </p:txBody>
      </p:sp>
      <p:sp>
        <p:nvSpPr>
          <p:cNvPr id="3" name="Content Placeholder 2"/>
          <p:cNvSpPr>
            <a:spLocks noGrp="1"/>
          </p:cNvSpPr>
          <p:nvPr>
            <p:ph sz="quarter" idx="10"/>
          </p:nvPr>
        </p:nvSpPr>
        <p:spPr>
          <a:xfrm>
            <a:off x="379412" y="1388226"/>
            <a:ext cx="11275775" cy="5290388"/>
          </a:xfrm>
        </p:spPr>
        <p:txBody>
          <a:bodyPr/>
          <a:lstStyle/>
          <a:p>
            <a:r>
              <a:rPr lang="en-US" dirty="0" smtClean="0"/>
              <a:t>SELECT ALL</a:t>
            </a:r>
          </a:p>
          <a:p>
            <a:pPr lvl="1"/>
            <a:r>
              <a:rPr lang="en-US" dirty="0" smtClean="0"/>
              <a:t>Default behavior includes duplicates</a:t>
            </a:r>
          </a:p>
          <a:p>
            <a:pPr lvl="1"/>
            <a:endParaRPr lang="en-US" dirty="0"/>
          </a:p>
          <a:p>
            <a:pPr lvl="1"/>
            <a:endParaRPr lang="en-US" dirty="0" smtClean="0"/>
          </a:p>
          <a:p>
            <a:r>
              <a:rPr lang="en-US" dirty="0" smtClean="0"/>
              <a:t>SELECT DISTINCT</a:t>
            </a:r>
          </a:p>
          <a:p>
            <a:pPr lvl="1"/>
            <a:r>
              <a:rPr lang="en-US" dirty="0" smtClean="0"/>
              <a:t>Removes duplicates</a:t>
            </a:r>
            <a:endParaRPr lang="en-US" dirty="0"/>
          </a:p>
        </p:txBody>
      </p:sp>
      <p:sp>
        <p:nvSpPr>
          <p:cNvPr id="4" name="AutoShape 3"/>
          <p:cNvSpPr>
            <a:spLocks noChangeArrowheads="1"/>
          </p:cNvSpPr>
          <p:nvPr/>
        </p:nvSpPr>
        <p:spPr bwMode="auto">
          <a:xfrm>
            <a:off x="1424601" y="2666361"/>
            <a:ext cx="6256338" cy="758273"/>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SELECT </a:t>
            </a: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Color</a:t>
            </a: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FROM </a:t>
            </a:r>
            <a:r>
              <a:rPr kumimoji="0" lang="en-US" sz="2200" b="0" i="0" u="none" strike="noStrike" kern="0" cap="none" spc="0" normalizeH="0" baseline="0" noProof="0" dirty="0" err="1" smtClean="0">
                <a:ln>
                  <a:noFill/>
                </a:ln>
                <a:solidFill>
                  <a:srgbClr val="000000"/>
                </a:solidFill>
                <a:effectLst/>
                <a:uLnTx/>
                <a:uFillTx/>
                <a:latin typeface="Courier New" panose="02070309020205020404" pitchFamily="49" charset="0"/>
                <a:cs typeface="Courier New" panose="02070309020205020404" pitchFamily="49" charset="0"/>
              </a:rPr>
              <a:t>Production.Product</a:t>
            </a: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a:t>
            </a:r>
            <a:endPar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5" name="AutoShape 3"/>
          <p:cNvSpPr>
            <a:spLocks noChangeArrowheads="1"/>
          </p:cNvSpPr>
          <p:nvPr/>
        </p:nvSpPr>
        <p:spPr bwMode="auto">
          <a:xfrm>
            <a:off x="1424601" y="4702769"/>
            <a:ext cx="6256338" cy="758273"/>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SELECT </a:t>
            </a: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DISTINCT Color</a:t>
            </a: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FROM </a:t>
            </a:r>
            <a:r>
              <a:rPr kumimoji="0" lang="en-US" sz="2200" b="0" i="0" u="none" strike="noStrike" kern="0" cap="none" spc="0" normalizeH="0" baseline="0" noProof="0" dirty="0" err="1" smtClean="0">
                <a:ln>
                  <a:noFill/>
                </a:ln>
                <a:solidFill>
                  <a:srgbClr val="000000"/>
                </a:solidFill>
                <a:effectLst/>
                <a:uLnTx/>
                <a:uFillTx/>
                <a:latin typeface="Courier New" panose="02070309020205020404" pitchFamily="49" charset="0"/>
                <a:cs typeface="Courier New" panose="02070309020205020404" pitchFamily="49" charset="0"/>
              </a:rPr>
              <a:t>Production.Product</a:t>
            </a: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a:t>
            </a:r>
            <a:endPar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309976505"/>
              </p:ext>
            </p:extLst>
          </p:nvPr>
        </p:nvGraphicFramePr>
        <p:xfrm>
          <a:off x="8726128" y="1437540"/>
          <a:ext cx="1584657" cy="2595880"/>
        </p:xfrm>
        <a:graphic>
          <a:graphicData uri="http://schemas.openxmlformats.org/drawingml/2006/table">
            <a:tbl>
              <a:tblPr firstRow="1" bandRow="1">
                <a:tableStyleId>{5C22544A-7EE6-4342-B048-85BDC9FD1C3A}</a:tableStyleId>
              </a:tblPr>
              <a:tblGrid>
                <a:gridCol w="1584657"/>
              </a:tblGrid>
              <a:tr h="370840">
                <a:tc>
                  <a:txBody>
                    <a:bodyPr/>
                    <a:lstStyle/>
                    <a:p>
                      <a:r>
                        <a:rPr lang="en-GB" dirty="0" err="1" smtClean="0"/>
                        <a:t>Color</a:t>
                      </a:r>
                      <a:endParaRPr lang="en-GB" dirty="0"/>
                    </a:p>
                  </a:txBody>
                  <a:tcPr/>
                </a:tc>
              </a:tr>
              <a:tr h="370840">
                <a:tc>
                  <a:txBody>
                    <a:bodyPr/>
                    <a:lstStyle/>
                    <a:p>
                      <a:r>
                        <a:rPr lang="en-GB" dirty="0" smtClean="0"/>
                        <a:t>Blue</a:t>
                      </a:r>
                      <a:endParaRPr lang="en-GB" dirty="0"/>
                    </a:p>
                  </a:txBody>
                  <a:tcPr/>
                </a:tc>
              </a:tr>
              <a:tr h="370840">
                <a:tc>
                  <a:txBody>
                    <a:bodyPr/>
                    <a:lstStyle/>
                    <a:p>
                      <a:r>
                        <a:rPr lang="en-GB" dirty="0" smtClean="0"/>
                        <a:t>Red</a:t>
                      </a:r>
                      <a:endParaRPr lang="en-GB" dirty="0"/>
                    </a:p>
                  </a:txBody>
                  <a:tcPr/>
                </a:tc>
              </a:tr>
              <a:tr h="370840">
                <a:tc>
                  <a:txBody>
                    <a:bodyPr/>
                    <a:lstStyle/>
                    <a:p>
                      <a:r>
                        <a:rPr lang="en-GB" dirty="0" smtClean="0"/>
                        <a:t>Yellow</a:t>
                      </a:r>
                      <a:endParaRPr lang="en-GB" dirty="0"/>
                    </a:p>
                  </a:txBody>
                  <a:tcPr/>
                </a:tc>
              </a:tr>
              <a:tr h="370840">
                <a:tc>
                  <a:txBody>
                    <a:bodyPr/>
                    <a:lstStyle/>
                    <a:p>
                      <a:r>
                        <a:rPr lang="en-GB" dirty="0" smtClean="0"/>
                        <a:t>Blue</a:t>
                      </a:r>
                      <a:endParaRPr lang="en-GB" dirty="0"/>
                    </a:p>
                  </a:txBody>
                  <a:tcPr/>
                </a:tc>
              </a:tr>
              <a:tr h="370840">
                <a:tc>
                  <a:txBody>
                    <a:bodyPr/>
                    <a:lstStyle/>
                    <a:p>
                      <a:r>
                        <a:rPr lang="en-GB" dirty="0" smtClean="0"/>
                        <a:t>Yellow</a:t>
                      </a:r>
                      <a:endParaRPr lang="en-GB" dirty="0"/>
                    </a:p>
                  </a:txBody>
                  <a:tcPr/>
                </a:tc>
              </a:tr>
              <a:tr h="370840">
                <a:tc>
                  <a:txBody>
                    <a:bodyPr/>
                    <a:lstStyle/>
                    <a:p>
                      <a:r>
                        <a:rPr lang="en-GB" dirty="0" smtClean="0"/>
                        <a:t>Black</a:t>
                      </a:r>
                      <a:endParaRPr lang="en-GB"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13831870"/>
              </p:ext>
            </p:extLst>
          </p:nvPr>
        </p:nvGraphicFramePr>
        <p:xfrm>
          <a:off x="8726128" y="4533942"/>
          <a:ext cx="1584657" cy="1854200"/>
        </p:xfrm>
        <a:graphic>
          <a:graphicData uri="http://schemas.openxmlformats.org/drawingml/2006/table">
            <a:tbl>
              <a:tblPr firstRow="1" bandRow="1">
                <a:tableStyleId>{5C22544A-7EE6-4342-B048-85BDC9FD1C3A}</a:tableStyleId>
              </a:tblPr>
              <a:tblGrid>
                <a:gridCol w="1584657"/>
              </a:tblGrid>
              <a:tr h="370840">
                <a:tc>
                  <a:txBody>
                    <a:bodyPr/>
                    <a:lstStyle/>
                    <a:p>
                      <a:r>
                        <a:rPr lang="en-GB" dirty="0" err="1" smtClean="0"/>
                        <a:t>Color</a:t>
                      </a:r>
                      <a:endParaRPr lang="en-GB" dirty="0"/>
                    </a:p>
                  </a:txBody>
                  <a:tcPr/>
                </a:tc>
              </a:tr>
              <a:tr h="370840">
                <a:tc>
                  <a:txBody>
                    <a:bodyPr/>
                    <a:lstStyle/>
                    <a:p>
                      <a:r>
                        <a:rPr lang="en-GB" dirty="0" smtClean="0"/>
                        <a:t>Blue</a:t>
                      </a:r>
                      <a:endParaRPr lang="en-GB" dirty="0"/>
                    </a:p>
                  </a:txBody>
                  <a:tcPr/>
                </a:tc>
              </a:tr>
              <a:tr h="370840">
                <a:tc>
                  <a:txBody>
                    <a:bodyPr/>
                    <a:lstStyle/>
                    <a:p>
                      <a:r>
                        <a:rPr lang="en-GB" dirty="0" smtClean="0"/>
                        <a:t>Red</a:t>
                      </a:r>
                      <a:endParaRPr lang="en-GB" dirty="0"/>
                    </a:p>
                  </a:txBody>
                  <a:tcPr/>
                </a:tc>
              </a:tr>
              <a:tr h="370840">
                <a:tc>
                  <a:txBody>
                    <a:bodyPr/>
                    <a:lstStyle/>
                    <a:p>
                      <a:r>
                        <a:rPr lang="en-GB" dirty="0" smtClean="0"/>
                        <a:t>Yellow</a:t>
                      </a:r>
                      <a:endParaRPr lang="en-GB" dirty="0"/>
                    </a:p>
                  </a:txBody>
                  <a:tcPr/>
                </a:tc>
              </a:tr>
              <a:tr h="370840">
                <a:tc>
                  <a:txBody>
                    <a:bodyPr/>
                    <a:lstStyle/>
                    <a:p>
                      <a:r>
                        <a:rPr lang="en-GB" dirty="0" smtClean="0"/>
                        <a:t>Black</a:t>
                      </a:r>
                      <a:endParaRPr lang="en-GB" dirty="0"/>
                    </a:p>
                  </a:txBody>
                  <a:tcPr/>
                </a:tc>
              </a:tr>
            </a:tbl>
          </a:graphicData>
        </a:graphic>
      </p:graphicFrame>
    </p:spTree>
    <p:extLst>
      <p:ext uri="{BB962C8B-B14F-4D97-AF65-F5344CB8AC3E}">
        <p14:creationId xmlns:p14="http://schemas.microsoft.com/office/powerpoint/2010/main" val="363981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Sorting Results</a:t>
            </a:r>
            <a:endParaRPr lang="en-US" dirty="0"/>
          </a:p>
        </p:txBody>
      </p:sp>
      <p:sp>
        <p:nvSpPr>
          <p:cNvPr id="3" name="Content Placeholder 2"/>
          <p:cNvSpPr>
            <a:spLocks noGrp="1"/>
          </p:cNvSpPr>
          <p:nvPr>
            <p:ph sz="quarter" idx="10"/>
          </p:nvPr>
        </p:nvSpPr>
        <p:spPr/>
        <p:txBody>
          <a:bodyPr/>
          <a:lstStyle/>
          <a:p>
            <a:pPr lvl="0"/>
            <a:r>
              <a:rPr lang="en-US" dirty="0" smtClean="0">
                <a:solidFill>
                  <a:srgbClr val="000000"/>
                </a:solidFill>
              </a:rPr>
              <a:t>Use ORDER BY to sort results by one or more columns</a:t>
            </a:r>
          </a:p>
          <a:p>
            <a:pPr lvl="1"/>
            <a:r>
              <a:rPr lang="en-US" dirty="0" smtClean="0">
                <a:solidFill>
                  <a:srgbClr val="000000"/>
                </a:solidFill>
              </a:rPr>
              <a:t>Aliases </a:t>
            </a:r>
            <a:r>
              <a:rPr lang="en-US" dirty="0">
                <a:solidFill>
                  <a:srgbClr val="000000"/>
                </a:solidFill>
              </a:rPr>
              <a:t>created in SELECT clause </a:t>
            </a:r>
            <a:r>
              <a:rPr lang="en-US" dirty="0" smtClean="0">
                <a:solidFill>
                  <a:srgbClr val="000000"/>
                </a:solidFill>
              </a:rPr>
              <a:t>are visible </a:t>
            </a:r>
            <a:r>
              <a:rPr lang="en-US" dirty="0">
                <a:solidFill>
                  <a:srgbClr val="000000"/>
                </a:solidFill>
              </a:rPr>
              <a:t>to ORDER </a:t>
            </a:r>
            <a:r>
              <a:rPr lang="en-US" dirty="0" smtClean="0">
                <a:solidFill>
                  <a:srgbClr val="000000"/>
                </a:solidFill>
              </a:rPr>
              <a:t>BY</a:t>
            </a:r>
          </a:p>
          <a:p>
            <a:pPr lvl="1"/>
            <a:r>
              <a:rPr lang="en-US" dirty="0" smtClean="0">
                <a:solidFill>
                  <a:srgbClr val="000000"/>
                </a:solidFill>
              </a:rPr>
              <a:t>You can order by columns in the source that are not included in the SELECT clause</a:t>
            </a:r>
          </a:p>
          <a:p>
            <a:pPr lvl="1"/>
            <a:r>
              <a:rPr lang="en-US" dirty="0">
                <a:solidFill>
                  <a:srgbClr val="000000"/>
                </a:solidFill>
              </a:rPr>
              <a:t>You can specify ASC or DESC (ASC is the default</a:t>
            </a:r>
            <a:r>
              <a:rPr lang="en-US" dirty="0" smtClean="0">
                <a:solidFill>
                  <a:srgbClr val="000000"/>
                </a:solidFill>
              </a:rPr>
              <a:t>)</a:t>
            </a:r>
            <a:endParaRPr lang="en-US" dirty="0">
              <a:solidFill>
                <a:srgbClr val="000000"/>
              </a:solidFill>
            </a:endParaRPr>
          </a:p>
        </p:txBody>
      </p:sp>
      <p:sp>
        <p:nvSpPr>
          <p:cNvPr id="4" name="AutoShape 3"/>
          <p:cNvSpPr>
            <a:spLocks noChangeArrowheads="1"/>
          </p:cNvSpPr>
          <p:nvPr/>
        </p:nvSpPr>
        <p:spPr bwMode="auto">
          <a:xfrm>
            <a:off x="1424600" y="4544625"/>
            <a:ext cx="9179709" cy="1074563"/>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SELECT </a:t>
            </a:r>
            <a:r>
              <a:rPr kumimoji="0" lang="en-US" sz="2200" b="0" i="0" u="none" strike="noStrike" kern="0" cap="none" spc="0" normalizeH="0" baseline="0" noProof="0" dirty="0" err="1" smtClean="0">
                <a:ln>
                  <a:noFill/>
                </a:ln>
                <a:solidFill>
                  <a:srgbClr val="000000"/>
                </a:solidFill>
                <a:effectLst/>
                <a:uLnTx/>
                <a:uFillTx/>
                <a:latin typeface="Courier New" panose="02070309020205020404" pitchFamily="49" charset="0"/>
                <a:cs typeface="Courier New" panose="02070309020205020404" pitchFamily="49" charset="0"/>
              </a:rPr>
              <a:t>ProductCategory</a:t>
            </a: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 AS Category, </a:t>
            </a:r>
            <a:r>
              <a:rPr kumimoji="0" lang="en-US" sz="2200" b="0" i="0" u="none" strike="noStrike" kern="0" cap="none" spc="0" normalizeH="0" baseline="0" noProof="0" dirty="0" err="1" smtClean="0">
                <a:ln>
                  <a:noFill/>
                </a:ln>
                <a:solidFill>
                  <a:srgbClr val="000000"/>
                </a:solidFill>
                <a:effectLst/>
                <a:uLnTx/>
                <a:uFillTx/>
                <a:latin typeface="Courier New" panose="02070309020205020404" pitchFamily="49" charset="0"/>
                <a:cs typeface="Courier New" panose="02070309020205020404" pitchFamily="49" charset="0"/>
              </a:rPr>
              <a:t>ProductName</a:t>
            </a:r>
            <a:endPar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FROM </a:t>
            </a:r>
            <a:r>
              <a:rPr kumimoji="0" lang="en-US" sz="2200" b="0" i="0" u="none" strike="noStrike" kern="0" cap="none" spc="0" normalizeH="0" baseline="0" noProof="0" dirty="0" err="1" smtClean="0">
                <a:ln>
                  <a:noFill/>
                </a:ln>
                <a:solidFill>
                  <a:srgbClr val="000000"/>
                </a:solidFill>
                <a:effectLst/>
                <a:uLnTx/>
                <a:uFillTx/>
                <a:latin typeface="Courier New" panose="02070309020205020404" pitchFamily="49" charset="0"/>
                <a:cs typeface="Courier New" panose="02070309020205020404" pitchFamily="49" charset="0"/>
              </a:rPr>
              <a:t>Production.Product</a:t>
            </a:r>
            <a:endPar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lang="en-US" sz="2200" kern="0" dirty="0" smtClean="0">
                <a:solidFill>
                  <a:srgbClr val="000000"/>
                </a:solidFill>
                <a:latin typeface="Courier New" panose="02070309020205020404" pitchFamily="49" charset="0"/>
                <a:cs typeface="Courier New" panose="02070309020205020404" pitchFamily="49" charset="0"/>
              </a:rPr>
              <a:t>ORDER BY Category, Price DESC</a:t>
            </a: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a:t>
            </a:r>
            <a:endPar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257975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Limiting Sorted </a:t>
            </a:r>
            <a:r>
              <a:rPr lang="en-GB" dirty="0"/>
              <a:t>Results</a:t>
            </a:r>
            <a:endParaRPr lang="en-US" dirty="0"/>
          </a:p>
        </p:txBody>
      </p:sp>
      <p:sp>
        <p:nvSpPr>
          <p:cNvPr id="3" name="Content Placeholder 2"/>
          <p:cNvSpPr>
            <a:spLocks noGrp="1"/>
          </p:cNvSpPr>
          <p:nvPr>
            <p:ph sz="quarter" idx="10"/>
          </p:nvPr>
        </p:nvSpPr>
        <p:spPr>
          <a:xfrm>
            <a:off x="379413" y="928048"/>
            <a:ext cx="11525250" cy="5750566"/>
          </a:xfrm>
        </p:spPr>
        <p:txBody>
          <a:bodyPr/>
          <a:lstStyle/>
          <a:p>
            <a:pPr lvl="0"/>
            <a:r>
              <a:rPr lang="en-US" dirty="0">
                <a:solidFill>
                  <a:srgbClr val="000000"/>
                </a:solidFill>
              </a:rPr>
              <a:t>TOP allows you to limit the number or percentage of rows returned by a query</a:t>
            </a:r>
          </a:p>
          <a:p>
            <a:pPr lvl="0"/>
            <a:r>
              <a:rPr lang="en-US" dirty="0">
                <a:solidFill>
                  <a:srgbClr val="000000"/>
                </a:solidFill>
              </a:rPr>
              <a:t>Works with ORDER BY clause to limit rows by sort </a:t>
            </a:r>
            <a:r>
              <a:rPr lang="en-US" dirty="0" smtClean="0">
                <a:solidFill>
                  <a:srgbClr val="000000"/>
                </a:solidFill>
              </a:rPr>
              <a:t>order</a:t>
            </a:r>
          </a:p>
          <a:p>
            <a:pPr lvl="0"/>
            <a:r>
              <a:rPr lang="en-GB" dirty="0">
                <a:solidFill>
                  <a:srgbClr val="000000"/>
                </a:solidFill>
              </a:rPr>
              <a:t>Added to SELECT clause:</a:t>
            </a:r>
          </a:p>
          <a:p>
            <a:pPr lvl="1"/>
            <a:r>
              <a:rPr lang="en-GB" dirty="0">
                <a:solidFill>
                  <a:srgbClr val="000000"/>
                </a:solidFill>
              </a:rPr>
              <a:t>SELECT TOP (N) | TOP (N) Percent</a:t>
            </a:r>
          </a:p>
          <a:p>
            <a:pPr lvl="2"/>
            <a:r>
              <a:rPr lang="en-GB" dirty="0">
                <a:solidFill>
                  <a:srgbClr val="000000"/>
                </a:solidFill>
              </a:rPr>
              <a:t>With percent, number of rows rounded up</a:t>
            </a:r>
          </a:p>
          <a:p>
            <a:pPr lvl="1"/>
            <a:r>
              <a:rPr lang="en-GB" dirty="0">
                <a:solidFill>
                  <a:srgbClr val="000000"/>
                </a:solidFill>
              </a:rPr>
              <a:t>SELECT TOP (N) WITH TIES</a:t>
            </a:r>
          </a:p>
          <a:p>
            <a:pPr lvl="2"/>
            <a:r>
              <a:rPr lang="en-GB" dirty="0">
                <a:solidFill>
                  <a:srgbClr val="000000"/>
                </a:solidFill>
              </a:rPr>
              <a:t>Retrieve duplicates where applicable (nondeterministic)</a:t>
            </a:r>
          </a:p>
          <a:p>
            <a:pPr lvl="0"/>
            <a:endParaRPr lang="en-US" dirty="0" smtClean="0">
              <a:solidFill>
                <a:srgbClr val="000000"/>
              </a:solidFill>
            </a:endParaRPr>
          </a:p>
          <a:p>
            <a:pPr lvl="0"/>
            <a:endParaRPr lang="en-US" dirty="0">
              <a:solidFill>
                <a:srgbClr val="000000"/>
              </a:solidFill>
            </a:endParaRPr>
          </a:p>
          <a:p>
            <a:endParaRPr lang="en-GB" dirty="0" smtClean="0"/>
          </a:p>
        </p:txBody>
      </p:sp>
      <p:sp>
        <p:nvSpPr>
          <p:cNvPr id="4" name="AutoShape 3"/>
          <p:cNvSpPr>
            <a:spLocks noChangeArrowheads="1"/>
          </p:cNvSpPr>
          <p:nvPr/>
        </p:nvSpPr>
        <p:spPr bwMode="auto">
          <a:xfrm>
            <a:off x="1551875" y="5287162"/>
            <a:ext cx="9179709" cy="1083600"/>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GB" sz="2200" kern="0" dirty="0">
                <a:solidFill>
                  <a:srgbClr val="000000"/>
                </a:solidFill>
                <a:latin typeface="Courier New" panose="02070309020205020404" pitchFamily="49" charset="0"/>
                <a:cs typeface="Courier New" panose="02070309020205020404" pitchFamily="49" charset="0"/>
              </a:rPr>
              <a:t>SELECT TOP </a:t>
            </a:r>
            <a:r>
              <a:rPr lang="en-GB" sz="2200" kern="0" dirty="0" smtClean="0">
                <a:solidFill>
                  <a:srgbClr val="000000"/>
                </a:solidFill>
                <a:latin typeface="Courier New" panose="02070309020205020404" pitchFamily="49" charset="0"/>
                <a:cs typeface="Courier New" panose="02070309020205020404" pitchFamily="49" charset="0"/>
              </a:rPr>
              <a:t>10 </a:t>
            </a:r>
            <a:r>
              <a:rPr lang="en-GB" sz="2200" kern="0" dirty="0" err="1" smtClean="0">
                <a:solidFill>
                  <a:srgbClr val="000000"/>
                </a:solidFill>
                <a:latin typeface="Courier New" panose="02070309020205020404" pitchFamily="49" charset="0"/>
                <a:cs typeface="Courier New" panose="02070309020205020404" pitchFamily="49" charset="0"/>
              </a:rPr>
              <a:t>ProductName</a:t>
            </a:r>
            <a:r>
              <a:rPr lang="en-GB" sz="2200" kern="0" dirty="0" smtClean="0">
                <a:solidFill>
                  <a:srgbClr val="000000"/>
                </a:solidFill>
                <a:latin typeface="Courier New" panose="02070309020205020404" pitchFamily="49" charset="0"/>
                <a:cs typeface="Courier New" panose="02070309020205020404" pitchFamily="49" charset="0"/>
              </a:rPr>
              <a:t>, </a:t>
            </a:r>
            <a:r>
              <a:rPr lang="en-GB" sz="2200" kern="0" dirty="0" err="1" smtClean="0">
                <a:solidFill>
                  <a:srgbClr val="000000"/>
                </a:solidFill>
                <a:latin typeface="Courier New" panose="02070309020205020404" pitchFamily="49" charset="0"/>
                <a:cs typeface="Courier New" panose="02070309020205020404" pitchFamily="49" charset="0"/>
              </a:rPr>
              <a:t>ListPrice</a:t>
            </a:r>
            <a:endParaRPr lang="en-GB" sz="2200" kern="0" dirty="0" smtClean="0">
              <a:solidFill>
                <a:srgbClr val="000000"/>
              </a:solidFill>
              <a:latin typeface="Courier New" panose="02070309020205020404" pitchFamily="49" charset="0"/>
              <a:cs typeface="Courier New" panose="02070309020205020404" pitchFamily="49" charset="0"/>
            </a:endParaRPr>
          </a:p>
          <a:p>
            <a:pPr lvl="0" defTabSz="457200" fontAlgn="base">
              <a:lnSpc>
                <a:spcPct val="90000"/>
              </a:lnSpc>
              <a:spcBef>
                <a:spcPct val="0"/>
              </a:spcBef>
              <a:spcAft>
                <a:spcPct val="0"/>
              </a:spcAft>
              <a:tabLst>
                <a:tab pos="457200" algn="l"/>
              </a:tabLst>
              <a:defRPr/>
            </a:pPr>
            <a:r>
              <a:rPr lang="en-GB" sz="2200" kern="0" dirty="0">
                <a:solidFill>
                  <a:srgbClr val="000000"/>
                </a:solidFill>
                <a:latin typeface="Courier New" panose="02070309020205020404" pitchFamily="49" charset="0"/>
                <a:cs typeface="Courier New" panose="02070309020205020404" pitchFamily="49" charset="0"/>
              </a:rPr>
              <a:t>F</a:t>
            </a:r>
            <a:r>
              <a:rPr lang="en-GB" sz="2200" kern="0" dirty="0" smtClean="0">
                <a:solidFill>
                  <a:srgbClr val="000000"/>
                </a:solidFill>
                <a:latin typeface="Courier New" panose="02070309020205020404" pitchFamily="49" charset="0"/>
                <a:cs typeface="Courier New" panose="02070309020205020404" pitchFamily="49" charset="0"/>
              </a:rPr>
              <a:t>ROM </a:t>
            </a:r>
            <a:r>
              <a:rPr lang="en-GB" sz="2200" kern="0" dirty="0" err="1" smtClean="0">
                <a:solidFill>
                  <a:srgbClr val="000000"/>
                </a:solidFill>
                <a:latin typeface="Courier New" panose="02070309020205020404" pitchFamily="49" charset="0"/>
                <a:cs typeface="Courier New" panose="02070309020205020404" pitchFamily="49" charset="0"/>
              </a:rPr>
              <a:t>Production.Product</a:t>
            </a:r>
            <a:r>
              <a:rPr lang="en-GB" sz="2200" kern="0" dirty="0">
                <a:solidFill>
                  <a:srgbClr val="000000"/>
                </a:solidFill>
                <a:latin typeface="Courier New" panose="02070309020205020404" pitchFamily="49" charset="0"/>
                <a:cs typeface="Courier New" panose="02070309020205020404" pitchFamily="49" charset="0"/>
              </a:rPr>
              <a:t/>
            </a:r>
            <a:br>
              <a:rPr lang="en-GB" sz="2200" kern="0" dirty="0">
                <a:solidFill>
                  <a:srgbClr val="000000"/>
                </a:solidFill>
                <a:latin typeface="Courier New" panose="02070309020205020404" pitchFamily="49" charset="0"/>
                <a:cs typeface="Courier New" panose="02070309020205020404" pitchFamily="49" charset="0"/>
              </a:rPr>
            </a:br>
            <a:r>
              <a:rPr lang="en-GB" sz="2200" kern="0" dirty="0" smtClean="0">
                <a:solidFill>
                  <a:srgbClr val="000000"/>
                </a:solidFill>
                <a:latin typeface="Courier New" panose="02070309020205020404" pitchFamily="49" charset="0"/>
                <a:cs typeface="Courier New" panose="02070309020205020404" pitchFamily="49" charset="0"/>
              </a:rPr>
              <a:t>ORDER BY </a:t>
            </a:r>
            <a:r>
              <a:rPr lang="en-GB" sz="2200" kern="0" dirty="0" err="1" smtClean="0">
                <a:solidFill>
                  <a:srgbClr val="000000"/>
                </a:solidFill>
                <a:latin typeface="Courier New" panose="02070309020205020404" pitchFamily="49" charset="0"/>
                <a:cs typeface="Courier New" panose="02070309020205020404" pitchFamily="49" charset="0"/>
              </a:rPr>
              <a:t>ListPrice</a:t>
            </a:r>
            <a:r>
              <a:rPr lang="en-GB" sz="2200" kern="0" dirty="0" smtClean="0">
                <a:solidFill>
                  <a:srgbClr val="000000"/>
                </a:solidFill>
                <a:latin typeface="Courier New" panose="02070309020205020404" pitchFamily="49" charset="0"/>
                <a:cs typeface="Courier New" panose="02070309020205020404" pitchFamily="49" charset="0"/>
              </a:rPr>
              <a:t> DESC;</a:t>
            </a:r>
            <a:endParaRPr lang="en-GB" sz="2200" kern="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7993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Paging Through Results</a:t>
            </a:r>
            <a:endParaRPr lang="en-GB" dirty="0"/>
          </a:p>
        </p:txBody>
      </p:sp>
      <p:sp>
        <p:nvSpPr>
          <p:cNvPr id="3" name="Content Placeholder 2"/>
          <p:cNvSpPr>
            <a:spLocks noGrp="1"/>
          </p:cNvSpPr>
          <p:nvPr>
            <p:ph sz="quarter" idx="10"/>
          </p:nvPr>
        </p:nvSpPr>
        <p:spPr/>
        <p:txBody>
          <a:bodyPr/>
          <a:lstStyle/>
          <a:p>
            <a:pPr marL="0" lvl="0" indent="0">
              <a:buNone/>
            </a:pPr>
            <a:r>
              <a:rPr lang="en-US" dirty="0">
                <a:solidFill>
                  <a:srgbClr val="000000"/>
                </a:solidFill>
              </a:rPr>
              <a:t>OFFSET-FETCH is an extension to the ORDER BY clause:</a:t>
            </a:r>
          </a:p>
          <a:p>
            <a:pPr lvl="1"/>
            <a:r>
              <a:rPr lang="en-US" dirty="0">
                <a:solidFill>
                  <a:srgbClr val="000000"/>
                </a:solidFill>
              </a:rPr>
              <a:t>Allows filtering a requested range of rows</a:t>
            </a:r>
          </a:p>
          <a:p>
            <a:pPr lvl="2"/>
            <a:r>
              <a:rPr lang="en-US" dirty="0">
                <a:solidFill>
                  <a:srgbClr val="000000"/>
                </a:solidFill>
              </a:rPr>
              <a:t>Dependent on ORDER BY clause</a:t>
            </a:r>
          </a:p>
          <a:p>
            <a:pPr lvl="1"/>
            <a:r>
              <a:rPr lang="en-US" dirty="0">
                <a:solidFill>
                  <a:srgbClr val="000000"/>
                </a:solidFill>
              </a:rPr>
              <a:t>Provides a mechanism for paging through results</a:t>
            </a:r>
          </a:p>
          <a:p>
            <a:pPr lvl="1"/>
            <a:r>
              <a:rPr lang="en-US" dirty="0">
                <a:solidFill>
                  <a:srgbClr val="000000"/>
                </a:solidFill>
              </a:rPr>
              <a:t>Specify number of rows to skip, number of rows to retrieve:</a:t>
            </a:r>
          </a:p>
          <a:p>
            <a:endParaRPr lang="en-GB" dirty="0"/>
          </a:p>
        </p:txBody>
      </p:sp>
      <p:sp>
        <p:nvSpPr>
          <p:cNvPr id="5" name="AutoShape 3"/>
          <p:cNvSpPr>
            <a:spLocks noChangeArrowheads="1"/>
          </p:cNvSpPr>
          <p:nvPr/>
        </p:nvSpPr>
        <p:spPr bwMode="auto">
          <a:xfrm>
            <a:off x="1914324" y="4383768"/>
            <a:ext cx="7318384" cy="964376"/>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000" b="0" i="0" u="none" strike="noStrike" kern="0" cap="none" spc="0" normalizeH="0" baseline="0" noProof="0" dirty="0">
                <a:ln>
                  <a:noFill/>
                </a:ln>
                <a:solidFill>
                  <a:srgbClr val="000000"/>
                </a:solidFill>
                <a:effectLst/>
                <a:uLnTx/>
                <a:uFillTx/>
                <a:latin typeface="Lucida Sans Unicode" panose="020B0602030504020204" pitchFamily="34" charset="0"/>
                <a:cs typeface="Lucida Sans Unicode" panose="020B0602030504020204" pitchFamily="34" charset="0"/>
              </a:rPr>
              <a:t>ORDER BY &lt;order_by_list&gt;</a:t>
            </a: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000" b="0" i="0" u="none" strike="noStrike" kern="0" cap="none" spc="0" normalizeH="0" baseline="0" noProof="0" dirty="0">
                <a:ln>
                  <a:noFill/>
                </a:ln>
                <a:solidFill>
                  <a:srgbClr val="000000"/>
                </a:solidFill>
                <a:effectLst/>
                <a:uLnTx/>
                <a:uFillTx/>
                <a:latin typeface="Lucida Sans Unicode" panose="020B0602030504020204" pitchFamily="34" charset="0"/>
                <a:cs typeface="Lucida Sans Unicode" panose="020B0602030504020204" pitchFamily="34" charset="0"/>
              </a:rPr>
              <a:t>OFFSET &lt;offset_value&gt; ROW(S)</a:t>
            </a: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000" b="0" i="0" u="none" strike="noStrike" kern="0" cap="none" spc="0" normalizeH="0" baseline="0" noProof="0" dirty="0">
                <a:ln>
                  <a:noFill/>
                </a:ln>
                <a:solidFill>
                  <a:srgbClr val="000000"/>
                </a:solidFill>
                <a:effectLst/>
                <a:uLnTx/>
                <a:uFillTx/>
                <a:latin typeface="Lucida Sans Unicode" panose="020B0602030504020204" pitchFamily="34" charset="0"/>
                <a:cs typeface="Lucida Sans Unicode" panose="020B0602030504020204" pitchFamily="34" charset="0"/>
              </a:rPr>
              <a:t>FETCH FIRST|NEXT &lt;fetch_value&gt; ROW(S) ONLY</a:t>
            </a:r>
          </a:p>
        </p:txBody>
      </p:sp>
    </p:spTree>
    <p:extLst>
      <p:ext uri="{BB962C8B-B14F-4D97-AF65-F5344CB8AC3E}">
        <p14:creationId xmlns:p14="http://schemas.microsoft.com/office/powerpoint/2010/main" val="342119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Eliminating Duplicates and Sorting Results</a:t>
            </a:r>
          </a:p>
        </p:txBody>
      </p:sp>
    </p:spTree>
    <p:extLst>
      <p:ext uri="{BB962C8B-B14F-4D97-AF65-F5344CB8AC3E}">
        <p14:creationId xmlns:p14="http://schemas.microsoft.com/office/powerpoint/2010/main" val="10273070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Filtering and Using </a:t>
            </a:r>
            <a:r>
              <a:rPr lang="en-GB" dirty="0"/>
              <a:t>Predicates</a:t>
            </a:r>
            <a:endParaRPr lang="en-US" dirty="0"/>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3310156568"/>
              </p:ext>
            </p:extLst>
          </p:nvPr>
        </p:nvGraphicFramePr>
        <p:xfrm>
          <a:off x="378696" y="1769544"/>
          <a:ext cx="11525250" cy="4696208"/>
        </p:xfrm>
        <a:graphic>
          <a:graphicData uri="http://schemas.openxmlformats.org/drawingml/2006/table">
            <a:tbl>
              <a:tblPr firstRow="1" bandRow="1">
                <a:tableStyleId>{5C22544A-7EE6-4342-B048-85BDC9FD1C3A}</a:tableStyleId>
              </a:tblPr>
              <a:tblGrid>
                <a:gridCol w="3523847"/>
                <a:gridCol w="8001403"/>
              </a:tblGrid>
              <a:tr h="370840">
                <a:tc>
                  <a:txBody>
                    <a:bodyPr/>
                    <a:lstStyle/>
                    <a:p>
                      <a:pPr>
                        <a:lnSpc>
                          <a:spcPct val="107000"/>
                        </a:lnSpc>
                        <a:spcAft>
                          <a:spcPts val="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Predicates and Operators</a:t>
                      </a:r>
                    </a:p>
                  </a:txBody>
                  <a:tcPr marL="68580" marR="68580" marT="0" marB="0"/>
                </a:tc>
                <a:tc>
                  <a:txBody>
                    <a:bodyPr/>
                    <a:lstStyle/>
                    <a:p>
                      <a:pPr>
                        <a:lnSpc>
                          <a:spcPct val="107000"/>
                        </a:lnSpc>
                        <a:spcAft>
                          <a:spcPts val="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Description</a:t>
                      </a:r>
                    </a:p>
                  </a:txBody>
                  <a:tcPr marL="68580" marR="68580" marT="0" marB="0"/>
                </a:tc>
              </a:tr>
              <a:tr h="370840">
                <a:tc>
                  <a:txBody>
                    <a:bodyPr/>
                    <a:lstStyle/>
                    <a:p>
                      <a:pPr>
                        <a:lnSpc>
                          <a:spcPct val="107000"/>
                        </a:lnSpc>
                        <a:spcAft>
                          <a:spcPts val="0"/>
                        </a:spcAft>
                      </a:pPr>
                      <a:r>
                        <a:rPr lang="en-GB" sz="2400" b="0" dirty="0" smtClean="0">
                          <a:effectLst/>
                          <a:latin typeface="Calibri" panose="020F0502020204030204" pitchFamily="34" charset="0"/>
                          <a:ea typeface="Calibri" panose="020F0502020204030204" pitchFamily="34" charset="0"/>
                          <a:cs typeface="Times New Roman" panose="02020603050405020304" pitchFamily="18" charset="0"/>
                        </a:rPr>
                        <a:t>= &lt; &gt;</a:t>
                      </a:r>
                      <a:endParaRPr lang="en-GB"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400" b="0" dirty="0" smtClean="0">
                          <a:effectLst/>
                          <a:latin typeface="Calibri" panose="020F0502020204030204" pitchFamily="34" charset="0"/>
                          <a:ea typeface="Calibri" panose="020F0502020204030204" pitchFamily="34" charset="0"/>
                          <a:cs typeface="Times New Roman" panose="02020603050405020304" pitchFamily="18" charset="0"/>
                        </a:rPr>
                        <a:t>Compares values for equality</a:t>
                      </a:r>
                      <a:r>
                        <a:rPr lang="en-GB" sz="2400" b="0" baseline="0" dirty="0" smtClean="0">
                          <a:effectLst/>
                          <a:latin typeface="Calibri" panose="020F0502020204030204" pitchFamily="34" charset="0"/>
                          <a:ea typeface="Calibri" panose="020F0502020204030204" pitchFamily="34" charset="0"/>
                          <a:cs typeface="Times New Roman" panose="02020603050405020304" pitchFamily="18" charset="0"/>
                        </a:rPr>
                        <a:t> / non-equality.</a:t>
                      </a:r>
                      <a:endParaRPr lang="en-GB"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0840">
                <a:tc>
                  <a:txBody>
                    <a:bodyPr/>
                    <a:lstStyle/>
                    <a:p>
                      <a:pPr>
                        <a:lnSpc>
                          <a:spcPct val="107000"/>
                        </a:lnSpc>
                        <a:spcAft>
                          <a:spcPts val="0"/>
                        </a:spcAft>
                      </a:pPr>
                      <a:r>
                        <a:rPr lang="en-GB" sz="2400" b="0" dirty="0">
                          <a:effectLst/>
                          <a:latin typeface="Calibri" panose="020F0502020204030204" pitchFamily="34" charset="0"/>
                          <a:ea typeface="Calibri" panose="020F0502020204030204" pitchFamily="34" charset="0"/>
                          <a:cs typeface="Times New Roman" panose="02020603050405020304" pitchFamily="18" charset="0"/>
                        </a:rPr>
                        <a:t>IN</a:t>
                      </a:r>
                    </a:p>
                  </a:txBody>
                  <a:tcPr marL="68580" marR="68580" marT="0" marB="0"/>
                </a:tc>
                <a:tc>
                  <a:txBody>
                    <a:bodyPr/>
                    <a:lstStyle/>
                    <a:p>
                      <a:pPr>
                        <a:lnSpc>
                          <a:spcPct val="107000"/>
                        </a:lnSpc>
                        <a:spcAft>
                          <a:spcPts val="0"/>
                        </a:spcAft>
                      </a:pPr>
                      <a:r>
                        <a:rPr lang="en-GB" sz="2400" b="0" dirty="0">
                          <a:effectLst/>
                          <a:latin typeface="Calibri" panose="020F0502020204030204" pitchFamily="34" charset="0"/>
                          <a:ea typeface="Calibri" panose="020F0502020204030204" pitchFamily="34" charset="0"/>
                          <a:cs typeface="Times New Roman" panose="02020603050405020304" pitchFamily="18" charset="0"/>
                        </a:rPr>
                        <a:t>Determines whether a specified value matches any value in a subquery or a list.</a:t>
                      </a:r>
                    </a:p>
                  </a:txBody>
                  <a:tcPr marL="68580" marR="68580" marT="0" marB="0"/>
                </a:tc>
              </a:tr>
              <a:tr h="370840">
                <a:tc>
                  <a:txBody>
                    <a:bodyPr/>
                    <a:lstStyle/>
                    <a:p>
                      <a:pPr>
                        <a:lnSpc>
                          <a:spcPct val="107000"/>
                        </a:lnSpc>
                        <a:spcAft>
                          <a:spcPts val="0"/>
                        </a:spcAft>
                      </a:pPr>
                      <a:r>
                        <a:rPr lang="en-GB" sz="2400" b="0" dirty="0">
                          <a:effectLst/>
                          <a:latin typeface="Calibri" panose="020F0502020204030204" pitchFamily="34" charset="0"/>
                          <a:ea typeface="Calibri" panose="020F0502020204030204" pitchFamily="34" charset="0"/>
                          <a:cs typeface="Times New Roman" panose="02020603050405020304" pitchFamily="18" charset="0"/>
                        </a:rPr>
                        <a:t>BETWEEN</a:t>
                      </a:r>
                    </a:p>
                  </a:txBody>
                  <a:tcPr marL="68580" marR="68580" marT="0" marB="0"/>
                </a:tc>
                <a:tc>
                  <a:txBody>
                    <a:bodyPr/>
                    <a:lstStyle/>
                    <a:p>
                      <a:pPr>
                        <a:lnSpc>
                          <a:spcPct val="107000"/>
                        </a:lnSpc>
                        <a:spcAft>
                          <a:spcPts val="0"/>
                        </a:spcAft>
                      </a:pPr>
                      <a:r>
                        <a:rPr lang="en-GB" sz="2400" b="0">
                          <a:effectLst/>
                          <a:latin typeface="Calibri" panose="020F0502020204030204" pitchFamily="34" charset="0"/>
                          <a:ea typeface="Calibri" panose="020F0502020204030204" pitchFamily="34" charset="0"/>
                          <a:cs typeface="Times New Roman" panose="02020603050405020304" pitchFamily="18" charset="0"/>
                        </a:rPr>
                        <a:t>Specifies an inclusive range to test.</a:t>
                      </a:r>
                    </a:p>
                  </a:txBody>
                  <a:tcPr marL="68580" marR="68580" marT="0" marB="0"/>
                </a:tc>
              </a:tr>
              <a:tr h="370840">
                <a:tc>
                  <a:txBody>
                    <a:bodyPr/>
                    <a:lstStyle/>
                    <a:p>
                      <a:pPr>
                        <a:lnSpc>
                          <a:spcPct val="107000"/>
                        </a:lnSpc>
                        <a:spcAft>
                          <a:spcPts val="0"/>
                        </a:spcAft>
                      </a:pPr>
                      <a:r>
                        <a:rPr lang="en-GB" sz="2400" b="0" dirty="0">
                          <a:effectLst/>
                          <a:latin typeface="Calibri" panose="020F0502020204030204" pitchFamily="34" charset="0"/>
                          <a:ea typeface="Calibri" panose="020F0502020204030204" pitchFamily="34" charset="0"/>
                          <a:cs typeface="Times New Roman" panose="02020603050405020304" pitchFamily="18" charset="0"/>
                        </a:rPr>
                        <a:t>LIKE</a:t>
                      </a:r>
                    </a:p>
                  </a:txBody>
                  <a:tcPr marL="68580" marR="68580" marT="0" marB="0"/>
                </a:tc>
                <a:tc>
                  <a:txBody>
                    <a:bodyPr/>
                    <a:lstStyle/>
                    <a:p>
                      <a:pPr>
                        <a:lnSpc>
                          <a:spcPct val="107000"/>
                        </a:lnSpc>
                        <a:spcAft>
                          <a:spcPts val="0"/>
                        </a:spcAft>
                      </a:pPr>
                      <a:r>
                        <a:rPr lang="en-GB" sz="2400" b="0" dirty="0">
                          <a:effectLst/>
                          <a:latin typeface="Calibri" panose="020F0502020204030204" pitchFamily="34" charset="0"/>
                          <a:ea typeface="Calibri" panose="020F0502020204030204" pitchFamily="34" charset="0"/>
                          <a:cs typeface="Times New Roman" panose="02020603050405020304" pitchFamily="18" charset="0"/>
                        </a:rPr>
                        <a:t>Determines whether a specific character string matches a specified </a:t>
                      </a:r>
                      <a:r>
                        <a:rPr lang="en-GB" sz="2400" b="0" dirty="0" smtClean="0">
                          <a:effectLst/>
                          <a:latin typeface="Calibri" panose="020F0502020204030204" pitchFamily="34" charset="0"/>
                          <a:ea typeface="Calibri" panose="020F0502020204030204" pitchFamily="34" charset="0"/>
                          <a:cs typeface="Times New Roman" panose="02020603050405020304" pitchFamily="18" charset="0"/>
                        </a:rPr>
                        <a:t>pattern,</a:t>
                      </a:r>
                      <a:r>
                        <a:rPr lang="en-GB" sz="2400" b="0" baseline="0" dirty="0" smtClean="0">
                          <a:effectLst/>
                          <a:latin typeface="Calibri" panose="020F0502020204030204" pitchFamily="34" charset="0"/>
                          <a:ea typeface="Calibri" panose="020F0502020204030204" pitchFamily="34" charset="0"/>
                          <a:cs typeface="Times New Roman" panose="02020603050405020304" pitchFamily="18" charset="0"/>
                        </a:rPr>
                        <a:t> which can include wildcards.</a:t>
                      </a:r>
                      <a:endParaRPr lang="en-GB"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0840">
                <a:tc>
                  <a:txBody>
                    <a:bodyPr/>
                    <a:lstStyle/>
                    <a:p>
                      <a:pPr>
                        <a:lnSpc>
                          <a:spcPct val="107000"/>
                        </a:lnSpc>
                        <a:spcAft>
                          <a:spcPts val="0"/>
                        </a:spcAft>
                      </a:pPr>
                      <a:r>
                        <a:rPr lang="en-GB" sz="2400" b="0" dirty="0">
                          <a:effectLst/>
                          <a:latin typeface="Calibri" panose="020F0502020204030204" pitchFamily="34" charset="0"/>
                          <a:ea typeface="Calibri" panose="020F0502020204030204" pitchFamily="34" charset="0"/>
                          <a:cs typeface="Times New Roman" panose="02020603050405020304" pitchFamily="18" charset="0"/>
                        </a:rPr>
                        <a:t>AND</a:t>
                      </a:r>
                    </a:p>
                  </a:txBody>
                  <a:tcPr marL="68580" marR="68580" marT="0" marB="0"/>
                </a:tc>
                <a:tc>
                  <a:txBody>
                    <a:bodyPr/>
                    <a:lstStyle/>
                    <a:p>
                      <a:pPr>
                        <a:lnSpc>
                          <a:spcPct val="107000"/>
                        </a:lnSpc>
                        <a:spcAft>
                          <a:spcPts val="0"/>
                        </a:spcAft>
                      </a:pPr>
                      <a:r>
                        <a:rPr lang="en-GB" sz="2400" b="0" dirty="0">
                          <a:effectLst/>
                          <a:latin typeface="Calibri" panose="020F0502020204030204" pitchFamily="34" charset="0"/>
                          <a:ea typeface="Calibri" panose="020F0502020204030204" pitchFamily="34" charset="0"/>
                          <a:cs typeface="Times New Roman" panose="02020603050405020304" pitchFamily="18" charset="0"/>
                        </a:rPr>
                        <a:t>Combines two Boolean expressions and returns TRUE only when both are TRUE.</a:t>
                      </a:r>
                    </a:p>
                  </a:txBody>
                  <a:tcPr marL="68580" marR="68580" marT="0" marB="0"/>
                </a:tc>
              </a:tr>
              <a:tr h="370840">
                <a:tc>
                  <a:txBody>
                    <a:bodyPr/>
                    <a:lstStyle/>
                    <a:p>
                      <a:pPr>
                        <a:lnSpc>
                          <a:spcPct val="107000"/>
                        </a:lnSpc>
                        <a:spcAft>
                          <a:spcPts val="0"/>
                        </a:spcAft>
                      </a:pPr>
                      <a:r>
                        <a:rPr lang="en-GB" sz="2400" b="0" dirty="0">
                          <a:effectLst/>
                          <a:latin typeface="Calibri" panose="020F0502020204030204" pitchFamily="34" charset="0"/>
                          <a:ea typeface="Calibri" panose="020F0502020204030204" pitchFamily="34" charset="0"/>
                          <a:cs typeface="Times New Roman" panose="02020603050405020304" pitchFamily="18" charset="0"/>
                        </a:rPr>
                        <a:t>OR</a:t>
                      </a:r>
                    </a:p>
                  </a:txBody>
                  <a:tcPr marL="68580" marR="68580" marT="0" marB="0"/>
                </a:tc>
                <a:tc>
                  <a:txBody>
                    <a:bodyPr/>
                    <a:lstStyle/>
                    <a:p>
                      <a:pPr>
                        <a:lnSpc>
                          <a:spcPct val="107000"/>
                        </a:lnSpc>
                        <a:spcAft>
                          <a:spcPts val="0"/>
                        </a:spcAft>
                      </a:pPr>
                      <a:r>
                        <a:rPr lang="en-GB" sz="2400" b="0" dirty="0">
                          <a:effectLst/>
                          <a:latin typeface="Calibri" panose="020F0502020204030204" pitchFamily="34" charset="0"/>
                          <a:ea typeface="Calibri" panose="020F0502020204030204" pitchFamily="34" charset="0"/>
                          <a:cs typeface="Times New Roman" panose="02020603050405020304" pitchFamily="18" charset="0"/>
                        </a:rPr>
                        <a:t>Combines two Boolean expressions and returns TRUE if either is TRUE.</a:t>
                      </a:r>
                    </a:p>
                  </a:txBody>
                  <a:tcPr marL="68580" marR="68580" marT="0" marB="0"/>
                </a:tc>
              </a:tr>
              <a:tr h="370840">
                <a:tc>
                  <a:txBody>
                    <a:bodyPr/>
                    <a:lstStyle/>
                    <a:p>
                      <a:pPr>
                        <a:lnSpc>
                          <a:spcPct val="107000"/>
                        </a:lnSpc>
                        <a:spcAft>
                          <a:spcPts val="0"/>
                        </a:spcAft>
                      </a:pPr>
                      <a:r>
                        <a:rPr lang="en-GB" sz="2400" b="0">
                          <a:effectLst/>
                          <a:latin typeface="Calibri" panose="020F0502020204030204" pitchFamily="34" charset="0"/>
                          <a:ea typeface="Calibri" panose="020F0502020204030204" pitchFamily="34" charset="0"/>
                          <a:cs typeface="Times New Roman" panose="02020603050405020304" pitchFamily="18" charset="0"/>
                        </a:rPr>
                        <a:t>NOT</a:t>
                      </a:r>
                    </a:p>
                  </a:txBody>
                  <a:tcPr marL="68580" marR="68580" marT="0" marB="0"/>
                </a:tc>
                <a:tc>
                  <a:txBody>
                    <a:bodyPr/>
                    <a:lstStyle/>
                    <a:p>
                      <a:pPr>
                        <a:lnSpc>
                          <a:spcPct val="107000"/>
                        </a:lnSpc>
                        <a:spcAft>
                          <a:spcPts val="0"/>
                        </a:spcAft>
                      </a:pPr>
                      <a:r>
                        <a:rPr lang="en-GB" sz="2400" b="0" dirty="0">
                          <a:effectLst/>
                          <a:latin typeface="Calibri" panose="020F0502020204030204" pitchFamily="34" charset="0"/>
                          <a:ea typeface="Calibri" panose="020F0502020204030204" pitchFamily="34" charset="0"/>
                          <a:cs typeface="Times New Roman" panose="02020603050405020304" pitchFamily="18" charset="0"/>
                        </a:rPr>
                        <a:t>Reverses the result of a search condition.</a:t>
                      </a:r>
                    </a:p>
                  </a:txBody>
                  <a:tcPr marL="68580" marR="68580" marT="0" marB="0"/>
                </a:tc>
              </a:tr>
            </a:tbl>
          </a:graphicData>
        </a:graphic>
      </p:graphicFrame>
      <p:sp>
        <p:nvSpPr>
          <p:cNvPr id="7" name="Content Placeholder 2"/>
          <p:cNvSpPr txBox="1">
            <a:spLocks/>
          </p:cNvSpPr>
          <p:nvPr/>
        </p:nvSpPr>
        <p:spPr>
          <a:xfrm>
            <a:off x="378696" y="1074327"/>
            <a:ext cx="11525250" cy="69521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Specify predicates in the WHERE clause</a:t>
            </a:r>
            <a:endParaRPr lang="en-US" dirty="0"/>
          </a:p>
        </p:txBody>
      </p:sp>
    </p:spTree>
    <p:extLst>
      <p:ext uri="{BB962C8B-B14F-4D97-AF65-F5344CB8AC3E}">
        <p14:creationId xmlns:p14="http://schemas.microsoft.com/office/powerpoint/2010/main" val="42939112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Filtering with Predicates</a:t>
            </a:r>
          </a:p>
        </p:txBody>
      </p:sp>
    </p:spTree>
    <p:extLst>
      <p:ext uri="{BB962C8B-B14F-4D97-AF65-F5344CB8AC3E}">
        <p14:creationId xmlns:p14="http://schemas.microsoft.com/office/powerpoint/2010/main" val="364024759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schemas.microsoft.com/office/2006/documentManagement/types"/>
    <ds:schemaRef ds:uri="http://purl.org/dc/dcmitype/"/>
    <ds:schemaRef ds:uri="636b0322-90fb-440c-9cbc-22749e7231e9"/>
    <ds:schemaRef ds:uri="http://purl.org/dc/elements/1.1/"/>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1655678F-A693-444F-B186-FDCC260796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3468</TotalTime>
  <Words>637</Words>
  <Application>Microsoft Office PowerPoint</Application>
  <PresentationFormat>Widescreen</PresentationFormat>
  <Paragraphs>107</Paragraphs>
  <Slides>11</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Courier New</vt:lpstr>
      <vt:lpstr>Lucida Sans Unicode</vt:lpstr>
      <vt:lpstr>Segoe</vt:lpstr>
      <vt:lpstr>Segoe UI</vt:lpstr>
      <vt:lpstr>Segoe UI Light</vt:lpstr>
      <vt:lpstr>Times New Roman</vt:lpstr>
      <vt:lpstr>1_Office Theme</vt:lpstr>
      <vt:lpstr>PowerPoint Presentation</vt:lpstr>
      <vt:lpstr>Module Overview</vt:lpstr>
      <vt:lpstr>Removing Duplicates</vt:lpstr>
      <vt:lpstr>Sorting Results</vt:lpstr>
      <vt:lpstr>Limiting Sorted Results</vt:lpstr>
      <vt:lpstr>Paging Through Results</vt:lpstr>
      <vt:lpstr>Eliminating Duplicates and Sorting Results</vt:lpstr>
      <vt:lpstr>Filtering and Using Predicates</vt:lpstr>
      <vt:lpstr>Filtering with Predicates</vt:lpstr>
      <vt:lpstr>Querying Tables with SELECT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cp:lastModifiedBy>
  <cp:revision>76</cp:revision>
  <dcterms:created xsi:type="dcterms:W3CDTF">2013-02-15T23:12:42Z</dcterms:created>
  <dcterms:modified xsi:type="dcterms:W3CDTF">2015-01-23T21:40:01Z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