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7" r:id="rId5"/>
    <p:sldId id="278" r:id="rId6"/>
    <p:sldId id="282" r:id="rId7"/>
    <p:sldId id="283" r:id="rId8"/>
    <p:sldId id="294" r:id="rId9"/>
    <p:sldId id="287" r:id="rId10"/>
    <p:sldId id="296" r:id="rId11"/>
    <p:sldId id="289" r:id="rId12"/>
    <p:sldId id="297" r:id="rId13"/>
    <p:sldId id="300" r:id="rId14"/>
    <p:sldId id="301" r:id="rId15"/>
    <p:sldId id="291" r:id="rId16"/>
    <p:sldId id="298" r:id="rId17"/>
    <p:sldId id="293" r:id="rId18"/>
    <p:sldId id="299" r:id="rId19"/>
    <p:sldId id="302"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73407" autoAdjust="0"/>
  </p:normalViewPr>
  <p:slideViewPr>
    <p:cSldViewPr snapToGrid="0">
      <p:cViewPr varScale="1">
        <p:scale>
          <a:sx n="70" d="100"/>
          <a:sy n="70" d="100"/>
        </p:scale>
        <p:origin x="546" y="39"/>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4/22/2016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4/22/2016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298270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a:solidFill>
                  <a:schemeClr val="tx1"/>
                </a:solidFill>
                <a:latin typeface="+mn-lt"/>
                <a:ea typeface="+mn-ea"/>
                <a:cs typeface="+mn-cs"/>
              </a:rPr>
              <a:t>SELECT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a:t>
            </a:r>
          </a:p>
          <a:p>
            <a:pPr marL="171450" indent="-171450">
              <a:buFont typeface="Arial" panose="020B0604020202020204" pitchFamily="34" charset="0"/>
              <a:buChar char="•"/>
            </a:pPr>
            <a:r>
              <a:rPr lang="en-GB" sz="1200" kern="1200" dirty="0">
                <a:solidFill>
                  <a:schemeClr val="tx1"/>
                </a:solidFill>
                <a:latin typeface="+mn-lt"/>
                <a:ea typeface="+mn-ea"/>
                <a:cs typeface="+mn-cs"/>
              </a:rPr>
              <a:t>SELECT DISTINCT ISNULL(</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'None') AS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a:t>
            </a:r>
          </a:p>
          <a:p>
            <a:pPr marL="171450" indent="-171450">
              <a:buFont typeface="Arial" panose="020B0604020202020204" pitchFamily="34" charset="0"/>
              <a:buChar char="•"/>
            </a:pPr>
            <a:r>
              <a:rPr lang="en-GB" sz="1200" kern="1200" dirty="0">
                <a:solidFill>
                  <a:schemeClr val="tx1"/>
                </a:solidFill>
                <a:latin typeface="+mn-lt"/>
                <a:ea typeface="+mn-ea"/>
                <a:cs typeface="+mn-cs"/>
              </a:rPr>
              <a:t>SELECT DISTINCT ISNULL(</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'None') AS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a:t>
            </a:r>
          </a:p>
          <a:p>
            <a:pPr marL="171450" indent="-171450">
              <a:buFont typeface="Arial" panose="020B0604020202020204" pitchFamily="34" charset="0"/>
              <a:buChar char="•"/>
            </a:pPr>
            <a:r>
              <a:rPr lang="en-GB" sz="1200" kern="1200" dirty="0">
                <a:solidFill>
                  <a:schemeClr val="tx1"/>
                </a:solidFill>
                <a:latin typeface="+mn-lt"/>
                <a:ea typeface="+mn-ea"/>
                <a:cs typeface="+mn-cs"/>
              </a:rPr>
              <a:t>SELECT DISTINCT ISNULL(</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'None') AS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ISNULL(Size, '-') AS Size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Color</a:t>
            </a:r>
            <a:r>
              <a:rPr lang="en-GB" sz="1200" kern="1200" dirty="0">
                <a:solidFill>
                  <a:schemeClr val="tx1"/>
                </a:solidFill>
                <a:latin typeface="+mn-lt"/>
                <a:ea typeface="+mn-ea"/>
                <a:cs typeface="+mn-cs"/>
              </a:rPr>
              <a:t>, Size DESC;</a:t>
            </a:r>
          </a:p>
          <a:p>
            <a:pPr marL="171450" indent="-171450">
              <a:buFont typeface="Arial" panose="020B0604020202020204" pitchFamily="34" charset="0"/>
              <a:buChar char="•"/>
            </a:pPr>
            <a:r>
              <a:rPr lang="en-GB" sz="1200" kern="1200" dirty="0">
                <a:solidFill>
                  <a:schemeClr val="tx1"/>
                </a:solidFill>
                <a:latin typeface="+mn-lt"/>
                <a:ea typeface="+mn-ea"/>
                <a:cs typeface="+mn-cs"/>
              </a:rPr>
              <a:t>SELECT TOP 100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DESC;</a:t>
            </a:r>
          </a:p>
          <a:p>
            <a:pPr marL="171450" indent="-171450">
              <a:buFont typeface="Arial" panose="020B0604020202020204" pitchFamily="34" charset="0"/>
              <a:buChar char="•"/>
            </a:pPr>
            <a:r>
              <a:rPr lang="en-GB" sz="1200" kern="1200" dirty="0">
                <a:solidFill>
                  <a:schemeClr val="tx1"/>
                </a:solidFill>
                <a:latin typeface="+mn-lt"/>
                <a:ea typeface="+mn-ea"/>
                <a:cs typeface="+mn-cs"/>
              </a:rPr>
              <a:t>SELECT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ProductNumber</a:t>
            </a:r>
            <a:r>
              <a:rPr lang="en-GB" sz="1200" kern="1200" dirty="0">
                <a:solidFill>
                  <a:schemeClr val="tx1"/>
                </a:solidFill>
                <a:latin typeface="+mn-lt"/>
                <a:ea typeface="+mn-ea"/>
                <a:cs typeface="+mn-cs"/>
              </a:rPr>
              <a:t> OFFSET 0 ROWS FETCH NEXT 10 ROWS ONLY; </a:t>
            </a:r>
          </a:p>
          <a:p>
            <a:pPr marL="171450" indent="-171450">
              <a:buFont typeface="Arial" panose="020B0604020202020204" pitchFamily="34" charset="0"/>
              <a:buChar char="•"/>
            </a:pPr>
            <a:r>
              <a:rPr lang="en-GB" sz="1200" kern="1200" dirty="0">
                <a:solidFill>
                  <a:schemeClr val="tx1"/>
                </a:solidFill>
                <a:latin typeface="+mn-lt"/>
                <a:ea typeface="+mn-ea"/>
                <a:cs typeface="+mn-cs"/>
              </a:rPr>
              <a:t>SELECT Name, </a:t>
            </a:r>
            <a:r>
              <a:rPr lang="en-GB" sz="1200" kern="1200" dirty="0" err="1">
                <a:solidFill>
                  <a:schemeClr val="tx1"/>
                </a:solidFill>
                <a:latin typeface="+mn-lt"/>
                <a:ea typeface="+mn-ea"/>
                <a:cs typeface="+mn-cs"/>
              </a:rPr>
              <a:t>ListPrice</a:t>
            </a:r>
            <a:r>
              <a:rPr lang="en-GB" sz="1200" kern="1200" dirty="0">
                <a:solidFill>
                  <a:schemeClr val="tx1"/>
                </a:solidFill>
                <a:latin typeface="+mn-lt"/>
                <a:ea typeface="+mn-ea"/>
                <a:cs typeface="+mn-cs"/>
              </a:rPr>
              <a:t> FROM </a:t>
            </a:r>
            <a:r>
              <a:rPr lang="en-GB" sz="1200" kern="1200" dirty="0" err="1">
                <a:solidFill>
                  <a:schemeClr val="tx1"/>
                </a:solidFill>
                <a:latin typeface="+mn-lt"/>
                <a:ea typeface="+mn-ea"/>
                <a:cs typeface="+mn-cs"/>
              </a:rPr>
              <a:t>SalesLT.Product</a:t>
            </a:r>
            <a:r>
              <a:rPr lang="en-GB" sz="1200" kern="1200" dirty="0">
                <a:solidFill>
                  <a:schemeClr val="tx1"/>
                </a:solidFill>
                <a:latin typeface="+mn-lt"/>
                <a:ea typeface="+mn-ea"/>
                <a:cs typeface="+mn-cs"/>
              </a:rPr>
              <a:t> ORDER BY </a:t>
            </a:r>
            <a:r>
              <a:rPr lang="en-GB" sz="1200" kern="1200" dirty="0" err="1">
                <a:solidFill>
                  <a:schemeClr val="tx1"/>
                </a:solidFill>
                <a:latin typeface="+mn-lt"/>
                <a:ea typeface="+mn-ea"/>
                <a:cs typeface="+mn-cs"/>
              </a:rPr>
              <a:t>ProductNumber</a:t>
            </a:r>
            <a:r>
              <a:rPr lang="en-GB" sz="1200" kern="1200" dirty="0">
                <a:solidFill>
                  <a:schemeClr val="tx1"/>
                </a:solidFill>
                <a:latin typeface="+mn-lt"/>
                <a:ea typeface="+mn-ea"/>
                <a:cs typeface="+mn-cs"/>
              </a:rPr>
              <a:t> OFFSET 10 ROWS FETCH FIRST 10 ROW ONLY;</a:t>
            </a:r>
          </a:p>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217266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179192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347777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40131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55590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40983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Common:</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SUM</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MIN</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MAX</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AVG</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COUNT</a:t>
            </a:r>
          </a:p>
          <a:p>
            <a:pPr marL="166688" lvl="0" indent="-166688"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COUNT_BIG</a:t>
            </a:r>
          </a:p>
          <a:p>
            <a:r>
              <a:rPr lang="en-GB" dirty="0"/>
              <a:t>Statistical:</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STDEV</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STDEVP</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VAR</a:t>
            </a:r>
          </a:p>
          <a:p>
            <a:pPr marL="285750" lvl="0" indent="-285750" fontAlgn="base">
              <a:spcBef>
                <a:spcPct val="0"/>
              </a:spcBef>
              <a:spcAft>
                <a:spcPct val="0"/>
              </a:spcAft>
              <a:buFont typeface="Arial" pitchFamily="34" charset="0"/>
              <a:buChar char="•"/>
              <a:defRPr/>
            </a:pPr>
            <a:r>
              <a:rPr lang="en-US" sz="1200" dirty="0">
                <a:solidFill>
                  <a:srgbClr val="000000"/>
                </a:solidFill>
                <a:latin typeface="Segoe UI" panose="020B0502040204020203" pitchFamily="34" charset="0"/>
                <a:cs typeface="Segoe UI" panose="020B0502040204020203" pitchFamily="34" charset="0"/>
              </a:rPr>
              <a:t>VARP</a:t>
            </a:r>
          </a:p>
          <a:p>
            <a:pPr marL="0" lvl="0" indent="0" fontAlgn="base">
              <a:spcBef>
                <a:spcPct val="0"/>
              </a:spcBef>
              <a:spcAft>
                <a:spcPct val="0"/>
              </a:spcAft>
              <a:buFont typeface="Arial" pitchFamily="34" charset="0"/>
              <a:buNone/>
              <a:defRPr/>
            </a:pPr>
            <a:r>
              <a:rPr lang="en-US" sz="1200" dirty="0">
                <a:solidFill>
                  <a:srgbClr val="000000"/>
                </a:solidFill>
                <a:latin typeface="Segoe UI" panose="020B0502040204020203" pitchFamily="34" charset="0"/>
                <a:cs typeface="Segoe UI" panose="020B0502040204020203" pitchFamily="34" charset="0"/>
              </a:rPr>
              <a:t>Other:</a:t>
            </a:r>
          </a:p>
          <a:p>
            <a:pPr marL="166688" lvl="0" indent="-166688" fontAlgn="base">
              <a:spcBef>
                <a:spcPct val="0"/>
              </a:spcBef>
              <a:spcAft>
                <a:spcPct val="0"/>
              </a:spcAft>
              <a:buFont typeface="Arial" charset="0"/>
              <a:buChar char="•"/>
            </a:pPr>
            <a:r>
              <a:rPr lang="en-US" sz="1200" dirty="0">
                <a:solidFill>
                  <a:srgbClr val="000000"/>
                </a:solidFill>
                <a:latin typeface="Segoe UI" panose="020B0502040204020203" pitchFamily="34" charset="0"/>
                <a:cs typeface="Segoe UI" panose="020B0502040204020203" pitchFamily="34" charset="0"/>
              </a:rPr>
              <a:t>CHECKSUM_AGG</a:t>
            </a:r>
          </a:p>
          <a:p>
            <a:pPr marL="166688" lvl="0" indent="-166688" fontAlgn="base">
              <a:spcBef>
                <a:spcPct val="0"/>
              </a:spcBef>
              <a:spcAft>
                <a:spcPct val="0"/>
              </a:spcAft>
              <a:buFont typeface="Arial" charset="0"/>
              <a:buChar char="•"/>
            </a:pPr>
            <a:r>
              <a:rPr lang="en-US" sz="1200" dirty="0">
                <a:solidFill>
                  <a:srgbClr val="000000"/>
                </a:solidFill>
                <a:latin typeface="Segoe UI" panose="020B0502040204020203" pitchFamily="34" charset="0"/>
                <a:cs typeface="Segoe UI" panose="020B0502040204020203" pitchFamily="34" charset="0"/>
              </a:rPr>
              <a:t>GROUPING</a:t>
            </a:r>
          </a:p>
          <a:p>
            <a:pPr marL="166688" lvl="0" indent="-166688" fontAlgn="base">
              <a:spcBef>
                <a:spcPct val="0"/>
              </a:spcBef>
              <a:spcAft>
                <a:spcPct val="0"/>
              </a:spcAft>
              <a:buFont typeface="Arial" charset="0"/>
              <a:buChar char="•"/>
            </a:pPr>
            <a:r>
              <a:rPr lang="en-US" sz="1200" dirty="0">
                <a:solidFill>
                  <a:srgbClr val="000000"/>
                </a:solidFill>
                <a:latin typeface="Segoe UI" panose="020B0502040204020203" pitchFamily="34" charset="0"/>
                <a:cs typeface="Segoe UI" panose="020B0502040204020203" pitchFamily="34" charset="0"/>
              </a:rPr>
              <a:t>GROUPING_ID</a:t>
            </a:r>
          </a:p>
          <a:p>
            <a:pPr marL="285750" lvl="0" indent="-285750" fontAlgn="base">
              <a:spcBef>
                <a:spcPct val="0"/>
              </a:spcBef>
              <a:spcAft>
                <a:spcPct val="0"/>
              </a:spcAft>
              <a:buFont typeface="Arial" pitchFamily="34" charset="0"/>
              <a:buChar char="•"/>
              <a:defRPr/>
            </a:pPr>
            <a:endParaRPr lang="en-US" sz="1200" dirty="0">
              <a:solidFill>
                <a:srgbClr val="000000"/>
              </a:solidFill>
              <a:latin typeface="Segoe UI" panose="020B0502040204020203" pitchFamily="34" charset="0"/>
              <a:cs typeface="Segoe UI" panose="020B0502040204020203" pitchFamily="34" charset="0"/>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80342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278272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latin typeface="+mn-lt"/>
              <a:ea typeface="+mn-ea"/>
              <a:cs typeface="+mn-cs"/>
            </a:endParaRPr>
          </a:p>
          <a:p>
            <a:pPr marL="171450" indent="-171450">
              <a:buFont typeface="Arial" panose="020B0604020202020204" pitchFamily="34" charset="0"/>
              <a:buChar char="•"/>
            </a:pPr>
            <a:endParaRPr lang="en-GB" sz="120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893598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93270" y="3466407"/>
            <a:ext cx="8687683" cy="1485524"/>
          </a:xfrm>
          <a:noFill/>
          <a:ln>
            <a:noFill/>
          </a:ln>
        </p:spPr>
        <p:txBody>
          <a:bodyPr/>
          <a:lstStyle/>
          <a:p>
            <a:pPr marL="914400" indent="-914400"/>
            <a:r>
              <a:rPr lang="en-US"/>
              <a:t>05 </a:t>
            </a:r>
            <a:r>
              <a:rPr lang="en-US" dirty="0"/>
              <a:t>| </a:t>
            </a:r>
            <a:r>
              <a:rPr lang="en-GB" dirty="0"/>
              <a:t>Using Functions and Aggregating Data</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Aggregate Functions</a:t>
            </a:r>
          </a:p>
        </p:txBody>
      </p:sp>
      <p:sp>
        <p:nvSpPr>
          <p:cNvPr id="3" name="Content Placeholder 2"/>
          <p:cNvSpPr>
            <a:spLocks noGrp="1"/>
          </p:cNvSpPr>
          <p:nvPr>
            <p:ph sz="quarter" idx="10"/>
          </p:nvPr>
        </p:nvSpPr>
        <p:spPr/>
        <p:txBody>
          <a:bodyPr/>
          <a:lstStyle/>
          <a:p>
            <a:pPr lvl="0"/>
            <a:r>
              <a:rPr lang="en-US" dirty="0">
                <a:solidFill>
                  <a:srgbClr val="000000"/>
                </a:solidFill>
              </a:rPr>
              <a:t>Functions that operate on sets, or rows of data</a:t>
            </a:r>
          </a:p>
          <a:p>
            <a:pPr lvl="0"/>
            <a:r>
              <a:rPr lang="en-US" dirty="0">
                <a:solidFill>
                  <a:srgbClr val="000000"/>
                </a:solidFill>
              </a:rPr>
              <a:t>Summarize input rows</a:t>
            </a:r>
          </a:p>
          <a:p>
            <a:pPr lvl="0"/>
            <a:r>
              <a:rPr lang="en-US" dirty="0">
                <a:solidFill>
                  <a:srgbClr val="000000"/>
                </a:solidFill>
              </a:rPr>
              <a:t>Without GROUP BY clause, all rows are arranged as one group</a:t>
            </a:r>
          </a:p>
        </p:txBody>
      </p:sp>
      <p:sp>
        <p:nvSpPr>
          <p:cNvPr id="5" name="AutoShape 3"/>
          <p:cNvSpPr>
            <a:spLocks noChangeArrowheads="1"/>
          </p:cNvSpPr>
          <p:nvPr/>
        </p:nvSpPr>
        <p:spPr bwMode="auto">
          <a:xfrm>
            <a:off x="2466346" y="3794362"/>
            <a:ext cx="7604580" cy="96704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COUNT(*) AS </a:t>
            </a:r>
            <a:r>
              <a:rPr lang="en-US" sz="2000" kern="0" dirty="0" err="1">
                <a:solidFill>
                  <a:srgbClr val="000000"/>
                </a:solidFill>
                <a:latin typeface="Lucida Sans Unicode" panose="020B0602030504020204" pitchFamily="34" charset="0"/>
                <a:cs typeface="Lucida Sans Unicode" panose="020B0602030504020204" pitchFamily="34" charset="0"/>
              </a:rPr>
              <a:t>OrderLines</a:t>
            </a:r>
            <a:r>
              <a:rPr lang="en-US" sz="2000" kern="0" dirty="0">
                <a:solidFill>
                  <a:srgbClr val="000000"/>
                </a:solidFill>
                <a:latin typeface="Lucida Sans Unicode" panose="020B0602030504020204" pitchFamily="34" charset="0"/>
                <a:cs typeface="Lucida Sans Unicode" panose="020B0602030504020204" pitchFamily="34" charset="0"/>
              </a:rPr>
              <a:t>, 							     		 SUM(</a:t>
            </a:r>
            <a:r>
              <a:rPr lang="en-US" sz="2000" kern="0" dirty="0" err="1">
                <a:solidFill>
                  <a:srgbClr val="000000"/>
                </a:solidFill>
                <a:latin typeface="Lucida Sans Unicode" panose="020B0602030504020204" pitchFamily="34" charset="0"/>
                <a:cs typeface="Lucida Sans Unicode" panose="020B0602030504020204" pitchFamily="34" charset="0"/>
              </a:rPr>
              <a:t>OrderQty</a:t>
            </a:r>
            <a:r>
              <a:rPr lang="en-US" sz="2000" kern="0" dirty="0">
                <a:solidFill>
                  <a:srgbClr val="000000"/>
                </a:solidFill>
                <a:latin typeface="Lucida Sans Unicode" panose="020B0602030504020204" pitchFamily="34" charset="0"/>
                <a:cs typeface="Lucida Sans Unicode" panose="020B0602030504020204" pitchFamily="34" charset="0"/>
              </a:rPr>
              <a:t>*</a:t>
            </a:r>
            <a:r>
              <a:rPr lang="en-US" sz="2000" kern="0" dirty="0" err="1">
                <a:solidFill>
                  <a:srgbClr val="000000"/>
                </a:solidFill>
                <a:latin typeface="Lucida Sans Unicode" panose="020B0602030504020204" pitchFamily="34" charset="0"/>
                <a:cs typeface="Lucida Sans Unicode" panose="020B0602030504020204" pitchFamily="34" charset="0"/>
              </a:rPr>
              <a:t>UnitPrice</a:t>
            </a:r>
            <a:r>
              <a:rPr lang="en-US" sz="2000" kern="0" dirty="0">
                <a:solidFill>
                  <a:srgbClr val="000000"/>
                </a:solidFill>
                <a:latin typeface="Lucida Sans Unicode" panose="020B0602030504020204" pitchFamily="34" charset="0"/>
                <a:cs typeface="Lucida Sans Unicode" panose="020B0602030504020204" pitchFamily="34" charset="0"/>
              </a:rPr>
              <a:t>) AS </a:t>
            </a:r>
            <a:r>
              <a:rPr lang="en-US" sz="2000" kern="0" dirty="0" err="1">
                <a:solidFill>
                  <a:srgbClr val="000000"/>
                </a:solidFill>
                <a:latin typeface="Lucida Sans Unicode" panose="020B0602030504020204" pitchFamily="34" charset="0"/>
                <a:cs typeface="Lucida Sans Unicode" panose="020B0602030504020204" pitchFamily="34" charset="0"/>
              </a:rPr>
              <a:t>TotalSales</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Sales.OrderDetail</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758388850"/>
              </p:ext>
            </p:extLst>
          </p:nvPr>
        </p:nvGraphicFramePr>
        <p:xfrm>
          <a:off x="4048690" y="5454504"/>
          <a:ext cx="3780077" cy="741680"/>
        </p:xfrm>
        <a:graphic>
          <a:graphicData uri="http://schemas.openxmlformats.org/drawingml/2006/table">
            <a:tbl>
              <a:tblPr firstRow="1" bandRow="1">
                <a:tableStyleId>{5C22544A-7EE6-4342-B048-85BDC9FD1C3A}</a:tableStyleId>
              </a:tblPr>
              <a:tblGrid>
                <a:gridCol w="1958112">
                  <a:extLst>
                    <a:ext uri="{9D8B030D-6E8A-4147-A177-3AD203B41FA5}">
                      <a16:colId xmlns:a16="http://schemas.microsoft.com/office/drawing/2014/main" val="20000"/>
                    </a:ext>
                  </a:extLst>
                </a:gridCol>
                <a:gridCol w="1821965">
                  <a:extLst>
                    <a:ext uri="{9D8B030D-6E8A-4147-A177-3AD203B41FA5}">
                      <a16:colId xmlns:a16="http://schemas.microsoft.com/office/drawing/2014/main" val="20001"/>
                    </a:ext>
                  </a:extLst>
                </a:gridCol>
              </a:tblGrid>
              <a:tr h="370840">
                <a:tc>
                  <a:txBody>
                    <a:bodyPr/>
                    <a:lstStyle/>
                    <a:p>
                      <a:r>
                        <a:rPr lang="en-GB" dirty="0" err="1"/>
                        <a:t>OrderLines</a:t>
                      </a:r>
                      <a:endParaRPr lang="en-GB" dirty="0"/>
                    </a:p>
                  </a:txBody>
                  <a:tcPr/>
                </a:tc>
                <a:tc>
                  <a:txBody>
                    <a:bodyPr/>
                    <a:lstStyle/>
                    <a:p>
                      <a:r>
                        <a:rPr lang="en-GB" dirty="0" err="1"/>
                        <a:t>TotalSales</a:t>
                      </a:r>
                      <a:endParaRPr lang="en-GB" dirty="0"/>
                    </a:p>
                  </a:txBody>
                  <a:tcPr/>
                </a:tc>
                <a:extLst>
                  <a:ext uri="{0D108BD9-81ED-4DB2-BD59-A6C34878D82A}">
                    <a16:rowId xmlns:a16="http://schemas.microsoft.com/office/drawing/2014/main" val="10000"/>
                  </a:ext>
                </a:extLst>
              </a:tr>
              <a:tr h="370840">
                <a:tc>
                  <a:txBody>
                    <a:bodyPr/>
                    <a:lstStyle/>
                    <a:p>
                      <a:r>
                        <a:rPr lang="en-GB" dirty="0"/>
                        <a:t>542</a:t>
                      </a:r>
                    </a:p>
                  </a:txBody>
                  <a:tcPr/>
                </a:tc>
                <a:tc>
                  <a:txBody>
                    <a:bodyPr/>
                    <a:lstStyle/>
                    <a:p>
                      <a:r>
                        <a:rPr lang="en-US" sz="1800" kern="0" dirty="0">
                          <a:solidFill>
                            <a:srgbClr val="000000"/>
                          </a:solidFill>
                          <a:latin typeface="Lucida Sans Unicode" panose="020B0602030504020204" pitchFamily="34" charset="0"/>
                          <a:cs typeface="Lucida Sans Unicode" panose="020B0602030504020204" pitchFamily="34" charset="0"/>
                        </a:rPr>
                        <a:t>714002.9136</a:t>
                      </a:r>
                      <a:endParaRPr lang="en-GB" dirty="0"/>
                    </a:p>
                  </a:txBody>
                  <a:tcPr/>
                </a:tc>
                <a:extLst>
                  <a:ext uri="{0D108BD9-81ED-4DB2-BD59-A6C34878D82A}">
                    <a16:rowId xmlns:a16="http://schemas.microsoft.com/office/drawing/2014/main" val="10001"/>
                  </a:ext>
                </a:extLst>
              </a:tr>
            </a:tbl>
          </a:graphicData>
        </a:graphic>
      </p:graphicFrame>
      <p:sp>
        <p:nvSpPr>
          <p:cNvPr id="7" name="Down Arrow 6"/>
          <p:cNvSpPr/>
          <p:nvPr/>
        </p:nvSpPr>
        <p:spPr>
          <a:xfrm>
            <a:off x="5649238" y="4761403"/>
            <a:ext cx="712928" cy="62414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82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Aggregate Functions</a:t>
            </a:r>
          </a:p>
        </p:txBody>
      </p:sp>
    </p:spTree>
    <p:extLst>
      <p:ext uri="{BB962C8B-B14F-4D97-AF65-F5344CB8AC3E}">
        <p14:creationId xmlns:p14="http://schemas.microsoft.com/office/powerpoint/2010/main" val="307808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Grouping with GROUP BY</a:t>
            </a:r>
          </a:p>
        </p:txBody>
      </p:sp>
      <p:sp>
        <p:nvSpPr>
          <p:cNvPr id="3" name="Content Placeholder 2"/>
          <p:cNvSpPr>
            <a:spLocks noGrp="1"/>
          </p:cNvSpPr>
          <p:nvPr>
            <p:ph sz="quarter" idx="10"/>
          </p:nvPr>
        </p:nvSpPr>
        <p:spPr/>
        <p:txBody>
          <a:bodyPr/>
          <a:lstStyle/>
          <a:p>
            <a:pPr lvl="0"/>
            <a:r>
              <a:rPr lang="en-US" dirty="0">
                <a:solidFill>
                  <a:srgbClr val="000000"/>
                </a:solidFill>
              </a:rPr>
              <a:t>GROUP BY creates groups for output rows, according</a:t>
            </a:r>
            <a:br>
              <a:rPr lang="en-US" dirty="0">
                <a:solidFill>
                  <a:srgbClr val="000000"/>
                </a:solidFill>
              </a:rPr>
            </a:br>
            <a:r>
              <a:rPr lang="en-US" dirty="0">
                <a:solidFill>
                  <a:srgbClr val="000000"/>
                </a:solidFill>
              </a:rPr>
              <a:t>to a unique combination of values specified in the GROUP BY clause</a:t>
            </a:r>
          </a:p>
          <a:p>
            <a:pPr lvl="0"/>
            <a:r>
              <a:rPr lang="en-US" dirty="0">
                <a:solidFill>
                  <a:srgbClr val="000000"/>
                </a:solidFill>
              </a:rPr>
              <a:t>GROUP BY calculates a summary value for aggregate functions in subsequent phases</a:t>
            </a:r>
          </a:p>
          <a:p>
            <a:pPr lvl="0"/>
            <a:r>
              <a:rPr lang="en-US" dirty="0">
                <a:solidFill>
                  <a:srgbClr val="000000"/>
                </a:solidFill>
              </a:rPr>
              <a:t>Detail rows are “lost” after GROUP BY clause is processed</a:t>
            </a:r>
          </a:p>
          <a:p>
            <a:endParaRPr lang="en-US" dirty="0"/>
          </a:p>
        </p:txBody>
      </p:sp>
      <p:sp>
        <p:nvSpPr>
          <p:cNvPr id="5" name="AutoShape 3"/>
          <p:cNvSpPr>
            <a:spLocks noChangeArrowheads="1"/>
          </p:cNvSpPr>
          <p:nvPr/>
        </p:nvSpPr>
        <p:spPr bwMode="auto">
          <a:xfrm>
            <a:off x="2637780" y="5098331"/>
            <a:ext cx="7332938"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 COUNT(*) AS Orders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Sales.SalesOrderHeader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GROUP BY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59497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Grouping with GROUP BY</a:t>
            </a:r>
          </a:p>
        </p:txBody>
      </p:sp>
    </p:spTree>
    <p:extLst>
      <p:ext uri="{BB962C8B-B14F-4D97-AF65-F5344CB8AC3E}">
        <p14:creationId xmlns:p14="http://schemas.microsoft.com/office/powerpoint/2010/main" val="92131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Filtering with HAVING</a:t>
            </a:r>
          </a:p>
        </p:txBody>
      </p:sp>
      <p:sp>
        <p:nvSpPr>
          <p:cNvPr id="3" name="Content Placeholder 2"/>
          <p:cNvSpPr>
            <a:spLocks noGrp="1"/>
          </p:cNvSpPr>
          <p:nvPr>
            <p:ph sz="quarter" idx="10"/>
          </p:nvPr>
        </p:nvSpPr>
        <p:spPr>
          <a:xfrm>
            <a:off x="379413" y="1691014"/>
            <a:ext cx="11525250" cy="4987600"/>
          </a:xfrm>
        </p:spPr>
        <p:txBody>
          <a:bodyPr/>
          <a:lstStyle/>
          <a:p>
            <a:pPr lvl="0"/>
            <a:r>
              <a:rPr lang="en-US" dirty="0">
                <a:solidFill>
                  <a:srgbClr val="000000"/>
                </a:solidFill>
              </a:rPr>
              <a:t>HAVING clause provides a search condition that each</a:t>
            </a:r>
            <a:br>
              <a:rPr lang="en-US" dirty="0">
                <a:solidFill>
                  <a:srgbClr val="000000"/>
                </a:solidFill>
              </a:rPr>
            </a:br>
            <a:r>
              <a:rPr lang="en-US" dirty="0">
                <a:solidFill>
                  <a:srgbClr val="000000"/>
                </a:solidFill>
              </a:rPr>
              <a:t>group must satisfy</a:t>
            </a:r>
          </a:p>
          <a:p>
            <a:pPr lvl="0"/>
            <a:r>
              <a:rPr lang="en-US" dirty="0">
                <a:solidFill>
                  <a:srgbClr val="000000"/>
                </a:solidFill>
              </a:rPr>
              <a:t>WHERE clause is processed before GROUP BY, HAVING clause is processed after GROUP BY</a:t>
            </a:r>
          </a:p>
          <a:p>
            <a:endParaRPr lang="en-US" dirty="0"/>
          </a:p>
        </p:txBody>
      </p:sp>
      <p:sp>
        <p:nvSpPr>
          <p:cNvPr id="5" name="AutoShape 3"/>
          <p:cNvSpPr>
            <a:spLocks noChangeArrowheads="1"/>
          </p:cNvSpPr>
          <p:nvPr/>
        </p:nvSpPr>
        <p:spPr bwMode="auto">
          <a:xfrm>
            <a:off x="3013561" y="4297525"/>
            <a:ext cx="6256338" cy="125475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r>
              <a:rPr lang="en-US" sz="2000" kern="0" dirty="0">
                <a:solidFill>
                  <a:srgbClr val="000000"/>
                </a:solidFill>
                <a:latin typeface="Lucida Sans Unicode" panose="020B0602030504020204" pitchFamily="34" charset="0"/>
                <a:cs typeface="Lucida Sans Unicode" panose="020B0602030504020204" pitchFamily="34" charset="0"/>
              </a:rPr>
              <a:t>, COUNT(*) AS Orders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Sales.SalesOrderHeader</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GROUP BY </a:t>
            </a:r>
            <a:r>
              <a:rPr lang="en-US" sz="2000" kern="0" dirty="0" err="1">
                <a:solidFill>
                  <a:srgbClr val="000000"/>
                </a:solidFill>
                <a:latin typeface="Lucida Sans Unicode" panose="020B0602030504020204" pitchFamily="34" charset="0"/>
                <a:cs typeface="Lucida Sans Unicode" panose="020B0602030504020204" pitchFamily="34" charset="0"/>
              </a:rPr>
              <a:t>CustomerID</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HAVING COUNT(*) &gt; 10;</a:t>
            </a:r>
          </a:p>
        </p:txBody>
      </p:sp>
    </p:spTree>
    <p:extLst>
      <p:ext uri="{BB962C8B-B14F-4D97-AF65-F5344CB8AC3E}">
        <p14:creationId xmlns:p14="http://schemas.microsoft.com/office/powerpoint/2010/main" val="137587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with HAVING</a:t>
            </a:r>
          </a:p>
        </p:txBody>
      </p:sp>
    </p:spTree>
    <p:extLst>
      <p:ext uri="{BB962C8B-B14F-4D97-AF65-F5344CB8AC3E}">
        <p14:creationId xmlns:p14="http://schemas.microsoft.com/office/powerpoint/2010/main" val="56343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14608"/>
            <a:ext cx="11525250" cy="5664006"/>
          </a:xfrm>
        </p:spPr>
        <p:txBody>
          <a:bodyPr>
            <a:normAutofit lnSpcReduction="10000"/>
          </a:bodyPr>
          <a:lstStyle/>
          <a:p>
            <a:r>
              <a:rPr lang="en-GB" dirty="0"/>
              <a:t>Introduction to Built-In Functions</a:t>
            </a:r>
          </a:p>
          <a:p>
            <a:r>
              <a:rPr lang="en-GB" dirty="0"/>
              <a:t>Scalar Functions</a:t>
            </a:r>
          </a:p>
          <a:p>
            <a:pPr fontAlgn="ctr"/>
            <a:r>
              <a:rPr lang="en-GB" dirty="0"/>
              <a:t>Aggregate Functions</a:t>
            </a:r>
          </a:p>
          <a:p>
            <a:pPr fontAlgn="ctr"/>
            <a:r>
              <a:rPr lang="en-GB" dirty="0"/>
              <a:t>Logical Functions</a:t>
            </a:r>
          </a:p>
          <a:p>
            <a:pPr marL="342783" lvl="1" indent="-342783">
              <a:spcBef>
                <a:spcPts val="1400"/>
              </a:spcBef>
              <a:spcAft>
                <a:spcPts val="0"/>
              </a:spcAft>
              <a:buFont typeface="Arial" pitchFamily="34" charset="0"/>
              <a:buChar char="•"/>
            </a:pPr>
            <a:r>
              <a:rPr lang="en-GB" sz="3300" dirty="0"/>
              <a:t>Window Functions</a:t>
            </a:r>
          </a:p>
          <a:p>
            <a:pPr fontAlgn="ctr"/>
            <a:r>
              <a:rPr lang="en-GB" dirty="0"/>
              <a:t>Grouping with GROUP BY</a:t>
            </a:r>
          </a:p>
          <a:p>
            <a:pPr fontAlgn="ctr"/>
            <a:r>
              <a:rPr lang="en-GB" dirty="0"/>
              <a:t>Filtering with HAVING</a:t>
            </a:r>
          </a:p>
          <a:p>
            <a:pPr fontAlgn="ctr"/>
            <a:endParaRPr lang="en-GB" dirty="0"/>
          </a:p>
          <a:p>
            <a:pPr fontAlgn="ctr"/>
            <a:r>
              <a:rPr lang="en-GB" dirty="0"/>
              <a:t>Lab: Using Functions and Aggregating Data</a:t>
            </a:r>
          </a:p>
        </p:txBody>
      </p:sp>
      <p:sp>
        <p:nvSpPr>
          <p:cNvPr id="2" name="Title 1"/>
          <p:cNvSpPr>
            <a:spLocks noGrp="1"/>
          </p:cNvSpPr>
          <p:nvPr>
            <p:ph type="title"/>
          </p:nvPr>
        </p:nvSpPr>
        <p:spPr/>
        <p:txBody>
          <a:bodyPr/>
          <a:lstStyle/>
          <a:p>
            <a:r>
              <a:rPr lang="en-GB" dirty="0"/>
              <a:t>Using Functions and Aggregating Data</a:t>
            </a:r>
            <a:endParaRPr lang="en-US" dirty="0"/>
          </a:p>
        </p:txBody>
      </p:sp>
    </p:spTree>
    <p:extLst>
      <p:ext uri="{BB962C8B-B14F-4D97-AF65-F5344CB8AC3E}">
        <p14:creationId xmlns:p14="http://schemas.microsoft.com/office/powerpoint/2010/main" val="169271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Introduction to Built-In Functions</a:t>
            </a:r>
          </a:p>
          <a:p>
            <a:r>
              <a:rPr lang="en-GB" dirty="0"/>
              <a:t>Scalar Functions</a:t>
            </a:r>
          </a:p>
          <a:p>
            <a:pPr fontAlgn="ctr"/>
            <a:r>
              <a:rPr lang="en-GB" dirty="0"/>
              <a:t>Aggregate Functions</a:t>
            </a:r>
          </a:p>
          <a:p>
            <a:pPr fontAlgn="ctr"/>
            <a:r>
              <a:rPr lang="en-GB" dirty="0"/>
              <a:t>Logical Functions</a:t>
            </a:r>
          </a:p>
          <a:p>
            <a:pPr marL="342783" lvl="1" indent="-342783">
              <a:spcBef>
                <a:spcPts val="1400"/>
              </a:spcBef>
              <a:spcAft>
                <a:spcPts val="0"/>
              </a:spcAft>
              <a:buFont typeface="Arial" pitchFamily="34" charset="0"/>
              <a:buChar char="•"/>
            </a:pPr>
            <a:r>
              <a:rPr lang="en-GB" sz="3300" dirty="0"/>
              <a:t>Window Functions</a:t>
            </a:r>
          </a:p>
          <a:p>
            <a:pPr fontAlgn="ctr"/>
            <a:r>
              <a:rPr lang="en-GB" dirty="0"/>
              <a:t>Grouping with GROUP BY</a:t>
            </a:r>
          </a:p>
          <a:p>
            <a:pPr fontAlgn="ctr"/>
            <a:r>
              <a:rPr lang="en-GB" dirty="0"/>
              <a:t>Filtering with HAVING</a:t>
            </a:r>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Built-In Functions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333914458"/>
              </p:ext>
            </p:extLst>
          </p:nvPr>
        </p:nvGraphicFramePr>
        <p:xfrm>
          <a:off x="379413" y="1387475"/>
          <a:ext cx="11523330" cy="3988257"/>
        </p:xfrm>
        <a:graphic>
          <a:graphicData uri="http://schemas.openxmlformats.org/drawingml/2006/table">
            <a:tbl>
              <a:tblPr firstRow="1" bandRow="1">
                <a:tableStyleId>{5C22544A-7EE6-4342-B048-85BDC9FD1C3A}</a:tableStyleId>
              </a:tblPr>
              <a:tblGrid>
                <a:gridCol w="3706120">
                  <a:extLst>
                    <a:ext uri="{9D8B030D-6E8A-4147-A177-3AD203B41FA5}">
                      <a16:colId xmlns:a16="http://schemas.microsoft.com/office/drawing/2014/main" val="20000"/>
                    </a:ext>
                  </a:extLst>
                </a:gridCol>
                <a:gridCol w="7817210">
                  <a:extLst>
                    <a:ext uri="{9D8B030D-6E8A-4147-A177-3AD203B41FA5}">
                      <a16:colId xmlns:a16="http://schemas.microsoft.com/office/drawing/2014/main" val="20001"/>
                    </a:ext>
                  </a:extLst>
                </a:gridCol>
              </a:tblGrid>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Function Category</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82954" marR="82954" marT="0" marB="0"/>
                </a:tc>
                <a:extLst>
                  <a:ext uri="{0D108BD9-81ED-4DB2-BD59-A6C34878D82A}">
                    <a16:rowId xmlns:a16="http://schemas.microsoft.com/office/drawing/2014/main" val="10000"/>
                  </a:ext>
                </a:extLst>
              </a:tr>
              <a:tr h="546718">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Scalar</a:t>
                      </a:r>
                    </a:p>
                  </a:txBody>
                  <a:tcPr marL="82954" marR="82954" marT="0" marB="0"/>
                </a:tc>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Operate on a single row, return a single value</a:t>
                      </a:r>
                    </a:p>
                  </a:txBody>
                  <a:tcPr marL="82954" marR="82954" marT="0" marB="0"/>
                </a:tc>
                <a:extLst>
                  <a:ext uri="{0D108BD9-81ED-4DB2-BD59-A6C34878D82A}">
                    <a16:rowId xmlns:a16="http://schemas.microsoft.com/office/drawing/2014/main" val="10001"/>
                  </a:ext>
                </a:extLst>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Logical</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Scalar</a:t>
                      </a:r>
                      <a:r>
                        <a:rPr lang="en-GB" sz="2400" baseline="0" dirty="0">
                          <a:effectLst/>
                          <a:latin typeface="Calibri" panose="020F0502020204030204" pitchFamily="34" charset="0"/>
                          <a:ea typeface="Calibri" panose="020F0502020204030204" pitchFamily="34" charset="0"/>
                          <a:cs typeface="Times New Roman" panose="02020603050405020304" pitchFamily="18" charset="0"/>
                        </a:rPr>
                        <a:t> functions that c</a:t>
                      </a:r>
                      <a:r>
                        <a:rPr lang="en-GB" sz="2400" dirty="0">
                          <a:effectLst/>
                          <a:latin typeface="Calibri" panose="020F0502020204030204" pitchFamily="34" charset="0"/>
                          <a:ea typeface="Calibri" panose="020F0502020204030204" pitchFamily="34" charset="0"/>
                          <a:cs typeface="Times New Roman" panose="02020603050405020304" pitchFamily="18" charset="0"/>
                        </a:rPr>
                        <a:t>ompare multiple</a:t>
                      </a:r>
                      <a:r>
                        <a:rPr lang="en-GB" sz="2400" baseline="0" dirty="0">
                          <a:effectLst/>
                          <a:latin typeface="Calibri" panose="020F0502020204030204" pitchFamily="34" charset="0"/>
                          <a:ea typeface="Calibri" panose="020F0502020204030204" pitchFamily="34" charset="0"/>
                          <a:cs typeface="Times New Roman" panose="02020603050405020304" pitchFamily="18" charset="0"/>
                        </a:rPr>
                        <a:t> values to determine a single output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82954" marR="82954" marT="0" marB="0"/>
                </a:tc>
                <a:extLst>
                  <a:ext uri="{0D108BD9-81ED-4DB2-BD59-A6C34878D82A}">
                    <a16:rowId xmlns:a16="http://schemas.microsoft.com/office/drawing/2014/main" val="10002"/>
                  </a:ext>
                </a:extLst>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Aggregate</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Take one or more input values, return a single summarizing value</a:t>
                      </a:r>
                    </a:p>
                  </a:txBody>
                  <a:tcPr marL="82954" marR="82954" marT="0" marB="0"/>
                </a:tc>
                <a:extLst>
                  <a:ext uri="{0D108BD9-81ED-4DB2-BD59-A6C34878D82A}">
                    <a16:rowId xmlns:a16="http://schemas.microsoft.com/office/drawing/2014/main" val="10003"/>
                  </a:ext>
                </a:extLst>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Window</a:t>
                      </a:r>
                    </a:p>
                  </a:txBody>
                  <a:tcPr marL="82954" marR="82954" marT="0" marB="0"/>
                </a:tc>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Operate on a window (set) of rows</a:t>
                      </a:r>
                    </a:p>
                  </a:txBody>
                  <a:tcPr marL="82954" marR="82954" marT="0" marB="0"/>
                </a:tc>
                <a:extLst>
                  <a:ext uri="{0D108BD9-81ED-4DB2-BD59-A6C34878D82A}">
                    <a16:rowId xmlns:a16="http://schemas.microsoft.com/office/drawing/2014/main" val="10004"/>
                  </a:ext>
                </a:extLst>
              </a:tr>
              <a:tr h="546718">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Rowset</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Return a virtual table that can be used subsequently in a Transact-SQL statement</a:t>
                      </a:r>
                    </a:p>
                  </a:txBody>
                  <a:tcPr marL="82954" marR="82954"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79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Functions</a:t>
            </a:r>
          </a:p>
        </p:txBody>
      </p:sp>
      <p:sp>
        <p:nvSpPr>
          <p:cNvPr id="3" name="Content Placeholder 2"/>
          <p:cNvSpPr>
            <a:spLocks noGrp="1"/>
          </p:cNvSpPr>
          <p:nvPr>
            <p:ph sz="quarter" idx="10"/>
          </p:nvPr>
        </p:nvSpPr>
        <p:spPr>
          <a:xfrm>
            <a:off x="379413" y="1388226"/>
            <a:ext cx="8327433" cy="5290388"/>
          </a:xfrm>
        </p:spPr>
        <p:txBody>
          <a:bodyPr/>
          <a:lstStyle/>
          <a:p>
            <a:pPr lvl="0"/>
            <a:r>
              <a:rPr lang="en-US" dirty="0">
                <a:solidFill>
                  <a:srgbClr val="000000"/>
                </a:solidFill>
              </a:rPr>
              <a:t>Operate on elements from a single row as inputs, return a single value as output </a:t>
            </a:r>
          </a:p>
          <a:p>
            <a:pPr lvl="0"/>
            <a:r>
              <a:rPr lang="en-US" dirty="0">
                <a:solidFill>
                  <a:srgbClr val="000000"/>
                </a:solidFill>
              </a:rPr>
              <a:t>Return a single (scalar) value</a:t>
            </a:r>
          </a:p>
          <a:p>
            <a:pPr lvl="0"/>
            <a:r>
              <a:rPr lang="en-US" dirty="0">
                <a:solidFill>
                  <a:srgbClr val="000000"/>
                </a:solidFill>
              </a:rPr>
              <a:t>Can be used like an expression in queries</a:t>
            </a:r>
          </a:p>
          <a:p>
            <a:pPr lvl="0"/>
            <a:r>
              <a:rPr lang="en-US" dirty="0">
                <a:solidFill>
                  <a:srgbClr val="000000"/>
                </a:solidFill>
              </a:rPr>
              <a:t>May be deterministic or non-deterministic</a:t>
            </a:r>
          </a:p>
        </p:txBody>
      </p:sp>
      <p:grpSp>
        <p:nvGrpSpPr>
          <p:cNvPr id="5" name="Group 4"/>
          <p:cNvGrpSpPr/>
          <p:nvPr/>
        </p:nvGrpSpPr>
        <p:grpSpPr>
          <a:xfrm>
            <a:off x="8706846" y="1524000"/>
            <a:ext cx="2828483" cy="4430286"/>
            <a:chOff x="924958" y="1151133"/>
            <a:chExt cx="2714173" cy="4313838"/>
          </a:xfrm>
        </p:grpSpPr>
        <p:grpSp>
          <p:nvGrpSpPr>
            <p:cNvPr id="6" name="Group 5"/>
            <p:cNvGrpSpPr/>
            <p:nvPr/>
          </p:nvGrpSpPr>
          <p:grpSpPr>
            <a:xfrm>
              <a:off x="924958" y="1151133"/>
              <a:ext cx="2714173" cy="4313838"/>
              <a:chOff x="924958" y="1151133"/>
              <a:chExt cx="2714173" cy="4313838"/>
            </a:xfrm>
          </p:grpSpPr>
          <p:sp>
            <p:nvSpPr>
              <p:cNvPr id="8" name="TextBox 7"/>
              <p:cNvSpPr txBox="1"/>
              <p:nvPr/>
            </p:nvSpPr>
            <p:spPr>
              <a:xfrm>
                <a:off x="3454400" y="1748631"/>
                <a:ext cx="184731" cy="369332"/>
              </a:xfrm>
              <a:prstGeom prst="rect">
                <a:avLst/>
              </a:prstGeom>
              <a:noFill/>
            </p:spPr>
            <p:txBody>
              <a:bodyPr wrap="none" rtlCol="0">
                <a:spAutoFit/>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 name="AutoShape 22"/>
              <p:cNvSpPr>
                <a:spLocks noChangeArrowheads="1"/>
              </p:cNvSpPr>
              <p:nvPr/>
            </p:nvSpPr>
            <p:spPr bwMode="auto">
              <a:xfrm>
                <a:off x="924958" y="1581946"/>
                <a:ext cx="2709863" cy="38830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indent="109538" algn="ctr">
                  <a:defRPr/>
                </a:pPr>
                <a:endParaRPr lang="en-US" b="0" dirty="0">
                  <a:solidFill>
                    <a:srgbClr val="000000"/>
                  </a:solidFill>
                </a:endParaRPr>
              </a:p>
            </p:txBody>
          </p:sp>
          <p:sp>
            <p:nvSpPr>
              <p:cNvPr id="10" name="Text Box 99"/>
              <p:cNvSpPr txBox="1">
                <a:spLocks noChangeArrowheads="1"/>
              </p:cNvSpPr>
              <p:nvPr/>
            </p:nvSpPr>
            <p:spPr bwMode="auto">
              <a:xfrm>
                <a:off x="924958" y="1151133"/>
                <a:ext cx="2709863" cy="688975"/>
              </a:xfrm>
              <a:prstGeom prst="round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hangingPunct="0">
                  <a:lnSpc>
                    <a:spcPct val="90000"/>
                  </a:lnSpc>
                  <a:spcBef>
                    <a:spcPct val="60000"/>
                  </a:spcBef>
                  <a:buClr>
                    <a:srgbClr val="8DACD0"/>
                  </a:buClr>
                  <a:buSzPct val="70000"/>
                </a:pPr>
                <a:r>
                  <a:rPr lang="en-US" sz="2000" b="0" dirty="0">
                    <a:solidFill>
                      <a:schemeClr val="bg1"/>
                    </a:solidFill>
                    <a:latin typeface="Segoe UI" panose="020B0502040204020203" pitchFamily="34" charset="0"/>
                    <a:cs typeface="Segoe UI" panose="020B0502040204020203" pitchFamily="34" charset="0"/>
                  </a:rPr>
                  <a:t>Scalar Function Categories</a:t>
                </a:r>
              </a:p>
            </p:txBody>
          </p:sp>
        </p:grpSp>
        <p:sp>
          <p:nvSpPr>
            <p:cNvPr id="7" name="Rectangle 6"/>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Configuration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Conversion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Cursor</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Date and Time</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Mathematical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Metadata</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Security</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String</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 Statistical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Text and Image</a:t>
              </a:r>
            </a:p>
          </p:txBody>
        </p:sp>
      </p:grpSp>
    </p:spTree>
    <p:extLst>
      <p:ext uri="{BB962C8B-B14F-4D97-AF65-F5344CB8AC3E}">
        <p14:creationId xmlns:p14="http://schemas.microsoft.com/office/powerpoint/2010/main" val="26737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Scalar Functions</a:t>
            </a:r>
          </a:p>
        </p:txBody>
      </p:sp>
    </p:spTree>
    <p:extLst>
      <p:ext uri="{BB962C8B-B14F-4D97-AF65-F5344CB8AC3E}">
        <p14:creationId xmlns:p14="http://schemas.microsoft.com/office/powerpoint/2010/main" val="203104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Logical Functions</a:t>
            </a:r>
          </a:p>
        </p:txBody>
      </p:sp>
      <p:sp>
        <p:nvSpPr>
          <p:cNvPr id="3" name="Content Placeholder 2"/>
          <p:cNvSpPr>
            <a:spLocks noGrp="1"/>
          </p:cNvSpPr>
          <p:nvPr>
            <p:ph sz="quarter" idx="10"/>
          </p:nvPr>
        </p:nvSpPr>
        <p:spPr>
          <a:xfrm>
            <a:off x="379413" y="1245702"/>
            <a:ext cx="11525250" cy="5432912"/>
          </a:xfrm>
        </p:spPr>
        <p:txBody>
          <a:bodyPr/>
          <a:lstStyle/>
          <a:p>
            <a:pPr marL="0" indent="0">
              <a:buNone/>
            </a:pPr>
            <a:r>
              <a:rPr lang="en-US" dirty="0"/>
              <a:t>Output is determined by comparative logic</a:t>
            </a:r>
          </a:p>
          <a:p>
            <a:r>
              <a:rPr lang="en-US" dirty="0"/>
              <a:t>ISNUMERIC</a:t>
            </a:r>
          </a:p>
          <a:p>
            <a:endParaRPr lang="en-US" dirty="0"/>
          </a:p>
          <a:p>
            <a:r>
              <a:rPr lang="en-US" dirty="0"/>
              <a:t>IIF</a:t>
            </a:r>
          </a:p>
          <a:p>
            <a:endParaRPr lang="en-US" dirty="0"/>
          </a:p>
          <a:p>
            <a:r>
              <a:rPr lang="en-US" dirty="0"/>
              <a:t>CHOOSE</a:t>
            </a:r>
          </a:p>
        </p:txBody>
      </p:sp>
      <p:sp>
        <p:nvSpPr>
          <p:cNvPr id="5" name="AutoShape 3"/>
          <p:cNvSpPr>
            <a:spLocks noChangeArrowheads="1"/>
          </p:cNvSpPr>
          <p:nvPr/>
        </p:nvSpPr>
        <p:spPr bwMode="auto">
          <a:xfrm>
            <a:off x="2537528" y="2664371"/>
            <a:ext cx="7902222" cy="391611"/>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ISNUMERIC('101.99') AS </a:t>
            </a:r>
            <a:r>
              <a:rPr lang="en-US" sz="2000" kern="0" dirty="0" err="1">
                <a:solidFill>
                  <a:srgbClr val="000000"/>
                </a:solidFill>
                <a:latin typeface="Lucida Sans Unicode" panose="020B0602030504020204" pitchFamily="34" charset="0"/>
                <a:cs typeface="Lucida Sans Unicode" panose="020B0602030504020204" pitchFamily="34" charset="0"/>
              </a:rPr>
              <a:t>Is_a_Number</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1458521" y="3803317"/>
            <a:ext cx="9366418" cy="671334"/>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productid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 IIF(</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 &gt; 50, 'high','low') AS </a:t>
            </a:r>
            <a:r>
              <a:rPr lang="en-US" sz="2000" kern="0" dirty="0" err="1">
                <a:solidFill>
                  <a:srgbClr val="000000"/>
                </a:solidFill>
                <a:latin typeface="Lucida Sans Unicode" panose="020B0602030504020204" pitchFamily="34" charset="0"/>
                <a:cs typeface="Lucida Sans Unicode" panose="020B0602030504020204" pitchFamily="34" charset="0"/>
              </a:rPr>
              <a:t>PricePoint</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Production.Product</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
        <p:nvSpPr>
          <p:cNvPr id="7" name="AutoShape 3"/>
          <p:cNvSpPr>
            <a:spLocks noChangeArrowheads="1"/>
          </p:cNvSpPr>
          <p:nvPr/>
        </p:nvSpPr>
        <p:spPr bwMode="auto">
          <a:xfrm>
            <a:off x="148026" y="5419324"/>
            <a:ext cx="11987408"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a:solidFill>
                  <a:srgbClr val="000000"/>
                </a:solidFill>
                <a:latin typeface="Lucida Sans Unicode" panose="020B0602030504020204" pitchFamily="34" charset="0"/>
                <a:cs typeface="Lucida Sans Unicode" panose="020B0602030504020204" pitchFamily="34" charset="0"/>
              </a:rPr>
              <a:t>ProductName</a:t>
            </a:r>
            <a:r>
              <a:rPr lang="en-US" sz="2000" kern="0" dirty="0">
                <a:solidFill>
                  <a:srgbClr val="000000"/>
                </a:solidFill>
                <a:latin typeface="Lucida Sans Unicode" panose="020B0602030504020204" pitchFamily="34" charset="0"/>
                <a:cs typeface="Lucida Sans Unicode" panose="020B0602030504020204" pitchFamily="34" charset="0"/>
              </a:rPr>
              <a:t>, Color, Size,</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CHOOSE (</a:t>
            </a:r>
            <a:r>
              <a:rPr lang="en-US" sz="2000" kern="0" dirty="0" err="1">
                <a:solidFill>
                  <a:srgbClr val="000000"/>
                </a:solidFill>
                <a:latin typeface="Lucida Sans Unicode" panose="020B0602030504020204" pitchFamily="34" charset="0"/>
                <a:cs typeface="Lucida Sans Unicode" panose="020B0602030504020204" pitchFamily="34" charset="0"/>
              </a:rPr>
              <a:t>ProductCategoryID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Bikes','Components','Clothing','Accessories</a:t>
            </a:r>
            <a:r>
              <a:rPr lang="en-US" sz="2000" kern="0" dirty="0">
                <a:solidFill>
                  <a:srgbClr val="000000"/>
                </a:solidFill>
                <a:latin typeface="Lucida Sans Unicode" panose="020B0602030504020204" pitchFamily="34" charset="0"/>
                <a:cs typeface="Lucida Sans Unicode" panose="020B0602030504020204" pitchFamily="34" charset="0"/>
              </a:rPr>
              <a:t>') AS Category</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Production.Product</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4732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Logical Functions</a:t>
            </a:r>
          </a:p>
        </p:txBody>
      </p:sp>
    </p:spTree>
    <p:extLst>
      <p:ext uri="{BB962C8B-B14F-4D97-AF65-F5344CB8AC3E}">
        <p14:creationId xmlns:p14="http://schemas.microsoft.com/office/powerpoint/2010/main" val="296363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Functions</a:t>
            </a:r>
          </a:p>
        </p:txBody>
      </p:sp>
      <p:sp>
        <p:nvSpPr>
          <p:cNvPr id="3" name="Content Placeholder 2"/>
          <p:cNvSpPr>
            <a:spLocks noGrp="1"/>
          </p:cNvSpPr>
          <p:nvPr>
            <p:ph sz="quarter" idx="10"/>
          </p:nvPr>
        </p:nvSpPr>
        <p:spPr>
          <a:xfrm>
            <a:off x="379413" y="1329503"/>
            <a:ext cx="11525250" cy="5290388"/>
          </a:xfrm>
        </p:spPr>
        <p:txBody>
          <a:bodyPr/>
          <a:lstStyle/>
          <a:p>
            <a:pPr lvl="0"/>
            <a:r>
              <a:rPr lang="en-US" dirty="0">
                <a:solidFill>
                  <a:srgbClr val="000000"/>
                </a:solidFill>
              </a:rPr>
              <a:t>Functions applied to a window, or set of rows</a:t>
            </a:r>
          </a:p>
          <a:p>
            <a:pPr lvl="0"/>
            <a:r>
              <a:rPr lang="en-US" dirty="0">
                <a:solidFill>
                  <a:srgbClr val="000000"/>
                </a:solidFill>
              </a:rPr>
              <a:t>Include ranking, offset, aggregate and distribution functions</a:t>
            </a:r>
          </a:p>
          <a:p>
            <a:endParaRPr lang="en-US" dirty="0"/>
          </a:p>
        </p:txBody>
      </p:sp>
      <p:sp>
        <p:nvSpPr>
          <p:cNvPr id="5" name="AutoShape 3"/>
          <p:cNvSpPr>
            <a:spLocks noChangeArrowheads="1"/>
          </p:cNvSpPr>
          <p:nvPr/>
        </p:nvSpPr>
        <p:spPr bwMode="auto">
          <a:xfrm>
            <a:off x="1513540" y="2817708"/>
            <a:ext cx="8670119" cy="124676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TOP(3) </a:t>
            </a:r>
            <a:r>
              <a:rPr lang="en-US" sz="2000" kern="0" dirty="0" err="1">
                <a:solidFill>
                  <a:srgbClr val="000000"/>
                </a:solidFill>
                <a:latin typeface="Lucida Sans Unicode" panose="020B0602030504020204" pitchFamily="34" charset="0"/>
                <a:cs typeface="Lucida Sans Unicode" panose="020B0602030504020204" pitchFamily="34" charset="0"/>
              </a:rPr>
              <a:t>ProductID</a:t>
            </a:r>
            <a:r>
              <a:rPr lang="en-US" sz="2000" kern="0" dirty="0">
                <a:solidFill>
                  <a:srgbClr val="000000"/>
                </a:solidFill>
                <a:latin typeface="Lucida Sans Unicode" panose="020B0602030504020204" pitchFamily="34" charset="0"/>
                <a:cs typeface="Lucida Sans Unicode" panose="020B0602030504020204" pitchFamily="34" charset="0"/>
              </a:rPr>
              <a:t>, Name,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RANK() OVER(ORDER BY </a:t>
            </a:r>
            <a:r>
              <a:rPr lang="en-US" sz="2000" kern="0" dirty="0" err="1">
                <a:solidFill>
                  <a:srgbClr val="000000"/>
                </a:solidFill>
                <a:latin typeface="Lucida Sans Unicode" panose="020B0602030504020204" pitchFamily="34" charset="0"/>
                <a:cs typeface="Lucida Sans Unicode" panose="020B0602030504020204" pitchFamily="34" charset="0"/>
              </a:rPr>
              <a:t>ListPrice</a:t>
            </a:r>
            <a:r>
              <a:rPr lang="en-US" sz="2000" kern="0" dirty="0">
                <a:solidFill>
                  <a:srgbClr val="000000"/>
                </a:solidFill>
                <a:latin typeface="Lucida Sans Unicode" panose="020B0602030504020204" pitchFamily="34" charset="0"/>
                <a:cs typeface="Lucida Sans Unicode" panose="020B0602030504020204" pitchFamily="34" charset="0"/>
              </a:rPr>
              <a:t> DESC) AS </a:t>
            </a:r>
            <a:r>
              <a:rPr lang="en-US" sz="2000" kern="0" dirty="0" err="1">
                <a:solidFill>
                  <a:srgbClr val="000000"/>
                </a:solidFill>
                <a:latin typeface="Lucida Sans Unicode" panose="020B0602030504020204" pitchFamily="34" charset="0"/>
                <a:cs typeface="Lucida Sans Unicode" panose="020B0602030504020204" pitchFamily="34" charset="0"/>
              </a:rPr>
              <a:t>RankByPrice</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Production.Product</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ORDER BY </a:t>
            </a:r>
            <a:r>
              <a:rPr lang="en-US" sz="2000" kern="0" dirty="0" err="1">
                <a:solidFill>
                  <a:srgbClr val="000000"/>
                </a:solidFill>
                <a:latin typeface="Lucida Sans Unicode" panose="020B0602030504020204" pitchFamily="34" charset="0"/>
                <a:cs typeface="Lucida Sans Unicode" panose="020B0602030504020204" pitchFamily="34" charset="0"/>
              </a:rPr>
              <a:t>RankByPrice</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839637131"/>
              </p:ext>
            </p:extLst>
          </p:nvPr>
        </p:nvGraphicFramePr>
        <p:xfrm>
          <a:off x="1784599" y="4810996"/>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GB" dirty="0" err="1"/>
                        <a:t>ProductID</a:t>
                      </a:r>
                      <a:endParaRPr lang="en-GB" dirty="0"/>
                    </a:p>
                  </a:txBody>
                  <a:tcPr/>
                </a:tc>
                <a:tc>
                  <a:txBody>
                    <a:bodyPr/>
                    <a:lstStyle/>
                    <a:p>
                      <a:r>
                        <a:rPr lang="en-GB" dirty="0"/>
                        <a:t>Name</a:t>
                      </a:r>
                    </a:p>
                  </a:txBody>
                  <a:tcPr/>
                </a:tc>
                <a:tc>
                  <a:txBody>
                    <a:bodyPr/>
                    <a:lstStyle/>
                    <a:p>
                      <a:r>
                        <a:rPr lang="en-GB" dirty="0" err="1"/>
                        <a:t>ListPrice</a:t>
                      </a:r>
                      <a:endParaRPr lang="en-GB" dirty="0"/>
                    </a:p>
                  </a:txBody>
                  <a:tcPr/>
                </a:tc>
                <a:tc>
                  <a:txBody>
                    <a:bodyPr/>
                    <a:lstStyle/>
                    <a:p>
                      <a:r>
                        <a:rPr lang="en-GB" dirty="0" err="1"/>
                        <a:t>RankByPrice</a:t>
                      </a:r>
                      <a:endParaRPr lang="en-GB" dirty="0"/>
                    </a:p>
                  </a:txBody>
                  <a:tcPr/>
                </a:tc>
                <a:extLst>
                  <a:ext uri="{0D108BD9-81ED-4DB2-BD59-A6C34878D82A}">
                    <a16:rowId xmlns:a16="http://schemas.microsoft.com/office/drawing/2014/main" val="10000"/>
                  </a:ext>
                </a:extLst>
              </a:tr>
              <a:tr h="370840">
                <a:tc>
                  <a:txBody>
                    <a:bodyPr/>
                    <a:lstStyle/>
                    <a:p>
                      <a:r>
                        <a:rPr lang="en-GB" dirty="0"/>
                        <a:t>8</a:t>
                      </a:r>
                    </a:p>
                  </a:txBody>
                  <a:tcPr/>
                </a:tc>
                <a:tc>
                  <a:txBody>
                    <a:bodyPr/>
                    <a:lstStyle/>
                    <a:p>
                      <a:r>
                        <a:rPr lang="en-GB" dirty="0"/>
                        <a:t>Gizmo</a:t>
                      </a:r>
                    </a:p>
                  </a:txBody>
                  <a:tcPr/>
                </a:tc>
                <a:tc>
                  <a:txBody>
                    <a:bodyPr/>
                    <a:lstStyle/>
                    <a:p>
                      <a:r>
                        <a:rPr lang="en-GB" dirty="0"/>
                        <a:t>263.50</a:t>
                      </a:r>
                    </a:p>
                  </a:txBody>
                  <a:tcPr/>
                </a:tc>
                <a:tc>
                  <a:txBody>
                    <a:bodyPr/>
                    <a:lstStyle/>
                    <a:p>
                      <a:r>
                        <a:rPr lang="en-GB" dirty="0"/>
                        <a:t>1</a:t>
                      </a:r>
                    </a:p>
                  </a:txBody>
                  <a:tcPr/>
                </a:tc>
                <a:extLst>
                  <a:ext uri="{0D108BD9-81ED-4DB2-BD59-A6C34878D82A}">
                    <a16:rowId xmlns:a16="http://schemas.microsoft.com/office/drawing/2014/main" val="10001"/>
                  </a:ext>
                </a:extLst>
              </a:tr>
              <a:tr h="370840">
                <a:tc>
                  <a:txBody>
                    <a:bodyPr/>
                    <a:lstStyle/>
                    <a:p>
                      <a:r>
                        <a:rPr lang="en-GB" dirty="0"/>
                        <a:t>29</a:t>
                      </a:r>
                    </a:p>
                  </a:txBody>
                  <a:tcPr/>
                </a:tc>
                <a:tc>
                  <a:txBody>
                    <a:bodyPr/>
                    <a:lstStyle/>
                    <a:p>
                      <a:r>
                        <a:rPr lang="en-GB" dirty="0"/>
                        <a:t>Widget</a:t>
                      </a:r>
                    </a:p>
                  </a:txBody>
                  <a:tcPr/>
                </a:tc>
                <a:tc>
                  <a:txBody>
                    <a:bodyPr/>
                    <a:lstStyle/>
                    <a:p>
                      <a:r>
                        <a:rPr lang="en-GB" dirty="0"/>
                        <a:t>123.79</a:t>
                      </a:r>
                    </a:p>
                  </a:txBody>
                  <a:tcPr/>
                </a:tc>
                <a:tc>
                  <a:txBody>
                    <a:bodyPr/>
                    <a:lstStyle/>
                    <a:p>
                      <a:r>
                        <a:rPr lang="en-GB" dirty="0"/>
                        <a:t>2</a:t>
                      </a:r>
                    </a:p>
                  </a:txBody>
                  <a:tcPr/>
                </a:tc>
                <a:extLst>
                  <a:ext uri="{0D108BD9-81ED-4DB2-BD59-A6C34878D82A}">
                    <a16:rowId xmlns:a16="http://schemas.microsoft.com/office/drawing/2014/main" val="10002"/>
                  </a:ext>
                </a:extLst>
              </a:tr>
              <a:tr h="370840">
                <a:tc>
                  <a:txBody>
                    <a:bodyPr/>
                    <a:lstStyle/>
                    <a:p>
                      <a:r>
                        <a:rPr lang="en-GB" dirty="0"/>
                        <a:t>9</a:t>
                      </a:r>
                    </a:p>
                  </a:txBody>
                  <a:tcPr/>
                </a:tc>
                <a:tc>
                  <a:txBody>
                    <a:bodyPr/>
                    <a:lstStyle/>
                    <a:p>
                      <a:r>
                        <a:rPr lang="en-GB" dirty="0" err="1"/>
                        <a:t>Thingybob</a:t>
                      </a:r>
                      <a:endParaRPr lang="en-GB" dirty="0"/>
                    </a:p>
                  </a:txBody>
                  <a:tcPr/>
                </a:tc>
                <a:tc>
                  <a:txBody>
                    <a:bodyPr/>
                    <a:lstStyle/>
                    <a:p>
                      <a:r>
                        <a:rPr lang="en-GB" dirty="0"/>
                        <a:t>97.00</a:t>
                      </a:r>
                    </a:p>
                  </a:txBody>
                  <a:tcPr/>
                </a:tc>
                <a:tc>
                  <a:txBody>
                    <a:bodyPr/>
                    <a:lstStyle/>
                    <a:p>
                      <a:r>
                        <a:rPr lang="en-GB" dirty="0"/>
                        <a:t>3</a:t>
                      </a:r>
                    </a:p>
                  </a:txBody>
                  <a:tcPr/>
                </a:tc>
                <a:extLst>
                  <a:ext uri="{0D108BD9-81ED-4DB2-BD59-A6C34878D82A}">
                    <a16:rowId xmlns:a16="http://schemas.microsoft.com/office/drawing/2014/main" val="10003"/>
                  </a:ext>
                </a:extLst>
              </a:tr>
            </a:tbl>
          </a:graphicData>
        </a:graphic>
      </p:graphicFrame>
      <p:sp>
        <p:nvSpPr>
          <p:cNvPr id="7" name="Down Arrow 6"/>
          <p:cNvSpPr/>
          <p:nvPr/>
        </p:nvSpPr>
        <p:spPr>
          <a:xfrm>
            <a:off x="5323561" y="4148272"/>
            <a:ext cx="712928" cy="62414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76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Window Functions</a:t>
            </a:r>
          </a:p>
        </p:txBody>
      </p:sp>
    </p:spTree>
    <p:extLst>
      <p:ext uri="{BB962C8B-B14F-4D97-AF65-F5344CB8AC3E}">
        <p14:creationId xmlns:p14="http://schemas.microsoft.com/office/powerpoint/2010/main" val="363498474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55678F-A693-444F-B186-FDCC260796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schemas.microsoft.com/office/2006/documentManagement/types"/>
    <ds:schemaRef ds:uri="636b0322-90fb-440c-9cbc-22749e7231e9"/>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MVA-CourseTemplate-1</Template>
  <TotalTime>1394</TotalTime>
  <Words>534</Words>
  <Application>Microsoft Office PowerPoint</Application>
  <PresentationFormat>Widescreen</PresentationFormat>
  <Paragraphs>158</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Lucida Sans Unicode</vt:lpstr>
      <vt:lpstr>Segoe</vt:lpstr>
      <vt:lpstr>Segoe UI</vt:lpstr>
      <vt:lpstr>Segoe UI Light</vt:lpstr>
      <vt:lpstr>Times New Roman</vt:lpstr>
      <vt:lpstr>Verdana</vt:lpstr>
      <vt:lpstr>1_Office Theme</vt:lpstr>
      <vt:lpstr>PowerPoint Presentation</vt:lpstr>
      <vt:lpstr>Module Overview</vt:lpstr>
      <vt:lpstr>Introduction to Built-In Functions</vt:lpstr>
      <vt:lpstr>Scalar Functions</vt:lpstr>
      <vt:lpstr>Using Scalar Functions</vt:lpstr>
      <vt:lpstr>Logical Functions</vt:lpstr>
      <vt:lpstr>Using Logical Functions</vt:lpstr>
      <vt:lpstr>Window Functions</vt:lpstr>
      <vt:lpstr>Using Window Functions</vt:lpstr>
      <vt:lpstr>Aggregate Functions</vt:lpstr>
      <vt:lpstr>Using Aggregate Functions</vt:lpstr>
      <vt:lpstr>Grouping with GROUP BY</vt:lpstr>
      <vt:lpstr>Grouping with GROUP BY</vt:lpstr>
      <vt:lpstr>Filtering with HAVING</vt:lpstr>
      <vt:lpstr>Filtering with HAVING</vt:lpstr>
      <vt:lpstr>Using Functions and Aggregating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Allix</dc:creator>
  <cp:lastModifiedBy>Graeme Malcolm</cp:lastModifiedBy>
  <cp:revision>24</cp:revision>
  <dcterms:created xsi:type="dcterms:W3CDTF">2015-01-19T15:06:26Z</dcterms:created>
  <dcterms:modified xsi:type="dcterms:W3CDTF">2016-04-22T16:54:22Z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