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78" r:id="rId6"/>
    <p:sldId id="282" r:id="rId7"/>
    <p:sldId id="284" r:id="rId8"/>
    <p:sldId id="287" r:id="rId9"/>
    <p:sldId id="285" r:id="rId10"/>
    <p:sldId id="289" r:id="rId11"/>
    <p:sldId id="286" r:id="rId12"/>
    <p:sldId id="283" r:id="rId13"/>
    <p:sldId id="29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3652" autoAdjust="0"/>
  </p:normalViewPr>
  <p:slideViewPr>
    <p:cSldViewPr snapToGrid="0">
      <p:cViewPr varScale="1">
        <p:scale>
          <a:sx n="37" d="100"/>
          <a:sy n="37" d="100"/>
        </p:scale>
        <p:origin x="1080" y="4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latin typeface="+mn-lt"/>
              <a:ea typeface="+mn-ea"/>
              <a:cs typeface="+mn-cs"/>
            </a:endParaRPr>
          </a:p>
          <a:p>
            <a:pPr marL="171450" indent="-171450">
              <a:buFont typeface="Arial" panose="020B0604020202020204" pitchFamily="34" charset="0"/>
              <a:buChar char="•"/>
            </a:pP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8729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latin typeface="+mn-lt"/>
              <a:ea typeface="+mn-ea"/>
              <a:cs typeface="+mn-cs"/>
            </a:endParaRPr>
          </a:p>
          <a:p>
            <a:pPr marL="171450" indent="-171450">
              <a:buFont typeface="Arial" panose="020B0604020202020204" pitchFamily="34" charset="0"/>
              <a:buChar char="•"/>
            </a:pP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76079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smtClean="0">
              <a:solidFill>
                <a:schemeClr val="tx1"/>
              </a:solidFill>
              <a:latin typeface="+mn-lt"/>
              <a:ea typeface="+mn-ea"/>
              <a:cs typeface="+mn-cs"/>
            </a:endParaRPr>
          </a:p>
          <a:p>
            <a:pPr marL="171450" indent="-171450">
              <a:buFont typeface="Arial" panose="020B0604020202020204" pitchFamily="34" charset="0"/>
              <a:buChar char="•"/>
            </a:pP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11293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770088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t>
            </a:r>
            <a:r>
              <a:rPr lang="en-GB" dirty="0"/>
              <a:t>Using Subqueries and APPLY</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a:t>
            </a:r>
            <a:r>
              <a:rPr lang="en-GB" dirty="0"/>
              <a:t>to </a:t>
            </a:r>
            <a:r>
              <a:rPr lang="en-GB" dirty="0" smtClean="0"/>
              <a:t>Subqueries</a:t>
            </a:r>
          </a:p>
          <a:p>
            <a:r>
              <a:rPr lang="en-GB" dirty="0"/>
              <a:t>Scalar or </a:t>
            </a:r>
            <a:r>
              <a:rPr lang="en-GB" dirty="0" smtClean="0"/>
              <a:t>Multi-Valued?</a:t>
            </a:r>
          </a:p>
          <a:p>
            <a:r>
              <a:rPr lang="en-GB" dirty="0" smtClean="0"/>
              <a:t>Self-Contained </a:t>
            </a:r>
            <a:r>
              <a:rPr lang="en-GB" dirty="0"/>
              <a:t>or C</a:t>
            </a:r>
            <a:r>
              <a:rPr lang="en-GB" dirty="0" smtClean="0"/>
              <a:t>orrelated?</a:t>
            </a:r>
          </a:p>
          <a:p>
            <a:r>
              <a:rPr lang="en-GB" dirty="0" smtClean="0"/>
              <a:t>Using APPLY </a:t>
            </a:r>
            <a:r>
              <a:rPr lang="en-GB" dirty="0"/>
              <a:t>with Table-Valued </a:t>
            </a:r>
            <a:r>
              <a:rPr lang="en-GB" dirty="0" smtClean="0"/>
              <a:t>Functions</a:t>
            </a:r>
          </a:p>
          <a:p>
            <a:endParaRPr lang="en-GB" dirty="0"/>
          </a:p>
          <a:p>
            <a:r>
              <a:rPr lang="en-GB" dirty="0"/>
              <a:t>Lab: Using Subqueries and APPLY</a:t>
            </a:r>
            <a:endParaRPr lang="en-GB" dirty="0" smtClean="0"/>
          </a:p>
        </p:txBody>
      </p:sp>
      <p:sp>
        <p:nvSpPr>
          <p:cNvPr id="2" name="Title 1"/>
          <p:cNvSpPr>
            <a:spLocks noGrp="1"/>
          </p:cNvSpPr>
          <p:nvPr>
            <p:ph type="title"/>
          </p:nvPr>
        </p:nvSpPr>
        <p:spPr/>
        <p:txBody>
          <a:bodyPr/>
          <a:lstStyle/>
          <a:p>
            <a:r>
              <a:rPr lang="en-GB" dirty="0"/>
              <a:t>Using Subqueries and APPLY</a:t>
            </a:r>
            <a:endParaRPr lang="en-US" dirty="0"/>
          </a:p>
        </p:txBody>
      </p:sp>
    </p:spTree>
    <p:extLst>
      <p:ext uri="{BB962C8B-B14F-4D97-AF65-F5344CB8AC3E}">
        <p14:creationId xmlns:p14="http://schemas.microsoft.com/office/powerpoint/2010/main" val="4158474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a:t>
            </a:r>
            <a:r>
              <a:rPr lang="en-GB" dirty="0"/>
              <a:t>to </a:t>
            </a:r>
            <a:r>
              <a:rPr lang="en-GB" dirty="0" smtClean="0"/>
              <a:t>Subqueries</a:t>
            </a:r>
          </a:p>
          <a:p>
            <a:r>
              <a:rPr lang="en-GB" dirty="0"/>
              <a:t>Scalar or </a:t>
            </a:r>
            <a:r>
              <a:rPr lang="en-GB" dirty="0" smtClean="0"/>
              <a:t>Multi-Valued?</a:t>
            </a:r>
          </a:p>
          <a:p>
            <a:r>
              <a:rPr lang="en-GB" dirty="0" smtClean="0"/>
              <a:t>Self-Contained </a:t>
            </a:r>
            <a:r>
              <a:rPr lang="en-GB" dirty="0"/>
              <a:t>or C</a:t>
            </a:r>
            <a:r>
              <a:rPr lang="en-GB" dirty="0" smtClean="0"/>
              <a:t>orrelated?</a:t>
            </a:r>
          </a:p>
          <a:p>
            <a:r>
              <a:rPr lang="en-GB" smtClean="0"/>
              <a:t>Using APPLY </a:t>
            </a:r>
            <a:r>
              <a:rPr lang="en-GB" dirty="0"/>
              <a:t>with Table-Valued </a:t>
            </a:r>
            <a:r>
              <a:rPr lang="en-GB" dirty="0" smtClean="0"/>
              <a:t>Functions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t>
            </a:r>
            <a:r>
              <a:rPr lang="en-GB" dirty="0" smtClean="0"/>
              <a:t>Subqueries</a:t>
            </a:r>
            <a:endParaRPr lang="en-US" dirty="0"/>
          </a:p>
        </p:txBody>
      </p:sp>
      <p:sp>
        <p:nvSpPr>
          <p:cNvPr id="3" name="Content Placeholder 2"/>
          <p:cNvSpPr>
            <a:spLocks noGrp="1"/>
          </p:cNvSpPr>
          <p:nvPr>
            <p:ph sz="quarter" idx="10"/>
          </p:nvPr>
        </p:nvSpPr>
        <p:spPr>
          <a:xfrm>
            <a:off x="379413" y="1388226"/>
            <a:ext cx="11525250" cy="1958981"/>
          </a:xfrm>
        </p:spPr>
        <p:txBody>
          <a:bodyPr/>
          <a:lstStyle/>
          <a:p>
            <a:pPr lvl="0"/>
            <a:r>
              <a:rPr lang="en-US" dirty="0">
                <a:solidFill>
                  <a:srgbClr val="000000"/>
                </a:solidFill>
              </a:rPr>
              <a:t>Subqueries are nested queries: queries within queries</a:t>
            </a:r>
          </a:p>
          <a:p>
            <a:pPr lvl="0"/>
            <a:r>
              <a:rPr lang="en-US" dirty="0">
                <a:solidFill>
                  <a:srgbClr val="000000"/>
                </a:solidFill>
              </a:rPr>
              <a:t>Results of inner query passed to outer query</a:t>
            </a:r>
          </a:p>
          <a:p>
            <a:pPr lvl="1"/>
            <a:r>
              <a:rPr lang="en-US" dirty="0">
                <a:solidFill>
                  <a:srgbClr val="000000"/>
                </a:solidFill>
              </a:rPr>
              <a:t>Inner query acts like an expression from perspective of outer </a:t>
            </a:r>
            <a:r>
              <a:rPr lang="en-US" dirty="0" smtClean="0">
                <a:solidFill>
                  <a:srgbClr val="000000"/>
                </a:solidFill>
              </a:rPr>
              <a:t>query</a:t>
            </a:r>
            <a:endParaRPr lang="en-US" dirty="0">
              <a:solidFill>
                <a:srgbClr val="000000"/>
              </a:solidFill>
            </a:endParaRPr>
          </a:p>
        </p:txBody>
      </p:sp>
      <p:grpSp>
        <p:nvGrpSpPr>
          <p:cNvPr id="11" name="Group 10"/>
          <p:cNvGrpSpPr/>
          <p:nvPr/>
        </p:nvGrpSpPr>
        <p:grpSpPr>
          <a:xfrm>
            <a:off x="2322367" y="3789624"/>
            <a:ext cx="6256338" cy="1542470"/>
            <a:chOff x="1788111" y="3892366"/>
            <a:chExt cx="6256338" cy="1542470"/>
          </a:xfrm>
        </p:grpSpPr>
        <p:sp>
          <p:nvSpPr>
            <p:cNvPr id="9" name="AutoShape 3"/>
            <p:cNvSpPr>
              <a:spLocks noChangeArrowheads="1"/>
            </p:cNvSpPr>
            <p:nvPr/>
          </p:nvSpPr>
          <p:spPr bwMode="auto">
            <a:xfrm>
              <a:off x="1788111" y="3892366"/>
              <a:ext cx="6256338" cy="154247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SELECT </a:t>
              </a:r>
              <a:r>
                <a:rPr kumimoji="0" lang="en-US" sz="2000" b="0" i="0" u="none" strike="noStrike" kern="0" cap="none" spc="0" normalizeH="0" baseline="0" noProof="0" dirty="0" smtClean="0">
                  <a:ln>
                    <a:noFill/>
                  </a:ln>
                  <a:solidFill>
                    <a:srgbClr val="000000"/>
                  </a:solidFill>
                  <a:effectLst/>
                  <a:uLnTx/>
                  <a:uFillTx/>
                  <a:latin typeface="Lucida Sans Unicode" panose="020B0602030504020204" pitchFamily="34" charset="0"/>
                  <a:cs typeface="Lucida Sans Unicode" panose="020B0602030504020204" pitchFamily="34" charset="0"/>
                </a:rPr>
                <a:t>* FROM…</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kumimoji="0" lang="en-US" sz="2000" b="0" i="0" u="none" strike="noStrike" kern="0" cap="none" spc="0" normalizeH="0" baseline="0" noProof="0" dirty="0" smtClean="0">
                <a:ln>
                  <a:noFill/>
                </a:ln>
                <a:solidFill>
                  <a:srgbClr val="000000"/>
                </a:solidFill>
                <a:effectLst/>
                <a:uLnTx/>
                <a:uFillTx/>
                <a:latin typeface="Lucida Sans Unicode" panose="020B0602030504020204" pitchFamily="34" charset="0"/>
                <a:cs typeface="Lucida Sans Unicode" panose="020B0602030504020204" pitchFamily="34"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endParaRPr>
            </a:p>
          </p:txBody>
        </p:sp>
        <p:sp>
          <p:nvSpPr>
            <p:cNvPr id="10" name="AutoShape 3"/>
            <p:cNvSpPr>
              <a:spLocks noChangeArrowheads="1"/>
            </p:cNvSpPr>
            <p:nvPr/>
          </p:nvSpPr>
          <p:spPr bwMode="auto">
            <a:xfrm>
              <a:off x="3678147" y="4421632"/>
              <a:ext cx="4148831" cy="671334"/>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SELECT </a:t>
              </a:r>
              <a:r>
                <a:rPr kumimoji="0" lang="en-US" sz="2000" b="0" i="0" u="none" strike="noStrike" kern="0" cap="none" spc="0" normalizeH="0" baseline="0" noProof="0" dirty="0" smtClean="0">
                  <a:ln>
                    <a:noFill/>
                  </a:ln>
                  <a:solidFill>
                    <a:srgbClr val="000000"/>
                  </a:solidFill>
                  <a:effectLst/>
                  <a:uLnTx/>
                  <a:uFillTx/>
                  <a:latin typeface="Lucida Sans Unicode" panose="020B0602030504020204" pitchFamily="34" charset="0"/>
                  <a:cs typeface="Lucida Sans Unicode" panose="020B0602030504020204" pitchFamily="34" charset="0"/>
                </a:rPr>
                <a:t>* FROM…</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
          <p:nvSpPr>
            <p:cNvPr id="4" name="Bent-Up Arrow 3"/>
            <p:cNvSpPr/>
            <p:nvPr/>
          </p:nvSpPr>
          <p:spPr>
            <a:xfrm flipH="1">
              <a:off x="2907585" y="4239170"/>
              <a:ext cx="770562" cy="662849"/>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or Multi-Valued?</a:t>
            </a:r>
          </a:p>
        </p:txBody>
      </p:sp>
      <p:sp>
        <p:nvSpPr>
          <p:cNvPr id="3" name="Content Placeholder 2"/>
          <p:cNvSpPr>
            <a:spLocks noGrp="1"/>
          </p:cNvSpPr>
          <p:nvPr>
            <p:ph sz="quarter" idx="10"/>
          </p:nvPr>
        </p:nvSpPr>
        <p:spPr>
          <a:xfrm>
            <a:off x="379413" y="1388226"/>
            <a:ext cx="5564187" cy="5290388"/>
          </a:xfrm>
        </p:spPr>
        <p:txBody>
          <a:bodyPr/>
          <a:lstStyle/>
          <a:p>
            <a:pPr lvl="0"/>
            <a:r>
              <a:rPr lang="en-US" dirty="0">
                <a:solidFill>
                  <a:srgbClr val="000000"/>
                </a:solidFill>
              </a:rPr>
              <a:t>Scalar subquery returns single value to outer query</a:t>
            </a:r>
          </a:p>
          <a:p>
            <a:pPr lvl="1"/>
            <a:r>
              <a:rPr lang="en-US" dirty="0">
                <a:solidFill>
                  <a:srgbClr val="000000"/>
                </a:solidFill>
              </a:rPr>
              <a:t>Can be used anywhere single-valued expression is used: SELECT, WHERE, and so on</a:t>
            </a:r>
          </a:p>
          <a:p>
            <a:pPr lvl="0"/>
            <a:r>
              <a:rPr lang="en-US" dirty="0">
                <a:solidFill>
                  <a:srgbClr val="000000"/>
                </a:solidFill>
              </a:rPr>
              <a:t>Multi-valued subquery returns multiple values as a single column set to the outer query</a:t>
            </a:r>
          </a:p>
          <a:p>
            <a:pPr lvl="1"/>
            <a:r>
              <a:rPr lang="en-US" dirty="0">
                <a:solidFill>
                  <a:srgbClr val="000000"/>
                </a:solidFill>
              </a:rPr>
              <a:t>Used with IN predicate</a:t>
            </a:r>
          </a:p>
          <a:p>
            <a:endParaRPr lang="en-US" dirty="0"/>
          </a:p>
        </p:txBody>
      </p:sp>
      <p:sp>
        <p:nvSpPr>
          <p:cNvPr id="5" name="AutoShape 3"/>
          <p:cNvSpPr>
            <a:spLocks noChangeArrowheads="1"/>
          </p:cNvSpPr>
          <p:nvPr/>
        </p:nvSpPr>
        <p:spPr bwMode="auto">
          <a:xfrm>
            <a:off x="5943600" y="2173848"/>
            <a:ext cx="5357399" cy="153447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orderid, productid, unitprice, qty</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Sales.OrderDetails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WHERE orderid = </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b="1" kern="0" dirty="0">
                <a:solidFill>
                  <a:srgbClr val="000000"/>
                </a:solidFill>
                <a:latin typeface="Lucida Sans Unicode" panose="020B0602030504020204" pitchFamily="34" charset="0"/>
                <a:cs typeface="Lucida Sans Unicode" panose="020B0602030504020204" pitchFamily="34" charset="0"/>
              </a:rPr>
              <a:t>(SELECT MAX(orderid) AS lastorder</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FROM Sales.Orders)</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5943599" y="4282374"/>
            <a:ext cx="5357399" cy="182219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custid, orderid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Sales.orders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WHERE custid IN </a:t>
            </a:r>
            <a:r>
              <a:rPr lang="en-US" sz="2000" b="1"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SELECT custid</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FROM Sales.Customers</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WHERE </a:t>
            </a:r>
            <a:r>
              <a:rPr lang="en-US" sz="2000" b="1" kern="0" dirty="0" err="1" smtClean="0">
                <a:solidFill>
                  <a:srgbClr val="000000"/>
                </a:solidFill>
                <a:latin typeface="Lucida Sans Unicode" panose="020B0602030504020204" pitchFamily="34" charset="0"/>
                <a:cs typeface="Lucida Sans Unicode" panose="020B0602030504020204" pitchFamily="34" charset="0"/>
              </a:rPr>
              <a:t>countryregion</a:t>
            </a:r>
            <a:r>
              <a:rPr lang="en-US" sz="2000" b="1" kern="0" dirty="0" smtClean="0">
                <a:solidFill>
                  <a:srgbClr val="000000"/>
                </a:solidFill>
                <a:latin typeface="Lucida Sans Unicode" panose="020B0602030504020204" pitchFamily="34" charset="0"/>
                <a:cs typeface="Lucida Sans Unicode" panose="020B0602030504020204" pitchFamily="34" charset="0"/>
              </a:rPr>
              <a:t> </a:t>
            </a:r>
            <a:r>
              <a:rPr lang="en-US" sz="2000" b="1" kern="0" dirty="0">
                <a:solidFill>
                  <a:srgbClr val="000000"/>
                </a:solidFill>
                <a:latin typeface="Lucida Sans Unicode" panose="020B0602030504020204" pitchFamily="34" charset="0"/>
                <a:cs typeface="Lucida Sans Unicode" panose="020B0602030504020204" pitchFamily="34" charset="0"/>
              </a:rPr>
              <a:t>= N'Mexico')</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53785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Subqueries</a:t>
            </a:r>
            <a:endParaRPr lang="en-GB" dirty="0"/>
          </a:p>
        </p:txBody>
      </p:sp>
    </p:spTree>
    <p:extLst>
      <p:ext uri="{BB962C8B-B14F-4D97-AF65-F5344CB8AC3E}">
        <p14:creationId xmlns:p14="http://schemas.microsoft.com/office/powerpoint/2010/main" val="3177963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Self-Contained or Correlated?</a:t>
            </a:r>
            <a:endParaRPr lang="en-US" dirty="0"/>
          </a:p>
        </p:txBody>
      </p:sp>
      <p:sp>
        <p:nvSpPr>
          <p:cNvPr id="3" name="Content Placeholder 2"/>
          <p:cNvSpPr>
            <a:spLocks noGrp="1"/>
          </p:cNvSpPr>
          <p:nvPr>
            <p:ph sz="quarter" idx="10"/>
          </p:nvPr>
        </p:nvSpPr>
        <p:spPr>
          <a:xfrm>
            <a:off x="378696" y="992455"/>
            <a:ext cx="11525250" cy="3597211"/>
          </a:xfrm>
        </p:spPr>
        <p:txBody>
          <a:bodyPr/>
          <a:lstStyle/>
          <a:p>
            <a:r>
              <a:rPr lang="en-US" dirty="0" smtClean="0"/>
              <a:t>Most subqueries are self-contained and have no</a:t>
            </a:r>
            <a:br>
              <a:rPr lang="en-US" dirty="0" smtClean="0"/>
            </a:br>
            <a:r>
              <a:rPr lang="en-US" dirty="0" smtClean="0"/>
              <a:t>connection with the outer query other than passing it results</a:t>
            </a:r>
          </a:p>
          <a:p>
            <a:pPr lvl="0"/>
            <a:r>
              <a:rPr lang="en-US" dirty="0">
                <a:solidFill>
                  <a:srgbClr val="000000"/>
                </a:solidFill>
              </a:rPr>
              <a:t>Correlated subqueries refer to elements of tables used in outer query</a:t>
            </a:r>
          </a:p>
          <a:p>
            <a:pPr lvl="1"/>
            <a:r>
              <a:rPr lang="en-US" dirty="0">
                <a:solidFill>
                  <a:srgbClr val="000000"/>
                </a:solidFill>
              </a:rPr>
              <a:t>Dependent on outer query, cannot be executed separately</a:t>
            </a:r>
          </a:p>
          <a:p>
            <a:pPr lvl="1"/>
            <a:r>
              <a:rPr lang="en-US" dirty="0" smtClean="0">
                <a:solidFill>
                  <a:srgbClr val="000000"/>
                </a:solidFill>
              </a:rPr>
              <a:t>Behaves </a:t>
            </a:r>
            <a:r>
              <a:rPr lang="en-US" dirty="0">
                <a:solidFill>
                  <a:srgbClr val="000000"/>
                </a:solidFill>
              </a:rPr>
              <a:t>as if inner query is executed once per outer row</a:t>
            </a:r>
          </a:p>
          <a:p>
            <a:pPr lvl="1"/>
            <a:r>
              <a:rPr lang="en-US" dirty="0">
                <a:solidFill>
                  <a:srgbClr val="000000"/>
                </a:solidFill>
              </a:rPr>
              <a:t>May return scalar value or multiple values</a:t>
            </a:r>
          </a:p>
          <a:p>
            <a:endParaRPr lang="en-US" sz="4000" dirty="0"/>
          </a:p>
        </p:txBody>
      </p:sp>
      <p:sp>
        <p:nvSpPr>
          <p:cNvPr id="6" name="AutoShape 3"/>
          <p:cNvSpPr>
            <a:spLocks noChangeArrowheads="1"/>
          </p:cNvSpPr>
          <p:nvPr/>
        </p:nvSpPr>
        <p:spPr bwMode="auto">
          <a:xfrm>
            <a:off x="2595993" y="4774551"/>
            <a:ext cx="7090656" cy="182219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orderid</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err="1" smtClean="0">
                <a:solidFill>
                  <a:srgbClr val="000000"/>
                </a:solidFill>
                <a:latin typeface="Lucida Sans Unicode" panose="020B0602030504020204" pitchFamily="34" charset="0"/>
                <a:cs typeface="Lucida Sans Unicode" panose="020B0602030504020204" pitchFamily="34" charset="0"/>
              </a:rPr>
              <a:t>empid</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err="1" smtClean="0">
                <a:solidFill>
                  <a:srgbClr val="000000"/>
                </a:solidFill>
                <a:latin typeface="Lucida Sans Unicode" panose="020B0602030504020204" pitchFamily="34" charset="0"/>
                <a:cs typeface="Lucida Sans Unicode" panose="020B0602030504020204" pitchFamily="34" charset="0"/>
              </a:rPr>
              <a:t>orderdate</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Sales.Orders</a:t>
            </a:r>
            <a:r>
              <a:rPr lang="en-US" sz="2000" kern="0" dirty="0">
                <a:solidFill>
                  <a:srgbClr val="000000"/>
                </a:solidFill>
                <a:latin typeface="Lucida Sans Unicode" panose="020B0602030504020204" pitchFamily="34" charset="0"/>
                <a:cs typeface="Lucida Sans Unicode" panose="020B0602030504020204" pitchFamily="34" charset="0"/>
              </a:rPr>
              <a:t> AS </a:t>
            </a:r>
            <a:r>
              <a:rPr lang="en-US" sz="2000" b="1" kern="0" dirty="0">
                <a:solidFill>
                  <a:srgbClr val="000000"/>
                </a:solidFill>
                <a:latin typeface="Lucida Sans Unicode" panose="020B0602030504020204" pitchFamily="34" charset="0"/>
                <a:cs typeface="Lucida Sans Unicode" panose="020B0602030504020204" pitchFamily="34" charset="0"/>
              </a:rPr>
              <a:t>O1</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WHERE </a:t>
            </a:r>
            <a:r>
              <a:rPr lang="en-US" sz="2000" kern="0" dirty="0" err="1">
                <a:solidFill>
                  <a:srgbClr val="000000"/>
                </a:solidFill>
                <a:latin typeface="Lucida Sans Unicode" panose="020B0602030504020204" pitchFamily="34" charset="0"/>
                <a:cs typeface="Lucida Sans Unicode" panose="020B0602030504020204" pitchFamily="34" charset="0"/>
              </a:rPr>
              <a:t>orderdate</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a:solidFill>
                  <a:srgbClr val="000000"/>
                </a:solidFill>
                <a:latin typeface="Lucida Sans Unicode" panose="020B0602030504020204" pitchFamily="34" charset="0"/>
                <a:cs typeface="Lucida Sans Unicode" panose="020B0602030504020204" pitchFamily="34" charset="0"/>
              </a:rPr>
              <a:t>SELECT MAX(</a:t>
            </a:r>
            <a:r>
              <a:rPr lang="en-US" sz="2000" kern="0" dirty="0" err="1">
                <a:solidFill>
                  <a:srgbClr val="000000"/>
                </a:solidFill>
                <a:latin typeface="Lucida Sans Unicode" panose="020B0602030504020204" pitchFamily="34" charset="0"/>
                <a:cs typeface="Lucida Sans Unicode" panose="020B0602030504020204" pitchFamily="34" charset="0"/>
              </a:rPr>
              <a:t>orderdate</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                         FROM </a:t>
            </a:r>
            <a:r>
              <a:rPr lang="en-US" sz="2000" kern="0" dirty="0" err="1">
                <a:solidFill>
                  <a:srgbClr val="000000"/>
                </a:solidFill>
                <a:latin typeface="Lucida Sans Unicode" panose="020B0602030504020204" pitchFamily="34" charset="0"/>
                <a:cs typeface="Lucida Sans Unicode" panose="020B0602030504020204" pitchFamily="34" charset="0"/>
              </a:rPr>
              <a:t>Sales.Orders</a:t>
            </a:r>
            <a:r>
              <a:rPr lang="en-US" sz="2000" kern="0" dirty="0">
                <a:solidFill>
                  <a:srgbClr val="000000"/>
                </a:solidFill>
                <a:latin typeface="Lucida Sans Unicode" panose="020B0602030504020204" pitchFamily="34" charset="0"/>
                <a:cs typeface="Lucida Sans Unicode" panose="020B0602030504020204" pitchFamily="34" charset="0"/>
              </a:rPr>
              <a:t> AS O2</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                         WHERE </a:t>
            </a:r>
            <a:r>
              <a:rPr lang="en-US" sz="2000" kern="0" dirty="0">
                <a:solidFill>
                  <a:srgbClr val="000000"/>
                </a:solidFill>
                <a:latin typeface="Lucida Sans Unicode" panose="020B0602030504020204" pitchFamily="34" charset="0"/>
                <a:cs typeface="Lucida Sans Unicode" panose="020B0602030504020204" pitchFamily="34" charset="0"/>
              </a:rPr>
              <a:t>O2.empid = </a:t>
            </a:r>
            <a:r>
              <a:rPr lang="en-US" sz="2000" b="1" kern="0" dirty="0">
                <a:solidFill>
                  <a:srgbClr val="000000"/>
                </a:solidFill>
                <a:latin typeface="Lucida Sans Unicode" panose="020B0602030504020204" pitchFamily="34" charset="0"/>
                <a:cs typeface="Lucida Sans Unicode" panose="020B0602030504020204" pitchFamily="34" charset="0"/>
              </a:rPr>
              <a:t>O1</a:t>
            </a:r>
            <a:r>
              <a:rPr lang="en-US" sz="2000" kern="0" dirty="0">
                <a:solidFill>
                  <a:srgbClr val="000000"/>
                </a:solidFill>
                <a:latin typeface="Lucida Sans Unicode" panose="020B0602030504020204" pitchFamily="34" charset="0"/>
                <a:cs typeface="Lucida Sans Unicode" panose="020B0602030504020204" pitchFamily="34" charset="0"/>
              </a:rPr>
              <a:t>.empid)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ORDER BY </a:t>
            </a:r>
            <a:r>
              <a:rPr lang="en-US" sz="2000" kern="0" dirty="0" err="1">
                <a:solidFill>
                  <a:srgbClr val="000000"/>
                </a:solidFill>
                <a:latin typeface="Lucida Sans Unicode" panose="020B0602030504020204" pitchFamily="34" charset="0"/>
                <a:cs typeface="Lucida Sans Unicode" panose="020B0602030504020204" pitchFamily="34" charset="0"/>
              </a:rPr>
              <a:t>empid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orderdate</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2218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Correlated Subquery</a:t>
            </a:r>
          </a:p>
        </p:txBody>
      </p:sp>
    </p:spTree>
    <p:extLst>
      <p:ext uri="{BB962C8B-B14F-4D97-AF65-F5344CB8AC3E}">
        <p14:creationId xmlns:p14="http://schemas.microsoft.com/office/powerpoint/2010/main" val="1906072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Using APPLY </a:t>
            </a:r>
            <a:r>
              <a:rPr lang="en-GB" dirty="0"/>
              <a:t>with </a:t>
            </a:r>
            <a:r>
              <a:rPr lang="en-GB" dirty="0" smtClean="0"/>
              <a:t>Table-Valued </a:t>
            </a:r>
            <a:r>
              <a:rPr lang="en-GB" dirty="0"/>
              <a:t>Functions</a:t>
            </a:r>
            <a:endParaRPr lang="en-US" dirty="0"/>
          </a:p>
        </p:txBody>
      </p:sp>
      <p:sp>
        <p:nvSpPr>
          <p:cNvPr id="3" name="Content Placeholder 2"/>
          <p:cNvSpPr>
            <a:spLocks noGrp="1"/>
          </p:cNvSpPr>
          <p:nvPr>
            <p:ph sz="quarter" idx="10"/>
          </p:nvPr>
        </p:nvSpPr>
        <p:spPr/>
        <p:txBody>
          <a:bodyPr/>
          <a:lstStyle/>
          <a:p>
            <a:r>
              <a:rPr lang="en-US" dirty="0"/>
              <a:t>CROSS APPLY applies the right table expression </a:t>
            </a:r>
            <a:r>
              <a:rPr lang="en-US" dirty="0" smtClean="0"/>
              <a:t>to</a:t>
            </a:r>
            <a:br>
              <a:rPr lang="en-US" dirty="0" smtClean="0"/>
            </a:br>
            <a:r>
              <a:rPr lang="en-US" dirty="0" smtClean="0"/>
              <a:t>each </a:t>
            </a:r>
            <a:r>
              <a:rPr lang="en-US" dirty="0"/>
              <a:t>row in left table</a:t>
            </a:r>
          </a:p>
          <a:p>
            <a:pPr lvl="1"/>
            <a:r>
              <a:rPr lang="en-US" dirty="0"/>
              <a:t>Conceptually similar to CROSS JOIN between two tables but can correlate data between </a:t>
            </a:r>
            <a:r>
              <a:rPr lang="en-US" dirty="0" smtClean="0"/>
              <a:t>sources</a:t>
            </a:r>
          </a:p>
          <a:p>
            <a:pPr lvl="1"/>
            <a:endParaRPr lang="en-GB" dirty="0"/>
          </a:p>
          <a:p>
            <a:pPr lvl="1"/>
            <a:endParaRPr lang="en-GB" dirty="0" smtClean="0"/>
          </a:p>
          <a:p>
            <a:pPr lvl="1"/>
            <a:endParaRPr lang="en-US" dirty="0" smtClean="0"/>
          </a:p>
          <a:p>
            <a:r>
              <a:rPr lang="en-US" dirty="0"/>
              <a:t>OUTER APPLY adds rows for those with NULL in columns for right table</a:t>
            </a:r>
          </a:p>
          <a:p>
            <a:pPr lvl="1"/>
            <a:r>
              <a:rPr lang="en-US" dirty="0"/>
              <a:t>Conceptually similar to LEFT OUTER JOIN between two tables</a:t>
            </a:r>
          </a:p>
          <a:p>
            <a:pPr lvl="1"/>
            <a:endParaRPr lang="en-US" dirty="0"/>
          </a:p>
          <a:p>
            <a:endParaRPr lang="en-US" dirty="0"/>
          </a:p>
        </p:txBody>
      </p:sp>
      <p:sp>
        <p:nvSpPr>
          <p:cNvPr id="5" name="AutoShape 3"/>
          <p:cNvSpPr>
            <a:spLocks noChangeArrowheads="1"/>
          </p:cNvSpPr>
          <p:nvPr/>
        </p:nvSpPr>
        <p:spPr bwMode="auto">
          <a:xfrm>
            <a:off x="1038662" y="3553896"/>
            <a:ext cx="10206135"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S.supplierid, s.companyname, P.productid, 	P.productname, P.unitprice</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Production.Suppliers AS 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CROSS APPLY </a:t>
            </a:r>
            <a:r>
              <a:rPr lang="en-US" sz="2000" kern="0" dirty="0" err="1" smtClean="0">
                <a:solidFill>
                  <a:srgbClr val="000000"/>
                </a:solidFill>
                <a:latin typeface="Lucida Sans Unicode" panose="020B0602030504020204" pitchFamily="34" charset="0"/>
                <a:cs typeface="Lucida Sans Unicode" panose="020B0602030504020204" pitchFamily="34" charset="0"/>
              </a:rPr>
              <a:t>dbo.fn_TopProductsByShipper</a:t>
            </a:r>
            <a:r>
              <a:rPr lang="en-US" sz="2000" kern="0" dirty="0" smtClean="0">
                <a:solidFill>
                  <a:srgbClr val="000000"/>
                </a:solidFill>
                <a:latin typeface="Lucida Sans Unicode" panose="020B0602030504020204" pitchFamily="34" charset="0"/>
                <a:cs typeface="Lucida Sans Unicode" panose="020B0602030504020204" pitchFamily="34" charset="0"/>
              </a:rPr>
              <a:t>(</a:t>
            </a:r>
            <a:r>
              <a:rPr lang="en-US" sz="2000" kern="0" dirty="0" err="1" smtClean="0">
                <a:solidFill>
                  <a:srgbClr val="000000"/>
                </a:solidFill>
                <a:latin typeface="Lucida Sans Unicode" panose="020B0602030504020204" pitchFamily="34" charset="0"/>
                <a:cs typeface="Lucida Sans Unicode" panose="020B0602030504020204" pitchFamily="34" charset="0"/>
              </a:rPr>
              <a:t>S.supplierid</a:t>
            </a:r>
            <a:r>
              <a:rPr lang="en-US" sz="2000" kern="0" dirty="0">
                <a:solidFill>
                  <a:srgbClr val="000000"/>
                </a:solidFill>
                <a:latin typeface="Lucida Sans Unicode" panose="020B0602030504020204" pitchFamily="34" charset="0"/>
                <a:cs typeface="Lucida Sans Unicode" panose="020B0602030504020204" pitchFamily="34" charset="0"/>
              </a:rPr>
              <a:t>) AS P</a:t>
            </a:r>
          </a:p>
        </p:txBody>
      </p:sp>
    </p:spTree>
    <p:extLst>
      <p:ext uri="{BB962C8B-B14F-4D97-AF65-F5344CB8AC3E}">
        <p14:creationId xmlns:p14="http://schemas.microsoft.com/office/powerpoint/2010/main" val="375899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t>
            </a:r>
            <a:r>
              <a:rPr lang="en-GB" dirty="0" smtClean="0"/>
              <a:t>APPLY </a:t>
            </a:r>
            <a:r>
              <a:rPr lang="en-GB" dirty="0"/>
              <a:t>with Table-Valued Functions</a:t>
            </a:r>
          </a:p>
        </p:txBody>
      </p:sp>
    </p:spTree>
    <p:extLst>
      <p:ext uri="{BB962C8B-B14F-4D97-AF65-F5344CB8AC3E}">
        <p14:creationId xmlns:p14="http://schemas.microsoft.com/office/powerpoint/2010/main" val="433345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636b0322-90fb-440c-9cbc-22749e7231e9"/>
    <ds:schemaRef ds:uri="http://www.w3.org/XML/1998/namespace"/>
  </ds:schemaRefs>
</ds:datastoreItem>
</file>

<file path=customXml/itemProps2.xml><?xml version="1.0" encoding="utf-8"?>
<ds:datastoreItem xmlns:ds="http://schemas.openxmlformats.org/officeDocument/2006/customXml" ds:itemID="{1655678F-A693-444F-B186-FDCC260796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MVA-CourseTemplate-1</Template>
  <TotalTime>303</TotalTime>
  <Words>238</Words>
  <Application>Microsoft Office PowerPoint</Application>
  <PresentationFormat>Widescreen</PresentationFormat>
  <Paragraphs>74</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Lucida Sans Unicode</vt:lpstr>
      <vt:lpstr>Segoe</vt:lpstr>
      <vt:lpstr>Segoe UI</vt:lpstr>
      <vt:lpstr>Segoe UI Light</vt:lpstr>
      <vt:lpstr>1_Office Theme</vt:lpstr>
      <vt:lpstr>PowerPoint Presentation</vt:lpstr>
      <vt:lpstr>Module Overview</vt:lpstr>
      <vt:lpstr>Introduction to Subqueries</vt:lpstr>
      <vt:lpstr>Scalar or Multi-Valued?</vt:lpstr>
      <vt:lpstr>Using Subqueries</vt:lpstr>
      <vt:lpstr>Self-Contained or Correlated?</vt:lpstr>
      <vt:lpstr>Creating a Correlated Subquery</vt:lpstr>
      <vt:lpstr>Using APPLY with Table-Valued Functions</vt:lpstr>
      <vt:lpstr>Using APPLY with Table-Valued Functions</vt:lpstr>
      <vt:lpstr>Using Subqueries and APPLY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PowerShell  Jump Start</dc:title>
  <dc:creator>Geoff Allix (Content Master Ltd)</dc:creator>
  <cp:lastModifiedBy>Geoff Allix</cp:lastModifiedBy>
  <cp:revision>14</cp:revision>
  <dcterms:created xsi:type="dcterms:W3CDTF">2015-01-20T11:19:35Z</dcterms:created>
  <dcterms:modified xsi:type="dcterms:W3CDTF">2015-01-26T17:44:42Z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