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77" r:id="rId5"/>
    <p:sldId id="278" r:id="rId6"/>
    <p:sldId id="280" r:id="rId7"/>
    <p:sldId id="282" r:id="rId8"/>
    <p:sldId id="285" r:id="rId9"/>
    <p:sldId id="281" r:id="rId10"/>
    <p:sldId id="284" r:id="rId11"/>
    <p:sldId id="286" r:id="rId12"/>
    <p:sldId id="287" r:id="rId13"/>
    <p:sldId id="288" r:id="rId14"/>
    <p:sldId id="279"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aeme Malcolm" initials="GM" lastIdx="1" clrIdx="0">
    <p:extLst>
      <p:ext uri="{19B8F6BF-5375-455C-9EA6-DF929625EA0E}">
        <p15:presenceInfo xmlns:p15="http://schemas.microsoft.com/office/powerpoint/2012/main" userId="S-1-5-21-2127521184-1604012920-1887927527-56565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85" d="100"/>
          <a:sy n="85" d="100"/>
        </p:scale>
        <p:origin x="36" y="19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9/12/2017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433883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913486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09 | Modifying Data</a:t>
            </a:r>
          </a:p>
        </p:txBody>
      </p:sp>
      <p:sp>
        <p:nvSpPr>
          <p:cNvPr id="4" name="Subtitle 3"/>
          <p:cNvSpPr>
            <a:spLocks noGrp="1"/>
          </p:cNvSpPr>
          <p:nvPr>
            <p:ph type="subTitle" idx="1"/>
          </p:nvPr>
        </p:nvSpPr>
        <p:spPr/>
        <p:txBody>
          <a:bodyPr/>
          <a:lstStyle/>
          <a:p>
            <a:r>
              <a:rPr lang="en-US" dirty="0"/>
              <a:t>Graeme Malcolm | Senior Content Developer, Microsoft</a:t>
            </a:r>
          </a:p>
          <a:p>
            <a:r>
              <a:rPr lang="en-GB" dirty="0"/>
              <a:t>Geoff Allix | Principal Technologist, Content Master</a:t>
            </a:r>
            <a:endParaRPr lang="en-US" dirty="0"/>
          </a:p>
        </p:txBody>
      </p:sp>
    </p:spTree>
    <p:extLst>
      <p:ext uri="{BB962C8B-B14F-4D97-AF65-F5344CB8AC3E}">
        <p14:creationId xmlns:p14="http://schemas.microsoft.com/office/powerpoint/2010/main" val="897692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Updating and Deleting Data</a:t>
            </a:r>
          </a:p>
        </p:txBody>
      </p:sp>
    </p:spTree>
    <p:extLst>
      <p:ext uri="{BB962C8B-B14F-4D97-AF65-F5344CB8AC3E}">
        <p14:creationId xmlns:p14="http://schemas.microsoft.com/office/powerpoint/2010/main" val="1283145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t>Inserting Data into Tables</a:t>
            </a:r>
          </a:p>
          <a:p>
            <a:r>
              <a:rPr lang="en-GB" dirty="0"/>
              <a:t>Generating Identifiers</a:t>
            </a:r>
          </a:p>
          <a:p>
            <a:r>
              <a:rPr lang="en-GB" dirty="0"/>
              <a:t>Updating Data in Tables</a:t>
            </a:r>
          </a:p>
          <a:p>
            <a:r>
              <a:rPr lang="en-GB" dirty="0"/>
              <a:t>Deleting Data in Tables</a:t>
            </a:r>
          </a:p>
          <a:p>
            <a:endParaRPr lang="en-GB" dirty="0"/>
          </a:p>
          <a:p>
            <a:r>
              <a:rPr lang="en-GB" dirty="0"/>
              <a:t>Lab: </a:t>
            </a:r>
            <a:r>
              <a:rPr lang="en-US"/>
              <a:t>Modifying Data</a:t>
            </a:r>
            <a:endParaRPr lang="en-GB" dirty="0"/>
          </a:p>
        </p:txBody>
      </p:sp>
      <p:sp>
        <p:nvSpPr>
          <p:cNvPr id="2" name="Title 1"/>
          <p:cNvSpPr>
            <a:spLocks noGrp="1"/>
          </p:cNvSpPr>
          <p:nvPr>
            <p:ph type="title"/>
          </p:nvPr>
        </p:nvSpPr>
        <p:spPr/>
        <p:txBody>
          <a:bodyPr/>
          <a:lstStyle/>
          <a:p>
            <a:r>
              <a:rPr lang="en-US" dirty="0"/>
              <a:t>Modifying Data</a:t>
            </a:r>
          </a:p>
        </p:txBody>
      </p:sp>
    </p:spTree>
    <p:extLst>
      <p:ext uri="{BB962C8B-B14F-4D97-AF65-F5344CB8AC3E}">
        <p14:creationId xmlns:p14="http://schemas.microsoft.com/office/powerpoint/2010/main" val="3136980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t>Inserting Data into Tables</a:t>
            </a:r>
          </a:p>
          <a:p>
            <a:r>
              <a:rPr lang="en-GB" dirty="0"/>
              <a:t>Generating Identifiers</a:t>
            </a:r>
          </a:p>
          <a:p>
            <a:r>
              <a:rPr lang="en-GB" dirty="0"/>
              <a:t>Updating Data in Tables</a:t>
            </a:r>
          </a:p>
          <a:p>
            <a:r>
              <a:rPr lang="en-GB" dirty="0"/>
              <a:t>Deleting Data in Tables</a:t>
            </a:r>
          </a:p>
        </p:txBody>
      </p:sp>
      <p:sp>
        <p:nvSpPr>
          <p:cNvPr id="2" name="Title 1"/>
          <p:cNvSpPr>
            <a:spLocks noGrp="1"/>
          </p:cNvSpPr>
          <p:nvPr>
            <p:ph type="title"/>
          </p:nvPr>
        </p:nvSpPr>
        <p:spPr/>
        <p:txBody>
          <a:bodyPr/>
          <a:lstStyle/>
          <a:p>
            <a:r>
              <a:rPr lang="en-US" dirty="0"/>
              <a:t>Module Overview</a:t>
            </a:r>
          </a:p>
        </p:txBody>
      </p:sp>
    </p:spTree>
    <p:extLst>
      <p:ext uri="{BB962C8B-B14F-4D97-AF65-F5344CB8AC3E}">
        <p14:creationId xmlns:p14="http://schemas.microsoft.com/office/powerpoint/2010/main" val="31834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Inserting Data into Tables</a:t>
            </a:r>
          </a:p>
        </p:txBody>
      </p:sp>
      <p:sp>
        <p:nvSpPr>
          <p:cNvPr id="3" name="Content Placeholder 2"/>
          <p:cNvSpPr>
            <a:spLocks noGrp="1"/>
          </p:cNvSpPr>
          <p:nvPr>
            <p:ph sz="quarter" idx="10"/>
          </p:nvPr>
        </p:nvSpPr>
        <p:spPr>
          <a:xfrm>
            <a:off x="379413" y="924232"/>
            <a:ext cx="11525250" cy="5754382"/>
          </a:xfrm>
        </p:spPr>
        <p:txBody>
          <a:bodyPr/>
          <a:lstStyle/>
          <a:p>
            <a:r>
              <a:rPr lang="en-GB" dirty="0"/>
              <a:t>INSERT…VALUES</a:t>
            </a:r>
          </a:p>
          <a:p>
            <a:pPr lvl="1"/>
            <a:r>
              <a:rPr lang="en-GB" dirty="0"/>
              <a:t>Inserts explicit values</a:t>
            </a:r>
          </a:p>
          <a:p>
            <a:pPr lvl="1"/>
            <a:r>
              <a:rPr lang="en-GB" dirty="0"/>
              <a:t>You can omit identity columns, columns that allow NULL, and columns with default constraints.</a:t>
            </a:r>
          </a:p>
          <a:p>
            <a:pPr lvl="1"/>
            <a:r>
              <a:rPr lang="en-GB" dirty="0"/>
              <a:t>You can also explicitly specify NULL and DEFAULT</a:t>
            </a:r>
          </a:p>
          <a:p>
            <a:r>
              <a:rPr lang="en-GB" dirty="0"/>
              <a:t>INSERT…SELECT / INSERT…EXEC</a:t>
            </a:r>
          </a:p>
          <a:p>
            <a:pPr lvl="1"/>
            <a:r>
              <a:rPr lang="en-GB" dirty="0"/>
              <a:t>Inserts the results returned by the query or stored procedure into an existing table</a:t>
            </a:r>
          </a:p>
          <a:p>
            <a:r>
              <a:rPr lang="en-GB" dirty="0"/>
              <a:t>SELECT…INTO</a:t>
            </a:r>
          </a:p>
          <a:p>
            <a:pPr lvl="1"/>
            <a:r>
              <a:rPr lang="en-GB" dirty="0"/>
              <a:t>Creates a new table from the results of a query</a:t>
            </a:r>
          </a:p>
          <a:p>
            <a:pPr lvl="1"/>
            <a:r>
              <a:rPr lang="en-GB" dirty="0"/>
              <a:t>Not currently supported in Azure SQL Database</a:t>
            </a:r>
          </a:p>
          <a:p>
            <a:endParaRPr lang="en-GB" dirty="0"/>
          </a:p>
        </p:txBody>
      </p:sp>
    </p:spTree>
    <p:extLst>
      <p:ext uri="{BB962C8B-B14F-4D97-AF65-F5344CB8AC3E}">
        <p14:creationId xmlns:p14="http://schemas.microsoft.com/office/powerpoint/2010/main" val="233748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Generating Identifiers</a:t>
            </a:r>
            <a:br>
              <a:rPr lang="en-GB" dirty="0"/>
            </a:br>
            <a:r>
              <a:rPr lang="en-GB" sz="4000" dirty="0">
                <a:solidFill>
                  <a:schemeClr val="bg1">
                    <a:lumMod val="50000"/>
                  </a:schemeClr>
                </a:solidFill>
              </a:rPr>
              <a:t>Using Identity Columns</a:t>
            </a:r>
          </a:p>
        </p:txBody>
      </p:sp>
      <p:sp>
        <p:nvSpPr>
          <p:cNvPr id="3" name="Content Placeholder 2"/>
          <p:cNvSpPr>
            <a:spLocks noGrp="1"/>
          </p:cNvSpPr>
          <p:nvPr>
            <p:ph sz="quarter" idx="10"/>
          </p:nvPr>
        </p:nvSpPr>
        <p:spPr>
          <a:xfrm>
            <a:off x="379413" y="1386348"/>
            <a:ext cx="11525250" cy="5292266"/>
          </a:xfrm>
        </p:spPr>
        <p:txBody>
          <a:bodyPr/>
          <a:lstStyle/>
          <a:p>
            <a:r>
              <a:rPr lang="en-GB" dirty="0"/>
              <a:t>IDENTITY property of a column generates sequential numbers automatically for insertion into a table</a:t>
            </a:r>
          </a:p>
          <a:p>
            <a:pPr lvl="1"/>
            <a:r>
              <a:rPr lang="en-GB" dirty="0"/>
              <a:t>Can specify optional seed and increment values</a:t>
            </a:r>
          </a:p>
          <a:p>
            <a:pPr lvl="1"/>
            <a:r>
              <a:rPr lang="en-GB" dirty="0"/>
              <a:t>Use system variables and functions to return last inserted identity:</a:t>
            </a:r>
          </a:p>
          <a:p>
            <a:pPr lvl="2"/>
            <a:r>
              <a:rPr lang="en-GB" b="1" dirty="0"/>
              <a:t>@@IDENTITY</a:t>
            </a:r>
            <a:r>
              <a:rPr lang="en-GB" dirty="0"/>
              <a:t>: The last identity generated in the session</a:t>
            </a:r>
          </a:p>
          <a:p>
            <a:pPr lvl="2"/>
            <a:r>
              <a:rPr lang="en-GB" b="1" dirty="0"/>
              <a:t>SCOPE_IDENTITY()</a:t>
            </a:r>
            <a:r>
              <a:rPr lang="en-GB" dirty="0"/>
              <a:t>: The last identity generated in the current scope</a:t>
            </a:r>
          </a:p>
          <a:p>
            <a:pPr lvl="2"/>
            <a:r>
              <a:rPr lang="en-GB" b="1" dirty="0"/>
              <a:t>IDENT_CURRENT('&lt;</a:t>
            </a:r>
            <a:r>
              <a:rPr lang="en-GB" b="1" i="1" dirty="0" err="1"/>
              <a:t>table_name</a:t>
            </a:r>
            <a:r>
              <a:rPr lang="en-GB" b="1" dirty="0"/>
              <a:t>&gt;')</a:t>
            </a:r>
            <a:r>
              <a:rPr lang="en-GB" dirty="0"/>
              <a:t>: The last identity inserted into a table</a:t>
            </a:r>
          </a:p>
        </p:txBody>
      </p:sp>
      <p:sp>
        <p:nvSpPr>
          <p:cNvPr id="5" name="AutoShape 3"/>
          <p:cNvSpPr>
            <a:spLocks noChangeArrowheads="1"/>
          </p:cNvSpPr>
          <p:nvPr/>
        </p:nvSpPr>
        <p:spPr bwMode="auto">
          <a:xfrm>
            <a:off x="2115818" y="4796157"/>
            <a:ext cx="7665396" cy="1694319"/>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INSERT INTO </a:t>
            </a:r>
            <a:r>
              <a:rPr kumimoji="0" lang="en-US" sz="2000"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Sales.Orders</a:t>
            </a: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 (</a:t>
            </a:r>
            <a:r>
              <a:rPr kumimoji="0" lang="en-US" sz="2000"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CustomerID</a:t>
            </a: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 Amount)</a:t>
            </a:r>
          </a:p>
          <a:p>
            <a:pPr marL="0" marR="0" lvl="0" indent="0" defTabSz="914400" eaLnBrk="1" fontAlgn="base" latinLnBrk="0" hangingPunct="1">
              <a:lnSpc>
                <a:spcPct val="100000"/>
              </a:lnSpc>
              <a:spcBef>
                <a:spcPct val="0"/>
              </a:spcBef>
              <a:spcAft>
                <a:spcPct val="0"/>
              </a:spcAft>
              <a:buClrTx/>
              <a:buSzTx/>
              <a:buFontTx/>
              <a:buNone/>
              <a:tabLst/>
              <a:defRPr/>
            </a:pPr>
            <a:r>
              <a:rPr lang="en-US" sz="2000" kern="0" dirty="0">
                <a:latin typeface="Lucida Sans Unicode" panose="020B0602030504020204" pitchFamily="34" charset="0"/>
                <a:cs typeface="Lucida Sans Unicode" panose="020B0602030504020204" pitchFamily="34" charset="0"/>
              </a:rPr>
              <a:t>VALUES</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(12, 2056.99);</a:t>
            </a:r>
          </a:p>
          <a:p>
            <a:pPr marL="0" marR="0" lvl="0" indent="0" defTabSz="914400" eaLnBrk="1" fontAlgn="base" latinLnBrk="0" hangingPunct="1">
              <a:lnSpc>
                <a:spcPct val="100000"/>
              </a:lnSpc>
              <a:spcBef>
                <a:spcPct val="0"/>
              </a:spcBef>
              <a:spcAft>
                <a:spcPct val="0"/>
              </a:spcAft>
              <a:buClrTx/>
              <a:buSzTx/>
              <a:buFontTx/>
              <a:buNone/>
              <a:tabLst/>
              <a:defRPr/>
            </a:pPr>
            <a:r>
              <a:rPr lang="en-US" sz="2000" kern="0" dirty="0">
                <a:latin typeface="Lucida Sans Unicode" panose="020B0602030504020204" pitchFamily="34" charset="0"/>
                <a:cs typeface="Lucida Sans Unicode" panose="020B0602030504020204" pitchFamily="34" charset="0"/>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SELECT SCOPE_IDENTITY() AS </a:t>
            </a:r>
            <a:r>
              <a:rPr kumimoji="0" lang="en-US" sz="2000"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OrderID</a:t>
            </a: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360723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Generating Identifiers</a:t>
            </a:r>
            <a:br>
              <a:rPr lang="en-GB" dirty="0"/>
            </a:br>
            <a:r>
              <a:rPr lang="en-GB" sz="4000" dirty="0">
                <a:solidFill>
                  <a:schemeClr val="bg1">
                    <a:lumMod val="50000"/>
                  </a:schemeClr>
                </a:solidFill>
              </a:rPr>
              <a:t>Using Sequences</a:t>
            </a:r>
          </a:p>
        </p:txBody>
      </p:sp>
      <p:sp>
        <p:nvSpPr>
          <p:cNvPr id="3" name="Content Placeholder 2"/>
          <p:cNvSpPr>
            <a:spLocks noGrp="1"/>
          </p:cNvSpPr>
          <p:nvPr>
            <p:ph sz="quarter" idx="10"/>
          </p:nvPr>
        </p:nvSpPr>
        <p:spPr>
          <a:xfrm>
            <a:off x="379413" y="1563328"/>
            <a:ext cx="11525250" cy="5115285"/>
          </a:xfrm>
        </p:spPr>
        <p:txBody>
          <a:bodyPr/>
          <a:lstStyle/>
          <a:p>
            <a:r>
              <a:rPr lang="en-GB" dirty="0"/>
              <a:t>Sequences are objects that generate sequential numbers</a:t>
            </a:r>
          </a:p>
          <a:p>
            <a:pPr lvl="1"/>
            <a:r>
              <a:rPr lang="en-GB" dirty="0"/>
              <a:t>Supported in SQL Server 2012 and later</a:t>
            </a:r>
          </a:p>
          <a:p>
            <a:pPr lvl="1"/>
            <a:r>
              <a:rPr lang="en-GB" dirty="0"/>
              <a:t>Exist independently of tables, so offer greater flexibility than Identity</a:t>
            </a:r>
          </a:p>
          <a:p>
            <a:pPr lvl="1"/>
            <a:r>
              <a:rPr lang="en-GB" dirty="0"/>
              <a:t>Use SELECT NEXT VALUE FOR to retrieve the next sequential number</a:t>
            </a:r>
          </a:p>
          <a:p>
            <a:pPr lvl="2"/>
            <a:r>
              <a:rPr lang="en-GB" dirty="0"/>
              <a:t>Can be set as the default value for a column</a:t>
            </a:r>
          </a:p>
        </p:txBody>
      </p:sp>
      <p:sp>
        <p:nvSpPr>
          <p:cNvPr id="4" name="AutoShape 3"/>
          <p:cNvSpPr>
            <a:spLocks noChangeArrowheads="1"/>
          </p:cNvSpPr>
          <p:nvPr/>
        </p:nvSpPr>
        <p:spPr bwMode="auto">
          <a:xfrm>
            <a:off x="2309032" y="4733467"/>
            <a:ext cx="7665396" cy="1374636"/>
          </a:xfrm>
          <a:prstGeom prst="roundRect">
            <a:avLst>
              <a:gd name="adj" fmla="val 7093"/>
            </a:avLst>
          </a:prstGeom>
          <a:solidFill>
            <a:schemeClr val="bg1"/>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CREATE SEQUENCE </a:t>
            </a:r>
            <a:r>
              <a:rPr kumimoji="0" lang="en-US" sz="2000"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Sales.OrderNumbers</a:t>
            </a: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 AS INT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START WITH 1 INCREMENT</a:t>
            </a:r>
            <a:r>
              <a:rPr kumimoji="0" lang="en-US" sz="2000" i="0" u="none" strike="noStrike" kern="0" cap="none" spc="0" normalizeH="0" noProof="0" dirty="0">
                <a:ln>
                  <a:noFill/>
                </a:ln>
                <a:effectLst/>
                <a:uLnTx/>
                <a:uFillTx/>
                <a:latin typeface="Lucida Sans Unicode" panose="020B0602030504020204" pitchFamily="34" charset="0"/>
                <a:cs typeface="Lucida Sans Unicode" panose="020B0602030504020204" pitchFamily="34" charset="0"/>
              </a:rPr>
              <a:t> BY 1</a:t>
            </a: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a:t>
            </a:r>
          </a:p>
          <a:p>
            <a:pPr marL="0" marR="0" lvl="0" indent="0" defTabSz="914400" eaLnBrk="1" fontAlgn="base" latinLnBrk="0" hangingPunct="1">
              <a:lnSpc>
                <a:spcPct val="100000"/>
              </a:lnSpc>
              <a:spcBef>
                <a:spcPct val="0"/>
              </a:spcBef>
              <a:spcAft>
                <a:spcPct val="0"/>
              </a:spcAft>
              <a:buClrTx/>
              <a:buSzTx/>
              <a:buFontTx/>
              <a:buNone/>
              <a:tabLst/>
              <a:defRPr/>
            </a:pPr>
            <a:r>
              <a:rPr lang="en-US" sz="2000" kern="0" dirty="0">
                <a:latin typeface="Lucida Sans Unicode" panose="020B0602030504020204" pitchFamily="34" charset="0"/>
                <a:cs typeface="Lucida Sans Unicode" panose="020B0602030504020204" pitchFamily="34" charset="0"/>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SELECT NEXT VALUE FOR </a:t>
            </a:r>
            <a:r>
              <a:rPr kumimoji="0" lang="en-US" sz="2000"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Sales.OrderNumbers</a:t>
            </a: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268893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Inserting Data into Tables</a:t>
            </a:r>
          </a:p>
        </p:txBody>
      </p:sp>
    </p:spTree>
    <p:extLst>
      <p:ext uri="{BB962C8B-B14F-4D97-AF65-F5344CB8AC3E}">
        <p14:creationId xmlns:p14="http://schemas.microsoft.com/office/powerpoint/2010/main" val="4267166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Updating Data in a Table</a:t>
            </a:r>
            <a:br>
              <a:rPr lang="en-GB" dirty="0"/>
            </a:br>
            <a:r>
              <a:rPr lang="en-GB" sz="4000" dirty="0">
                <a:solidFill>
                  <a:schemeClr val="bg1">
                    <a:lumMod val="50000"/>
                  </a:schemeClr>
                </a:solidFill>
              </a:rPr>
              <a:t>The UPDATE Statement</a:t>
            </a:r>
            <a:endParaRPr lang="en-GB" dirty="0">
              <a:solidFill>
                <a:schemeClr val="bg1">
                  <a:lumMod val="50000"/>
                </a:schemeClr>
              </a:solidFill>
            </a:endParaRPr>
          </a:p>
        </p:txBody>
      </p:sp>
      <p:sp>
        <p:nvSpPr>
          <p:cNvPr id="3" name="Content Placeholder 2"/>
          <p:cNvSpPr>
            <a:spLocks noGrp="1"/>
          </p:cNvSpPr>
          <p:nvPr>
            <p:ph sz="quarter" idx="10"/>
          </p:nvPr>
        </p:nvSpPr>
        <p:spPr/>
        <p:txBody>
          <a:bodyPr/>
          <a:lstStyle/>
          <a:p>
            <a:r>
              <a:rPr lang="en-GB" dirty="0"/>
              <a:t>Updates all rows in a table or view</a:t>
            </a:r>
          </a:p>
          <a:p>
            <a:pPr lvl="1"/>
            <a:r>
              <a:rPr lang="en-GB" dirty="0"/>
              <a:t>Set can be filtered with a WHERE clause</a:t>
            </a:r>
          </a:p>
          <a:p>
            <a:pPr lvl="1"/>
            <a:r>
              <a:rPr lang="en-GB" dirty="0"/>
              <a:t>Set can be defined with a FROM clause</a:t>
            </a:r>
          </a:p>
          <a:p>
            <a:r>
              <a:rPr lang="en-GB" dirty="0"/>
              <a:t>Only columns specified in the SET clause are modified</a:t>
            </a:r>
          </a:p>
          <a:p>
            <a:endParaRPr lang="en-GB" dirty="0"/>
          </a:p>
        </p:txBody>
      </p:sp>
      <p:sp>
        <p:nvSpPr>
          <p:cNvPr id="5" name="AutoShape 3"/>
          <p:cNvSpPr>
            <a:spLocks noChangeArrowheads="1"/>
          </p:cNvSpPr>
          <p:nvPr/>
        </p:nvSpPr>
        <p:spPr bwMode="auto">
          <a:xfrm>
            <a:off x="1919173" y="4033420"/>
            <a:ext cx="7665396" cy="1054953"/>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UPDATE </a:t>
            </a:r>
            <a:r>
              <a:rPr kumimoji="0" lang="en-US" sz="2000"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Production.Product</a:t>
            </a:r>
            <a:endPar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SET unitprice = (unitprice * 1.04)</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WHERE categoryid =  1 AND discontinued = 0;</a:t>
            </a:r>
          </a:p>
        </p:txBody>
      </p:sp>
    </p:spTree>
    <p:extLst>
      <p:ext uri="{BB962C8B-B14F-4D97-AF65-F5344CB8AC3E}">
        <p14:creationId xmlns:p14="http://schemas.microsoft.com/office/powerpoint/2010/main" val="246557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Updating Data in a Table</a:t>
            </a:r>
            <a:br>
              <a:rPr lang="en-GB" dirty="0"/>
            </a:br>
            <a:r>
              <a:rPr lang="en-GB" sz="4000" dirty="0">
                <a:solidFill>
                  <a:schemeClr val="bg1">
                    <a:lumMod val="50000"/>
                  </a:schemeClr>
                </a:solidFill>
              </a:rPr>
              <a:t>The MERGE Statement</a:t>
            </a:r>
            <a:endParaRPr lang="en-GB" dirty="0">
              <a:solidFill>
                <a:schemeClr val="bg1">
                  <a:lumMod val="50000"/>
                </a:schemeClr>
              </a:solidFill>
            </a:endParaRPr>
          </a:p>
        </p:txBody>
      </p:sp>
      <p:sp>
        <p:nvSpPr>
          <p:cNvPr id="3" name="Content Placeholder 2"/>
          <p:cNvSpPr>
            <a:spLocks noGrp="1"/>
          </p:cNvSpPr>
          <p:nvPr>
            <p:ph sz="quarter" idx="10"/>
          </p:nvPr>
        </p:nvSpPr>
        <p:spPr/>
        <p:txBody>
          <a:bodyPr/>
          <a:lstStyle/>
          <a:p>
            <a:pPr lvl="0"/>
            <a:r>
              <a:rPr lang="en-US" dirty="0">
                <a:solidFill>
                  <a:srgbClr val="000000"/>
                </a:solidFill>
              </a:rPr>
              <a:t>MERGE modifies data based on a condition</a:t>
            </a:r>
          </a:p>
          <a:p>
            <a:pPr lvl="1"/>
            <a:r>
              <a:rPr lang="en-US" dirty="0">
                <a:solidFill>
                  <a:srgbClr val="000000"/>
                </a:solidFill>
              </a:rPr>
              <a:t>When the source  matches the target</a:t>
            </a:r>
          </a:p>
          <a:p>
            <a:pPr lvl="1"/>
            <a:r>
              <a:rPr lang="en-US" dirty="0">
                <a:solidFill>
                  <a:srgbClr val="000000"/>
                </a:solidFill>
              </a:rPr>
              <a:t>When the source has no match in the target</a:t>
            </a:r>
          </a:p>
          <a:p>
            <a:pPr lvl="1"/>
            <a:r>
              <a:rPr lang="en-US" dirty="0">
                <a:solidFill>
                  <a:srgbClr val="000000"/>
                </a:solidFill>
              </a:rPr>
              <a:t>When the target has no match in the source</a:t>
            </a:r>
          </a:p>
          <a:p>
            <a:pPr lvl="1"/>
            <a:endParaRPr lang="en-US" dirty="0">
              <a:solidFill>
                <a:srgbClr val="000000"/>
              </a:solidFill>
            </a:endParaRPr>
          </a:p>
          <a:p>
            <a:endParaRPr lang="en-GB" dirty="0"/>
          </a:p>
        </p:txBody>
      </p:sp>
      <p:sp>
        <p:nvSpPr>
          <p:cNvPr id="4" name="AutoShape 3"/>
          <p:cNvSpPr>
            <a:spLocks noChangeArrowheads="1"/>
          </p:cNvSpPr>
          <p:nvPr/>
        </p:nvSpPr>
        <p:spPr bwMode="auto">
          <a:xfrm>
            <a:off x="1058453" y="3655123"/>
            <a:ext cx="10166554" cy="2685336"/>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MERGE INTO </a:t>
            </a:r>
            <a:r>
              <a:rPr lang="en-US" kern="0" dirty="0" err="1">
                <a:latin typeface="Lucida Sans Unicode" panose="020B0602030504020204" pitchFamily="34" charset="0"/>
                <a:cs typeface="Lucida Sans Unicode" panose="020B0602030504020204" pitchFamily="34" charset="0"/>
              </a:rPr>
              <a:t>Production.Products</a:t>
            </a:r>
            <a:r>
              <a:rPr lang="en-US" kern="0" dirty="0">
                <a:latin typeface="Lucida Sans Unicode" panose="020B0602030504020204" pitchFamily="34" charset="0"/>
                <a:cs typeface="Lucida Sans Unicode" panose="020B0602030504020204" pitchFamily="34" charset="0"/>
              </a:rPr>
              <a:t> as P</a:t>
            </a:r>
          </a:p>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	USING </a:t>
            </a:r>
            <a:r>
              <a:rPr lang="en-US" kern="0" dirty="0" err="1">
                <a:latin typeface="Lucida Sans Unicode" panose="020B0602030504020204" pitchFamily="34" charset="0"/>
                <a:cs typeface="Lucida Sans Unicode" panose="020B0602030504020204" pitchFamily="34" charset="0"/>
              </a:rPr>
              <a:t>Production.ProductsStaging</a:t>
            </a:r>
            <a:r>
              <a:rPr lang="en-US" kern="0" dirty="0">
                <a:latin typeface="Lucida Sans Unicode" panose="020B0602030504020204" pitchFamily="34" charset="0"/>
                <a:cs typeface="Lucida Sans Unicode" panose="020B0602030504020204" pitchFamily="34" charset="0"/>
              </a:rPr>
              <a:t> as S</a:t>
            </a:r>
          </a:p>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	ON </a:t>
            </a:r>
            <a:r>
              <a:rPr lang="en-US" kern="0" dirty="0" err="1">
                <a:latin typeface="Lucida Sans Unicode" panose="020B0602030504020204" pitchFamily="34" charset="0"/>
                <a:cs typeface="Lucida Sans Unicode" panose="020B0602030504020204" pitchFamily="34" charset="0"/>
              </a:rPr>
              <a:t>P.ProductID</a:t>
            </a:r>
            <a:r>
              <a:rPr lang="en-US" kern="0" dirty="0">
                <a:latin typeface="Lucida Sans Unicode" panose="020B0602030504020204" pitchFamily="34" charset="0"/>
                <a:cs typeface="Lucida Sans Unicode" panose="020B0602030504020204" pitchFamily="34" charset="0"/>
              </a:rPr>
              <a:t>=</a:t>
            </a:r>
            <a:r>
              <a:rPr lang="en-US" kern="0" dirty="0" err="1">
                <a:latin typeface="Lucida Sans Unicode" panose="020B0602030504020204" pitchFamily="34" charset="0"/>
                <a:cs typeface="Lucida Sans Unicode" panose="020B0602030504020204" pitchFamily="34" charset="0"/>
              </a:rPr>
              <a:t>S.ProductID</a:t>
            </a:r>
            <a:endParaRPr lang="en-US"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WHEN MATCHED THEN</a:t>
            </a:r>
          </a:p>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	UPDATE SET</a:t>
            </a:r>
          </a:p>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	</a:t>
            </a:r>
            <a:r>
              <a:rPr lang="en-US" kern="0" dirty="0" err="1">
                <a:latin typeface="Lucida Sans Unicode" panose="020B0602030504020204" pitchFamily="34" charset="0"/>
                <a:cs typeface="Lucida Sans Unicode" panose="020B0602030504020204" pitchFamily="34" charset="0"/>
              </a:rPr>
              <a:t>P.UnitPrice</a:t>
            </a:r>
            <a:r>
              <a:rPr lang="en-US" kern="0" dirty="0">
                <a:latin typeface="Lucida Sans Unicode" panose="020B0602030504020204" pitchFamily="34" charset="0"/>
                <a:cs typeface="Lucida Sans Unicode" panose="020B0602030504020204" pitchFamily="34" charset="0"/>
              </a:rPr>
              <a:t> = </a:t>
            </a:r>
            <a:r>
              <a:rPr lang="en-US" kern="0" dirty="0" err="1">
                <a:latin typeface="Lucida Sans Unicode" panose="020B0602030504020204" pitchFamily="34" charset="0"/>
                <a:cs typeface="Lucida Sans Unicode" panose="020B0602030504020204" pitchFamily="34" charset="0"/>
              </a:rPr>
              <a:t>S.UnitPrice</a:t>
            </a:r>
            <a:r>
              <a:rPr lang="en-US" kern="0" dirty="0">
                <a:latin typeface="Lucida Sans Unicode" panose="020B0602030504020204" pitchFamily="34" charset="0"/>
                <a:cs typeface="Lucida Sans Unicode" panose="020B0602030504020204" pitchFamily="34" charset="0"/>
              </a:rPr>
              <a:t>, </a:t>
            </a:r>
            <a:r>
              <a:rPr lang="en-US" kern="0" dirty="0" err="1">
                <a:latin typeface="Lucida Sans Unicode" panose="020B0602030504020204" pitchFamily="34" charset="0"/>
                <a:cs typeface="Lucida Sans Unicode" panose="020B0602030504020204" pitchFamily="34" charset="0"/>
              </a:rPr>
              <a:t>P.Discontinued</a:t>
            </a:r>
            <a:r>
              <a:rPr lang="en-US" kern="0" dirty="0">
                <a:latin typeface="Lucida Sans Unicode" panose="020B0602030504020204" pitchFamily="34" charset="0"/>
                <a:cs typeface="Lucida Sans Unicode" panose="020B0602030504020204" pitchFamily="34" charset="0"/>
              </a:rPr>
              <a:t>=</a:t>
            </a:r>
            <a:r>
              <a:rPr lang="en-US" kern="0" dirty="0" err="1">
                <a:latin typeface="Lucida Sans Unicode" panose="020B0602030504020204" pitchFamily="34" charset="0"/>
                <a:cs typeface="Lucida Sans Unicode" panose="020B0602030504020204" pitchFamily="34" charset="0"/>
              </a:rPr>
              <a:t>S.Discontinued</a:t>
            </a:r>
            <a:endParaRPr lang="en-US"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WHEN NOT MATCHED THEN</a:t>
            </a:r>
          </a:p>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	INSERT (</a:t>
            </a:r>
            <a:r>
              <a:rPr lang="en-US" kern="0" dirty="0" err="1">
                <a:latin typeface="Lucida Sans Unicode" panose="020B0602030504020204" pitchFamily="34" charset="0"/>
                <a:cs typeface="Lucida Sans Unicode" panose="020B0602030504020204" pitchFamily="34" charset="0"/>
              </a:rPr>
              <a:t>ProductName</a:t>
            </a:r>
            <a:r>
              <a:rPr lang="en-US" kern="0" dirty="0">
                <a:latin typeface="Lucida Sans Unicode" panose="020B0602030504020204" pitchFamily="34" charset="0"/>
                <a:cs typeface="Lucida Sans Unicode" panose="020B0602030504020204" pitchFamily="34" charset="0"/>
              </a:rPr>
              <a:t>, </a:t>
            </a:r>
            <a:r>
              <a:rPr lang="en-US" kern="0" dirty="0" err="1">
                <a:latin typeface="Lucida Sans Unicode" panose="020B0602030504020204" pitchFamily="34" charset="0"/>
                <a:cs typeface="Lucida Sans Unicode" panose="020B0602030504020204" pitchFamily="34" charset="0"/>
              </a:rPr>
              <a:t>CategoryID</a:t>
            </a:r>
            <a:r>
              <a:rPr lang="en-US" kern="0" dirty="0">
                <a:latin typeface="Lucida Sans Unicode" panose="020B0602030504020204" pitchFamily="34" charset="0"/>
                <a:cs typeface="Lucida Sans Unicode" panose="020B0602030504020204" pitchFamily="34" charset="0"/>
              </a:rPr>
              <a:t>, </a:t>
            </a:r>
            <a:r>
              <a:rPr lang="en-US" kern="0" dirty="0" err="1">
                <a:latin typeface="Lucida Sans Unicode" panose="020B0602030504020204" pitchFamily="34" charset="0"/>
                <a:cs typeface="Lucida Sans Unicode" panose="020B0602030504020204" pitchFamily="34" charset="0"/>
              </a:rPr>
              <a:t>UnitPrice</a:t>
            </a:r>
            <a:r>
              <a:rPr lang="en-US" kern="0" dirty="0">
                <a:latin typeface="Lucida Sans Unicode" panose="020B0602030504020204" pitchFamily="34" charset="0"/>
                <a:cs typeface="Lucida Sans Unicode" panose="020B0602030504020204" pitchFamily="34" charset="0"/>
              </a:rPr>
              <a:t>, Discontinued)</a:t>
            </a:r>
          </a:p>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	VALUES (</a:t>
            </a:r>
            <a:r>
              <a:rPr lang="en-US" kern="0" dirty="0" err="1">
                <a:latin typeface="Lucida Sans Unicode" panose="020B0602030504020204" pitchFamily="34" charset="0"/>
                <a:cs typeface="Lucida Sans Unicode" panose="020B0602030504020204" pitchFamily="34" charset="0"/>
              </a:rPr>
              <a:t>S.ProductName</a:t>
            </a:r>
            <a:r>
              <a:rPr lang="en-US" kern="0" dirty="0">
                <a:latin typeface="Lucida Sans Unicode" panose="020B0602030504020204" pitchFamily="34" charset="0"/>
                <a:cs typeface="Lucida Sans Unicode" panose="020B0602030504020204" pitchFamily="34" charset="0"/>
              </a:rPr>
              <a:t>, </a:t>
            </a:r>
            <a:r>
              <a:rPr lang="en-US" kern="0" dirty="0" err="1">
                <a:latin typeface="Lucida Sans Unicode" panose="020B0602030504020204" pitchFamily="34" charset="0"/>
                <a:cs typeface="Lucida Sans Unicode" panose="020B0602030504020204" pitchFamily="34" charset="0"/>
              </a:rPr>
              <a:t>S.CategoryID</a:t>
            </a:r>
            <a:r>
              <a:rPr lang="en-US" kern="0" dirty="0">
                <a:latin typeface="Lucida Sans Unicode" panose="020B0602030504020204" pitchFamily="34" charset="0"/>
                <a:cs typeface="Lucida Sans Unicode" panose="020B0602030504020204" pitchFamily="34" charset="0"/>
              </a:rPr>
              <a:t>, </a:t>
            </a:r>
            <a:r>
              <a:rPr lang="en-US" kern="0" dirty="0" err="1">
                <a:latin typeface="Lucida Sans Unicode" panose="020B0602030504020204" pitchFamily="34" charset="0"/>
                <a:cs typeface="Lucida Sans Unicode" panose="020B0602030504020204" pitchFamily="34" charset="0"/>
              </a:rPr>
              <a:t>S.UnitPrice</a:t>
            </a:r>
            <a:r>
              <a:rPr lang="en-US" kern="0" dirty="0">
                <a:latin typeface="Lucida Sans Unicode" panose="020B0602030504020204" pitchFamily="34" charset="0"/>
                <a:cs typeface="Lucida Sans Unicode" panose="020B0602030504020204" pitchFamily="34" charset="0"/>
              </a:rPr>
              <a:t>, </a:t>
            </a:r>
            <a:r>
              <a:rPr lang="en-US" kern="0" dirty="0" err="1">
                <a:latin typeface="Lucida Sans Unicode" panose="020B0602030504020204" pitchFamily="34" charset="0"/>
                <a:cs typeface="Lucida Sans Unicode" panose="020B0602030504020204" pitchFamily="34" charset="0"/>
              </a:rPr>
              <a:t>S.Discontinued</a:t>
            </a:r>
            <a:r>
              <a:rPr lang="en-US" kern="0" dirty="0">
                <a:latin typeface="Lucida Sans Unicode" panose="020B0602030504020204" pitchFamily="34" charset="0"/>
                <a:cs typeface="Lucida Sans Unicode" panose="020B0602030504020204" pitchFamily="34" charset="0"/>
              </a:rPr>
              <a:t>);</a:t>
            </a:r>
            <a:endParaRPr kumimoji="0" lang="en-US"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52940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Deleting Data From a Table</a:t>
            </a:r>
          </a:p>
        </p:txBody>
      </p:sp>
      <p:sp>
        <p:nvSpPr>
          <p:cNvPr id="3" name="Content Placeholder 2"/>
          <p:cNvSpPr>
            <a:spLocks noGrp="1"/>
          </p:cNvSpPr>
          <p:nvPr>
            <p:ph sz="quarter" idx="10"/>
          </p:nvPr>
        </p:nvSpPr>
        <p:spPr>
          <a:xfrm>
            <a:off x="379413" y="1081548"/>
            <a:ext cx="11525250" cy="5597066"/>
          </a:xfrm>
        </p:spPr>
        <p:txBody>
          <a:bodyPr/>
          <a:lstStyle/>
          <a:p>
            <a:r>
              <a:rPr lang="en-US" dirty="0"/>
              <a:t>DELETE without a WHERE clause deletes all rows</a:t>
            </a:r>
          </a:p>
          <a:p>
            <a:pPr lvl="1"/>
            <a:r>
              <a:rPr lang="en-US" dirty="0"/>
              <a:t>Use a WHERE clause to delete specific rows</a:t>
            </a:r>
          </a:p>
          <a:p>
            <a:endParaRPr lang="en-US" sz="5400" dirty="0"/>
          </a:p>
          <a:p>
            <a:r>
              <a:rPr lang="en-GB" dirty="0"/>
              <a:t>TRUNCATE TABLE clears the entire table</a:t>
            </a:r>
          </a:p>
          <a:p>
            <a:pPr lvl="1"/>
            <a:r>
              <a:rPr lang="en-GB" dirty="0"/>
              <a:t>Storage physically </a:t>
            </a:r>
            <a:r>
              <a:rPr lang="en-GB" dirty="0" err="1"/>
              <a:t>deallocated</a:t>
            </a:r>
            <a:r>
              <a:rPr lang="en-GB" dirty="0"/>
              <a:t>, rows not individually removed</a:t>
            </a:r>
          </a:p>
          <a:p>
            <a:pPr lvl="1"/>
            <a:r>
              <a:rPr lang="en-GB" dirty="0"/>
              <a:t>Minimally logged </a:t>
            </a:r>
          </a:p>
          <a:p>
            <a:pPr lvl="1"/>
            <a:r>
              <a:rPr lang="en-GB" dirty="0"/>
              <a:t>Can be rolled back if TRUNCATE issued within a transaction</a:t>
            </a:r>
          </a:p>
          <a:p>
            <a:pPr lvl="1"/>
            <a:r>
              <a:rPr lang="en-GB" dirty="0"/>
              <a:t>TRUNCATE TABLE Will fail if the table is referenced by a foreign key constraint in another table</a:t>
            </a:r>
          </a:p>
          <a:p>
            <a:endParaRPr lang="en-GB" dirty="0"/>
          </a:p>
          <a:p>
            <a:endParaRPr lang="en-US" dirty="0"/>
          </a:p>
          <a:p>
            <a:endParaRPr lang="en-US" dirty="0"/>
          </a:p>
        </p:txBody>
      </p:sp>
      <p:sp>
        <p:nvSpPr>
          <p:cNvPr id="5" name="AutoShape 3"/>
          <p:cNvSpPr>
            <a:spLocks noChangeArrowheads="1"/>
          </p:cNvSpPr>
          <p:nvPr/>
        </p:nvSpPr>
        <p:spPr bwMode="auto">
          <a:xfrm>
            <a:off x="2692165" y="2298466"/>
            <a:ext cx="6256338" cy="735270"/>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effectLst/>
                <a:uLnTx/>
                <a:uFillTx/>
                <a:latin typeface="Lucida Sans Typewriter" pitchFamily="49" charset="0"/>
              </a:rPr>
              <a:t>DELETE FROM </a:t>
            </a:r>
            <a:r>
              <a:rPr kumimoji="0" lang="en-GB" sz="2000" b="0" i="0" u="none" strike="noStrike" kern="0" cap="none" spc="0" normalizeH="0" baseline="0" noProof="0" dirty="0" err="1">
                <a:ln>
                  <a:noFill/>
                </a:ln>
                <a:effectLst/>
                <a:uLnTx/>
                <a:uFillTx/>
                <a:latin typeface="Lucida Sans Typewriter" pitchFamily="49" charset="0"/>
              </a:rPr>
              <a:t>Sales.OrderDetails</a:t>
            </a:r>
            <a:endParaRPr kumimoji="0" lang="en-GB" sz="2000" b="0" i="0" u="none" strike="noStrike" kern="0" cap="none" spc="0" normalizeH="0" baseline="0" noProof="0" dirty="0">
              <a:ln>
                <a:noFill/>
              </a:ln>
              <a:effectLst/>
              <a:uLnTx/>
              <a:uFillTx/>
              <a:latin typeface="Lucida Sans Typewriter"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effectLst/>
                <a:uLnTx/>
                <a:uFillTx/>
                <a:latin typeface="Lucida Sans Typewriter" pitchFamily="49" charset="0"/>
              </a:rPr>
              <a:t>WHERE </a:t>
            </a:r>
            <a:r>
              <a:rPr kumimoji="0" lang="en-GB" sz="2000" b="0" i="0" u="none" strike="noStrike" kern="0" cap="none" spc="0" normalizeH="0" baseline="0" noProof="0" dirty="0" err="1">
                <a:ln>
                  <a:noFill/>
                </a:ln>
                <a:effectLst/>
                <a:uLnTx/>
                <a:uFillTx/>
                <a:latin typeface="Lucida Sans Typewriter" pitchFamily="49" charset="0"/>
              </a:rPr>
              <a:t>orderid</a:t>
            </a:r>
            <a:r>
              <a:rPr kumimoji="0" lang="en-GB" sz="2000" b="0" i="0" u="none" strike="noStrike" kern="0" cap="none" spc="0" normalizeH="0" baseline="0" noProof="0" dirty="0">
                <a:ln>
                  <a:noFill/>
                </a:ln>
                <a:effectLst/>
                <a:uLnTx/>
                <a:uFillTx/>
                <a:latin typeface="Lucida Sans Typewriter" pitchFamily="49" charset="0"/>
              </a:rPr>
              <a:t> = 10248;</a:t>
            </a:r>
          </a:p>
        </p:txBody>
      </p:sp>
    </p:spTree>
    <p:extLst>
      <p:ext uri="{BB962C8B-B14F-4D97-AF65-F5344CB8AC3E}">
        <p14:creationId xmlns:p14="http://schemas.microsoft.com/office/powerpoint/2010/main" val="141316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BB4A0D4213DB47994680C80D11F5DD" ma:contentTypeVersion="1" ma:contentTypeDescription="Create a new document." ma:contentTypeScope="" ma:versionID="96a6bc2bd8995b4b9093243cef4fad3d">
  <xsd:schema xmlns:xsd="http://www.w3.org/2001/XMLSchema" xmlns:xs="http://www.w3.org/2001/XMLSchema" xmlns:p="http://schemas.microsoft.com/office/2006/metadata/properties" xmlns:ns3="cee562b2-a1d2-4025-98f7-4342ab8845c9" targetNamespace="http://schemas.microsoft.com/office/2006/metadata/properties" ma:root="true" ma:fieldsID="13d9432d2926fecf9f1fb05b25550e3e" ns3:_="">
    <xsd:import namespace="cee562b2-a1d2-4025-98f7-4342ab8845c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e562b2-a1d2-4025-98f7-4342ab8845c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cee562b2-a1d2-4025-98f7-4342ab8845c9"/>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E37FE919-C99D-4A11-AD9F-4196C972D3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e562b2-a1d2-4025-98f7-4342ab8845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3882</TotalTime>
  <Words>486</Words>
  <Application>Microsoft Office PowerPoint</Application>
  <PresentationFormat>Widescreen</PresentationFormat>
  <Paragraphs>86</Paragraphs>
  <Slides>12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Lucida Sans Typewriter</vt:lpstr>
      <vt:lpstr>Lucida Sans Unicode</vt:lpstr>
      <vt:lpstr>Segoe</vt:lpstr>
      <vt:lpstr>Segoe UI</vt:lpstr>
      <vt:lpstr>Segoe UI Light</vt:lpstr>
      <vt:lpstr>1_Office Theme</vt:lpstr>
      <vt:lpstr>PowerPoint Presentation</vt:lpstr>
      <vt:lpstr>Module Overview</vt:lpstr>
      <vt:lpstr>Inserting Data into Tables</vt:lpstr>
      <vt:lpstr>Generating Identifiers Using Identity Columns</vt:lpstr>
      <vt:lpstr>Generating Identifiers Using Sequences</vt:lpstr>
      <vt:lpstr>Inserting Data into Tables</vt:lpstr>
      <vt:lpstr>Updating Data in a Table The UPDATE Statement</vt:lpstr>
      <vt:lpstr>Updating Data in a Table The MERGE Statement</vt:lpstr>
      <vt:lpstr>Deleting Data From a Table</vt:lpstr>
      <vt:lpstr>Updating and Deleting Data</vt:lpstr>
      <vt:lpstr>Modifying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123</cp:revision>
  <dcterms:created xsi:type="dcterms:W3CDTF">2013-02-15T23:12:42Z</dcterms:created>
  <dcterms:modified xsi:type="dcterms:W3CDTF">2017-09-12T18:59:54Z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0x01010079BB4A0D4213DB47994680C80D11F5DD</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