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309" r:id="rId5"/>
    <p:sldId id="308" r:id="rId6"/>
    <p:sldId id="307" r:id="rId7"/>
    <p:sldId id="282" r:id="rId8"/>
    <p:sldId id="301" r:id="rId9"/>
    <p:sldId id="298" r:id="rId10"/>
    <p:sldId id="305" r:id="rId11"/>
    <p:sldId id="306" r:id="rId12"/>
    <p:sldId id="304" r:id="rId13"/>
    <p:sldId id="299" r:id="rId14"/>
    <p:sldId id="30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6370" autoAdjust="0"/>
  </p:normalViewPr>
  <p:slideViewPr>
    <p:cSldViewPr snapToGrid="0">
      <p:cViewPr varScale="1">
        <p:scale>
          <a:sx n="85" d="100"/>
          <a:sy n="85" d="100"/>
        </p:scale>
        <p:origin x="42" y="14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4"/>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a:t>Click to edit Master subtitle style</a:t>
            </a:r>
          </a:p>
        </p:txBody>
      </p:sp>
      <p:sp>
        <p:nvSpPr>
          <p:cNvPr id="13" name="Title 1"/>
          <p:cNvSpPr txBox="1">
            <a:spLocks/>
          </p:cNvSpPr>
          <p:nvPr userDrawn="1"/>
        </p:nvSpPr>
        <p:spPr>
          <a:xfrm>
            <a:off x="193273" y="3376354"/>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2"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3"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50757280"/>
      </p:ext>
    </p:extLst>
  </p:cSld>
  <p:clrMapOvr>
    <a:masterClrMapping/>
  </p:clrMapOvr>
  <p:extLst mod="1">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sz="3500" dirty="0"/>
              <a:t>01 | Introduction to Data Science</a:t>
            </a:r>
          </a:p>
        </p:txBody>
      </p:sp>
      <p:sp>
        <p:nvSpPr>
          <p:cNvPr id="7" name="Subtitle 3"/>
          <p:cNvSpPr>
            <a:spLocks noGrp="1"/>
          </p:cNvSpPr>
          <p:nvPr>
            <p:ph type="subTitle" idx="1"/>
          </p:nvPr>
        </p:nvSpPr>
        <p:spPr>
          <a:xfrm>
            <a:off x="193271" y="5132437"/>
            <a:ext cx="8579886" cy="1725563"/>
          </a:xfrm>
        </p:spPr>
        <p:txBody>
          <a:bodyPr/>
          <a:lstStyle/>
          <a:p>
            <a:r>
              <a:rPr lang="en-US" dirty="0"/>
              <a:t>Cynthia </a:t>
            </a:r>
            <a:r>
              <a:rPr lang="en-US" dirty="0" err="1"/>
              <a:t>Rudin</a:t>
            </a:r>
            <a:r>
              <a:rPr lang="en-US" dirty="0"/>
              <a:t> | MIT Sloan School of Management</a:t>
            </a:r>
          </a:p>
          <a:p>
            <a:r>
              <a:rPr lang="en-US" dirty="0"/>
              <a:t>Stephen F Elston | Principle Consultant, Quantia Analytics, LLC</a:t>
            </a:r>
          </a:p>
          <a:p>
            <a:endParaRPr lang="en-US" dirty="0"/>
          </a:p>
        </p:txBody>
      </p:sp>
    </p:spTree>
    <p:extLst>
      <p:ext uri="{BB962C8B-B14F-4D97-AF65-F5344CB8AC3E}">
        <p14:creationId xmlns:p14="http://schemas.microsoft.com/office/powerpoint/2010/main" val="324403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49874"/>
          </a:xfrm>
        </p:spPr>
        <p:txBody>
          <a:bodyPr/>
          <a:lstStyle/>
          <a:p>
            <a:br>
              <a:rPr lang="en-US" dirty="0">
                <a:latin typeface="Segoe"/>
              </a:rPr>
            </a:br>
            <a:r>
              <a:rPr lang="en-US" dirty="0">
                <a:latin typeface="Segoe"/>
              </a:rPr>
              <a:t>   Predictive vs Prescriptive Analysis</a:t>
            </a:r>
          </a:p>
        </p:txBody>
      </p:sp>
      <p:sp>
        <p:nvSpPr>
          <p:cNvPr id="3" name="Content Placeholder 2"/>
          <p:cNvSpPr>
            <a:spLocks noGrp="1"/>
          </p:cNvSpPr>
          <p:nvPr>
            <p:ph sz="quarter" idx="10"/>
          </p:nvPr>
        </p:nvSpPr>
        <p:spPr/>
        <p:txBody>
          <a:bodyPr/>
          <a:lstStyle/>
          <a:p>
            <a:r>
              <a:rPr lang="en-US" dirty="0">
                <a:latin typeface="Segoe"/>
              </a:rPr>
              <a:t>Predictive analytics calibrated on past data, tells us what to expect</a:t>
            </a:r>
          </a:p>
          <a:p>
            <a:r>
              <a:rPr lang="en-US" dirty="0">
                <a:latin typeface="Segoe"/>
              </a:rPr>
              <a:t>Prescriptive analysis tells what actions to take</a:t>
            </a:r>
          </a:p>
        </p:txBody>
      </p:sp>
    </p:spTree>
    <p:extLst>
      <p:ext uri="{BB962C8B-B14F-4D97-AF65-F5344CB8AC3E}">
        <p14:creationId xmlns:p14="http://schemas.microsoft.com/office/powerpoint/2010/main" val="27060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latin typeface="Segoe"/>
              </a:rPr>
            </a:br>
            <a:r>
              <a:rPr lang="en-US" dirty="0">
                <a:latin typeface="Segoe"/>
              </a:rPr>
              <a:t>   Getting the most from this course</a:t>
            </a:r>
          </a:p>
        </p:txBody>
      </p:sp>
      <p:sp>
        <p:nvSpPr>
          <p:cNvPr id="3" name="Content Placeholder 2"/>
          <p:cNvSpPr>
            <a:spLocks noGrp="1"/>
          </p:cNvSpPr>
          <p:nvPr>
            <p:ph sz="quarter" idx="10"/>
          </p:nvPr>
        </p:nvSpPr>
        <p:spPr>
          <a:xfrm>
            <a:off x="379413" y="1796142"/>
            <a:ext cx="11525250" cy="4882471"/>
          </a:xfrm>
        </p:spPr>
        <p:txBody>
          <a:bodyPr/>
          <a:lstStyle/>
          <a:p>
            <a:r>
              <a:rPr lang="en-US" dirty="0">
                <a:latin typeface="Segoe"/>
              </a:rPr>
              <a:t>Course is organized into five modules</a:t>
            </a:r>
          </a:p>
          <a:p>
            <a:r>
              <a:rPr lang="en-US" dirty="0">
                <a:latin typeface="Segoe"/>
              </a:rPr>
              <a:t>Each module includes lectures and labs</a:t>
            </a:r>
          </a:p>
          <a:p>
            <a:r>
              <a:rPr lang="en-US" dirty="0">
                <a:latin typeface="Segoe"/>
              </a:rPr>
              <a:t>Labs reinforce key concepts</a:t>
            </a:r>
          </a:p>
          <a:p>
            <a:r>
              <a:rPr lang="en-US" dirty="0">
                <a:latin typeface="Segoe"/>
              </a:rPr>
              <a:t>Labs performed with Microsoft Azure Machine Learning and either R or Python</a:t>
            </a:r>
          </a:p>
          <a:p>
            <a:endParaRPr lang="en-US" dirty="0">
              <a:latin typeface="Segoe"/>
            </a:endParaRP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This course aims to provide:</a:t>
            </a:r>
          </a:p>
          <a:p>
            <a:r>
              <a:rPr lang="en-GB" dirty="0">
                <a:latin typeface="Segoe"/>
              </a:rPr>
              <a:t>The skills you need to need to convincingly explain your evidence.</a:t>
            </a:r>
          </a:p>
          <a:p>
            <a:r>
              <a:rPr lang="en-GB" dirty="0">
                <a:latin typeface="Segoe"/>
              </a:rPr>
              <a:t>The probability and statistics background you need to solidify your story.</a:t>
            </a:r>
          </a:p>
          <a:p>
            <a:r>
              <a:rPr lang="en-GB" dirty="0">
                <a:latin typeface="Segoe"/>
              </a:rPr>
              <a:t>Programming experience and knowledge on state-of-the-art data science software.</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Science</a:t>
            </a:r>
          </a:p>
        </p:txBody>
      </p:sp>
    </p:spTree>
    <p:extLst>
      <p:ext uri="{BB962C8B-B14F-4D97-AF65-F5344CB8AC3E}">
        <p14:creationId xmlns:p14="http://schemas.microsoft.com/office/powerpoint/2010/main" val="390011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Your instructors</a:t>
            </a:r>
          </a:p>
          <a:p>
            <a:r>
              <a:rPr lang="en-GB" dirty="0">
                <a:latin typeface="Segoe"/>
              </a:rPr>
              <a:t>What is data science?</a:t>
            </a:r>
          </a:p>
          <a:p>
            <a:r>
              <a:rPr lang="en-GB" dirty="0">
                <a:latin typeface="Segoe"/>
              </a:rPr>
              <a:t>Predictive vs prescriptive data science</a:t>
            </a:r>
          </a:p>
          <a:p>
            <a:r>
              <a:rPr lang="en-GB" dirty="0">
                <a:latin typeface="Segoe"/>
              </a:rPr>
              <a:t>Getting the most from this course</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Chapter Outline</a:t>
            </a:r>
          </a:p>
        </p:txBody>
      </p:sp>
    </p:spTree>
    <p:extLst>
      <p:ext uri="{BB962C8B-B14F-4D97-AF65-F5344CB8AC3E}">
        <p14:creationId xmlns:p14="http://schemas.microsoft.com/office/powerpoint/2010/main" val="239102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13272" cy="1396531"/>
          </a:xfrm>
        </p:spPr>
        <p:txBody>
          <a:bodyPr/>
          <a:lstStyle/>
          <a:p>
            <a:br>
              <a:rPr lang="en-US" dirty="0">
                <a:latin typeface="Segoe"/>
              </a:rPr>
            </a:br>
            <a:r>
              <a:rPr lang="en-US" dirty="0">
                <a:latin typeface="Segoe"/>
              </a:rPr>
              <a:t>   Cynthia </a:t>
            </a:r>
            <a:r>
              <a:rPr lang="en-US" dirty="0" err="1">
                <a:latin typeface="Segoe"/>
              </a:rPr>
              <a:t>Rudin</a:t>
            </a:r>
            <a:endParaRPr lang="en-US" dirty="0">
              <a:latin typeface="Segoe"/>
            </a:endParaRPr>
          </a:p>
        </p:txBody>
      </p:sp>
      <p:sp>
        <p:nvSpPr>
          <p:cNvPr id="3" name="Content Placeholder 2"/>
          <p:cNvSpPr>
            <a:spLocks noGrp="1"/>
          </p:cNvSpPr>
          <p:nvPr>
            <p:ph sz="quarter" idx="10"/>
          </p:nvPr>
        </p:nvSpPr>
        <p:spPr>
          <a:xfrm>
            <a:off x="379413" y="1241664"/>
            <a:ext cx="11525250" cy="5290388"/>
          </a:xfrm>
        </p:spPr>
        <p:txBody>
          <a:bodyPr/>
          <a:lstStyle/>
          <a:p>
            <a:r>
              <a:rPr lang="en-US" dirty="0">
                <a:latin typeface="Segoe"/>
              </a:rPr>
              <a:t>Associate professor of statistics at MIT and associate professor of computer science and electrical and computer engineering at Duke</a:t>
            </a:r>
          </a:p>
          <a:p>
            <a:r>
              <a:rPr lang="en-US" dirty="0">
                <a:latin typeface="Segoe"/>
              </a:rPr>
              <a:t>Core expertise in machine learning and data mining</a:t>
            </a:r>
          </a:p>
          <a:p>
            <a:r>
              <a:rPr lang="en-US" dirty="0">
                <a:latin typeface="Segoe"/>
              </a:rPr>
              <a:t>Leads the Prediction Analysis Lab </a:t>
            </a:r>
          </a:p>
          <a:p>
            <a:r>
              <a:rPr lang="en-US" dirty="0">
                <a:latin typeface="Segoe"/>
              </a:rPr>
              <a:t>PhD in applied and computational mathematics, Princeton University </a:t>
            </a:r>
          </a:p>
          <a:p>
            <a:r>
              <a:rPr lang="en-US" dirty="0">
                <a:latin typeface="Segoe"/>
              </a:rPr>
              <a:t>Experience in electric power industry, healthcare, computational criminology</a:t>
            </a:r>
          </a:p>
        </p:txBody>
      </p:sp>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814006" cy="1390968"/>
          </a:xfrm>
        </p:spPr>
        <p:txBody>
          <a:bodyPr/>
          <a:lstStyle/>
          <a:p>
            <a:br>
              <a:rPr lang="en-US" dirty="0">
                <a:latin typeface="Segoe"/>
              </a:rPr>
            </a:br>
            <a:r>
              <a:rPr lang="en-US" dirty="0">
                <a:latin typeface="Segoe"/>
              </a:rPr>
              <a:t>   Steve Elston</a:t>
            </a:r>
          </a:p>
        </p:txBody>
      </p:sp>
      <p:sp>
        <p:nvSpPr>
          <p:cNvPr id="3" name="Content Placeholder 2"/>
          <p:cNvSpPr>
            <a:spLocks noGrp="1"/>
          </p:cNvSpPr>
          <p:nvPr>
            <p:ph sz="quarter" idx="10"/>
          </p:nvPr>
        </p:nvSpPr>
        <p:spPr>
          <a:xfrm>
            <a:off x="184540" y="1157066"/>
            <a:ext cx="11525250" cy="5290388"/>
          </a:xfrm>
        </p:spPr>
        <p:txBody>
          <a:bodyPr/>
          <a:lstStyle/>
          <a:p>
            <a:r>
              <a:rPr lang="en-US" dirty="0">
                <a:latin typeface="Segoe"/>
              </a:rPr>
              <a:t>Co-founder and principle consultant </a:t>
            </a:r>
            <a:r>
              <a:rPr lang="en-US" dirty="0" err="1">
                <a:latin typeface="Segoe"/>
              </a:rPr>
              <a:t>Quantia</a:t>
            </a:r>
            <a:r>
              <a:rPr lang="en-US" dirty="0">
                <a:latin typeface="Segoe"/>
              </a:rPr>
              <a:t> Analytics, LLC </a:t>
            </a:r>
          </a:p>
          <a:p>
            <a:r>
              <a:rPr lang="en-US" dirty="0">
                <a:latin typeface="Segoe"/>
              </a:rPr>
              <a:t>Decades of experience in predictive analytics and machine learning</a:t>
            </a:r>
          </a:p>
          <a:p>
            <a:r>
              <a:rPr lang="en-US" dirty="0">
                <a:latin typeface="Segoe"/>
              </a:rPr>
              <a:t>Long term R and S/SPLUS user </a:t>
            </a:r>
          </a:p>
          <a:p>
            <a:r>
              <a:rPr lang="en-US" dirty="0">
                <a:latin typeface="Segoe"/>
              </a:rPr>
              <a:t>Azure ML advisor to Microsoft</a:t>
            </a:r>
          </a:p>
          <a:p>
            <a:r>
              <a:rPr lang="en-US" dirty="0">
                <a:latin typeface="Segoe"/>
              </a:rPr>
              <a:t>Experience in several industries: payment, telecom, capital markets, logistics</a:t>
            </a:r>
          </a:p>
          <a:p>
            <a:r>
              <a:rPr lang="en-US" dirty="0">
                <a:latin typeface="Segoe"/>
              </a:rPr>
              <a:t>PhD in Geophysics from Princeton University</a:t>
            </a:r>
            <a:endParaRPr lang="en-US" dirty="0">
              <a:latin typeface="Segoe"/>
              <a:ea typeface="ＭＳ Ｐゴシック" pitchFamily="34" charset="-128"/>
            </a:endParaRPr>
          </a:p>
        </p:txBody>
      </p:sp>
    </p:spTree>
    <p:extLst>
      <p:ext uri="{BB962C8B-B14F-4D97-AF65-F5344CB8AC3E}">
        <p14:creationId xmlns:p14="http://schemas.microsoft.com/office/powerpoint/2010/main" val="135572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24432" cy="1063487"/>
          </a:xfrm>
        </p:spPr>
        <p:txBody>
          <a:bodyPr>
            <a:normAutofit fontScale="90000"/>
          </a:bodyPr>
          <a:lstStyle/>
          <a:p>
            <a:br>
              <a:rPr lang="en-US" dirty="0">
                <a:latin typeface="Segoe"/>
              </a:rPr>
            </a:br>
            <a:r>
              <a:rPr lang="en-US" dirty="0">
                <a:latin typeface="Segoe"/>
              </a:rPr>
              <a:t>   </a:t>
            </a:r>
            <a:r>
              <a:rPr lang="en-US" sz="4900" dirty="0">
                <a:latin typeface="Segoe"/>
              </a:rPr>
              <a:t>What is Data Science?</a:t>
            </a:r>
          </a:p>
        </p:txBody>
      </p:sp>
      <p:sp>
        <p:nvSpPr>
          <p:cNvPr id="3" name="Content Placeholder 2"/>
          <p:cNvSpPr>
            <a:spLocks noGrp="1"/>
          </p:cNvSpPr>
          <p:nvPr>
            <p:ph sz="quarter" idx="10"/>
          </p:nvPr>
        </p:nvSpPr>
        <p:spPr/>
        <p:txBody>
          <a:bodyPr/>
          <a:lstStyle/>
          <a:p>
            <a:pPr marL="0" indent="0">
              <a:buNone/>
            </a:pPr>
            <a:r>
              <a:rPr lang="en-US" dirty="0">
                <a:latin typeface="Segoe"/>
              </a:rPr>
              <a:t>Data science is the exploration and quantitative analysis of all available structured and unstructured data to develop understanding, extract knowledge, and formulate actionable results.</a:t>
            </a:r>
          </a:p>
        </p:txBody>
      </p:sp>
    </p:spTree>
    <p:extLst>
      <p:ext uri="{BB962C8B-B14F-4D97-AF65-F5344CB8AC3E}">
        <p14:creationId xmlns:p14="http://schemas.microsoft.com/office/powerpoint/2010/main" val="308892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9913793" y="1600201"/>
            <a:ext cx="1637684" cy="4498702"/>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2917">
                      <a:srgbClr val="FFFFFF"/>
                    </a:gs>
                    <a:gs pos="100000">
                      <a:srgbClr val="FFFFFF"/>
                    </a:gs>
                  </a:gsLst>
                  <a:lin ang="5400000" scaled="0"/>
                </a:gradFill>
                <a:ea typeface="Segoe UI" pitchFamily="34" charset="0"/>
                <a:cs typeface="Segoe UI Semilight" panose="020B0402040204020203" pitchFamily="34" charset="0"/>
              </a:rPr>
              <a:t>Action</a:t>
            </a:r>
          </a:p>
        </p:txBody>
      </p:sp>
      <p:sp>
        <p:nvSpPr>
          <p:cNvPr id="8" name="Rectangle 7"/>
          <p:cNvSpPr/>
          <p:nvPr/>
        </p:nvSpPr>
        <p:spPr bwMode="auto">
          <a:xfrm>
            <a:off x="7702319" y="1599254"/>
            <a:ext cx="2203376" cy="450409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2917">
                      <a:srgbClr val="505050"/>
                    </a:gs>
                    <a:gs pos="100000">
                      <a:srgbClr val="505050"/>
                    </a:gs>
                  </a:gsLst>
                  <a:lin ang="5400000" scaled="0"/>
                </a:gradFill>
                <a:ea typeface="Segoe UI" pitchFamily="34" charset="0"/>
                <a:cs typeface="Segoe UI Semilight" panose="020B0402040204020203" pitchFamily="34" charset="0"/>
              </a:rPr>
              <a:t>  </a:t>
            </a:r>
            <a:r>
              <a:rPr lang="en-US" sz="2000" b="1" dirty="0">
                <a:gradFill>
                  <a:gsLst>
                    <a:gs pos="2917">
                      <a:srgbClr val="505050"/>
                    </a:gs>
                    <a:gs pos="100000">
                      <a:srgbClr val="505050"/>
                    </a:gs>
                  </a:gsLst>
                  <a:lin ang="5400000" scaled="0"/>
                </a:gradFill>
                <a:ea typeface="Segoe UI" pitchFamily="34" charset="0"/>
                <a:cs typeface="Segoe UI Semilight" panose="020B0402040204020203" pitchFamily="34" charset="0"/>
              </a:rPr>
              <a:t>Decision</a:t>
            </a:r>
          </a:p>
        </p:txBody>
      </p:sp>
      <p:grpSp>
        <p:nvGrpSpPr>
          <p:cNvPr id="9" name="Group 8"/>
          <p:cNvGrpSpPr/>
          <p:nvPr/>
        </p:nvGrpSpPr>
        <p:grpSpPr>
          <a:xfrm>
            <a:off x="1436185" y="4325562"/>
            <a:ext cx="6641439" cy="868680"/>
            <a:chOff x="2315494" y="3948329"/>
            <a:chExt cx="6783351" cy="868680"/>
          </a:xfrm>
        </p:grpSpPr>
        <p:sp>
          <p:nvSpPr>
            <p:cNvPr id="10" name="Pentagon 9"/>
            <p:cNvSpPr/>
            <p:nvPr/>
          </p:nvSpPr>
          <p:spPr bwMode="auto">
            <a:xfrm>
              <a:off x="5262530" y="3948329"/>
              <a:ext cx="3836315"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1" name="Pentagon 10"/>
            <p:cNvSpPr/>
            <p:nvPr/>
          </p:nvSpPr>
          <p:spPr bwMode="auto">
            <a:xfrm>
              <a:off x="2315494" y="3948329"/>
              <a:ext cx="4489261"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12" name="Group 11"/>
          <p:cNvGrpSpPr/>
          <p:nvPr/>
        </p:nvGrpSpPr>
        <p:grpSpPr>
          <a:xfrm>
            <a:off x="1436184" y="3416459"/>
            <a:ext cx="6641440" cy="868680"/>
            <a:chOff x="2315493" y="3039226"/>
            <a:chExt cx="6783352" cy="868680"/>
          </a:xfrm>
        </p:grpSpPr>
        <p:sp>
          <p:nvSpPr>
            <p:cNvPr id="13" name="Pentagon 12"/>
            <p:cNvSpPr/>
            <p:nvPr/>
          </p:nvSpPr>
          <p:spPr bwMode="auto">
            <a:xfrm>
              <a:off x="6930203" y="3039226"/>
              <a:ext cx="2168642"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4" name="Pentagon 13"/>
            <p:cNvSpPr/>
            <p:nvPr/>
          </p:nvSpPr>
          <p:spPr bwMode="auto">
            <a:xfrm>
              <a:off x="2315493" y="3039226"/>
              <a:ext cx="5849413"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5" name="Group 14"/>
          <p:cNvGrpSpPr/>
          <p:nvPr/>
        </p:nvGrpSpPr>
        <p:grpSpPr>
          <a:xfrm>
            <a:off x="1436183" y="1599254"/>
            <a:ext cx="9384641" cy="1778015"/>
            <a:chOff x="2315492" y="1222021"/>
            <a:chExt cx="9384641" cy="1778015"/>
          </a:xfrm>
        </p:grpSpPr>
        <p:grpSp>
          <p:nvGrpSpPr>
            <p:cNvPr id="16" name="Group 15"/>
            <p:cNvGrpSpPr/>
            <p:nvPr/>
          </p:nvGrpSpPr>
          <p:grpSpPr>
            <a:xfrm>
              <a:off x="2315492" y="1222021"/>
              <a:ext cx="9384641" cy="1778015"/>
              <a:chOff x="2315492" y="1222021"/>
              <a:chExt cx="9384641" cy="1778015"/>
            </a:xfrm>
          </p:grpSpPr>
          <p:grpSp>
            <p:nvGrpSpPr>
              <p:cNvPr id="18" name="Group 17"/>
              <p:cNvGrpSpPr/>
              <p:nvPr/>
            </p:nvGrpSpPr>
            <p:grpSpPr>
              <a:xfrm>
                <a:off x="2315492" y="1222021"/>
                <a:ext cx="9384641" cy="1778015"/>
                <a:chOff x="2315492" y="1222021"/>
                <a:chExt cx="9384641" cy="1778015"/>
              </a:xfrm>
            </p:grpSpPr>
            <p:sp>
              <p:nvSpPr>
                <p:cNvPr id="20" name="Pentagon 19"/>
                <p:cNvSpPr/>
                <p:nvPr/>
              </p:nvSpPr>
              <p:spPr bwMode="auto">
                <a:xfrm>
                  <a:off x="2315494" y="2131356"/>
                  <a:ext cx="7555839"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1" name="Pentagon 20"/>
                <p:cNvSpPr/>
                <p:nvPr/>
              </p:nvSpPr>
              <p:spPr bwMode="auto">
                <a:xfrm>
                  <a:off x="2315492" y="1222021"/>
                  <a:ext cx="9384641" cy="91440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2" name="Rectangle 21"/>
                <p:cNvSpPr/>
                <p:nvPr/>
              </p:nvSpPr>
              <p:spPr bwMode="auto">
                <a:xfrm>
                  <a:off x="2315494" y="1222021"/>
                  <a:ext cx="4115749" cy="1778015"/>
                </a:xfrm>
                <a:prstGeom prst="rect">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9" name="TextBox 18"/>
              <p:cNvSpPr txBox="1"/>
              <p:nvPr/>
            </p:nvSpPr>
            <p:spPr>
              <a:xfrm>
                <a:off x="6899532" y="1448763"/>
                <a:ext cx="257660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7" name="TextBox 16"/>
            <p:cNvSpPr txBox="1"/>
            <p:nvPr/>
          </p:nvSpPr>
          <p:spPr>
            <a:xfrm>
              <a:off x="6899532" y="2333802"/>
              <a:ext cx="216309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23" name="Rectangle 22"/>
          <p:cNvSpPr/>
          <p:nvPr/>
        </p:nvSpPr>
        <p:spPr bwMode="auto">
          <a:xfrm>
            <a:off x="42897" y="1599254"/>
            <a:ext cx="1422275" cy="4504092"/>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tx1"/>
                </a:solidFill>
                <a:ea typeface="Segoe UI" pitchFamily="34" charset="0"/>
                <a:cs typeface="Segoe UI Semilight" panose="020B0402040204020203" pitchFamily="34" charset="0"/>
              </a:rPr>
              <a:t>Data</a:t>
            </a:r>
          </a:p>
        </p:txBody>
      </p:sp>
      <p:grpSp>
        <p:nvGrpSpPr>
          <p:cNvPr id="24" name="Group 23"/>
          <p:cNvGrpSpPr/>
          <p:nvPr/>
        </p:nvGrpSpPr>
        <p:grpSpPr>
          <a:xfrm>
            <a:off x="42897" y="6135734"/>
            <a:ext cx="11508580" cy="627864"/>
            <a:chOff x="2364281" y="195302"/>
            <a:chExt cx="9194249" cy="627864"/>
          </a:xfrm>
        </p:grpSpPr>
        <p:cxnSp>
          <p:nvCxnSpPr>
            <p:cNvPr id="25" name="Straight Arrow Connector 24"/>
            <p:cNvCxnSpPr/>
            <p:nvPr/>
          </p:nvCxnSpPr>
          <p:spPr>
            <a:xfrm flipV="1">
              <a:off x="2364281" y="612768"/>
              <a:ext cx="9194249" cy="53307"/>
            </a:xfrm>
            <a:prstGeom prst="straightConnector1">
              <a:avLst/>
            </a:prstGeom>
            <a:ln w="47625">
              <a:solidFill>
                <a:srgbClr val="969696"/>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62654" y="195302"/>
              <a:ext cx="986659" cy="627864"/>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b="1" dirty="0">
                  <a:cs typeface="Segoe UI Semilight" panose="020B0402040204020203" pitchFamily="34" charset="0"/>
                </a:rPr>
                <a:t>Value</a:t>
              </a:r>
            </a:p>
          </p:txBody>
        </p:sp>
      </p:grpSp>
      <p:sp>
        <p:nvSpPr>
          <p:cNvPr id="27" name="Pentagon 26"/>
          <p:cNvSpPr/>
          <p:nvPr/>
        </p:nvSpPr>
        <p:spPr bwMode="auto">
          <a:xfrm>
            <a:off x="3335963" y="5234666"/>
            <a:ext cx="4741481"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8" name="Pentagon 27"/>
          <p:cNvSpPr/>
          <p:nvPr/>
        </p:nvSpPr>
        <p:spPr bwMode="auto">
          <a:xfrm>
            <a:off x="1465172" y="5234666"/>
            <a:ext cx="2950286"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9" name="TextBox 28"/>
          <p:cNvSpPr txBox="1"/>
          <p:nvPr/>
        </p:nvSpPr>
        <p:spPr>
          <a:xfrm>
            <a:off x="4864338" y="5378756"/>
            <a:ext cx="3363299"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rgbClr val="FFFFFF"/>
                    </a:gs>
                    <a:gs pos="30000">
                      <a:srgbClr val="FFFFFF"/>
                    </a:gs>
                  </a:gsLst>
                  <a:lin ang="5400000" scaled="0"/>
                </a:gradFill>
                <a:cs typeface="Segoe UI Semilight" panose="020B0402040204020203" pitchFamily="34" charset="0"/>
              </a:rPr>
              <a:t>Manual process</a:t>
            </a:r>
          </a:p>
        </p:txBody>
      </p:sp>
      <p:sp>
        <p:nvSpPr>
          <p:cNvPr id="30" name="Title 1"/>
          <p:cNvSpPr>
            <a:spLocks noGrp="1"/>
          </p:cNvSpPr>
          <p:nvPr>
            <p:ph type="title"/>
          </p:nvPr>
        </p:nvSpPr>
        <p:spPr>
          <a:xfrm>
            <a:off x="0" y="1"/>
            <a:ext cx="8041289" cy="1343510"/>
          </a:xfrm>
        </p:spPr>
        <p:txBody>
          <a:bodyPr/>
          <a:lstStyle/>
          <a:p>
            <a:br>
              <a:rPr lang="en-US" dirty="0">
                <a:latin typeface="Segoe"/>
              </a:rPr>
            </a:br>
            <a:r>
              <a:rPr lang="en-US" dirty="0">
                <a:latin typeface="Segoe"/>
              </a:rPr>
              <a:t>   Data     Decisions     Actions</a:t>
            </a:r>
          </a:p>
        </p:txBody>
      </p:sp>
      <p:cxnSp>
        <p:nvCxnSpPr>
          <p:cNvPr id="3" name="Straight Arrow Connector 2"/>
          <p:cNvCxnSpPr/>
          <p:nvPr/>
        </p:nvCxnSpPr>
        <p:spPr>
          <a:xfrm>
            <a:off x="1832818" y="827223"/>
            <a:ext cx="5733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060323" y="827223"/>
            <a:ext cx="5733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97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
                                        <p:tgtEl>
                                          <p:spTgt spid="23"/>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814005" cy="1275682"/>
          </a:xfrm>
        </p:spPr>
        <p:txBody>
          <a:bodyPr/>
          <a:lstStyle/>
          <a:p>
            <a:br>
              <a:rPr lang="en-US" dirty="0">
                <a:latin typeface="Segoe"/>
              </a:rPr>
            </a:br>
            <a:r>
              <a:rPr lang="en-US" dirty="0">
                <a:latin typeface="Segoe"/>
              </a:rPr>
              <a:t>   Data Scientists are Obsessed with Data</a:t>
            </a:r>
          </a:p>
        </p:txBody>
      </p:sp>
      <p:sp>
        <p:nvSpPr>
          <p:cNvPr id="3" name="Content Placeholder 2"/>
          <p:cNvSpPr>
            <a:spLocks noGrp="1"/>
          </p:cNvSpPr>
          <p:nvPr>
            <p:ph sz="quarter" idx="10"/>
          </p:nvPr>
        </p:nvSpPr>
        <p:spPr/>
        <p:txBody>
          <a:bodyPr/>
          <a:lstStyle/>
          <a:p>
            <a:r>
              <a:rPr lang="en-US" dirty="0">
                <a:latin typeface="Segoe"/>
              </a:rPr>
              <a:t>Finding data sources </a:t>
            </a:r>
          </a:p>
          <a:p>
            <a:r>
              <a:rPr lang="en-US" dirty="0">
                <a:latin typeface="Segoe"/>
              </a:rPr>
              <a:t>Acquiring data</a:t>
            </a:r>
          </a:p>
          <a:p>
            <a:r>
              <a:rPr lang="en-US" dirty="0">
                <a:latin typeface="Segoe"/>
              </a:rPr>
              <a:t>Cleaning and transforming data</a:t>
            </a:r>
          </a:p>
          <a:p>
            <a:r>
              <a:rPr lang="en-US" dirty="0">
                <a:latin typeface="Segoe"/>
              </a:rPr>
              <a:t>Understanding relationships in data</a:t>
            </a:r>
          </a:p>
          <a:p>
            <a:r>
              <a:rPr lang="en-US" dirty="0">
                <a:latin typeface="Segoe"/>
              </a:rPr>
              <a:t>Delivering value from data</a:t>
            </a:r>
          </a:p>
          <a:p>
            <a:r>
              <a:rPr lang="en-US" dirty="0">
                <a:latin typeface="Segoe"/>
              </a:rPr>
              <a:t>Visualizing the result</a:t>
            </a:r>
            <a:br>
              <a:rPr lang="en-US" dirty="0">
                <a:latin typeface="Segoe"/>
              </a:rPr>
            </a:br>
            <a:endParaRPr lang="en-US" dirty="0">
              <a:latin typeface="Segoe"/>
            </a:endParaRPr>
          </a:p>
          <a:p>
            <a:pPr marL="0" indent="0">
              <a:buNone/>
            </a:pPr>
            <a:endParaRPr lang="en-US" dirty="0">
              <a:latin typeface="Segoe"/>
            </a:endParaRPr>
          </a:p>
        </p:txBody>
      </p:sp>
    </p:spTree>
    <p:extLst>
      <p:ext uri="{BB962C8B-B14F-4D97-AF65-F5344CB8AC3E}">
        <p14:creationId xmlns:p14="http://schemas.microsoft.com/office/powerpoint/2010/main" val="27949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748" y="-6934"/>
            <a:ext cx="11524432" cy="1063487"/>
          </a:xfrm>
        </p:spPr>
        <p:txBody>
          <a:bodyPr>
            <a:normAutofit fontScale="90000"/>
          </a:bodyPr>
          <a:lstStyle/>
          <a:p>
            <a:br>
              <a:rPr lang="en-US" dirty="0">
                <a:latin typeface="Segoe"/>
              </a:rPr>
            </a:br>
            <a:r>
              <a:rPr lang="en-US" sz="4900" dirty="0">
                <a:latin typeface="Segoe"/>
              </a:rPr>
              <a:t>   What Type of Analytics?</a:t>
            </a:r>
            <a:endParaRPr lang="en-US" dirty="0">
              <a:latin typeface="Segoe"/>
            </a:endParaRPr>
          </a:p>
        </p:txBody>
      </p:sp>
      <p:sp>
        <p:nvSpPr>
          <p:cNvPr id="8" name="AutoShape 42"/>
          <p:cNvSpPr>
            <a:spLocks noChangeAspect="1" noChangeArrowheads="1" noTextEdit="1"/>
          </p:cNvSpPr>
          <p:nvPr/>
        </p:nvSpPr>
        <p:spPr bwMode="auto">
          <a:xfrm>
            <a:off x="10831800" y="1305916"/>
            <a:ext cx="897982" cy="351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a:p>
        </p:txBody>
      </p:sp>
      <p:sp>
        <p:nvSpPr>
          <p:cNvPr id="9" name="Rectangle 54"/>
          <p:cNvSpPr>
            <a:spLocks noChangeArrowheads="1"/>
          </p:cNvSpPr>
          <p:nvPr/>
        </p:nvSpPr>
        <p:spPr bwMode="auto">
          <a:xfrm>
            <a:off x="9303520" y="1558071"/>
            <a:ext cx="2620798" cy="339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0" name="Rectangle 61"/>
          <p:cNvSpPr>
            <a:spLocks noChangeArrowheads="1"/>
          </p:cNvSpPr>
          <p:nvPr/>
        </p:nvSpPr>
        <p:spPr bwMode="auto">
          <a:xfrm>
            <a:off x="10763948" y="2871768"/>
            <a:ext cx="949339" cy="64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1" name="Freeform 63"/>
          <p:cNvSpPr>
            <a:spLocks noEditPoints="1"/>
          </p:cNvSpPr>
          <p:nvPr/>
        </p:nvSpPr>
        <p:spPr bwMode="auto">
          <a:xfrm>
            <a:off x="10729710" y="2837525"/>
            <a:ext cx="1017816" cy="711327"/>
          </a:xfrm>
          <a:custGeom>
            <a:avLst/>
            <a:gdLst>
              <a:gd name="T0" fmla="*/ 632 w 654"/>
              <a:gd name="T1" fmla="*/ 22 h 457"/>
              <a:gd name="T2" fmla="*/ 632 w 654"/>
              <a:gd name="T3" fmla="*/ 435 h 457"/>
              <a:gd name="T4" fmla="*/ 22 w 654"/>
              <a:gd name="T5" fmla="*/ 435 h 457"/>
              <a:gd name="T6" fmla="*/ 22 w 654"/>
              <a:gd name="T7" fmla="*/ 22 h 457"/>
              <a:gd name="T8" fmla="*/ 632 w 654"/>
              <a:gd name="T9" fmla="*/ 22 h 457"/>
              <a:gd name="T10" fmla="*/ 654 w 654"/>
              <a:gd name="T11" fmla="*/ 0 h 457"/>
              <a:gd name="T12" fmla="*/ 632 w 654"/>
              <a:gd name="T13" fmla="*/ 0 h 457"/>
              <a:gd name="T14" fmla="*/ 22 w 654"/>
              <a:gd name="T15" fmla="*/ 0 h 457"/>
              <a:gd name="T16" fmla="*/ 0 w 654"/>
              <a:gd name="T17" fmla="*/ 0 h 457"/>
              <a:gd name="T18" fmla="*/ 0 w 654"/>
              <a:gd name="T19" fmla="*/ 22 h 457"/>
              <a:gd name="T20" fmla="*/ 0 w 654"/>
              <a:gd name="T21" fmla="*/ 435 h 457"/>
              <a:gd name="T22" fmla="*/ 0 w 654"/>
              <a:gd name="T23" fmla="*/ 457 h 457"/>
              <a:gd name="T24" fmla="*/ 22 w 654"/>
              <a:gd name="T25" fmla="*/ 457 h 457"/>
              <a:gd name="T26" fmla="*/ 632 w 654"/>
              <a:gd name="T27" fmla="*/ 457 h 457"/>
              <a:gd name="T28" fmla="*/ 654 w 654"/>
              <a:gd name="T29" fmla="*/ 457 h 457"/>
              <a:gd name="T30" fmla="*/ 654 w 654"/>
              <a:gd name="T31" fmla="*/ 435 h 457"/>
              <a:gd name="T32" fmla="*/ 654 w 654"/>
              <a:gd name="T33" fmla="*/ 22 h 457"/>
              <a:gd name="T34" fmla="*/ 654 w 654"/>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4" h="457">
                <a:moveTo>
                  <a:pt x="632" y="22"/>
                </a:moveTo>
                <a:lnTo>
                  <a:pt x="632" y="435"/>
                </a:lnTo>
                <a:lnTo>
                  <a:pt x="22" y="435"/>
                </a:lnTo>
                <a:lnTo>
                  <a:pt x="22" y="22"/>
                </a:lnTo>
                <a:lnTo>
                  <a:pt x="632" y="22"/>
                </a:lnTo>
                <a:moveTo>
                  <a:pt x="654" y="0"/>
                </a:moveTo>
                <a:lnTo>
                  <a:pt x="632" y="0"/>
                </a:lnTo>
                <a:lnTo>
                  <a:pt x="22" y="0"/>
                </a:lnTo>
                <a:lnTo>
                  <a:pt x="0" y="0"/>
                </a:lnTo>
                <a:lnTo>
                  <a:pt x="0" y="22"/>
                </a:lnTo>
                <a:lnTo>
                  <a:pt x="0" y="435"/>
                </a:lnTo>
                <a:lnTo>
                  <a:pt x="0" y="457"/>
                </a:lnTo>
                <a:lnTo>
                  <a:pt x="22" y="457"/>
                </a:lnTo>
                <a:lnTo>
                  <a:pt x="632" y="457"/>
                </a:lnTo>
                <a:lnTo>
                  <a:pt x="654" y="457"/>
                </a:lnTo>
                <a:lnTo>
                  <a:pt x="654" y="435"/>
                </a:lnTo>
                <a:lnTo>
                  <a:pt x="654" y="22"/>
                </a:lnTo>
                <a:lnTo>
                  <a:pt x="6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9" tIns="44819" rIns="89639" bIns="44819" numCol="1" anchor="t" anchorCtr="0" compatLnSpc="1">
            <a:prstTxWarp prst="textNoShape">
              <a:avLst/>
            </a:prstTxWarp>
          </a:bodyPr>
          <a:lstStyle/>
          <a:p>
            <a:endParaRPr lang="en-US" b="1"/>
          </a:p>
        </p:txBody>
      </p:sp>
      <p:grpSp>
        <p:nvGrpSpPr>
          <p:cNvPr id="12" name="Group 11"/>
          <p:cNvGrpSpPr/>
          <p:nvPr/>
        </p:nvGrpSpPr>
        <p:grpSpPr>
          <a:xfrm>
            <a:off x="401218" y="2084172"/>
            <a:ext cx="2823738" cy="3699026"/>
            <a:chOff x="274639" y="2125663"/>
            <a:chExt cx="2880360" cy="3657600"/>
          </a:xfrm>
        </p:grpSpPr>
        <p:sp>
          <p:nvSpPr>
            <p:cNvPr id="13" name="Rectangle 12"/>
            <p:cNvSpPr/>
            <p:nvPr/>
          </p:nvSpPr>
          <p:spPr bwMode="auto">
            <a:xfrm>
              <a:off x="274639" y="2125663"/>
              <a:ext cx="288036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Retrospective </a:t>
              </a:r>
            </a:p>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analytics</a:t>
              </a:r>
            </a:p>
          </p:txBody>
        </p:sp>
        <p:grpSp>
          <p:nvGrpSpPr>
            <p:cNvPr id="14" name="Group 13"/>
            <p:cNvGrpSpPr/>
            <p:nvPr/>
          </p:nvGrpSpPr>
          <p:grpSpPr>
            <a:xfrm>
              <a:off x="418029" y="3339636"/>
              <a:ext cx="2562224" cy="1740617"/>
              <a:chOff x="555625" y="3443288"/>
              <a:chExt cx="1920875" cy="1304924"/>
            </a:xfrm>
          </p:grpSpPr>
          <p:sp>
            <p:nvSpPr>
              <p:cNvPr id="15"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4"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5"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2"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3"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4"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5"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6"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7"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8"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9"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0"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1"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2"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3"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4"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5"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6"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4"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5"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6"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7"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8"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9"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0"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1"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2"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3"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4"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5"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6"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7"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8"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9"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0"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1"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2"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3"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4"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5"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6"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7"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8"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9"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0"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1"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2"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3"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4"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5"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6"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7"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8"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9"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0"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1"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2"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3"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4"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5"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6"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7"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8"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9"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0"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1"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2"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3"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4"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5"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6"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7"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8"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9"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0"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1"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2"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3"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4"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5"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6"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7"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8"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9"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0"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1"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2"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3"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4"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5"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6"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7"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8"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9"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0"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1"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2"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3"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4"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5"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6"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7"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8"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9"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0"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1"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2"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3"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4"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5"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6"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7"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8"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9"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0"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1"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2"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3"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4"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5"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6"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7"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8"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9"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0"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1"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2"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3"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4"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5"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6"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7"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8"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9"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0"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1"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2"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3"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4"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5"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6"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7"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8"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9"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0"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1"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2"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3"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4"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5"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206" name="Group 205"/>
          <p:cNvGrpSpPr/>
          <p:nvPr/>
        </p:nvGrpSpPr>
        <p:grpSpPr>
          <a:xfrm>
            <a:off x="3263529" y="2084171"/>
            <a:ext cx="2823738" cy="3699092"/>
            <a:chOff x="3261657" y="2125663"/>
            <a:chExt cx="2880360" cy="3657600"/>
          </a:xfrm>
        </p:grpSpPr>
        <p:sp>
          <p:nvSpPr>
            <p:cNvPr id="207" name="Rectangle 206"/>
            <p:cNvSpPr/>
            <p:nvPr/>
          </p:nvSpPr>
          <p:spPr bwMode="auto">
            <a:xfrm>
              <a:off x="3261657" y="2125663"/>
              <a:ext cx="288036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Real-time analytics</a:t>
              </a:r>
            </a:p>
          </p:txBody>
        </p:sp>
        <p:grpSp>
          <p:nvGrpSpPr>
            <p:cNvPr id="208" name="Group 207"/>
            <p:cNvGrpSpPr/>
            <p:nvPr/>
          </p:nvGrpSpPr>
          <p:grpSpPr>
            <a:xfrm>
              <a:off x="4065294" y="2828713"/>
              <a:ext cx="1182608" cy="2762462"/>
              <a:chOff x="7466013" y="158750"/>
              <a:chExt cx="822325" cy="1920875"/>
            </a:xfrm>
          </p:grpSpPr>
          <p:sp>
            <p:nvSpPr>
              <p:cNvPr id="209" name="Oval 208"/>
              <p:cNvSpPr/>
              <p:nvPr/>
            </p:nvSpPr>
            <p:spPr bwMode="auto">
              <a:xfrm>
                <a:off x="7650639" y="245516"/>
                <a:ext cx="142399" cy="5134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Freeform 658"/>
              <p:cNvSpPr>
                <a:spLocks/>
              </p:cNvSpPr>
              <p:nvPr/>
            </p:nvSpPr>
            <p:spPr bwMode="auto">
              <a:xfrm>
                <a:off x="7799388" y="1343025"/>
                <a:ext cx="15875" cy="41275"/>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1" name="Freeform 659"/>
              <p:cNvSpPr>
                <a:spLocks noEditPoints="1"/>
              </p:cNvSpPr>
              <p:nvPr/>
            </p:nvSpPr>
            <p:spPr bwMode="auto">
              <a:xfrm>
                <a:off x="7827963" y="1343025"/>
                <a:ext cx="30163" cy="41275"/>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2" name="Freeform 660"/>
              <p:cNvSpPr>
                <a:spLocks/>
              </p:cNvSpPr>
              <p:nvPr/>
            </p:nvSpPr>
            <p:spPr bwMode="auto">
              <a:xfrm>
                <a:off x="7864475" y="1343025"/>
                <a:ext cx="17463" cy="41275"/>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3" name="Freeform 661"/>
              <p:cNvSpPr>
                <a:spLocks noEditPoints="1"/>
              </p:cNvSpPr>
              <p:nvPr/>
            </p:nvSpPr>
            <p:spPr bwMode="auto">
              <a:xfrm>
                <a:off x="7794625"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4" name="Freeform 662"/>
              <p:cNvSpPr>
                <a:spLocks/>
              </p:cNvSpPr>
              <p:nvPr/>
            </p:nvSpPr>
            <p:spPr bwMode="auto">
              <a:xfrm>
                <a:off x="7832725" y="1398587"/>
                <a:ext cx="15875" cy="36513"/>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5" name="Freeform 663"/>
              <p:cNvSpPr>
                <a:spLocks noEditPoints="1"/>
              </p:cNvSpPr>
              <p:nvPr/>
            </p:nvSpPr>
            <p:spPr bwMode="auto">
              <a:xfrm>
                <a:off x="7859713"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6" name="Freeform 664"/>
              <p:cNvSpPr>
                <a:spLocks noEditPoints="1"/>
              </p:cNvSpPr>
              <p:nvPr/>
            </p:nvSpPr>
            <p:spPr bwMode="auto">
              <a:xfrm>
                <a:off x="7794625" y="1452562"/>
                <a:ext cx="28575" cy="38100"/>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7" name="Freeform 665"/>
              <p:cNvSpPr>
                <a:spLocks noEditPoints="1"/>
              </p:cNvSpPr>
              <p:nvPr/>
            </p:nvSpPr>
            <p:spPr bwMode="auto">
              <a:xfrm>
                <a:off x="7827963" y="1452562"/>
                <a:ext cx="30163"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8" name="Freeform 666"/>
              <p:cNvSpPr>
                <a:spLocks/>
              </p:cNvSpPr>
              <p:nvPr/>
            </p:nvSpPr>
            <p:spPr bwMode="auto">
              <a:xfrm>
                <a:off x="7864475" y="1452562"/>
                <a:ext cx="17463" cy="38100"/>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9" name="Freeform 667"/>
              <p:cNvSpPr>
                <a:spLocks/>
              </p:cNvSpPr>
              <p:nvPr/>
            </p:nvSpPr>
            <p:spPr bwMode="auto">
              <a:xfrm>
                <a:off x="7931150" y="1343025"/>
                <a:ext cx="17463" cy="41275"/>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0" name="Freeform 668"/>
              <p:cNvSpPr>
                <a:spLocks noEditPoints="1"/>
              </p:cNvSpPr>
              <p:nvPr/>
            </p:nvSpPr>
            <p:spPr bwMode="auto">
              <a:xfrm>
                <a:off x="7926388" y="1398587"/>
                <a:ext cx="28575" cy="38100"/>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1" name="Freeform 669"/>
              <p:cNvSpPr>
                <a:spLocks noEditPoints="1"/>
              </p:cNvSpPr>
              <p:nvPr/>
            </p:nvSpPr>
            <p:spPr bwMode="auto">
              <a:xfrm>
                <a:off x="7926388" y="1452562"/>
                <a:ext cx="28575"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2" name="Freeform 670"/>
              <p:cNvSpPr>
                <a:spLocks noEditPoints="1"/>
              </p:cNvSpPr>
              <p:nvPr/>
            </p:nvSpPr>
            <p:spPr bwMode="auto">
              <a:xfrm>
                <a:off x="7893050" y="1343025"/>
                <a:ext cx="26988" cy="41275"/>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3" name="Freeform 671"/>
              <p:cNvSpPr>
                <a:spLocks/>
              </p:cNvSpPr>
              <p:nvPr/>
            </p:nvSpPr>
            <p:spPr bwMode="auto">
              <a:xfrm>
                <a:off x="7894638" y="1398587"/>
                <a:ext cx="19050" cy="36513"/>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4" name="Freeform 672"/>
              <p:cNvSpPr>
                <a:spLocks noEditPoints="1"/>
              </p:cNvSpPr>
              <p:nvPr/>
            </p:nvSpPr>
            <p:spPr bwMode="auto">
              <a:xfrm>
                <a:off x="7893050" y="1452562"/>
                <a:ext cx="26988" cy="38100"/>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grpSp>
            <p:nvGrpSpPr>
              <p:cNvPr id="225" name="Group 224"/>
              <p:cNvGrpSpPr/>
              <p:nvPr/>
            </p:nvGrpSpPr>
            <p:grpSpPr>
              <a:xfrm>
                <a:off x="7853363" y="158750"/>
                <a:ext cx="82550" cy="95250"/>
                <a:chOff x="7853363" y="158750"/>
                <a:chExt cx="82550" cy="95250"/>
              </a:xfrm>
            </p:grpSpPr>
            <p:sp>
              <p:nvSpPr>
                <p:cNvPr id="321" name="Oval 320"/>
                <p:cNvSpPr/>
                <p:nvPr/>
              </p:nvSpPr>
              <p:spPr bwMode="auto">
                <a:xfrm>
                  <a:off x="7856544" y="159071"/>
                  <a:ext cx="793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Freeform 673"/>
                <p:cNvSpPr>
                  <a:spLocks noEditPoints="1"/>
                </p:cNvSpPr>
                <p:nvPr/>
              </p:nvSpPr>
              <p:spPr bwMode="auto">
                <a:xfrm>
                  <a:off x="7853363" y="158750"/>
                  <a:ext cx="82550" cy="95250"/>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6" name="Group 225"/>
              <p:cNvGrpSpPr/>
              <p:nvPr/>
            </p:nvGrpSpPr>
            <p:grpSpPr>
              <a:xfrm>
                <a:off x="8005763" y="452437"/>
                <a:ext cx="92075" cy="106363"/>
                <a:chOff x="8005763" y="452437"/>
                <a:chExt cx="92075" cy="106363"/>
              </a:xfrm>
            </p:grpSpPr>
            <p:sp>
              <p:nvSpPr>
                <p:cNvPr id="319" name="Oval 318"/>
                <p:cNvSpPr/>
                <p:nvPr/>
              </p:nvSpPr>
              <p:spPr bwMode="auto">
                <a:xfrm>
                  <a:off x="8006920" y="455612"/>
                  <a:ext cx="906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Freeform 674"/>
                <p:cNvSpPr>
                  <a:spLocks noEditPoints="1"/>
                </p:cNvSpPr>
                <p:nvPr/>
              </p:nvSpPr>
              <p:spPr bwMode="auto">
                <a:xfrm>
                  <a:off x="8005763" y="452437"/>
                  <a:ext cx="92075" cy="106363"/>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7" name="Group 226"/>
              <p:cNvGrpSpPr/>
              <p:nvPr/>
            </p:nvGrpSpPr>
            <p:grpSpPr>
              <a:xfrm>
                <a:off x="8005763" y="615950"/>
                <a:ext cx="122238" cy="142875"/>
                <a:chOff x="8005763" y="615950"/>
                <a:chExt cx="122238" cy="142875"/>
              </a:xfrm>
            </p:grpSpPr>
            <p:sp>
              <p:nvSpPr>
                <p:cNvPr id="317" name="Oval 316"/>
                <p:cNvSpPr/>
                <p:nvPr/>
              </p:nvSpPr>
              <p:spPr bwMode="auto">
                <a:xfrm>
                  <a:off x="8012476" y="617788"/>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8" name="Freeform 675"/>
                <p:cNvSpPr>
                  <a:spLocks noEditPoints="1"/>
                </p:cNvSpPr>
                <p:nvPr/>
              </p:nvSpPr>
              <p:spPr bwMode="auto">
                <a:xfrm>
                  <a:off x="8005763" y="615950"/>
                  <a:ext cx="122238" cy="142875"/>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grpSp>
          <p:grpSp>
            <p:nvGrpSpPr>
              <p:cNvPr id="228" name="Group 227"/>
              <p:cNvGrpSpPr/>
              <p:nvPr/>
            </p:nvGrpSpPr>
            <p:grpSpPr>
              <a:xfrm>
                <a:off x="8121650" y="452437"/>
                <a:ext cx="109538" cy="128588"/>
                <a:chOff x="8121650" y="452437"/>
                <a:chExt cx="109538" cy="128588"/>
              </a:xfrm>
            </p:grpSpPr>
            <p:sp>
              <p:nvSpPr>
                <p:cNvPr id="315" name="Oval 314"/>
                <p:cNvSpPr/>
                <p:nvPr/>
              </p:nvSpPr>
              <p:spPr bwMode="auto">
                <a:xfrm>
                  <a:off x="8126776" y="452982"/>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Freeform 676"/>
                <p:cNvSpPr>
                  <a:spLocks noEditPoints="1"/>
                </p:cNvSpPr>
                <p:nvPr/>
              </p:nvSpPr>
              <p:spPr bwMode="auto">
                <a:xfrm>
                  <a:off x="8121650" y="452437"/>
                  <a:ext cx="109538" cy="12858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29" name="Freeform 677"/>
              <p:cNvSpPr>
                <a:spLocks noEditPoints="1"/>
              </p:cNvSpPr>
              <p:nvPr/>
            </p:nvSpPr>
            <p:spPr bwMode="auto">
              <a:xfrm>
                <a:off x="7805738" y="825500"/>
                <a:ext cx="122238" cy="144463"/>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0" name="Freeform 678"/>
              <p:cNvSpPr>
                <a:spLocks/>
              </p:cNvSpPr>
              <p:nvPr/>
            </p:nvSpPr>
            <p:spPr bwMode="auto">
              <a:xfrm>
                <a:off x="7593013" y="523875"/>
                <a:ext cx="96838" cy="12700"/>
              </a:xfrm>
              <a:custGeom>
                <a:avLst/>
                <a:gdLst>
                  <a:gd name="T0" fmla="*/ 57 w 61"/>
                  <a:gd name="T1" fmla="*/ 8 h 8"/>
                  <a:gd name="T2" fmla="*/ 4 w 61"/>
                  <a:gd name="T3" fmla="*/ 8 h 8"/>
                  <a:gd name="T4" fmla="*/ 3 w 61"/>
                  <a:gd name="T5" fmla="*/ 8 h 8"/>
                  <a:gd name="T6" fmla="*/ 3 w 61"/>
                  <a:gd name="T7" fmla="*/ 8 h 8"/>
                  <a:gd name="T8" fmla="*/ 0 w 61"/>
                  <a:gd name="T9" fmla="*/ 4 h 8"/>
                  <a:gd name="T10" fmla="*/ 3 w 61"/>
                  <a:gd name="T11" fmla="*/ 2 h 8"/>
                  <a:gd name="T12" fmla="*/ 3 w 61"/>
                  <a:gd name="T13" fmla="*/ 1 h 8"/>
                  <a:gd name="T14" fmla="*/ 4 w 61"/>
                  <a:gd name="T15" fmla="*/ 0 h 8"/>
                  <a:gd name="T16" fmla="*/ 57 w 61"/>
                  <a:gd name="T17" fmla="*/ 0 h 8"/>
                  <a:gd name="T18" fmla="*/ 59 w 61"/>
                  <a:gd name="T19" fmla="*/ 1 h 8"/>
                  <a:gd name="T20" fmla="*/ 60 w 61"/>
                  <a:gd name="T21" fmla="*/ 2 h 8"/>
                  <a:gd name="T22" fmla="*/ 61 w 61"/>
                  <a:gd name="T23" fmla="*/ 4 h 8"/>
                  <a:gd name="T24" fmla="*/ 61 w 61"/>
                  <a:gd name="T25" fmla="*/ 7 h 8"/>
                  <a:gd name="T26" fmla="*/ 60 w 61"/>
                  <a:gd name="T27" fmla="*/ 8 h 8"/>
                  <a:gd name="T28" fmla="*/ 59 w 61"/>
                  <a:gd name="T29" fmla="*/ 8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8"/>
                    </a:lnTo>
                    <a:lnTo>
                      <a:pt x="3" y="8"/>
                    </a:lnTo>
                    <a:lnTo>
                      <a:pt x="0" y="4"/>
                    </a:lnTo>
                    <a:lnTo>
                      <a:pt x="3" y="2"/>
                    </a:lnTo>
                    <a:lnTo>
                      <a:pt x="3" y="1"/>
                    </a:lnTo>
                    <a:lnTo>
                      <a:pt x="4" y="0"/>
                    </a:lnTo>
                    <a:lnTo>
                      <a:pt x="57" y="0"/>
                    </a:lnTo>
                    <a:lnTo>
                      <a:pt x="59" y="1"/>
                    </a:lnTo>
                    <a:lnTo>
                      <a:pt x="60" y="2"/>
                    </a:lnTo>
                    <a:lnTo>
                      <a:pt x="61" y="4"/>
                    </a:lnTo>
                    <a:lnTo>
                      <a:pt x="61" y="7"/>
                    </a:lnTo>
                    <a:lnTo>
                      <a:pt x="60" y="8"/>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1" name="Freeform 679"/>
              <p:cNvSpPr>
                <a:spLocks/>
              </p:cNvSpPr>
              <p:nvPr/>
            </p:nvSpPr>
            <p:spPr bwMode="auto">
              <a:xfrm>
                <a:off x="7632700" y="498475"/>
                <a:ext cx="57150" cy="14288"/>
              </a:xfrm>
              <a:custGeom>
                <a:avLst/>
                <a:gdLst>
                  <a:gd name="T0" fmla="*/ 32 w 36"/>
                  <a:gd name="T1" fmla="*/ 9 h 9"/>
                  <a:gd name="T2" fmla="*/ 3 w 36"/>
                  <a:gd name="T3" fmla="*/ 9 h 9"/>
                  <a:gd name="T4" fmla="*/ 1 w 36"/>
                  <a:gd name="T5" fmla="*/ 7 h 9"/>
                  <a:gd name="T6" fmla="*/ 0 w 36"/>
                  <a:gd name="T7" fmla="*/ 7 h 9"/>
                  <a:gd name="T8" fmla="*/ 0 w 36"/>
                  <a:gd name="T9" fmla="*/ 4 h 9"/>
                  <a:gd name="T10" fmla="*/ 0 w 36"/>
                  <a:gd name="T11" fmla="*/ 4 h 9"/>
                  <a:gd name="T12" fmla="*/ 0 w 36"/>
                  <a:gd name="T13" fmla="*/ 2 h 9"/>
                  <a:gd name="T14" fmla="*/ 0 w 36"/>
                  <a:gd name="T15" fmla="*/ 0 h 9"/>
                  <a:gd name="T16" fmla="*/ 3 w 36"/>
                  <a:gd name="T17" fmla="*/ 0 h 9"/>
                  <a:gd name="T18" fmla="*/ 32 w 36"/>
                  <a:gd name="T19" fmla="*/ 0 h 9"/>
                  <a:gd name="T20" fmla="*/ 34 w 36"/>
                  <a:gd name="T21" fmla="*/ 0 h 9"/>
                  <a:gd name="T22" fmla="*/ 35 w 36"/>
                  <a:gd name="T23" fmla="*/ 0 h 9"/>
                  <a:gd name="T24" fmla="*/ 36 w 36"/>
                  <a:gd name="T25" fmla="*/ 2 h 9"/>
                  <a:gd name="T26" fmla="*/ 36 w 36"/>
                  <a:gd name="T27" fmla="*/ 4 h 9"/>
                  <a:gd name="T28" fmla="*/ 36 w 36"/>
                  <a:gd name="T29" fmla="*/ 4 h 9"/>
                  <a:gd name="T30" fmla="*/ 35 w 36"/>
                  <a:gd name="T31" fmla="*/ 7 h 9"/>
                  <a:gd name="T32" fmla="*/ 34 w 36"/>
                  <a:gd name="T33" fmla="*/ 7 h 9"/>
                  <a:gd name="T34" fmla="*/ 32 w 36"/>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32" y="9"/>
                    </a:moveTo>
                    <a:lnTo>
                      <a:pt x="3" y="9"/>
                    </a:lnTo>
                    <a:lnTo>
                      <a:pt x="1" y="7"/>
                    </a:lnTo>
                    <a:lnTo>
                      <a:pt x="0" y="7"/>
                    </a:lnTo>
                    <a:lnTo>
                      <a:pt x="0" y="4"/>
                    </a:lnTo>
                    <a:lnTo>
                      <a:pt x="0" y="4"/>
                    </a:lnTo>
                    <a:lnTo>
                      <a:pt x="0" y="2"/>
                    </a:lnTo>
                    <a:lnTo>
                      <a:pt x="0" y="0"/>
                    </a:lnTo>
                    <a:lnTo>
                      <a:pt x="3" y="0"/>
                    </a:lnTo>
                    <a:lnTo>
                      <a:pt x="32" y="0"/>
                    </a:lnTo>
                    <a:lnTo>
                      <a:pt x="34" y="0"/>
                    </a:lnTo>
                    <a:lnTo>
                      <a:pt x="35" y="0"/>
                    </a:lnTo>
                    <a:lnTo>
                      <a:pt x="36" y="2"/>
                    </a:lnTo>
                    <a:lnTo>
                      <a:pt x="36" y="4"/>
                    </a:lnTo>
                    <a:lnTo>
                      <a:pt x="36" y="4"/>
                    </a:lnTo>
                    <a:lnTo>
                      <a:pt x="35" y="7"/>
                    </a:lnTo>
                    <a:lnTo>
                      <a:pt x="34" y="7"/>
                    </a:lnTo>
                    <a:lnTo>
                      <a:pt x="32" y="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2" name="Freeform 680"/>
              <p:cNvSpPr>
                <a:spLocks/>
              </p:cNvSpPr>
              <p:nvPr/>
            </p:nvSpPr>
            <p:spPr bwMode="auto">
              <a:xfrm>
                <a:off x="7593013" y="552450"/>
                <a:ext cx="96838" cy="12700"/>
              </a:xfrm>
              <a:custGeom>
                <a:avLst/>
                <a:gdLst>
                  <a:gd name="T0" fmla="*/ 57 w 61"/>
                  <a:gd name="T1" fmla="*/ 8 h 8"/>
                  <a:gd name="T2" fmla="*/ 4 w 61"/>
                  <a:gd name="T3" fmla="*/ 8 h 8"/>
                  <a:gd name="T4" fmla="*/ 3 w 61"/>
                  <a:gd name="T5" fmla="*/ 7 h 8"/>
                  <a:gd name="T6" fmla="*/ 3 w 61"/>
                  <a:gd name="T7" fmla="*/ 5 h 8"/>
                  <a:gd name="T8" fmla="*/ 0 w 61"/>
                  <a:gd name="T9" fmla="*/ 4 h 8"/>
                  <a:gd name="T10" fmla="*/ 3 w 61"/>
                  <a:gd name="T11" fmla="*/ 1 h 8"/>
                  <a:gd name="T12" fmla="*/ 3 w 61"/>
                  <a:gd name="T13" fmla="*/ 0 h 8"/>
                  <a:gd name="T14" fmla="*/ 4 w 61"/>
                  <a:gd name="T15" fmla="*/ 0 h 8"/>
                  <a:gd name="T16" fmla="*/ 57 w 61"/>
                  <a:gd name="T17" fmla="*/ 0 h 8"/>
                  <a:gd name="T18" fmla="*/ 59 w 61"/>
                  <a:gd name="T19" fmla="*/ 0 h 8"/>
                  <a:gd name="T20" fmla="*/ 60 w 61"/>
                  <a:gd name="T21" fmla="*/ 1 h 8"/>
                  <a:gd name="T22" fmla="*/ 61 w 61"/>
                  <a:gd name="T23" fmla="*/ 1 h 8"/>
                  <a:gd name="T24" fmla="*/ 61 w 61"/>
                  <a:gd name="T25" fmla="*/ 4 h 8"/>
                  <a:gd name="T26" fmla="*/ 60 w 61"/>
                  <a:gd name="T27" fmla="*/ 5 h 8"/>
                  <a:gd name="T28" fmla="*/ 59 w 61"/>
                  <a:gd name="T29" fmla="*/ 7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7"/>
                    </a:lnTo>
                    <a:lnTo>
                      <a:pt x="3" y="5"/>
                    </a:lnTo>
                    <a:lnTo>
                      <a:pt x="0" y="4"/>
                    </a:lnTo>
                    <a:lnTo>
                      <a:pt x="3" y="1"/>
                    </a:lnTo>
                    <a:lnTo>
                      <a:pt x="3" y="0"/>
                    </a:lnTo>
                    <a:lnTo>
                      <a:pt x="4" y="0"/>
                    </a:lnTo>
                    <a:lnTo>
                      <a:pt x="57" y="0"/>
                    </a:lnTo>
                    <a:lnTo>
                      <a:pt x="59" y="0"/>
                    </a:lnTo>
                    <a:lnTo>
                      <a:pt x="60" y="1"/>
                    </a:lnTo>
                    <a:lnTo>
                      <a:pt x="61" y="1"/>
                    </a:lnTo>
                    <a:lnTo>
                      <a:pt x="61" y="4"/>
                    </a:lnTo>
                    <a:lnTo>
                      <a:pt x="60" y="5"/>
                    </a:lnTo>
                    <a:lnTo>
                      <a:pt x="59" y="7"/>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3" name="Freeform 681"/>
              <p:cNvSpPr>
                <a:spLocks/>
              </p:cNvSpPr>
              <p:nvPr/>
            </p:nvSpPr>
            <p:spPr bwMode="auto">
              <a:xfrm>
                <a:off x="7593013" y="579437"/>
                <a:ext cx="96838" cy="12700"/>
              </a:xfrm>
              <a:custGeom>
                <a:avLst/>
                <a:gdLst>
                  <a:gd name="T0" fmla="*/ 57 w 61"/>
                  <a:gd name="T1" fmla="*/ 8 h 8"/>
                  <a:gd name="T2" fmla="*/ 4 w 61"/>
                  <a:gd name="T3" fmla="*/ 8 h 8"/>
                  <a:gd name="T4" fmla="*/ 3 w 61"/>
                  <a:gd name="T5" fmla="*/ 8 h 8"/>
                  <a:gd name="T6" fmla="*/ 3 w 61"/>
                  <a:gd name="T7" fmla="*/ 7 h 8"/>
                  <a:gd name="T8" fmla="*/ 1 w 61"/>
                  <a:gd name="T9" fmla="*/ 5 h 8"/>
                  <a:gd name="T10" fmla="*/ 0 w 61"/>
                  <a:gd name="T11" fmla="*/ 4 h 8"/>
                  <a:gd name="T12" fmla="*/ 3 w 61"/>
                  <a:gd name="T13" fmla="*/ 0 h 8"/>
                  <a:gd name="T14" fmla="*/ 3 w 61"/>
                  <a:gd name="T15" fmla="*/ 0 h 8"/>
                  <a:gd name="T16" fmla="*/ 4 w 61"/>
                  <a:gd name="T17" fmla="*/ 0 h 8"/>
                  <a:gd name="T18" fmla="*/ 57 w 61"/>
                  <a:gd name="T19" fmla="*/ 0 h 8"/>
                  <a:gd name="T20" fmla="*/ 59 w 61"/>
                  <a:gd name="T21" fmla="*/ 0 h 8"/>
                  <a:gd name="T22" fmla="*/ 60 w 61"/>
                  <a:gd name="T23" fmla="*/ 0 h 8"/>
                  <a:gd name="T24" fmla="*/ 61 w 61"/>
                  <a:gd name="T25" fmla="*/ 2 h 8"/>
                  <a:gd name="T26" fmla="*/ 61 w 61"/>
                  <a:gd name="T27" fmla="*/ 4 h 8"/>
                  <a:gd name="T28" fmla="*/ 61 w 61"/>
                  <a:gd name="T29" fmla="*/ 5 h 8"/>
                  <a:gd name="T30" fmla="*/ 60 w 61"/>
                  <a:gd name="T31" fmla="*/ 7 h 8"/>
                  <a:gd name="T32" fmla="*/ 59 w 61"/>
                  <a:gd name="T33" fmla="*/ 8 h 8"/>
                  <a:gd name="T34" fmla="*/ 57 w 6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
                    <a:moveTo>
                      <a:pt x="57" y="8"/>
                    </a:moveTo>
                    <a:lnTo>
                      <a:pt x="4" y="8"/>
                    </a:lnTo>
                    <a:lnTo>
                      <a:pt x="3" y="8"/>
                    </a:lnTo>
                    <a:lnTo>
                      <a:pt x="3" y="7"/>
                    </a:lnTo>
                    <a:lnTo>
                      <a:pt x="1" y="5"/>
                    </a:lnTo>
                    <a:lnTo>
                      <a:pt x="0" y="4"/>
                    </a:lnTo>
                    <a:lnTo>
                      <a:pt x="3" y="0"/>
                    </a:lnTo>
                    <a:lnTo>
                      <a:pt x="3" y="0"/>
                    </a:lnTo>
                    <a:lnTo>
                      <a:pt x="4" y="0"/>
                    </a:lnTo>
                    <a:lnTo>
                      <a:pt x="57" y="0"/>
                    </a:lnTo>
                    <a:lnTo>
                      <a:pt x="59" y="0"/>
                    </a:lnTo>
                    <a:lnTo>
                      <a:pt x="60" y="0"/>
                    </a:lnTo>
                    <a:lnTo>
                      <a:pt x="61" y="2"/>
                    </a:lnTo>
                    <a:lnTo>
                      <a:pt x="61" y="4"/>
                    </a:lnTo>
                    <a:lnTo>
                      <a:pt x="61" y="5"/>
                    </a:lnTo>
                    <a:lnTo>
                      <a:pt x="60" y="7"/>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4" name="Freeform 682"/>
              <p:cNvSpPr>
                <a:spLocks noEditPoints="1"/>
              </p:cNvSpPr>
              <p:nvPr/>
            </p:nvSpPr>
            <p:spPr bwMode="auto">
              <a:xfrm>
                <a:off x="7564438" y="446087"/>
                <a:ext cx="155575" cy="190500"/>
              </a:xfrm>
              <a:custGeom>
                <a:avLst/>
                <a:gdLst>
                  <a:gd name="T0" fmla="*/ 88 w 98"/>
                  <a:gd name="T1" fmla="*/ 0 h 120"/>
                  <a:gd name="T2" fmla="*/ 32 w 98"/>
                  <a:gd name="T3" fmla="*/ 0 h 120"/>
                  <a:gd name="T4" fmla="*/ 0 w 98"/>
                  <a:gd name="T5" fmla="*/ 30 h 120"/>
                  <a:gd name="T6" fmla="*/ 0 w 98"/>
                  <a:gd name="T7" fmla="*/ 110 h 120"/>
                  <a:gd name="T8" fmla="*/ 1 w 98"/>
                  <a:gd name="T9" fmla="*/ 114 h 120"/>
                  <a:gd name="T10" fmla="*/ 2 w 98"/>
                  <a:gd name="T11" fmla="*/ 117 h 120"/>
                  <a:gd name="T12" fmla="*/ 5 w 98"/>
                  <a:gd name="T13" fmla="*/ 119 h 120"/>
                  <a:gd name="T14" fmla="*/ 9 w 98"/>
                  <a:gd name="T15" fmla="*/ 120 h 120"/>
                  <a:gd name="T16" fmla="*/ 98 w 98"/>
                  <a:gd name="T17" fmla="*/ 120 h 120"/>
                  <a:gd name="T18" fmla="*/ 98 w 98"/>
                  <a:gd name="T19" fmla="*/ 11 h 120"/>
                  <a:gd name="T20" fmla="*/ 96 w 98"/>
                  <a:gd name="T21" fmla="*/ 7 h 120"/>
                  <a:gd name="T22" fmla="*/ 95 w 98"/>
                  <a:gd name="T23" fmla="*/ 4 h 120"/>
                  <a:gd name="T24" fmla="*/ 92 w 98"/>
                  <a:gd name="T25" fmla="*/ 1 h 120"/>
                  <a:gd name="T26" fmla="*/ 88 w 98"/>
                  <a:gd name="T27" fmla="*/ 0 h 120"/>
                  <a:gd name="T28" fmla="*/ 91 w 98"/>
                  <a:gd name="T29" fmla="*/ 112 h 120"/>
                  <a:gd name="T30" fmla="*/ 14 w 98"/>
                  <a:gd name="T31" fmla="*/ 112 h 120"/>
                  <a:gd name="T32" fmla="*/ 12 w 98"/>
                  <a:gd name="T33" fmla="*/ 112 h 120"/>
                  <a:gd name="T34" fmla="*/ 9 w 98"/>
                  <a:gd name="T35" fmla="*/ 110 h 120"/>
                  <a:gd name="T36" fmla="*/ 8 w 98"/>
                  <a:gd name="T37" fmla="*/ 107 h 120"/>
                  <a:gd name="T38" fmla="*/ 8 w 98"/>
                  <a:gd name="T39" fmla="*/ 106 h 120"/>
                  <a:gd name="T40" fmla="*/ 8 w 98"/>
                  <a:gd name="T41" fmla="*/ 35 h 120"/>
                  <a:gd name="T42" fmla="*/ 26 w 98"/>
                  <a:gd name="T43" fmla="*/ 35 h 120"/>
                  <a:gd name="T44" fmla="*/ 29 w 98"/>
                  <a:gd name="T45" fmla="*/ 35 h 120"/>
                  <a:gd name="T46" fmla="*/ 32 w 98"/>
                  <a:gd name="T47" fmla="*/ 33 h 120"/>
                  <a:gd name="T48" fmla="*/ 35 w 98"/>
                  <a:gd name="T49" fmla="*/ 30 h 120"/>
                  <a:gd name="T50" fmla="*/ 35 w 98"/>
                  <a:gd name="T51" fmla="*/ 26 h 120"/>
                  <a:gd name="T52" fmla="*/ 35 w 98"/>
                  <a:gd name="T53" fmla="*/ 8 h 120"/>
                  <a:gd name="T54" fmla="*/ 85 w 98"/>
                  <a:gd name="T55" fmla="*/ 8 h 120"/>
                  <a:gd name="T56" fmla="*/ 86 w 98"/>
                  <a:gd name="T57" fmla="*/ 8 h 120"/>
                  <a:gd name="T58" fmla="*/ 88 w 98"/>
                  <a:gd name="T59" fmla="*/ 9 h 120"/>
                  <a:gd name="T60" fmla="*/ 91 w 98"/>
                  <a:gd name="T61" fmla="*/ 12 h 120"/>
                  <a:gd name="T62" fmla="*/ 91 w 98"/>
                  <a:gd name="T63" fmla="*/ 15 h 120"/>
                  <a:gd name="T64" fmla="*/ 91 w 98"/>
                  <a:gd name="T65"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20">
                    <a:moveTo>
                      <a:pt x="88" y="0"/>
                    </a:moveTo>
                    <a:lnTo>
                      <a:pt x="32" y="0"/>
                    </a:lnTo>
                    <a:lnTo>
                      <a:pt x="0" y="30"/>
                    </a:lnTo>
                    <a:lnTo>
                      <a:pt x="0" y="110"/>
                    </a:lnTo>
                    <a:lnTo>
                      <a:pt x="1" y="114"/>
                    </a:lnTo>
                    <a:lnTo>
                      <a:pt x="2" y="117"/>
                    </a:lnTo>
                    <a:lnTo>
                      <a:pt x="5" y="119"/>
                    </a:lnTo>
                    <a:lnTo>
                      <a:pt x="9" y="120"/>
                    </a:lnTo>
                    <a:lnTo>
                      <a:pt x="98" y="120"/>
                    </a:lnTo>
                    <a:lnTo>
                      <a:pt x="98" y="11"/>
                    </a:lnTo>
                    <a:lnTo>
                      <a:pt x="96" y="7"/>
                    </a:lnTo>
                    <a:lnTo>
                      <a:pt x="95" y="4"/>
                    </a:lnTo>
                    <a:lnTo>
                      <a:pt x="92" y="1"/>
                    </a:lnTo>
                    <a:lnTo>
                      <a:pt x="88" y="0"/>
                    </a:lnTo>
                    <a:close/>
                    <a:moveTo>
                      <a:pt x="91" y="112"/>
                    </a:moveTo>
                    <a:lnTo>
                      <a:pt x="14" y="112"/>
                    </a:lnTo>
                    <a:lnTo>
                      <a:pt x="12" y="112"/>
                    </a:lnTo>
                    <a:lnTo>
                      <a:pt x="9" y="110"/>
                    </a:lnTo>
                    <a:lnTo>
                      <a:pt x="8" y="107"/>
                    </a:lnTo>
                    <a:lnTo>
                      <a:pt x="8" y="106"/>
                    </a:lnTo>
                    <a:lnTo>
                      <a:pt x="8" y="35"/>
                    </a:lnTo>
                    <a:lnTo>
                      <a:pt x="26" y="35"/>
                    </a:lnTo>
                    <a:lnTo>
                      <a:pt x="29" y="35"/>
                    </a:lnTo>
                    <a:lnTo>
                      <a:pt x="32" y="33"/>
                    </a:lnTo>
                    <a:lnTo>
                      <a:pt x="35" y="30"/>
                    </a:lnTo>
                    <a:lnTo>
                      <a:pt x="35" y="26"/>
                    </a:lnTo>
                    <a:lnTo>
                      <a:pt x="35" y="8"/>
                    </a:lnTo>
                    <a:lnTo>
                      <a:pt x="85" y="8"/>
                    </a:lnTo>
                    <a:lnTo>
                      <a:pt x="86" y="8"/>
                    </a:lnTo>
                    <a:lnTo>
                      <a:pt x="88" y="9"/>
                    </a:lnTo>
                    <a:lnTo>
                      <a:pt x="91" y="12"/>
                    </a:lnTo>
                    <a:lnTo>
                      <a:pt x="91" y="15"/>
                    </a:lnTo>
                    <a:lnTo>
                      <a:pt x="91" y="112"/>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5" name="Freeform 683"/>
              <p:cNvSpPr>
                <a:spLocks/>
              </p:cNvSpPr>
              <p:nvPr/>
            </p:nvSpPr>
            <p:spPr bwMode="auto">
              <a:xfrm>
                <a:off x="8053388" y="325437"/>
                <a:ext cx="66675" cy="11113"/>
              </a:xfrm>
              <a:custGeom>
                <a:avLst/>
                <a:gdLst>
                  <a:gd name="T0" fmla="*/ 39 w 42"/>
                  <a:gd name="T1" fmla="*/ 7 h 7"/>
                  <a:gd name="T2" fmla="*/ 1 w 42"/>
                  <a:gd name="T3" fmla="*/ 7 h 7"/>
                  <a:gd name="T4" fmla="*/ 1 w 42"/>
                  <a:gd name="T5" fmla="*/ 7 h 7"/>
                  <a:gd name="T6" fmla="*/ 1 w 42"/>
                  <a:gd name="T7" fmla="*/ 6 h 7"/>
                  <a:gd name="T8" fmla="*/ 0 w 42"/>
                  <a:gd name="T9" fmla="*/ 4 h 7"/>
                  <a:gd name="T10" fmla="*/ 1 w 42"/>
                  <a:gd name="T11" fmla="*/ 3 h 7"/>
                  <a:gd name="T12" fmla="*/ 1 w 42"/>
                  <a:gd name="T13" fmla="*/ 1 h 7"/>
                  <a:gd name="T14" fmla="*/ 1 w 42"/>
                  <a:gd name="T15" fmla="*/ 0 h 7"/>
                  <a:gd name="T16" fmla="*/ 39 w 42"/>
                  <a:gd name="T17" fmla="*/ 0 h 7"/>
                  <a:gd name="T18" fmla="*/ 40 w 42"/>
                  <a:gd name="T19" fmla="*/ 1 h 7"/>
                  <a:gd name="T20" fmla="*/ 42 w 42"/>
                  <a:gd name="T21" fmla="*/ 3 h 7"/>
                  <a:gd name="T22" fmla="*/ 42 w 42"/>
                  <a:gd name="T23" fmla="*/ 4 h 7"/>
                  <a:gd name="T24" fmla="*/ 42 w 42"/>
                  <a:gd name="T25" fmla="*/ 6 h 7"/>
                  <a:gd name="T26" fmla="*/ 42 w 42"/>
                  <a:gd name="T27" fmla="*/ 6 h 7"/>
                  <a:gd name="T28" fmla="*/ 40 w 42"/>
                  <a:gd name="T29" fmla="*/ 7 h 7"/>
                  <a:gd name="T30" fmla="*/ 39 w 4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7">
                    <a:moveTo>
                      <a:pt x="39" y="7"/>
                    </a:moveTo>
                    <a:lnTo>
                      <a:pt x="1" y="7"/>
                    </a:lnTo>
                    <a:lnTo>
                      <a:pt x="1" y="7"/>
                    </a:lnTo>
                    <a:lnTo>
                      <a:pt x="1" y="6"/>
                    </a:lnTo>
                    <a:lnTo>
                      <a:pt x="0" y="4"/>
                    </a:lnTo>
                    <a:lnTo>
                      <a:pt x="1" y="3"/>
                    </a:lnTo>
                    <a:lnTo>
                      <a:pt x="1" y="1"/>
                    </a:lnTo>
                    <a:lnTo>
                      <a:pt x="1" y="0"/>
                    </a:lnTo>
                    <a:lnTo>
                      <a:pt x="39" y="0"/>
                    </a:lnTo>
                    <a:lnTo>
                      <a:pt x="40" y="1"/>
                    </a:lnTo>
                    <a:lnTo>
                      <a:pt x="42" y="3"/>
                    </a:lnTo>
                    <a:lnTo>
                      <a:pt x="42" y="4"/>
                    </a:lnTo>
                    <a:lnTo>
                      <a:pt x="42" y="6"/>
                    </a:lnTo>
                    <a:lnTo>
                      <a:pt x="42" y="6"/>
                    </a:lnTo>
                    <a:lnTo>
                      <a:pt x="40" y="7"/>
                    </a:lnTo>
                    <a:lnTo>
                      <a:pt x="39" y="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6" name="Freeform 684"/>
              <p:cNvSpPr>
                <a:spLocks/>
              </p:cNvSpPr>
              <p:nvPr/>
            </p:nvSpPr>
            <p:spPr bwMode="auto">
              <a:xfrm>
                <a:off x="8080375" y="307975"/>
                <a:ext cx="39688" cy="7938"/>
              </a:xfrm>
              <a:custGeom>
                <a:avLst/>
                <a:gdLst>
                  <a:gd name="T0" fmla="*/ 22 w 25"/>
                  <a:gd name="T1" fmla="*/ 5 h 5"/>
                  <a:gd name="T2" fmla="*/ 2 w 25"/>
                  <a:gd name="T3" fmla="*/ 5 h 5"/>
                  <a:gd name="T4" fmla="*/ 1 w 25"/>
                  <a:gd name="T5" fmla="*/ 5 h 5"/>
                  <a:gd name="T6" fmla="*/ 0 w 25"/>
                  <a:gd name="T7" fmla="*/ 5 h 5"/>
                  <a:gd name="T8" fmla="*/ 0 w 25"/>
                  <a:gd name="T9" fmla="*/ 4 h 5"/>
                  <a:gd name="T10" fmla="*/ 0 w 25"/>
                  <a:gd name="T11" fmla="*/ 3 h 5"/>
                  <a:gd name="T12" fmla="*/ 0 w 25"/>
                  <a:gd name="T13" fmla="*/ 1 h 5"/>
                  <a:gd name="T14" fmla="*/ 0 w 25"/>
                  <a:gd name="T15" fmla="*/ 1 h 5"/>
                  <a:gd name="T16" fmla="*/ 2 w 25"/>
                  <a:gd name="T17" fmla="*/ 0 h 5"/>
                  <a:gd name="T18" fmla="*/ 22 w 25"/>
                  <a:gd name="T19" fmla="*/ 0 h 5"/>
                  <a:gd name="T20" fmla="*/ 23 w 25"/>
                  <a:gd name="T21" fmla="*/ 0 h 5"/>
                  <a:gd name="T22" fmla="*/ 25 w 25"/>
                  <a:gd name="T23" fmla="*/ 1 h 5"/>
                  <a:gd name="T24" fmla="*/ 25 w 25"/>
                  <a:gd name="T25" fmla="*/ 1 h 5"/>
                  <a:gd name="T26" fmla="*/ 25 w 25"/>
                  <a:gd name="T27" fmla="*/ 3 h 5"/>
                  <a:gd name="T28" fmla="*/ 25 w 25"/>
                  <a:gd name="T29" fmla="*/ 4 h 5"/>
                  <a:gd name="T30" fmla="*/ 25 w 25"/>
                  <a:gd name="T31" fmla="*/ 5 h 5"/>
                  <a:gd name="T32" fmla="*/ 23 w 25"/>
                  <a:gd name="T33" fmla="*/ 5 h 5"/>
                  <a:gd name="T34" fmla="*/ 22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2" y="5"/>
                    </a:moveTo>
                    <a:lnTo>
                      <a:pt x="2" y="5"/>
                    </a:lnTo>
                    <a:lnTo>
                      <a:pt x="1" y="5"/>
                    </a:lnTo>
                    <a:lnTo>
                      <a:pt x="0" y="5"/>
                    </a:lnTo>
                    <a:lnTo>
                      <a:pt x="0" y="4"/>
                    </a:lnTo>
                    <a:lnTo>
                      <a:pt x="0" y="3"/>
                    </a:lnTo>
                    <a:lnTo>
                      <a:pt x="0" y="1"/>
                    </a:lnTo>
                    <a:lnTo>
                      <a:pt x="0" y="1"/>
                    </a:lnTo>
                    <a:lnTo>
                      <a:pt x="2" y="0"/>
                    </a:lnTo>
                    <a:lnTo>
                      <a:pt x="22" y="0"/>
                    </a:lnTo>
                    <a:lnTo>
                      <a:pt x="23" y="0"/>
                    </a:lnTo>
                    <a:lnTo>
                      <a:pt x="25" y="1"/>
                    </a:lnTo>
                    <a:lnTo>
                      <a:pt x="25" y="1"/>
                    </a:lnTo>
                    <a:lnTo>
                      <a:pt x="25" y="3"/>
                    </a:lnTo>
                    <a:lnTo>
                      <a:pt x="25" y="4"/>
                    </a:lnTo>
                    <a:lnTo>
                      <a:pt x="25" y="5"/>
                    </a:lnTo>
                    <a:lnTo>
                      <a:pt x="23" y="5"/>
                    </a:lnTo>
                    <a:lnTo>
                      <a:pt x="22"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7" name="Freeform 685"/>
              <p:cNvSpPr>
                <a:spLocks/>
              </p:cNvSpPr>
              <p:nvPr/>
            </p:nvSpPr>
            <p:spPr bwMode="auto">
              <a:xfrm>
                <a:off x="8053388" y="346075"/>
                <a:ext cx="66675" cy="7938"/>
              </a:xfrm>
              <a:custGeom>
                <a:avLst/>
                <a:gdLst>
                  <a:gd name="T0" fmla="*/ 39 w 42"/>
                  <a:gd name="T1" fmla="*/ 5 h 5"/>
                  <a:gd name="T2" fmla="*/ 1 w 42"/>
                  <a:gd name="T3" fmla="*/ 5 h 5"/>
                  <a:gd name="T4" fmla="*/ 1 w 42"/>
                  <a:gd name="T5" fmla="*/ 5 h 5"/>
                  <a:gd name="T6" fmla="*/ 1 w 42"/>
                  <a:gd name="T7" fmla="*/ 4 h 5"/>
                  <a:gd name="T8" fmla="*/ 0 w 42"/>
                  <a:gd name="T9" fmla="*/ 2 h 5"/>
                  <a:gd name="T10" fmla="*/ 1 w 42"/>
                  <a:gd name="T11" fmla="*/ 1 h 5"/>
                  <a:gd name="T12" fmla="*/ 1 w 42"/>
                  <a:gd name="T13" fmla="*/ 0 h 5"/>
                  <a:gd name="T14" fmla="*/ 1 w 42"/>
                  <a:gd name="T15" fmla="*/ 0 h 5"/>
                  <a:gd name="T16" fmla="*/ 39 w 42"/>
                  <a:gd name="T17" fmla="*/ 0 h 5"/>
                  <a:gd name="T18" fmla="*/ 40 w 42"/>
                  <a:gd name="T19" fmla="*/ 0 h 5"/>
                  <a:gd name="T20" fmla="*/ 42 w 42"/>
                  <a:gd name="T21" fmla="*/ 1 h 5"/>
                  <a:gd name="T22" fmla="*/ 42 w 42"/>
                  <a:gd name="T23" fmla="*/ 1 h 5"/>
                  <a:gd name="T24" fmla="*/ 42 w 42"/>
                  <a:gd name="T25" fmla="*/ 2 h 5"/>
                  <a:gd name="T26" fmla="*/ 42 w 42"/>
                  <a:gd name="T27" fmla="*/ 4 h 5"/>
                  <a:gd name="T28" fmla="*/ 40 w 42"/>
                  <a:gd name="T29" fmla="*/ 5 h 5"/>
                  <a:gd name="T30" fmla="*/ 39 w 42"/>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39" y="5"/>
                    </a:moveTo>
                    <a:lnTo>
                      <a:pt x="1" y="5"/>
                    </a:lnTo>
                    <a:lnTo>
                      <a:pt x="1" y="5"/>
                    </a:lnTo>
                    <a:lnTo>
                      <a:pt x="1" y="4"/>
                    </a:lnTo>
                    <a:lnTo>
                      <a:pt x="0" y="2"/>
                    </a:lnTo>
                    <a:lnTo>
                      <a:pt x="1" y="1"/>
                    </a:lnTo>
                    <a:lnTo>
                      <a:pt x="1" y="0"/>
                    </a:lnTo>
                    <a:lnTo>
                      <a:pt x="1" y="0"/>
                    </a:lnTo>
                    <a:lnTo>
                      <a:pt x="39" y="0"/>
                    </a:lnTo>
                    <a:lnTo>
                      <a:pt x="40" y="0"/>
                    </a:lnTo>
                    <a:lnTo>
                      <a:pt x="42" y="1"/>
                    </a:lnTo>
                    <a:lnTo>
                      <a:pt x="42" y="1"/>
                    </a:lnTo>
                    <a:lnTo>
                      <a:pt x="42" y="2"/>
                    </a:lnTo>
                    <a:lnTo>
                      <a:pt x="42" y="4"/>
                    </a:lnTo>
                    <a:lnTo>
                      <a:pt x="40" y="5"/>
                    </a:lnTo>
                    <a:lnTo>
                      <a:pt x="39"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8" name="Freeform 686"/>
              <p:cNvSpPr>
                <a:spLocks/>
              </p:cNvSpPr>
              <p:nvPr/>
            </p:nvSpPr>
            <p:spPr bwMode="auto">
              <a:xfrm>
                <a:off x="8053388" y="365125"/>
                <a:ext cx="66675" cy="9525"/>
              </a:xfrm>
              <a:custGeom>
                <a:avLst/>
                <a:gdLst>
                  <a:gd name="T0" fmla="*/ 39 w 42"/>
                  <a:gd name="T1" fmla="*/ 6 h 6"/>
                  <a:gd name="T2" fmla="*/ 1 w 42"/>
                  <a:gd name="T3" fmla="*/ 6 h 6"/>
                  <a:gd name="T4" fmla="*/ 1 w 42"/>
                  <a:gd name="T5" fmla="*/ 6 h 6"/>
                  <a:gd name="T6" fmla="*/ 1 w 42"/>
                  <a:gd name="T7" fmla="*/ 4 h 6"/>
                  <a:gd name="T8" fmla="*/ 0 w 42"/>
                  <a:gd name="T9" fmla="*/ 4 h 6"/>
                  <a:gd name="T10" fmla="*/ 0 w 42"/>
                  <a:gd name="T11" fmla="*/ 3 h 6"/>
                  <a:gd name="T12" fmla="*/ 1 w 42"/>
                  <a:gd name="T13" fmla="*/ 0 h 6"/>
                  <a:gd name="T14" fmla="*/ 1 w 42"/>
                  <a:gd name="T15" fmla="*/ 0 h 6"/>
                  <a:gd name="T16" fmla="*/ 1 w 42"/>
                  <a:gd name="T17" fmla="*/ 0 h 6"/>
                  <a:gd name="T18" fmla="*/ 39 w 42"/>
                  <a:gd name="T19" fmla="*/ 0 h 6"/>
                  <a:gd name="T20" fmla="*/ 40 w 42"/>
                  <a:gd name="T21" fmla="*/ 0 h 6"/>
                  <a:gd name="T22" fmla="*/ 42 w 42"/>
                  <a:gd name="T23" fmla="*/ 0 h 6"/>
                  <a:gd name="T24" fmla="*/ 42 w 42"/>
                  <a:gd name="T25" fmla="*/ 2 h 6"/>
                  <a:gd name="T26" fmla="*/ 42 w 42"/>
                  <a:gd name="T27" fmla="*/ 3 h 6"/>
                  <a:gd name="T28" fmla="*/ 42 w 42"/>
                  <a:gd name="T29" fmla="*/ 4 h 6"/>
                  <a:gd name="T30" fmla="*/ 42 w 42"/>
                  <a:gd name="T31" fmla="*/ 4 h 6"/>
                  <a:gd name="T32" fmla="*/ 40 w 42"/>
                  <a:gd name="T33" fmla="*/ 6 h 6"/>
                  <a:gd name="T34" fmla="*/ 39 w 42"/>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
                    <a:moveTo>
                      <a:pt x="39" y="6"/>
                    </a:moveTo>
                    <a:lnTo>
                      <a:pt x="1" y="6"/>
                    </a:lnTo>
                    <a:lnTo>
                      <a:pt x="1" y="6"/>
                    </a:lnTo>
                    <a:lnTo>
                      <a:pt x="1" y="4"/>
                    </a:lnTo>
                    <a:lnTo>
                      <a:pt x="0" y="4"/>
                    </a:lnTo>
                    <a:lnTo>
                      <a:pt x="0" y="3"/>
                    </a:lnTo>
                    <a:lnTo>
                      <a:pt x="1" y="0"/>
                    </a:lnTo>
                    <a:lnTo>
                      <a:pt x="1" y="0"/>
                    </a:lnTo>
                    <a:lnTo>
                      <a:pt x="1" y="0"/>
                    </a:lnTo>
                    <a:lnTo>
                      <a:pt x="39" y="0"/>
                    </a:lnTo>
                    <a:lnTo>
                      <a:pt x="40" y="0"/>
                    </a:lnTo>
                    <a:lnTo>
                      <a:pt x="42" y="0"/>
                    </a:lnTo>
                    <a:lnTo>
                      <a:pt x="42" y="2"/>
                    </a:lnTo>
                    <a:lnTo>
                      <a:pt x="42" y="3"/>
                    </a:lnTo>
                    <a:lnTo>
                      <a:pt x="42" y="4"/>
                    </a:lnTo>
                    <a:lnTo>
                      <a:pt x="42" y="4"/>
                    </a:lnTo>
                    <a:lnTo>
                      <a:pt x="40" y="6"/>
                    </a:lnTo>
                    <a:lnTo>
                      <a:pt x="39" y="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9" name="Freeform 687"/>
              <p:cNvSpPr>
                <a:spLocks noEditPoints="1"/>
              </p:cNvSpPr>
              <p:nvPr/>
            </p:nvSpPr>
            <p:spPr bwMode="auto">
              <a:xfrm>
                <a:off x="8031163" y="271462"/>
                <a:ext cx="111125" cy="133350"/>
              </a:xfrm>
              <a:custGeom>
                <a:avLst/>
                <a:gdLst>
                  <a:gd name="T0" fmla="*/ 63 w 70"/>
                  <a:gd name="T1" fmla="*/ 0 h 84"/>
                  <a:gd name="T2" fmla="*/ 22 w 70"/>
                  <a:gd name="T3" fmla="*/ 0 h 84"/>
                  <a:gd name="T4" fmla="*/ 0 w 70"/>
                  <a:gd name="T5" fmla="*/ 21 h 84"/>
                  <a:gd name="T6" fmla="*/ 0 w 70"/>
                  <a:gd name="T7" fmla="*/ 77 h 84"/>
                  <a:gd name="T8" fmla="*/ 1 w 70"/>
                  <a:gd name="T9" fmla="*/ 80 h 84"/>
                  <a:gd name="T10" fmla="*/ 3 w 70"/>
                  <a:gd name="T11" fmla="*/ 83 h 84"/>
                  <a:gd name="T12" fmla="*/ 4 w 70"/>
                  <a:gd name="T13" fmla="*/ 84 h 84"/>
                  <a:gd name="T14" fmla="*/ 7 w 70"/>
                  <a:gd name="T15" fmla="*/ 84 h 84"/>
                  <a:gd name="T16" fmla="*/ 70 w 70"/>
                  <a:gd name="T17" fmla="*/ 84 h 84"/>
                  <a:gd name="T18" fmla="*/ 70 w 70"/>
                  <a:gd name="T19" fmla="*/ 7 h 84"/>
                  <a:gd name="T20" fmla="*/ 68 w 70"/>
                  <a:gd name="T21" fmla="*/ 5 h 84"/>
                  <a:gd name="T22" fmla="*/ 67 w 70"/>
                  <a:gd name="T23" fmla="*/ 2 h 84"/>
                  <a:gd name="T24" fmla="*/ 66 w 70"/>
                  <a:gd name="T25" fmla="*/ 0 h 84"/>
                  <a:gd name="T26" fmla="*/ 63 w 70"/>
                  <a:gd name="T27" fmla="*/ 0 h 84"/>
                  <a:gd name="T28" fmla="*/ 64 w 70"/>
                  <a:gd name="T29" fmla="*/ 79 h 84"/>
                  <a:gd name="T30" fmla="*/ 10 w 70"/>
                  <a:gd name="T31" fmla="*/ 79 h 84"/>
                  <a:gd name="T32" fmla="*/ 8 w 70"/>
                  <a:gd name="T33" fmla="*/ 79 h 84"/>
                  <a:gd name="T34" fmla="*/ 7 w 70"/>
                  <a:gd name="T35" fmla="*/ 77 h 84"/>
                  <a:gd name="T36" fmla="*/ 5 w 70"/>
                  <a:gd name="T37" fmla="*/ 76 h 84"/>
                  <a:gd name="T38" fmla="*/ 5 w 70"/>
                  <a:gd name="T39" fmla="*/ 75 h 84"/>
                  <a:gd name="T40" fmla="*/ 5 w 70"/>
                  <a:gd name="T41" fmla="*/ 24 h 84"/>
                  <a:gd name="T42" fmla="*/ 19 w 70"/>
                  <a:gd name="T43" fmla="*/ 24 h 84"/>
                  <a:gd name="T44" fmla="*/ 21 w 70"/>
                  <a:gd name="T45" fmla="*/ 24 h 84"/>
                  <a:gd name="T46" fmla="*/ 24 w 70"/>
                  <a:gd name="T47" fmla="*/ 23 h 84"/>
                  <a:gd name="T48" fmla="*/ 25 w 70"/>
                  <a:gd name="T49" fmla="*/ 21 h 84"/>
                  <a:gd name="T50" fmla="*/ 25 w 70"/>
                  <a:gd name="T51" fmla="*/ 19 h 84"/>
                  <a:gd name="T52" fmla="*/ 25 w 70"/>
                  <a:gd name="T53" fmla="*/ 6 h 84"/>
                  <a:gd name="T54" fmla="*/ 60 w 70"/>
                  <a:gd name="T55" fmla="*/ 6 h 84"/>
                  <a:gd name="T56" fmla="*/ 61 w 70"/>
                  <a:gd name="T57" fmla="*/ 6 h 84"/>
                  <a:gd name="T58" fmla="*/ 63 w 70"/>
                  <a:gd name="T59" fmla="*/ 6 h 84"/>
                  <a:gd name="T60" fmla="*/ 64 w 70"/>
                  <a:gd name="T61" fmla="*/ 9 h 84"/>
                  <a:gd name="T62" fmla="*/ 64 w 70"/>
                  <a:gd name="T63" fmla="*/ 10 h 84"/>
                  <a:gd name="T64" fmla="*/ 64 w 70"/>
                  <a:gd name="T65"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 h="84">
                    <a:moveTo>
                      <a:pt x="63" y="0"/>
                    </a:moveTo>
                    <a:lnTo>
                      <a:pt x="22" y="0"/>
                    </a:lnTo>
                    <a:lnTo>
                      <a:pt x="0" y="21"/>
                    </a:lnTo>
                    <a:lnTo>
                      <a:pt x="0" y="77"/>
                    </a:lnTo>
                    <a:lnTo>
                      <a:pt x="1" y="80"/>
                    </a:lnTo>
                    <a:lnTo>
                      <a:pt x="3" y="83"/>
                    </a:lnTo>
                    <a:lnTo>
                      <a:pt x="4" y="84"/>
                    </a:lnTo>
                    <a:lnTo>
                      <a:pt x="7" y="84"/>
                    </a:lnTo>
                    <a:lnTo>
                      <a:pt x="70" y="84"/>
                    </a:lnTo>
                    <a:lnTo>
                      <a:pt x="70" y="7"/>
                    </a:lnTo>
                    <a:lnTo>
                      <a:pt x="68" y="5"/>
                    </a:lnTo>
                    <a:lnTo>
                      <a:pt x="67" y="2"/>
                    </a:lnTo>
                    <a:lnTo>
                      <a:pt x="66" y="0"/>
                    </a:lnTo>
                    <a:lnTo>
                      <a:pt x="63" y="0"/>
                    </a:lnTo>
                    <a:close/>
                    <a:moveTo>
                      <a:pt x="64" y="79"/>
                    </a:moveTo>
                    <a:lnTo>
                      <a:pt x="10" y="79"/>
                    </a:lnTo>
                    <a:lnTo>
                      <a:pt x="8" y="79"/>
                    </a:lnTo>
                    <a:lnTo>
                      <a:pt x="7" y="77"/>
                    </a:lnTo>
                    <a:lnTo>
                      <a:pt x="5" y="76"/>
                    </a:lnTo>
                    <a:lnTo>
                      <a:pt x="5" y="75"/>
                    </a:lnTo>
                    <a:lnTo>
                      <a:pt x="5" y="24"/>
                    </a:lnTo>
                    <a:lnTo>
                      <a:pt x="19" y="24"/>
                    </a:lnTo>
                    <a:lnTo>
                      <a:pt x="21" y="24"/>
                    </a:lnTo>
                    <a:lnTo>
                      <a:pt x="24" y="23"/>
                    </a:lnTo>
                    <a:lnTo>
                      <a:pt x="25" y="21"/>
                    </a:lnTo>
                    <a:lnTo>
                      <a:pt x="25" y="19"/>
                    </a:lnTo>
                    <a:lnTo>
                      <a:pt x="25" y="6"/>
                    </a:lnTo>
                    <a:lnTo>
                      <a:pt x="60" y="6"/>
                    </a:lnTo>
                    <a:lnTo>
                      <a:pt x="61" y="6"/>
                    </a:lnTo>
                    <a:lnTo>
                      <a:pt x="63" y="6"/>
                    </a:lnTo>
                    <a:lnTo>
                      <a:pt x="64" y="9"/>
                    </a:lnTo>
                    <a:lnTo>
                      <a:pt x="64" y="10"/>
                    </a:lnTo>
                    <a:lnTo>
                      <a:pt x="64" y="7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0" name="Freeform 688"/>
              <p:cNvSpPr>
                <a:spLocks/>
              </p:cNvSpPr>
              <p:nvPr/>
            </p:nvSpPr>
            <p:spPr bwMode="auto">
              <a:xfrm>
                <a:off x="7767638"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1" name="Freeform 689"/>
              <p:cNvSpPr>
                <a:spLocks/>
              </p:cNvSpPr>
              <p:nvPr/>
            </p:nvSpPr>
            <p:spPr bwMode="auto">
              <a:xfrm>
                <a:off x="7823200" y="376237"/>
                <a:ext cx="46038" cy="77788"/>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2" name="Freeform 690"/>
              <p:cNvSpPr>
                <a:spLocks/>
              </p:cNvSpPr>
              <p:nvPr/>
            </p:nvSpPr>
            <p:spPr bwMode="auto">
              <a:xfrm>
                <a:off x="7772400"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3" name="Freeform 691"/>
              <p:cNvSpPr>
                <a:spLocks/>
              </p:cNvSpPr>
              <p:nvPr/>
            </p:nvSpPr>
            <p:spPr bwMode="auto">
              <a:xfrm>
                <a:off x="7880350"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4" name="Freeform 692"/>
              <p:cNvSpPr>
                <a:spLocks/>
              </p:cNvSpPr>
              <p:nvPr/>
            </p:nvSpPr>
            <p:spPr bwMode="auto">
              <a:xfrm>
                <a:off x="7935913" y="376237"/>
                <a:ext cx="41275" cy="77788"/>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5" name="Freeform 693"/>
              <p:cNvSpPr>
                <a:spLocks/>
              </p:cNvSpPr>
              <p:nvPr/>
            </p:nvSpPr>
            <p:spPr bwMode="auto">
              <a:xfrm>
                <a:off x="7883525"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6" name="Freeform 694"/>
              <p:cNvSpPr>
                <a:spLocks/>
              </p:cNvSpPr>
              <p:nvPr/>
            </p:nvSpPr>
            <p:spPr bwMode="auto">
              <a:xfrm>
                <a:off x="7823200" y="474662"/>
                <a:ext cx="46038" cy="74613"/>
              </a:xfrm>
              <a:custGeom>
                <a:avLst/>
                <a:gdLst>
                  <a:gd name="T0" fmla="*/ 29 w 29"/>
                  <a:gd name="T1" fmla="*/ 15 h 47"/>
                  <a:gd name="T2" fmla="*/ 29 w 29"/>
                  <a:gd name="T3" fmla="*/ 47 h 47"/>
                  <a:gd name="T4" fmla="*/ 0 w 29"/>
                  <a:gd name="T5" fmla="*/ 31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1"/>
                    </a:lnTo>
                    <a:lnTo>
                      <a:pt x="0" y="0"/>
                    </a:lnTo>
                    <a:lnTo>
                      <a:pt x="29"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7" name="Freeform 695"/>
              <p:cNvSpPr>
                <a:spLocks/>
              </p:cNvSpPr>
              <p:nvPr/>
            </p:nvSpPr>
            <p:spPr bwMode="auto">
              <a:xfrm>
                <a:off x="7880350" y="474662"/>
                <a:ext cx="44450" cy="74613"/>
              </a:xfrm>
              <a:custGeom>
                <a:avLst/>
                <a:gdLst>
                  <a:gd name="T0" fmla="*/ 0 w 28"/>
                  <a:gd name="T1" fmla="*/ 15 h 47"/>
                  <a:gd name="T2" fmla="*/ 0 w 28"/>
                  <a:gd name="T3" fmla="*/ 47 h 47"/>
                  <a:gd name="T4" fmla="*/ 28 w 28"/>
                  <a:gd name="T5" fmla="*/ 31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1"/>
                    </a:lnTo>
                    <a:lnTo>
                      <a:pt x="28" y="0"/>
                    </a:lnTo>
                    <a:lnTo>
                      <a:pt x="0"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8" name="Freeform 696"/>
              <p:cNvSpPr>
                <a:spLocks/>
              </p:cNvSpPr>
              <p:nvPr/>
            </p:nvSpPr>
            <p:spPr bwMode="auto">
              <a:xfrm>
                <a:off x="7827963" y="438150"/>
                <a:ext cx="88900" cy="52388"/>
              </a:xfrm>
              <a:custGeom>
                <a:avLst/>
                <a:gdLst>
                  <a:gd name="T0" fmla="*/ 28 w 56"/>
                  <a:gd name="T1" fmla="*/ 33 h 33"/>
                  <a:gd name="T2" fmla="*/ 0 w 56"/>
                  <a:gd name="T3" fmla="*/ 16 h 33"/>
                  <a:gd name="T4" fmla="*/ 28 w 56"/>
                  <a:gd name="T5" fmla="*/ 0 h 33"/>
                  <a:gd name="T6" fmla="*/ 56 w 56"/>
                  <a:gd name="T7" fmla="*/ 16 h 33"/>
                  <a:gd name="T8" fmla="*/ 28 w 56"/>
                  <a:gd name="T9" fmla="*/ 33 h 33"/>
                </a:gdLst>
                <a:ahLst/>
                <a:cxnLst>
                  <a:cxn ang="0">
                    <a:pos x="T0" y="T1"/>
                  </a:cxn>
                  <a:cxn ang="0">
                    <a:pos x="T2" y="T3"/>
                  </a:cxn>
                  <a:cxn ang="0">
                    <a:pos x="T4" y="T5"/>
                  </a:cxn>
                  <a:cxn ang="0">
                    <a:pos x="T6" y="T7"/>
                  </a:cxn>
                  <a:cxn ang="0">
                    <a:pos x="T8" y="T9"/>
                  </a:cxn>
                </a:cxnLst>
                <a:rect l="0" t="0" r="r" b="b"/>
                <a:pathLst>
                  <a:path w="56" h="33">
                    <a:moveTo>
                      <a:pt x="28" y="33"/>
                    </a:moveTo>
                    <a:lnTo>
                      <a:pt x="0" y="16"/>
                    </a:lnTo>
                    <a:lnTo>
                      <a:pt x="28" y="0"/>
                    </a:lnTo>
                    <a:lnTo>
                      <a:pt x="56" y="16"/>
                    </a:lnTo>
                    <a:lnTo>
                      <a:pt x="28" y="33"/>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9" name="Freeform 697"/>
              <p:cNvSpPr>
                <a:spLocks/>
              </p:cNvSpPr>
              <p:nvPr/>
            </p:nvSpPr>
            <p:spPr bwMode="auto">
              <a:xfrm>
                <a:off x="77771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0" name="Freeform 698"/>
              <p:cNvSpPr>
                <a:spLocks noEditPoints="1"/>
              </p:cNvSpPr>
              <p:nvPr/>
            </p:nvSpPr>
            <p:spPr bwMode="auto">
              <a:xfrm>
                <a:off x="7810500" y="596900"/>
                <a:ext cx="33338" cy="41275"/>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1" name="Freeform 699"/>
              <p:cNvSpPr>
                <a:spLocks/>
              </p:cNvSpPr>
              <p:nvPr/>
            </p:nvSpPr>
            <p:spPr bwMode="auto">
              <a:xfrm>
                <a:off x="78533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2" name="Freeform 700"/>
              <p:cNvSpPr>
                <a:spLocks noEditPoints="1"/>
              </p:cNvSpPr>
              <p:nvPr/>
            </p:nvSpPr>
            <p:spPr bwMode="auto">
              <a:xfrm>
                <a:off x="7772400" y="657225"/>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3" name="Freeform 701"/>
              <p:cNvSpPr>
                <a:spLocks/>
              </p:cNvSpPr>
              <p:nvPr/>
            </p:nvSpPr>
            <p:spPr bwMode="auto">
              <a:xfrm>
                <a:off x="7815263" y="657225"/>
                <a:ext cx="19050" cy="44450"/>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4" name="Freeform 702"/>
              <p:cNvSpPr>
                <a:spLocks noEditPoints="1"/>
              </p:cNvSpPr>
              <p:nvPr/>
            </p:nvSpPr>
            <p:spPr bwMode="auto">
              <a:xfrm>
                <a:off x="7848600" y="657225"/>
                <a:ext cx="31750" cy="44450"/>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5" name="Freeform 703"/>
              <p:cNvSpPr>
                <a:spLocks noEditPoints="1"/>
              </p:cNvSpPr>
              <p:nvPr/>
            </p:nvSpPr>
            <p:spPr bwMode="auto">
              <a:xfrm>
                <a:off x="7772400"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6" name="Freeform 704"/>
              <p:cNvSpPr>
                <a:spLocks noEditPoints="1"/>
              </p:cNvSpPr>
              <p:nvPr/>
            </p:nvSpPr>
            <p:spPr bwMode="auto">
              <a:xfrm>
                <a:off x="7810500" y="719137"/>
                <a:ext cx="33338" cy="44450"/>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7" name="Freeform 705"/>
              <p:cNvSpPr>
                <a:spLocks/>
              </p:cNvSpPr>
              <p:nvPr/>
            </p:nvSpPr>
            <p:spPr bwMode="auto">
              <a:xfrm>
                <a:off x="7853363" y="719137"/>
                <a:ext cx="17463" cy="44450"/>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8" name="Freeform 706"/>
              <p:cNvSpPr>
                <a:spLocks/>
              </p:cNvSpPr>
              <p:nvPr/>
            </p:nvSpPr>
            <p:spPr bwMode="auto">
              <a:xfrm>
                <a:off x="7926388" y="596900"/>
                <a:ext cx="22225" cy="41275"/>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9" name="Freeform 707"/>
              <p:cNvSpPr>
                <a:spLocks noEditPoints="1"/>
              </p:cNvSpPr>
              <p:nvPr/>
            </p:nvSpPr>
            <p:spPr bwMode="auto">
              <a:xfrm>
                <a:off x="7924800" y="657225"/>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0" name="Freeform 708"/>
              <p:cNvSpPr>
                <a:spLocks noEditPoints="1"/>
              </p:cNvSpPr>
              <p:nvPr/>
            </p:nvSpPr>
            <p:spPr bwMode="auto">
              <a:xfrm>
                <a:off x="7924800" y="719137"/>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1" name="Freeform 709"/>
              <p:cNvSpPr>
                <a:spLocks noEditPoints="1"/>
              </p:cNvSpPr>
              <p:nvPr/>
            </p:nvSpPr>
            <p:spPr bwMode="auto">
              <a:xfrm>
                <a:off x="7883525" y="596900"/>
                <a:ext cx="31750" cy="41275"/>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2" name="Freeform 710"/>
              <p:cNvSpPr>
                <a:spLocks/>
              </p:cNvSpPr>
              <p:nvPr/>
            </p:nvSpPr>
            <p:spPr bwMode="auto">
              <a:xfrm>
                <a:off x="7888288" y="657225"/>
                <a:ext cx="20638" cy="44450"/>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3" name="Freeform 711"/>
              <p:cNvSpPr>
                <a:spLocks noEditPoints="1"/>
              </p:cNvSpPr>
              <p:nvPr/>
            </p:nvSpPr>
            <p:spPr bwMode="auto">
              <a:xfrm>
                <a:off x="7883525"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4" name="Freeform 712"/>
              <p:cNvSpPr>
                <a:spLocks/>
              </p:cNvSpPr>
              <p:nvPr/>
            </p:nvSpPr>
            <p:spPr bwMode="auto">
              <a:xfrm>
                <a:off x="7478713" y="696912"/>
                <a:ext cx="793750" cy="635000"/>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5" name="Freeform 713"/>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6" name="Freeform 714"/>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7" name="Rectangle 715"/>
              <p:cNvSpPr>
                <a:spLocks noChangeArrowheads="1"/>
              </p:cNvSpPr>
              <p:nvPr/>
            </p:nvSpPr>
            <p:spPr bwMode="auto">
              <a:xfrm>
                <a:off x="7478713" y="696912"/>
                <a:ext cx="198438" cy="1793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8" name="Rectangle 716"/>
              <p:cNvSpPr>
                <a:spLocks noChangeArrowheads="1"/>
              </p:cNvSpPr>
              <p:nvPr/>
            </p:nvSpPr>
            <p:spPr bwMode="auto">
              <a:xfrm>
                <a:off x="7478713" y="696912"/>
                <a:ext cx="1984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9" name="Freeform 717"/>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0" name="Freeform 718"/>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1" name="Freeform 719"/>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2" name="Freeform 720"/>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3" name="Freeform 721"/>
              <p:cNvSpPr>
                <a:spLocks/>
              </p:cNvSpPr>
              <p:nvPr/>
            </p:nvSpPr>
            <p:spPr bwMode="auto">
              <a:xfrm>
                <a:off x="8270875" y="876300"/>
                <a:ext cx="4763" cy="6350"/>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4" name="Freeform 722"/>
              <p:cNvSpPr>
                <a:spLocks/>
              </p:cNvSpPr>
              <p:nvPr/>
            </p:nvSpPr>
            <p:spPr bwMode="auto">
              <a:xfrm>
                <a:off x="7466013" y="687387"/>
                <a:ext cx="822325" cy="17463"/>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5" name="Rectangle 723"/>
              <p:cNvSpPr>
                <a:spLocks noChangeArrowheads="1"/>
              </p:cNvSpPr>
              <p:nvPr/>
            </p:nvSpPr>
            <p:spPr bwMode="auto">
              <a:xfrm>
                <a:off x="7664450" y="881062"/>
                <a:ext cx="415925" cy="149225"/>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6" name="Freeform 724"/>
              <p:cNvSpPr>
                <a:spLocks/>
              </p:cNvSpPr>
              <p:nvPr/>
            </p:nvSpPr>
            <p:spPr bwMode="auto">
              <a:xfrm>
                <a:off x="7678738" y="898525"/>
                <a:ext cx="385763" cy="115888"/>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7" name="Freeform 725"/>
              <p:cNvSpPr>
                <a:spLocks noEditPoints="1"/>
              </p:cNvSpPr>
              <p:nvPr/>
            </p:nvSpPr>
            <p:spPr bwMode="auto">
              <a:xfrm>
                <a:off x="7737475" y="925512"/>
                <a:ext cx="88900" cy="88900"/>
              </a:xfrm>
              <a:custGeom>
                <a:avLst/>
                <a:gdLst>
                  <a:gd name="T0" fmla="*/ 7 w 56"/>
                  <a:gd name="T1" fmla="*/ 55 h 56"/>
                  <a:gd name="T2" fmla="*/ 8 w 56"/>
                  <a:gd name="T3" fmla="*/ 52 h 56"/>
                  <a:gd name="T4" fmla="*/ 46 w 56"/>
                  <a:gd name="T5" fmla="*/ 52 h 56"/>
                  <a:gd name="T6" fmla="*/ 47 w 56"/>
                  <a:gd name="T7" fmla="*/ 52 h 56"/>
                  <a:gd name="T8" fmla="*/ 49 w 56"/>
                  <a:gd name="T9" fmla="*/ 55 h 56"/>
                  <a:gd name="T10" fmla="*/ 47 w 56"/>
                  <a:gd name="T11" fmla="*/ 56 h 56"/>
                  <a:gd name="T12" fmla="*/ 56 w 56"/>
                  <a:gd name="T13" fmla="*/ 4 h 56"/>
                  <a:gd name="T14" fmla="*/ 54 w 56"/>
                  <a:gd name="T15" fmla="*/ 1 h 56"/>
                  <a:gd name="T16" fmla="*/ 52 w 56"/>
                  <a:gd name="T17" fmla="*/ 0 h 56"/>
                  <a:gd name="T18" fmla="*/ 18 w 56"/>
                  <a:gd name="T19" fmla="*/ 13 h 56"/>
                  <a:gd name="T20" fmla="*/ 17 w 56"/>
                  <a:gd name="T21" fmla="*/ 17 h 56"/>
                  <a:gd name="T22" fmla="*/ 12 w 56"/>
                  <a:gd name="T23" fmla="*/ 18 h 56"/>
                  <a:gd name="T24" fmla="*/ 0 w 56"/>
                  <a:gd name="T25" fmla="*/ 56 h 56"/>
                  <a:gd name="T26" fmla="*/ 7 w 56"/>
                  <a:gd name="T27" fmla="*/ 56 h 56"/>
                  <a:gd name="T28" fmla="*/ 24 w 56"/>
                  <a:gd name="T29" fmla="*/ 18 h 56"/>
                  <a:gd name="T30" fmla="*/ 26 w 56"/>
                  <a:gd name="T31" fmla="*/ 17 h 56"/>
                  <a:gd name="T32" fmla="*/ 47 w 56"/>
                  <a:gd name="T33" fmla="*/ 17 h 56"/>
                  <a:gd name="T34" fmla="*/ 49 w 56"/>
                  <a:gd name="T35" fmla="*/ 18 h 56"/>
                  <a:gd name="T36" fmla="*/ 49 w 56"/>
                  <a:gd name="T37" fmla="*/ 21 h 56"/>
                  <a:gd name="T38" fmla="*/ 47 w 56"/>
                  <a:gd name="T39" fmla="*/ 22 h 56"/>
                  <a:gd name="T40" fmla="*/ 26 w 56"/>
                  <a:gd name="T41" fmla="*/ 22 h 56"/>
                  <a:gd name="T42" fmla="*/ 24 w 56"/>
                  <a:gd name="T43" fmla="*/ 22 h 56"/>
                  <a:gd name="T44" fmla="*/ 24 w 56"/>
                  <a:gd name="T45" fmla="*/ 20 h 56"/>
                  <a:gd name="T46" fmla="*/ 8 w 56"/>
                  <a:gd name="T47" fmla="*/ 29 h 56"/>
                  <a:gd name="T48" fmla="*/ 46 w 56"/>
                  <a:gd name="T49" fmla="*/ 28 h 56"/>
                  <a:gd name="T50" fmla="*/ 47 w 56"/>
                  <a:gd name="T51" fmla="*/ 29 h 56"/>
                  <a:gd name="T52" fmla="*/ 49 w 56"/>
                  <a:gd name="T53" fmla="*/ 32 h 56"/>
                  <a:gd name="T54" fmla="*/ 47 w 56"/>
                  <a:gd name="T55" fmla="*/ 34 h 56"/>
                  <a:gd name="T56" fmla="*/ 10 w 56"/>
                  <a:gd name="T57" fmla="*/ 34 h 56"/>
                  <a:gd name="T58" fmla="*/ 8 w 56"/>
                  <a:gd name="T59" fmla="*/ 34 h 56"/>
                  <a:gd name="T60" fmla="*/ 8 w 56"/>
                  <a:gd name="T61" fmla="*/ 29 h 56"/>
                  <a:gd name="T62" fmla="*/ 8 w 56"/>
                  <a:gd name="T63" fmla="*/ 41 h 56"/>
                  <a:gd name="T64" fmla="*/ 46 w 56"/>
                  <a:gd name="T65" fmla="*/ 41 h 56"/>
                  <a:gd name="T66" fmla="*/ 47 w 56"/>
                  <a:gd name="T67" fmla="*/ 41 h 56"/>
                  <a:gd name="T68" fmla="*/ 49 w 56"/>
                  <a:gd name="T69" fmla="*/ 43 h 56"/>
                  <a:gd name="T70" fmla="*/ 47 w 56"/>
                  <a:gd name="T71" fmla="*/ 45 h 56"/>
                  <a:gd name="T72" fmla="*/ 10 w 56"/>
                  <a:gd name="T73" fmla="*/ 46 h 56"/>
                  <a:gd name="T74" fmla="*/ 8 w 56"/>
                  <a:gd name="T75" fmla="*/ 45 h 56"/>
                  <a:gd name="T76" fmla="*/ 8 w 56"/>
                  <a:gd name="T77"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56">
                    <a:moveTo>
                      <a:pt x="7" y="56"/>
                    </a:moveTo>
                    <a:lnTo>
                      <a:pt x="7" y="55"/>
                    </a:lnTo>
                    <a:lnTo>
                      <a:pt x="8" y="52"/>
                    </a:lnTo>
                    <a:lnTo>
                      <a:pt x="8" y="52"/>
                    </a:lnTo>
                    <a:lnTo>
                      <a:pt x="10" y="52"/>
                    </a:lnTo>
                    <a:lnTo>
                      <a:pt x="46" y="52"/>
                    </a:lnTo>
                    <a:lnTo>
                      <a:pt x="47" y="52"/>
                    </a:lnTo>
                    <a:lnTo>
                      <a:pt x="47" y="52"/>
                    </a:lnTo>
                    <a:lnTo>
                      <a:pt x="49" y="53"/>
                    </a:lnTo>
                    <a:lnTo>
                      <a:pt x="49" y="55"/>
                    </a:lnTo>
                    <a:lnTo>
                      <a:pt x="49" y="56"/>
                    </a:lnTo>
                    <a:lnTo>
                      <a:pt x="47" y="56"/>
                    </a:lnTo>
                    <a:lnTo>
                      <a:pt x="56" y="56"/>
                    </a:lnTo>
                    <a:lnTo>
                      <a:pt x="56" y="4"/>
                    </a:lnTo>
                    <a:lnTo>
                      <a:pt x="56" y="3"/>
                    </a:lnTo>
                    <a:lnTo>
                      <a:pt x="54" y="1"/>
                    </a:lnTo>
                    <a:lnTo>
                      <a:pt x="53" y="0"/>
                    </a:lnTo>
                    <a:lnTo>
                      <a:pt x="52" y="0"/>
                    </a:lnTo>
                    <a:lnTo>
                      <a:pt x="18" y="0"/>
                    </a:lnTo>
                    <a:lnTo>
                      <a:pt x="18" y="13"/>
                    </a:lnTo>
                    <a:lnTo>
                      <a:pt x="18" y="15"/>
                    </a:lnTo>
                    <a:lnTo>
                      <a:pt x="17" y="17"/>
                    </a:lnTo>
                    <a:lnTo>
                      <a:pt x="14" y="18"/>
                    </a:lnTo>
                    <a:lnTo>
                      <a:pt x="12" y="18"/>
                    </a:lnTo>
                    <a:lnTo>
                      <a:pt x="0" y="18"/>
                    </a:lnTo>
                    <a:lnTo>
                      <a:pt x="0" y="56"/>
                    </a:lnTo>
                    <a:lnTo>
                      <a:pt x="7" y="56"/>
                    </a:lnTo>
                    <a:lnTo>
                      <a:pt x="7" y="56"/>
                    </a:lnTo>
                    <a:close/>
                    <a:moveTo>
                      <a:pt x="24" y="20"/>
                    </a:moveTo>
                    <a:lnTo>
                      <a:pt x="24" y="18"/>
                    </a:lnTo>
                    <a:lnTo>
                      <a:pt x="24" y="18"/>
                    </a:lnTo>
                    <a:lnTo>
                      <a:pt x="26" y="17"/>
                    </a:lnTo>
                    <a:lnTo>
                      <a:pt x="46" y="17"/>
                    </a:lnTo>
                    <a:lnTo>
                      <a:pt x="47" y="17"/>
                    </a:lnTo>
                    <a:lnTo>
                      <a:pt x="47" y="18"/>
                    </a:lnTo>
                    <a:lnTo>
                      <a:pt x="49" y="18"/>
                    </a:lnTo>
                    <a:lnTo>
                      <a:pt x="49" y="20"/>
                    </a:lnTo>
                    <a:lnTo>
                      <a:pt x="49" y="21"/>
                    </a:lnTo>
                    <a:lnTo>
                      <a:pt x="47" y="22"/>
                    </a:lnTo>
                    <a:lnTo>
                      <a:pt x="47" y="22"/>
                    </a:lnTo>
                    <a:lnTo>
                      <a:pt x="46" y="22"/>
                    </a:lnTo>
                    <a:lnTo>
                      <a:pt x="26" y="22"/>
                    </a:lnTo>
                    <a:lnTo>
                      <a:pt x="25" y="22"/>
                    </a:lnTo>
                    <a:lnTo>
                      <a:pt x="24" y="22"/>
                    </a:lnTo>
                    <a:lnTo>
                      <a:pt x="24" y="21"/>
                    </a:lnTo>
                    <a:lnTo>
                      <a:pt x="24" y="20"/>
                    </a:lnTo>
                    <a:close/>
                    <a:moveTo>
                      <a:pt x="8" y="29"/>
                    </a:moveTo>
                    <a:lnTo>
                      <a:pt x="8" y="29"/>
                    </a:lnTo>
                    <a:lnTo>
                      <a:pt x="10" y="28"/>
                    </a:lnTo>
                    <a:lnTo>
                      <a:pt x="46" y="28"/>
                    </a:lnTo>
                    <a:lnTo>
                      <a:pt x="47" y="29"/>
                    </a:lnTo>
                    <a:lnTo>
                      <a:pt x="47" y="29"/>
                    </a:lnTo>
                    <a:lnTo>
                      <a:pt x="49" y="31"/>
                    </a:lnTo>
                    <a:lnTo>
                      <a:pt x="49" y="32"/>
                    </a:lnTo>
                    <a:lnTo>
                      <a:pt x="47" y="34"/>
                    </a:lnTo>
                    <a:lnTo>
                      <a:pt x="47" y="34"/>
                    </a:lnTo>
                    <a:lnTo>
                      <a:pt x="46" y="34"/>
                    </a:lnTo>
                    <a:lnTo>
                      <a:pt x="10" y="34"/>
                    </a:lnTo>
                    <a:lnTo>
                      <a:pt x="8" y="34"/>
                    </a:lnTo>
                    <a:lnTo>
                      <a:pt x="8" y="34"/>
                    </a:lnTo>
                    <a:lnTo>
                      <a:pt x="7" y="31"/>
                    </a:lnTo>
                    <a:lnTo>
                      <a:pt x="8" y="29"/>
                    </a:lnTo>
                    <a:close/>
                    <a:moveTo>
                      <a:pt x="8" y="41"/>
                    </a:moveTo>
                    <a:lnTo>
                      <a:pt x="8" y="41"/>
                    </a:lnTo>
                    <a:lnTo>
                      <a:pt x="10" y="41"/>
                    </a:lnTo>
                    <a:lnTo>
                      <a:pt x="46" y="41"/>
                    </a:lnTo>
                    <a:lnTo>
                      <a:pt x="47" y="41"/>
                    </a:lnTo>
                    <a:lnTo>
                      <a:pt x="47" y="41"/>
                    </a:lnTo>
                    <a:lnTo>
                      <a:pt x="49" y="42"/>
                    </a:lnTo>
                    <a:lnTo>
                      <a:pt x="49" y="43"/>
                    </a:lnTo>
                    <a:lnTo>
                      <a:pt x="47" y="45"/>
                    </a:lnTo>
                    <a:lnTo>
                      <a:pt x="47" y="45"/>
                    </a:lnTo>
                    <a:lnTo>
                      <a:pt x="46" y="46"/>
                    </a:lnTo>
                    <a:lnTo>
                      <a:pt x="10" y="46"/>
                    </a:lnTo>
                    <a:lnTo>
                      <a:pt x="8" y="45"/>
                    </a:lnTo>
                    <a:lnTo>
                      <a:pt x="8" y="45"/>
                    </a:lnTo>
                    <a:lnTo>
                      <a:pt x="7" y="43"/>
                    </a:lnTo>
                    <a:lnTo>
                      <a:pt x="8" y="4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8" name="Freeform 726"/>
              <p:cNvSpPr>
                <a:spLocks/>
              </p:cNvSpPr>
              <p:nvPr/>
            </p:nvSpPr>
            <p:spPr bwMode="auto">
              <a:xfrm>
                <a:off x="7891463" y="898525"/>
                <a:ext cx="92075" cy="69850"/>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9" name="Freeform 727"/>
              <p:cNvSpPr>
                <a:spLocks/>
              </p:cNvSpPr>
              <p:nvPr/>
            </p:nvSpPr>
            <p:spPr bwMode="auto">
              <a:xfrm>
                <a:off x="7748588" y="969962"/>
                <a:ext cx="66675" cy="9525"/>
              </a:xfrm>
              <a:custGeom>
                <a:avLst/>
                <a:gdLst>
                  <a:gd name="T0" fmla="*/ 1 w 42"/>
                  <a:gd name="T1" fmla="*/ 6 h 6"/>
                  <a:gd name="T2" fmla="*/ 3 w 42"/>
                  <a:gd name="T3" fmla="*/ 6 h 6"/>
                  <a:gd name="T4" fmla="*/ 39 w 42"/>
                  <a:gd name="T5" fmla="*/ 6 h 6"/>
                  <a:gd name="T6" fmla="*/ 40 w 42"/>
                  <a:gd name="T7" fmla="*/ 6 h 6"/>
                  <a:gd name="T8" fmla="*/ 40 w 42"/>
                  <a:gd name="T9" fmla="*/ 6 h 6"/>
                  <a:gd name="T10" fmla="*/ 42 w 42"/>
                  <a:gd name="T11" fmla="*/ 4 h 6"/>
                  <a:gd name="T12" fmla="*/ 42 w 42"/>
                  <a:gd name="T13" fmla="*/ 3 h 6"/>
                  <a:gd name="T14" fmla="*/ 40 w 42"/>
                  <a:gd name="T15" fmla="*/ 1 h 6"/>
                  <a:gd name="T16" fmla="*/ 40 w 42"/>
                  <a:gd name="T17" fmla="*/ 1 h 6"/>
                  <a:gd name="T18" fmla="*/ 39 w 42"/>
                  <a:gd name="T19" fmla="*/ 0 h 6"/>
                  <a:gd name="T20" fmla="*/ 3 w 42"/>
                  <a:gd name="T21" fmla="*/ 0 h 6"/>
                  <a:gd name="T22" fmla="*/ 1 w 42"/>
                  <a:gd name="T23" fmla="*/ 1 h 6"/>
                  <a:gd name="T24" fmla="*/ 1 w 42"/>
                  <a:gd name="T25" fmla="*/ 1 h 6"/>
                  <a:gd name="T26" fmla="*/ 0 w 42"/>
                  <a:gd name="T27" fmla="*/ 3 h 6"/>
                  <a:gd name="T28" fmla="*/ 1 w 42"/>
                  <a:gd name="T29" fmla="*/ 6 h 6"/>
                  <a:gd name="T30" fmla="*/ 1 w 42"/>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
                    <a:moveTo>
                      <a:pt x="1" y="6"/>
                    </a:moveTo>
                    <a:lnTo>
                      <a:pt x="3" y="6"/>
                    </a:lnTo>
                    <a:lnTo>
                      <a:pt x="39" y="6"/>
                    </a:lnTo>
                    <a:lnTo>
                      <a:pt x="40" y="6"/>
                    </a:lnTo>
                    <a:lnTo>
                      <a:pt x="40" y="6"/>
                    </a:lnTo>
                    <a:lnTo>
                      <a:pt x="42" y="4"/>
                    </a:lnTo>
                    <a:lnTo>
                      <a:pt x="42" y="3"/>
                    </a:lnTo>
                    <a:lnTo>
                      <a:pt x="40" y="1"/>
                    </a:lnTo>
                    <a:lnTo>
                      <a:pt x="40" y="1"/>
                    </a:lnTo>
                    <a:lnTo>
                      <a:pt x="39" y="0"/>
                    </a:lnTo>
                    <a:lnTo>
                      <a:pt x="3" y="0"/>
                    </a:lnTo>
                    <a:lnTo>
                      <a:pt x="1" y="1"/>
                    </a:lnTo>
                    <a:lnTo>
                      <a:pt x="1" y="1"/>
                    </a:lnTo>
                    <a:lnTo>
                      <a:pt x="0" y="3"/>
                    </a:lnTo>
                    <a:lnTo>
                      <a:pt x="1" y="6"/>
                    </a:lnTo>
                    <a:lnTo>
                      <a:pt x="1"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0" name="Freeform 728"/>
              <p:cNvSpPr>
                <a:spLocks/>
              </p:cNvSpPr>
              <p:nvPr/>
            </p:nvSpPr>
            <p:spPr bwMode="auto">
              <a:xfrm>
                <a:off x="7775575" y="952500"/>
                <a:ext cx="39688" cy="7938"/>
              </a:xfrm>
              <a:custGeom>
                <a:avLst/>
                <a:gdLst>
                  <a:gd name="T0" fmla="*/ 1 w 25"/>
                  <a:gd name="T1" fmla="*/ 5 h 5"/>
                  <a:gd name="T2" fmla="*/ 2 w 25"/>
                  <a:gd name="T3" fmla="*/ 5 h 5"/>
                  <a:gd name="T4" fmla="*/ 22 w 25"/>
                  <a:gd name="T5" fmla="*/ 5 h 5"/>
                  <a:gd name="T6" fmla="*/ 23 w 25"/>
                  <a:gd name="T7" fmla="*/ 5 h 5"/>
                  <a:gd name="T8" fmla="*/ 23 w 25"/>
                  <a:gd name="T9" fmla="*/ 5 h 5"/>
                  <a:gd name="T10" fmla="*/ 25 w 25"/>
                  <a:gd name="T11" fmla="*/ 4 h 5"/>
                  <a:gd name="T12" fmla="*/ 25 w 25"/>
                  <a:gd name="T13" fmla="*/ 3 h 5"/>
                  <a:gd name="T14" fmla="*/ 25 w 25"/>
                  <a:gd name="T15" fmla="*/ 1 h 5"/>
                  <a:gd name="T16" fmla="*/ 23 w 25"/>
                  <a:gd name="T17" fmla="*/ 1 h 5"/>
                  <a:gd name="T18" fmla="*/ 23 w 25"/>
                  <a:gd name="T19" fmla="*/ 0 h 5"/>
                  <a:gd name="T20" fmla="*/ 22 w 25"/>
                  <a:gd name="T21" fmla="*/ 0 h 5"/>
                  <a:gd name="T22" fmla="*/ 2 w 25"/>
                  <a:gd name="T23" fmla="*/ 0 h 5"/>
                  <a:gd name="T24" fmla="*/ 0 w 25"/>
                  <a:gd name="T25" fmla="*/ 1 h 5"/>
                  <a:gd name="T26" fmla="*/ 0 w 25"/>
                  <a:gd name="T27" fmla="*/ 1 h 5"/>
                  <a:gd name="T28" fmla="*/ 0 w 25"/>
                  <a:gd name="T29" fmla="*/ 3 h 5"/>
                  <a:gd name="T30" fmla="*/ 0 w 25"/>
                  <a:gd name="T31" fmla="*/ 4 h 5"/>
                  <a:gd name="T32" fmla="*/ 0 w 25"/>
                  <a:gd name="T33" fmla="*/ 5 h 5"/>
                  <a:gd name="T34" fmla="*/ 1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1" y="5"/>
                    </a:moveTo>
                    <a:lnTo>
                      <a:pt x="2" y="5"/>
                    </a:lnTo>
                    <a:lnTo>
                      <a:pt x="22" y="5"/>
                    </a:lnTo>
                    <a:lnTo>
                      <a:pt x="23" y="5"/>
                    </a:lnTo>
                    <a:lnTo>
                      <a:pt x="23" y="5"/>
                    </a:lnTo>
                    <a:lnTo>
                      <a:pt x="25" y="4"/>
                    </a:lnTo>
                    <a:lnTo>
                      <a:pt x="25" y="3"/>
                    </a:lnTo>
                    <a:lnTo>
                      <a:pt x="25" y="1"/>
                    </a:lnTo>
                    <a:lnTo>
                      <a:pt x="23" y="1"/>
                    </a:lnTo>
                    <a:lnTo>
                      <a:pt x="23" y="0"/>
                    </a:lnTo>
                    <a:lnTo>
                      <a:pt x="22" y="0"/>
                    </a:lnTo>
                    <a:lnTo>
                      <a:pt x="2" y="0"/>
                    </a:lnTo>
                    <a:lnTo>
                      <a:pt x="0" y="1"/>
                    </a:lnTo>
                    <a:lnTo>
                      <a:pt x="0" y="1"/>
                    </a:lnTo>
                    <a:lnTo>
                      <a:pt x="0" y="3"/>
                    </a:lnTo>
                    <a:lnTo>
                      <a:pt x="0" y="4"/>
                    </a:lnTo>
                    <a:lnTo>
                      <a:pt x="0" y="5"/>
                    </a:lnTo>
                    <a:lnTo>
                      <a:pt x="1"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1" name="Freeform 729"/>
              <p:cNvSpPr>
                <a:spLocks/>
              </p:cNvSpPr>
              <p:nvPr/>
            </p:nvSpPr>
            <p:spPr bwMode="auto">
              <a:xfrm>
                <a:off x="7748588" y="990600"/>
                <a:ext cx="66675" cy="7938"/>
              </a:xfrm>
              <a:custGeom>
                <a:avLst/>
                <a:gdLst>
                  <a:gd name="T0" fmla="*/ 1 w 42"/>
                  <a:gd name="T1" fmla="*/ 4 h 5"/>
                  <a:gd name="T2" fmla="*/ 3 w 42"/>
                  <a:gd name="T3" fmla="*/ 5 h 5"/>
                  <a:gd name="T4" fmla="*/ 39 w 42"/>
                  <a:gd name="T5" fmla="*/ 5 h 5"/>
                  <a:gd name="T6" fmla="*/ 40 w 42"/>
                  <a:gd name="T7" fmla="*/ 4 h 5"/>
                  <a:gd name="T8" fmla="*/ 40 w 42"/>
                  <a:gd name="T9" fmla="*/ 4 h 5"/>
                  <a:gd name="T10" fmla="*/ 42 w 42"/>
                  <a:gd name="T11" fmla="*/ 2 h 5"/>
                  <a:gd name="T12" fmla="*/ 42 w 42"/>
                  <a:gd name="T13" fmla="*/ 1 h 5"/>
                  <a:gd name="T14" fmla="*/ 40 w 42"/>
                  <a:gd name="T15" fmla="*/ 0 h 5"/>
                  <a:gd name="T16" fmla="*/ 40 w 42"/>
                  <a:gd name="T17" fmla="*/ 0 h 5"/>
                  <a:gd name="T18" fmla="*/ 39 w 42"/>
                  <a:gd name="T19" fmla="*/ 0 h 5"/>
                  <a:gd name="T20" fmla="*/ 3 w 42"/>
                  <a:gd name="T21" fmla="*/ 0 h 5"/>
                  <a:gd name="T22" fmla="*/ 1 w 42"/>
                  <a:gd name="T23" fmla="*/ 0 h 5"/>
                  <a:gd name="T24" fmla="*/ 1 w 42"/>
                  <a:gd name="T25" fmla="*/ 0 h 5"/>
                  <a:gd name="T26" fmla="*/ 0 w 42"/>
                  <a:gd name="T27" fmla="*/ 2 h 5"/>
                  <a:gd name="T28" fmla="*/ 1 w 42"/>
                  <a:gd name="T29" fmla="*/ 4 h 5"/>
                  <a:gd name="T30" fmla="*/ 1 w 42"/>
                  <a:gd name="T3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1" y="4"/>
                    </a:moveTo>
                    <a:lnTo>
                      <a:pt x="3" y="5"/>
                    </a:lnTo>
                    <a:lnTo>
                      <a:pt x="39" y="5"/>
                    </a:lnTo>
                    <a:lnTo>
                      <a:pt x="40" y="4"/>
                    </a:lnTo>
                    <a:lnTo>
                      <a:pt x="40" y="4"/>
                    </a:lnTo>
                    <a:lnTo>
                      <a:pt x="42" y="2"/>
                    </a:lnTo>
                    <a:lnTo>
                      <a:pt x="42" y="1"/>
                    </a:lnTo>
                    <a:lnTo>
                      <a:pt x="40" y="0"/>
                    </a:lnTo>
                    <a:lnTo>
                      <a:pt x="40" y="0"/>
                    </a:lnTo>
                    <a:lnTo>
                      <a:pt x="39" y="0"/>
                    </a:lnTo>
                    <a:lnTo>
                      <a:pt x="3" y="0"/>
                    </a:lnTo>
                    <a:lnTo>
                      <a:pt x="1" y="0"/>
                    </a:lnTo>
                    <a:lnTo>
                      <a:pt x="1" y="0"/>
                    </a:lnTo>
                    <a:lnTo>
                      <a:pt x="0" y="2"/>
                    </a:lnTo>
                    <a:lnTo>
                      <a:pt x="1" y="4"/>
                    </a:lnTo>
                    <a:lnTo>
                      <a:pt x="1"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2" name="Freeform 730"/>
              <p:cNvSpPr>
                <a:spLocks/>
              </p:cNvSpPr>
              <p:nvPr/>
            </p:nvSpPr>
            <p:spPr bwMode="auto">
              <a:xfrm>
                <a:off x="7748588" y="1014412"/>
                <a:ext cx="63500" cy="1588"/>
              </a:xfrm>
              <a:custGeom>
                <a:avLst/>
                <a:gdLst>
                  <a:gd name="T0" fmla="*/ 1 w 40"/>
                  <a:gd name="T1" fmla="*/ 0 h 1"/>
                  <a:gd name="T2" fmla="*/ 1 w 40"/>
                  <a:gd name="T3" fmla="*/ 1 h 1"/>
                  <a:gd name="T4" fmla="*/ 3 w 40"/>
                  <a:gd name="T5" fmla="*/ 1 h 1"/>
                  <a:gd name="T6" fmla="*/ 39 w 40"/>
                  <a:gd name="T7" fmla="*/ 1 h 1"/>
                  <a:gd name="T8" fmla="*/ 40 w 40"/>
                  <a:gd name="T9" fmla="*/ 1 h 1"/>
                  <a:gd name="T10" fmla="*/ 40 w 40"/>
                  <a:gd name="T11" fmla="*/ 0 h 1"/>
                  <a:gd name="T12" fmla="*/ 40 w 40"/>
                  <a:gd name="T13" fmla="*/ 0 h 1"/>
                  <a:gd name="T14" fmla="*/ 0 w 40"/>
                  <a:gd name="T15" fmla="*/ 0 h 1"/>
                  <a:gd name="T16" fmla="*/ 1 w 40"/>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
                    <a:moveTo>
                      <a:pt x="1" y="0"/>
                    </a:moveTo>
                    <a:lnTo>
                      <a:pt x="1" y="1"/>
                    </a:lnTo>
                    <a:lnTo>
                      <a:pt x="3" y="1"/>
                    </a:lnTo>
                    <a:lnTo>
                      <a:pt x="39" y="1"/>
                    </a:lnTo>
                    <a:lnTo>
                      <a:pt x="40" y="1"/>
                    </a:lnTo>
                    <a:lnTo>
                      <a:pt x="40" y="0"/>
                    </a:lnTo>
                    <a:lnTo>
                      <a:pt x="40" y="0"/>
                    </a:lnTo>
                    <a:lnTo>
                      <a:pt x="0" y="0"/>
                    </a:lnTo>
                    <a:lnTo>
                      <a:pt x="1"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3" name="Freeform 731"/>
              <p:cNvSpPr>
                <a:spLocks/>
              </p:cNvSpPr>
              <p:nvPr/>
            </p:nvSpPr>
            <p:spPr bwMode="auto">
              <a:xfrm>
                <a:off x="7748588" y="1008062"/>
                <a:ext cx="66675" cy="6350"/>
              </a:xfrm>
              <a:custGeom>
                <a:avLst/>
                <a:gdLst>
                  <a:gd name="T0" fmla="*/ 42 w 42"/>
                  <a:gd name="T1" fmla="*/ 3 h 4"/>
                  <a:gd name="T2" fmla="*/ 42 w 42"/>
                  <a:gd name="T3" fmla="*/ 1 h 4"/>
                  <a:gd name="T4" fmla="*/ 40 w 42"/>
                  <a:gd name="T5" fmla="*/ 0 h 4"/>
                  <a:gd name="T6" fmla="*/ 40 w 42"/>
                  <a:gd name="T7" fmla="*/ 0 h 4"/>
                  <a:gd name="T8" fmla="*/ 39 w 42"/>
                  <a:gd name="T9" fmla="*/ 0 h 4"/>
                  <a:gd name="T10" fmla="*/ 3 w 42"/>
                  <a:gd name="T11" fmla="*/ 0 h 4"/>
                  <a:gd name="T12" fmla="*/ 1 w 42"/>
                  <a:gd name="T13" fmla="*/ 0 h 4"/>
                  <a:gd name="T14" fmla="*/ 1 w 42"/>
                  <a:gd name="T15" fmla="*/ 0 h 4"/>
                  <a:gd name="T16" fmla="*/ 0 w 42"/>
                  <a:gd name="T17" fmla="*/ 3 h 4"/>
                  <a:gd name="T18" fmla="*/ 0 w 42"/>
                  <a:gd name="T19" fmla="*/ 4 h 4"/>
                  <a:gd name="T20" fmla="*/ 0 w 42"/>
                  <a:gd name="T21" fmla="*/ 4 h 4"/>
                  <a:gd name="T22" fmla="*/ 40 w 42"/>
                  <a:gd name="T23" fmla="*/ 4 h 4"/>
                  <a:gd name="T24" fmla="*/ 42 w 42"/>
                  <a:gd name="T25" fmla="*/ 4 h 4"/>
                  <a:gd name="T26" fmla="*/ 42 w 4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
                    <a:moveTo>
                      <a:pt x="42" y="3"/>
                    </a:moveTo>
                    <a:lnTo>
                      <a:pt x="42" y="1"/>
                    </a:lnTo>
                    <a:lnTo>
                      <a:pt x="40" y="0"/>
                    </a:lnTo>
                    <a:lnTo>
                      <a:pt x="40" y="0"/>
                    </a:lnTo>
                    <a:lnTo>
                      <a:pt x="39" y="0"/>
                    </a:lnTo>
                    <a:lnTo>
                      <a:pt x="3" y="0"/>
                    </a:lnTo>
                    <a:lnTo>
                      <a:pt x="1" y="0"/>
                    </a:lnTo>
                    <a:lnTo>
                      <a:pt x="1" y="0"/>
                    </a:lnTo>
                    <a:lnTo>
                      <a:pt x="0" y="3"/>
                    </a:lnTo>
                    <a:lnTo>
                      <a:pt x="0" y="4"/>
                    </a:lnTo>
                    <a:lnTo>
                      <a:pt x="0" y="4"/>
                    </a:lnTo>
                    <a:lnTo>
                      <a:pt x="40" y="4"/>
                    </a:lnTo>
                    <a:lnTo>
                      <a:pt x="42" y="4"/>
                    </a:lnTo>
                    <a:lnTo>
                      <a:pt x="42" y="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4" name="Freeform 732"/>
              <p:cNvSpPr>
                <a:spLocks/>
              </p:cNvSpPr>
              <p:nvPr/>
            </p:nvSpPr>
            <p:spPr bwMode="auto">
              <a:xfrm>
                <a:off x="7727950" y="915987"/>
                <a:ext cx="106363" cy="98425"/>
              </a:xfrm>
              <a:custGeom>
                <a:avLst/>
                <a:gdLst>
                  <a:gd name="T0" fmla="*/ 66 w 67"/>
                  <a:gd name="T1" fmla="*/ 5 h 62"/>
                  <a:gd name="T2" fmla="*/ 65 w 67"/>
                  <a:gd name="T3" fmla="*/ 3 h 62"/>
                  <a:gd name="T4" fmla="*/ 63 w 67"/>
                  <a:gd name="T5" fmla="*/ 2 h 62"/>
                  <a:gd name="T6" fmla="*/ 60 w 67"/>
                  <a:gd name="T7" fmla="*/ 0 h 62"/>
                  <a:gd name="T8" fmla="*/ 21 w 67"/>
                  <a:gd name="T9" fmla="*/ 0 h 62"/>
                  <a:gd name="T10" fmla="*/ 0 w 67"/>
                  <a:gd name="T11" fmla="*/ 21 h 62"/>
                  <a:gd name="T12" fmla="*/ 0 w 67"/>
                  <a:gd name="T13" fmla="*/ 62 h 62"/>
                  <a:gd name="T14" fmla="*/ 6 w 67"/>
                  <a:gd name="T15" fmla="*/ 62 h 62"/>
                  <a:gd name="T16" fmla="*/ 6 w 67"/>
                  <a:gd name="T17" fmla="*/ 24 h 62"/>
                  <a:gd name="T18" fmla="*/ 18 w 67"/>
                  <a:gd name="T19" fmla="*/ 24 h 62"/>
                  <a:gd name="T20" fmla="*/ 20 w 67"/>
                  <a:gd name="T21" fmla="*/ 24 h 62"/>
                  <a:gd name="T22" fmla="*/ 23 w 67"/>
                  <a:gd name="T23" fmla="*/ 23 h 62"/>
                  <a:gd name="T24" fmla="*/ 24 w 67"/>
                  <a:gd name="T25" fmla="*/ 21 h 62"/>
                  <a:gd name="T26" fmla="*/ 24 w 67"/>
                  <a:gd name="T27" fmla="*/ 19 h 62"/>
                  <a:gd name="T28" fmla="*/ 24 w 67"/>
                  <a:gd name="T29" fmla="*/ 6 h 62"/>
                  <a:gd name="T30" fmla="*/ 58 w 67"/>
                  <a:gd name="T31" fmla="*/ 6 h 62"/>
                  <a:gd name="T32" fmla="*/ 59 w 67"/>
                  <a:gd name="T33" fmla="*/ 6 h 62"/>
                  <a:gd name="T34" fmla="*/ 60 w 67"/>
                  <a:gd name="T35" fmla="*/ 7 h 62"/>
                  <a:gd name="T36" fmla="*/ 62 w 67"/>
                  <a:gd name="T37" fmla="*/ 9 h 62"/>
                  <a:gd name="T38" fmla="*/ 62 w 67"/>
                  <a:gd name="T39" fmla="*/ 10 h 62"/>
                  <a:gd name="T40" fmla="*/ 62 w 67"/>
                  <a:gd name="T41" fmla="*/ 62 h 62"/>
                  <a:gd name="T42" fmla="*/ 67 w 67"/>
                  <a:gd name="T43" fmla="*/ 62 h 62"/>
                  <a:gd name="T44" fmla="*/ 67 w 67"/>
                  <a:gd name="T45" fmla="*/ 7 h 62"/>
                  <a:gd name="T46" fmla="*/ 66 w 67"/>
                  <a:gd name="T47"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62">
                    <a:moveTo>
                      <a:pt x="66" y="5"/>
                    </a:moveTo>
                    <a:lnTo>
                      <a:pt x="65" y="3"/>
                    </a:lnTo>
                    <a:lnTo>
                      <a:pt x="63" y="2"/>
                    </a:lnTo>
                    <a:lnTo>
                      <a:pt x="60" y="0"/>
                    </a:lnTo>
                    <a:lnTo>
                      <a:pt x="21" y="0"/>
                    </a:lnTo>
                    <a:lnTo>
                      <a:pt x="0" y="21"/>
                    </a:lnTo>
                    <a:lnTo>
                      <a:pt x="0" y="62"/>
                    </a:lnTo>
                    <a:lnTo>
                      <a:pt x="6" y="62"/>
                    </a:lnTo>
                    <a:lnTo>
                      <a:pt x="6" y="24"/>
                    </a:lnTo>
                    <a:lnTo>
                      <a:pt x="18" y="24"/>
                    </a:lnTo>
                    <a:lnTo>
                      <a:pt x="20" y="24"/>
                    </a:lnTo>
                    <a:lnTo>
                      <a:pt x="23" y="23"/>
                    </a:lnTo>
                    <a:lnTo>
                      <a:pt x="24" y="21"/>
                    </a:lnTo>
                    <a:lnTo>
                      <a:pt x="24" y="19"/>
                    </a:lnTo>
                    <a:lnTo>
                      <a:pt x="24" y="6"/>
                    </a:lnTo>
                    <a:lnTo>
                      <a:pt x="58" y="6"/>
                    </a:lnTo>
                    <a:lnTo>
                      <a:pt x="59" y="6"/>
                    </a:lnTo>
                    <a:lnTo>
                      <a:pt x="60" y="7"/>
                    </a:lnTo>
                    <a:lnTo>
                      <a:pt x="62" y="9"/>
                    </a:lnTo>
                    <a:lnTo>
                      <a:pt x="62" y="10"/>
                    </a:lnTo>
                    <a:lnTo>
                      <a:pt x="62" y="62"/>
                    </a:lnTo>
                    <a:lnTo>
                      <a:pt x="67" y="62"/>
                    </a:lnTo>
                    <a:lnTo>
                      <a:pt x="67" y="7"/>
                    </a:lnTo>
                    <a:lnTo>
                      <a:pt x="66"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5" name="Rectangle 733"/>
              <p:cNvSpPr>
                <a:spLocks noChangeArrowheads="1"/>
              </p:cNvSpPr>
              <p:nvPr/>
            </p:nvSpPr>
            <p:spPr bwMode="auto">
              <a:xfrm>
                <a:off x="7777163" y="1331912"/>
                <a:ext cx="195263" cy="666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286" name="Group 285"/>
              <p:cNvGrpSpPr/>
              <p:nvPr/>
            </p:nvGrpSpPr>
            <p:grpSpPr>
              <a:xfrm>
                <a:off x="7615238" y="1479550"/>
                <a:ext cx="468313" cy="600075"/>
                <a:chOff x="7615238" y="1479550"/>
                <a:chExt cx="468313" cy="600075"/>
              </a:xfrm>
            </p:grpSpPr>
            <p:sp>
              <p:nvSpPr>
                <p:cNvPr id="288" name="Rectangle 287"/>
                <p:cNvSpPr/>
                <p:nvPr/>
              </p:nvSpPr>
              <p:spPr bwMode="auto">
                <a:xfrm>
                  <a:off x="7743825" y="1490662"/>
                  <a:ext cx="320676" cy="1555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7640637" y="1595436"/>
                  <a:ext cx="423864" cy="4696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Freeform 656"/>
                <p:cNvSpPr>
                  <a:spLocks/>
                </p:cNvSpPr>
                <p:nvPr/>
              </p:nvSpPr>
              <p:spPr bwMode="auto">
                <a:xfrm>
                  <a:off x="7908925" y="1543050"/>
                  <a:ext cx="106363" cy="107950"/>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1" name="Freeform 657"/>
                <p:cNvSpPr>
                  <a:spLocks noEditPoints="1"/>
                </p:cNvSpPr>
                <p:nvPr/>
              </p:nvSpPr>
              <p:spPr bwMode="auto">
                <a:xfrm>
                  <a:off x="7615238" y="1479550"/>
                  <a:ext cx="468313" cy="600075"/>
                </a:xfrm>
                <a:custGeom>
                  <a:avLst/>
                  <a:gdLst>
                    <a:gd name="T0" fmla="*/ 273 w 295"/>
                    <a:gd name="T1" fmla="*/ 0 h 378"/>
                    <a:gd name="T2" fmla="*/ 77 w 295"/>
                    <a:gd name="T3" fmla="*/ 0 h 378"/>
                    <a:gd name="T4" fmla="*/ 0 w 295"/>
                    <a:gd name="T5" fmla="*/ 73 h 378"/>
                    <a:gd name="T6" fmla="*/ 0 w 295"/>
                    <a:gd name="T7" fmla="*/ 353 h 378"/>
                    <a:gd name="T8" fmla="*/ 3 w 295"/>
                    <a:gd name="T9" fmla="*/ 362 h 378"/>
                    <a:gd name="T10" fmla="*/ 7 w 295"/>
                    <a:gd name="T11" fmla="*/ 371 h 378"/>
                    <a:gd name="T12" fmla="*/ 15 w 295"/>
                    <a:gd name="T13" fmla="*/ 375 h 378"/>
                    <a:gd name="T14" fmla="*/ 24 w 295"/>
                    <a:gd name="T15" fmla="*/ 378 h 378"/>
                    <a:gd name="T16" fmla="*/ 295 w 295"/>
                    <a:gd name="T17" fmla="*/ 378 h 378"/>
                    <a:gd name="T18" fmla="*/ 295 w 295"/>
                    <a:gd name="T19" fmla="*/ 25 h 378"/>
                    <a:gd name="T20" fmla="*/ 294 w 295"/>
                    <a:gd name="T21" fmla="*/ 15 h 378"/>
                    <a:gd name="T22" fmla="*/ 288 w 295"/>
                    <a:gd name="T23" fmla="*/ 7 h 378"/>
                    <a:gd name="T24" fmla="*/ 281 w 295"/>
                    <a:gd name="T25" fmla="*/ 3 h 378"/>
                    <a:gd name="T26" fmla="*/ 273 w 295"/>
                    <a:gd name="T27" fmla="*/ 0 h 378"/>
                    <a:gd name="T28" fmla="*/ 277 w 295"/>
                    <a:gd name="T29" fmla="*/ 357 h 378"/>
                    <a:gd name="T30" fmla="*/ 33 w 295"/>
                    <a:gd name="T31" fmla="*/ 357 h 378"/>
                    <a:gd name="T32" fmla="*/ 28 w 295"/>
                    <a:gd name="T33" fmla="*/ 357 h 378"/>
                    <a:gd name="T34" fmla="*/ 24 w 295"/>
                    <a:gd name="T35" fmla="*/ 355 h 378"/>
                    <a:gd name="T36" fmla="*/ 19 w 295"/>
                    <a:gd name="T37" fmla="*/ 347 h 378"/>
                    <a:gd name="T38" fmla="*/ 19 w 295"/>
                    <a:gd name="T39" fmla="*/ 343 h 378"/>
                    <a:gd name="T40" fmla="*/ 19 w 295"/>
                    <a:gd name="T41" fmla="*/ 85 h 378"/>
                    <a:gd name="T42" fmla="*/ 66 w 295"/>
                    <a:gd name="T43" fmla="*/ 85 h 378"/>
                    <a:gd name="T44" fmla="*/ 73 w 295"/>
                    <a:gd name="T45" fmla="*/ 85 h 378"/>
                    <a:gd name="T46" fmla="*/ 80 w 295"/>
                    <a:gd name="T47" fmla="*/ 80 h 378"/>
                    <a:gd name="T48" fmla="*/ 84 w 295"/>
                    <a:gd name="T49" fmla="*/ 73 h 378"/>
                    <a:gd name="T50" fmla="*/ 87 w 295"/>
                    <a:gd name="T51" fmla="*/ 63 h 378"/>
                    <a:gd name="T52" fmla="*/ 87 w 295"/>
                    <a:gd name="T53" fmla="*/ 19 h 378"/>
                    <a:gd name="T54" fmla="*/ 263 w 295"/>
                    <a:gd name="T55" fmla="*/ 19 h 378"/>
                    <a:gd name="T56" fmla="*/ 269 w 295"/>
                    <a:gd name="T57" fmla="*/ 19 h 378"/>
                    <a:gd name="T58" fmla="*/ 273 w 295"/>
                    <a:gd name="T59" fmla="*/ 22 h 378"/>
                    <a:gd name="T60" fmla="*/ 277 w 295"/>
                    <a:gd name="T61" fmla="*/ 28 h 378"/>
                    <a:gd name="T62" fmla="*/ 277 w 295"/>
                    <a:gd name="T63" fmla="*/ 35 h 378"/>
                    <a:gd name="T64" fmla="*/ 277 w 295"/>
                    <a:gd name="T65" fmla="*/ 35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378">
                      <a:moveTo>
                        <a:pt x="273" y="0"/>
                      </a:moveTo>
                      <a:lnTo>
                        <a:pt x="77" y="0"/>
                      </a:lnTo>
                      <a:lnTo>
                        <a:pt x="0" y="73"/>
                      </a:lnTo>
                      <a:lnTo>
                        <a:pt x="0" y="353"/>
                      </a:lnTo>
                      <a:lnTo>
                        <a:pt x="3" y="362"/>
                      </a:lnTo>
                      <a:lnTo>
                        <a:pt x="7" y="371"/>
                      </a:lnTo>
                      <a:lnTo>
                        <a:pt x="15" y="375"/>
                      </a:lnTo>
                      <a:lnTo>
                        <a:pt x="24" y="378"/>
                      </a:lnTo>
                      <a:lnTo>
                        <a:pt x="295" y="378"/>
                      </a:lnTo>
                      <a:lnTo>
                        <a:pt x="295" y="25"/>
                      </a:lnTo>
                      <a:lnTo>
                        <a:pt x="294" y="15"/>
                      </a:lnTo>
                      <a:lnTo>
                        <a:pt x="288" y="7"/>
                      </a:lnTo>
                      <a:lnTo>
                        <a:pt x="281" y="3"/>
                      </a:lnTo>
                      <a:lnTo>
                        <a:pt x="273" y="0"/>
                      </a:lnTo>
                      <a:close/>
                      <a:moveTo>
                        <a:pt x="277" y="357"/>
                      </a:moveTo>
                      <a:lnTo>
                        <a:pt x="33" y="357"/>
                      </a:lnTo>
                      <a:lnTo>
                        <a:pt x="28" y="357"/>
                      </a:lnTo>
                      <a:lnTo>
                        <a:pt x="24" y="355"/>
                      </a:lnTo>
                      <a:lnTo>
                        <a:pt x="19" y="347"/>
                      </a:lnTo>
                      <a:lnTo>
                        <a:pt x="19" y="343"/>
                      </a:lnTo>
                      <a:lnTo>
                        <a:pt x="19" y="85"/>
                      </a:lnTo>
                      <a:lnTo>
                        <a:pt x="66" y="85"/>
                      </a:lnTo>
                      <a:lnTo>
                        <a:pt x="73" y="85"/>
                      </a:lnTo>
                      <a:lnTo>
                        <a:pt x="80" y="80"/>
                      </a:lnTo>
                      <a:lnTo>
                        <a:pt x="84" y="73"/>
                      </a:lnTo>
                      <a:lnTo>
                        <a:pt x="87" y="63"/>
                      </a:lnTo>
                      <a:lnTo>
                        <a:pt x="87" y="19"/>
                      </a:lnTo>
                      <a:lnTo>
                        <a:pt x="263" y="19"/>
                      </a:lnTo>
                      <a:lnTo>
                        <a:pt x="269" y="19"/>
                      </a:lnTo>
                      <a:lnTo>
                        <a:pt x="273" y="22"/>
                      </a:lnTo>
                      <a:lnTo>
                        <a:pt x="277" y="28"/>
                      </a:lnTo>
                      <a:lnTo>
                        <a:pt x="277" y="35"/>
                      </a:lnTo>
                      <a:lnTo>
                        <a:pt x="277" y="3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2" name="Rectangle 734"/>
                <p:cNvSpPr>
                  <a:spLocks noChangeArrowheads="1"/>
                </p:cNvSpPr>
                <p:nvPr/>
              </p:nvSpPr>
              <p:spPr bwMode="auto">
                <a:xfrm>
                  <a:off x="7823200" y="1730375"/>
                  <a:ext cx="22225" cy="793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3" name="Freeform 735"/>
                <p:cNvSpPr>
                  <a:spLocks/>
                </p:cNvSpPr>
                <p:nvPr/>
              </p:nvSpPr>
              <p:spPr bwMode="auto">
                <a:xfrm>
                  <a:off x="7743825" y="1743075"/>
                  <a:ext cx="22225" cy="66675"/>
                </a:xfrm>
                <a:custGeom>
                  <a:avLst/>
                  <a:gdLst>
                    <a:gd name="T0" fmla="*/ 0 w 14"/>
                    <a:gd name="T1" fmla="*/ 0 h 42"/>
                    <a:gd name="T2" fmla="*/ 0 w 14"/>
                    <a:gd name="T3" fmla="*/ 9 h 42"/>
                    <a:gd name="T4" fmla="*/ 0 w 14"/>
                    <a:gd name="T5" fmla="*/ 42 h 42"/>
                    <a:gd name="T6" fmla="*/ 14 w 14"/>
                    <a:gd name="T7" fmla="*/ 42 h 42"/>
                    <a:gd name="T8" fmla="*/ 14 w 14"/>
                    <a:gd name="T9" fmla="*/ 2 h 42"/>
                    <a:gd name="T10" fmla="*/ 14 w 14"/>
                    <a:gd name="T11" fmla="*/ 0 h 42"/>
                    <a:gd name="T12" fmla="*/ 0 w 1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4" h="42">
                      <a:moveTo>
                        <a:pt x="0" y="0"/>
                      </a:moveTo>
                      <a:lnTo>
                        <a:pt x="0" y="9"/>
                      </a:lnTo>
                      <a:lnTo>
                        <a:pt x="0" y="42"/>
                      </a:lnTo>
                      <a:lnTo>
                        <a:pt x="14" y="42"/>
                      </a:lnTo>
                      <a:lnTo>
                        <a:pt x="14" y="2"/>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4" name="Freeform 736"/>
                <p:cNvSpPr>
                  <a:spLocks/>
                </p:cNvSpPr>
                <p:nvPr/>
              </p:nvSpPr>
              <p:spPr bwMode="auto">
                <a:xfrm>
                  <a:off x="7770813" y="1681162"/>
                  <a:ext cx="22225" cy="128588"/>
                </a:xfrm>
                <a:custGeom>
                  <a:avLst/>
                  <a:gdLst>
                    <a:gd name="T0" fmla="*/ 0 w 14"/>
                    <a:gd name="T1" fmla="*/ 0 h 81"/>
                    <a:gd name="T2" fmla="*/ 0 w 14"/>
                    <a:gd name="T3" fmla="*/ 41 h 81"/>
                    <a:gd name="T4" fmla="*/ 0 w 14"/>
                    <a:gd name="T5" fmla="*/ 81 h 81"/>
                    <a:gd name="T6" fmla="*/ 14 w 14"/>
                    <a:gd name="T7" fmla="*/ 81 h 81"/>
                    <a:gd name="T8" fmla="*/ 14 w 14"/>
                    <a:gd name="T9" fmla="*/ 34 h 81"/>
                    <a:gd name="T10" fmla="*/ 14 w 14"/>
                    <a:gd name="T11" fmla="*/ 0 h 81"/>
                    <a:gd name="T12" fmla="*/ 0 w 1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14" h="81">
                      <a:moveTo>
                        <a:pt x="0" y="0"/>
                      </a:moveTo>
                      <a:lnTo>
                        <a:pt x="0" y="41"/>
                      </a:lnTo>
                      <a:lnTo>
                        <a:pt x="0" y="81"/>
                      </a:lnTo>
                      <a:lnTo>
                        <a:pt x="14" y="81"/>
                      </a:lnTo>
                      <a:lnTo>
                        <a:pt x="14" y="34"/>
                      </a:lnTo>
                      <a:lnTo>
                        <a:pt x="14"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5" name="Freeform 737"/>
                <p:cNvSpPr>
                  <a:spLocks/>
                </p:cNvSpPr>
                <p:nvPr/>
              </p:nvSpPr>
              <p:spPr bwMode="auto">
                <a:xfrm>
                  <a:off x="7797800" y="1624012"/>
                  <a:ext cx="22225" cy="185738"/>
                </a:xfrm>
                <a:custGeom>
                  <a:avLst/>
                  <a:gdLst>
                    <a:gd name="T0" fmla="*/ 0 w 14"/>
                    <a:gd name="T1" fmla="*/ 0 h 117"/>
                    <a:gd name="T2" fmla="*/ 0 w 14"/>
                    <a:gd name="T3" fmla="*/ 68 h 117"/>
                    <a:gd name="T4" fmla="*/ 0 w 14"/>
                    <a:gd name="T5" fmla="*/ 117 h 117"/>
                    <a:gd name="T6" fmla="*/ 14 w 14"/>
                    <a:gd name="T7" fmla="*/ 117 h 117"/>
                    <a:gd name="T8" fmla="*/ 14 w 14"/>
                    <a:gd name="T9" fmla="*/ 63 h 117"/>
                    <a:gd name="T10" fmla="*/ 14 w 14"/>
                    <a:gd name="T11" fmla="*/ 0 h 117"/>
                    <a:gd name="T12" fmla="*/ 0 w 14"/>
                    <a:gd name="T13" fmla="*/ 0 h 117"/>
                  </a:gdLst>
                  <a:ahLst/>
                  <a:cxnLst>
                    <a:cxn ang="0">
                      <a:pos x="T0" y="T1"/>
                    </a:cxn>
                    <a:cxn ang="0">
                      <a:pos x="T2" y="T3"/>
                    </a:cxn>
                    <a:cxn ang="0">
                      <a:pos x="T4" y="T5"/>
                    </a:cxn>
                    <a:cxn ang="0">
                      <a:pos x="T6" y="T7"/>
                    </a:cxn>
                    <a:cxn ang="0">
                      <a:pos x="T8" y="T9"/>
                    </a:cxn>
                    <a:cxn ang="0">
                      <a:pos x="T10" y="T11"/>
                    </a:cxn>
                    <a:cxn ang="0">
                      <a:pos x="T12" y="T13"/>
                    </a:cxn>
                  </a:cxnLst>
                  <a:rect l="0" t="0" r="r" b="b"/>
                  <a:pathLst>
                    <a:path w="14" h="117">
                      <a:moveTo>
                        <a:pt x="0" y="0"/>
                      </a:moveTo>
                      <a:lnTo>
                        <a:pt x="0" y="68"/>
                      </a:lnTo>
                      <a:lnTo>
                        <a:pt x="0" y="117"/>
                      </a:lnTo>
                      <a:lnTo>
                        <a:pt x="14" y="117"/>
                      </a:lnTo>
                      <a:lnTo>
                        <a:pt x="14" y="63"/>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6" name="Freeform 738"/>
                <p:cNvSpPr>
                  <a:spLocks/>
                </p:cNvSpPr>
                <p:nvPr/>
              </p:nvSpPr>
              <p:spPr bwMode="auto">
                <a:xfrm>
                  <a:off x="7853363" y="1684337"/>
                  <a:ext cx="22225" cy="125413"/>
                </a:xfrm>
                <a:custGeom>
                  <a:avLst/>
                  <a:gdLst>
                    <a:gd name="T0" fmla="*/ 0 w 14"/>
                    <a:gd name="T1" fmla="*/ 0 h 79"/>
                    <a:gd name="T2" fmla="*/ 0 w 14"/>
                    <a:gd name="T3" fmla="*/ 15 h 79"/>
                    <a:gd name="T4" fmla="*/ 0 w 14"/>
                    <a:gd name="T5" fmla="*/ 79 h 79"/>
                    <a:gd name="T6" fmla="*/ 14 w 14"/>
                    <a:gd name="T7" fmla="*/ 79 h 79"/>
                    <a:gd name="T8" fmla="*/ 14 w 14"/>
                    <a:gd name="T9" fmla="*/ 9 h 79"/>
                    <a:gd name="T10" fmla="*/ 14 w 14"/>
                    <a:gd name="T11" fmla="*/ 0 h 79"/>
                    <a:gd name="T12" fmla="*/ 0 w 1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4" h="79">
                      <a:moveTo>
                        <a:pt x="0" y="0"/>
                      </a:moveTo>
                      <a:lnTo>
                        <a:pt x="0" y="15"/>
                      </a:lnTo>
                      <a:lnTo>
                        <a:pt x="0" y="79"/>
                      </a:lnTo>
                      <a:lnTo>
                        <a:pt x="14" y="79"/>
                      </a:lnTo>
                      <a:lnTo>
                        <a:pt x="14" y="9"/>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7" name="Freeform 739"/>
                <p:cNvSpPr>
                  <a:spLocks/>
                </p:cNvSpPr>
                <p:nvPr/>
              </p:nvSpPr>
              <p:spPr bwMode="auto">
                <a:xfrm>
                  <a:off x="7688263" y="1746250"/>
                  <a:ext cx="22225" cy="63500"/>
                </a:xfrm>
                <a:custGeom>
                  <a:avLst/>
                  <a:gdLst>
                    <a:gd name="T0" fmla="*/ 0 w 14"/>
                    <a:gd name="T1" fmla="*/ 0 h 40"/>
                    <a:gd name="T2" fmla="*/ 0 w 14"/>
                    <a:gd name="T3" fmla="*/ 22 h 40"/>
                    <a:gd name="T4" fmla="*/ 0 w 14"/>
                    <a:gd name="T5" fmla="*/ 40 h 40"/>
                    <a:gd name="T6" fmla="*/ 14 w 14"/>
                    <a:gd name="T7" fmla="*/ 40 h 40"/>
                    <a:gd name="T8" fmla="*/ 14 w 14"/>
                    <a:gd name="T9" fmla="*/ 15 h 40"/>
                    <a:gd name="T10" fmla="*/ 14 w 14"/>
                    <a:gd name="T11" fmla="*/ 0 h 40"/>
                    <a:gd name="T12" fmla="*/ 0 w 1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4" h="40">
                      <a:moveTo>
                        <a:pt x="0" y="0"/>
                      </a:moveTo>
                      <a:lnTo>
                        <a:pt x="0" y="22"/>
                      </a:lnTo>
                      <a:lnTo>
                        <a:pt x="0" y="40"/>
                      </a:lnTo>
                      <a:lnTo>
                        <a:pt x="14" y="40"/>
                      </a:lnTo>
                      <a:lnTo>
                        <a:pt x="14" y="15"/>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8" name="Freeform 740"/>
                <p:cNvSpPr>
                  <a:spLocks/>
                </p:cNvSpPr>
                <p:nvPr/>
              </p:nvSpPr>
              <p:spPr bwMode="auto">
                <a:xfrm>
                  <a:off x="7715250" y="1674812"/>
                  <a:ext cx="22225" cy="134938"/>
                </a:xfrm>
                <a:custGeom>
                  <a:avLst/>
                  <a:gdLst>
                    <a:gd name="T0" fmla="*/ 0 w 14"/>
                    <a:gd name="T1" fmla="*/ 0 h 85"/>
                    <a:gd name="T2" fmla="*/ 0 w 14"/>
                    <a:gd name="T3" fmla="*/ 64 h 85"/>
                    <a:gd name="T4" fmla="*/ 0 w 14"/>
                    <a:gd name="T5" fmla="*/ 85 h 85"/>
                    <a:gd name="T6" fmla="*/ 14 w 14"/>
                    <a:gd name="T7" fmla="*/ 85 h 85"/>
                    <a:gd name="T8" fmla="*/ 14 w 14"/>
                    <a:gd name="T9" fmla="*/ 59 h 85"/>
                    <a:gd name="T10" fmla="*/ 14 w 14"/>
                    <a:gd name="T11" fmla="*/ 0 h 85"/>
                    <a:gd name="T12" fmla="*/ 0 w 1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4" h="85">
                      <a:moveTo>
                        <a:pt x="0" y="0"/>
                      </a:moveTo>
                      <a:lnTo>
                        <a:pt x="0" y="64"/>
                      </a:lnTo>
                      <a:lnTo>
                        <a:pt x="0" y="85"/>
                      </a:lnTo>
                      <a:lnTo>
                        <a:pt x="14" y="85"/>
                      </a:lnTo>
                      <a:lnTo>
                        <a:pt x="14" y="59"/>
                      </a:lnTo>
                      <a:lnTo>
                        <a:pt x="14"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9" name="Freeform 741"/>
                <p:cNvSpPr>
                  <a:spLocks/>
                </p:cNvSpPr>
                <p:nvPr/>
              </p:nvSpPr>
              <p:spPr bwMode="auto">
                <a:xfrm>
                  <a:off x="7937500" y="1543050"/>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0" name="Freeform 742"/>
                <p:cNvSpPr>
                  <a:spLocks/>
                </p:cNvSpPr>
                <p:nvPr/>
              </p:nvSpPr>
              <p:spPr bwMode="auto">
                <a:xfrm>
                  <a:off x="7961313" y="1557337"/>
                  <a:ext cx="49213" cy="39688"/>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1" name="Freeform 743"/>
                <p:cNvSpPr>
                  <a:spLocks/>
                </p:cNvSpPr>
                <p:nvPr/>
              </p:nvSpPr>
              <p:spPr bwMode="auto">
                <a:xfrm>
                  <a:off x="7908925" y="1547812"/>
                  <a:ext cx="52388" cy="87313"/>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2" name="Freeform 744"/>
                <p:cNvSpPr>
                  <a:spLocks/>
                </p:cNvSpPr>
                <p:nvPr/>
              </p:nvSpPr>
              <p:spPr bwMode="auto">
                <a:xfrm>
                  <a:off x="7961313" y="1576387"/>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3" name="Freeform 745"/>
                <p:cNvSpPr>
                  <a:spLocks/>
                </p:cNvSpPr>
                <p:nvPr/>
              </p:nvSpPr>
              <p:spPr bwMode="auto">
                <a:xfrm>
                  <a:off x="7921625" y="1597025"/>
                  <a:ext cx="39688" cy="49213"/>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4" name="Freeform 746"/>
                <p:cNvSpPr>
                  <a:spLocks/>
                </p:cNvSpPr>
                <p:nvPr/>
              </p:nvSpPr>
              <p:spPr bwMode="auto">
                <a:xfrm>
                  <a:off x="7937500" y="1597025"/>
                  <a:ext cx="77788" cy="53975"/>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5" name="Freeform 747"/>
                <p:cNvSpPr>
                  <a:spLocks/>
                </p:cNvSpPr>
                <p:nvPr/>
              </p:nvSpPr>
              <p:spPr bwMode="auto">
                <a:xfrm>
                  <a:off x="7908925" y="1674812"/>
                  <a:ext cx="106363" cy="106363"/>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6" name="Freeform 748"/>
                <p:cNvSpPr>
                  <a:spLocks/>
                </p:cNvSpPr>
                <p:nvPr/>
              </p:nvSpPr>
              <p:spPr bwMode="auto">
                <a:xfrm>
                  <a:off x="7937500" y="1674812"/>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7" name="Freeform 749"/>
                <p:cNvSpPr>
                  <a:spLocks/>
                </p:cNvSpPr>
                <p:nvPr/>
              </p:nvSpPr>
              <p:spPr bwMode="auto">
                <a:xfrm>
                  <a:off x="7961313" y="1687512"/>
                  <a:ext cx="49213" cy="41275"/>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8" name="Freeform 750"/>
                <p:cNvSpPr>
                  <a:spLocks/>
                </p:cNvSpPr>
                <p:nvPr/>
              </p:nvSpPr>
              <p:spPr bwMode="auto">
                <a:xfrm>
                  <a:off x="7908925" y="1679575"/>
                  <a:ext cx="52388" cy="85725"/>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9" name="Freeform 751"/>
                <p:cNvSpPr>
                  <a:spLocks/>
                </p:cNvSpPr>
                <p:nvPr/>
              </p:nvSpPr>
              <p:spPr bwMode="auto">
                <a:xfrm>
                  <a:off x="7961313" y="1708150"/>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0" name="Freeform 752"/>
                <p:cNvSpPr>
                  <a:spLocks/>
                </p:cNvSpPr>
                <p:nvPr/>
              </p:nvSpPr>
              <p:spPr bwMode="auto">
                <a:xfrm>
                  <a:off x="7921625" y="1728787"/>
                  <a:ext cx="39688" cy="46038"/>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1" name="Freeform 753"/>
                <p:cNvSpPr>
                  <a:spLocks/>
                </p:cNvSpPr>
                <p:nvPr/>
              </p:nvSpPr>
              <p:spPr bwMode="auto">
                <a:xfrm>
                  <a:off x="7937500" y="1728787"/>
                  <a:ext cx="77788" cy="52388"/>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2" name="Freeform 754"/>
                <p:cNvSpPr>
                  <a:spLocks/>
                </p:cNvSpPr>
                <p:nvPr/>
              </p:nvSpPr>
              <p:spPr bwMode="auto">
                <a:xfrm>
                  <a:off x="7689850" y="1892300"/>
                  <a:ext cx="323850" cy="106363"/>
                </a:xfrm>
                <a:custGeom>
                  <a:avLst/>
                  <a:gdLst>
                    <a:gd name="T0" fmla="*/ 2 w 204"/>
                    <a:gd name="T1" fmla="*/ 67 h 67"/>
                    <a:gd name="T2" fmla="*/ 0 w 204"/>
                    <a:gd name="T3" fmla="*/ 62 h 67"/>
                    <a:gd name="T4" fmla="*/ 59 w 204"/>
                    <a:gd name="T5" fmla="*/ 49 h 67"/>
                    <a:gd name="T6" fmla="*/ 108 w 204"/>
                    <a:gd name="T7" fmla="*/ 20 h 67"/>
                    <a:gd name="T8" fmla="*/ 167 w 204"/>
                    <a:gd name="T9" fmla="*/ 18 h 67"/>
                    <a:gd name="T10" fmla="*/ 204 w 204"/>
                    <a:gd name="T11" fmla="*/ 0 h 67"/>
                    <a:gd name="T12" fmla="*/ 204 w 204"/>
                    <a:gd name="T13" fmla="*/ 4 h 67"/>
                    <a:gd name="T14" fmla="*/ 204 w 204"/>
                    <a:gd name="T15" fmla="*/ 6 h 67"/>
                    <a:gd name="T16" fmla="*/ 169 w 204"/>
                    <a:gd name="T17" fmla="*/ 23 h 67"/>
                    <a:gd name="T18" fmla="*/ 110 w 204"/>
                    <a:gd name="T19" fmla="*/ 25 h 67"/>
                    <a:gd name="T20" fmla="*/ 62 w 204"/>
                    <a:gd name="T21" fmla="*/ 53 h 67"/>
                    <a:gd name="T22" fmla="*/ 2 w 204"/>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67">
                      <a:moveTo>
                        <a:pt x="2" y="67"/>
                      </a:moveTo>
                      <a:lnTo>
                        <a:pt x="0" y="62"/>
                      </a:lnTo>
                      <a:lnTo>
                        <a:pt x="59" y="49"/>
                      </a:lnTo>
                      <a:lnTo>
                        <a:pt x="108" y="20"/>
                      </a:lnTo>
                      <a:lnTo>
                        <a:pt x="167" y="18"/>
                      </a:lnTo>
                      <a:lnTo>
                        <a:pt x="204" y="0"/>
                      </a:lnTo>
                      <a:lnTo>
                        <a:pt x="204" y="4"/>
                      </a:lnTo>
                      <a:lnTo>
                        <a:pt x="204" y="6"/>
                      </a:lnTo>
                      <a:lnTo>
                        <a:pt x="169" y="23"/>
                      </a:lnTo>
                      <a:lnTo>
                        <a:pt x="110" y="25"/>
                      </a:lnTo>
                      <a:lnTo>
                        <a:pt x="62" y="53"/>
                      </a:lnTo>
                      <a:lnTo>
                        <a:pt x="2" y="6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3" name="Freeform 755"/>
                <p:cNvSpPr>
                  <a:spLocks/>
                </p:cNvSpPr>
                <p:nvPr/>
              </p:nvSpPr>
              <p:spPr bwMode="auto">
                <a:xfrm>
                  <a:off x="7689850" y="1812925"/>
                  <a:ext cx="327025" cy="173038"/>
                </a:xfrm>
                <a:custGeom>
                  <a:avLst/>
                  <a:gdLst>
                    <a:gd name="T0" fmla="*/ 3 w 206"/>
                    <a:gd name="T1" fmla="*/ 109 h 109"/>
                    <a:gd name="T2" fmla="*/ 0 w 206"/>
                    <a:gd name="T3" fmla="*/ 105 h 109"/>
                    <a:gd name="T4" fmla="*/ 49 w 206"/>
                    <a:gd name="T5" fmla="*/ 84 h 109"/>
                    <a:gd name="T6" fmla="*/ 79 w 206"/>
                    <a:gd name="T7" fmla="*/ 52 h 109"/>
                    <a:gd name="T8" fmla="*/ 127 w 206"/>
                    <a:gd name="T9" fmla="*/ 42 h 109"/>
                    <a:gd name="T10" fmla="*/ 156 w 206"/>
                    <a:gd name="T11" fmla="*/ 10 h 109"/>
                    <a:gd name="T12" fmla="*/ 206 w 206"/>
                    <a:gd name="T13" fmla="*/ 0 h 109"/>
                    <a:gd name="T14" fmla="*/ 206 w 206"/>
                    <a:gd name="T15" fmla="*/ 4 h 109"/>
                    <a:gd name="T16" fmla="*/ 159 w 206"/>
                    <a:gd name="T17" fmla="*/ 14 h 109"/>
                    <a:gd name="T18" fmla="*/ 129 w 206"/>
                    <a:gd name="T19" fmla="*/ 46 h 109"/>
                    <a:gd name="T20" fmla="*/ 82 w 206"/>
                    <a:gd name="T21" fmla="*/ 56 h 109"/>
                    <a:gd name="T22" fmla="*/ 52 w 206"/>
                    <a:gd name="T23" fmla="*/ 88 h 109"/>
                    <a:gd name="T24" fmla="*/ 3 w 206"/>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109">
                      <a:moveTo>
                        <a:pt x="3" y="109"/>
                      </a:moveTo>
                      <a:lnTo>
                        <a:pt x="0" y="105"/>
                      </a:lnTo>
                      <a:lnTo>
                        <a:pt x="49" y="84"/>
                      </a:lnTo>
                      <a:lnTo>
                        <a:pt x="79" y="52"/>
                      </a:lnTo>
                      <a:lnTo>
                        <a:pt x="127" y="42"/>
                      </a:lnTo>
                      <a:lnTo>
                        <a:pt x="156" y="10"/>
                      </a:lnTo>
                      <a:lnTo>
                        <a:pt x="206" y="0"/>
                      </a:lnTo>
                      <a:lnTo>
                        <a:pt x="206" y="4"/>
                      </a:lnTo>
                      <a:lnTo>
                        <a:pt x="159" y="14"/>
                      </a:lnTo>
                      <a:lnTo>
                        <a:pt x="129" y="46"/>
                      </a:lnTo>
                      <a:lnTo>
                        <a:pt x="82" y="56"/>
                      </a:lnTo>
                      <a:lnTo>
                        <a:pt x="52" y="88"/>
                      </a:lnTo>
                      <a:lnTo>
                        <a:pt x="3" y="10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4" name="Freeform 756"/>
                <p:cNvSpPr>
                  <a:spLocks/>
                </p:cNvSpPr>
                <p:nvPr/>
              </p:nvSpPr>
              <p:spPr bwMode="auto">
                <a:xfrm>
                  <a:off x="7693025" y="1930400"/>
                  <a:ext cx="320675" cy="82550"/>
                </a:xfrm>
                <a:custGeom>
                  <a:avLst/>
                  <a:gdLst>
                    <a:gd name="T0" fmla="*/ 0 w 202"/>
                    <a:gd name="T1" fmla="*/ 52 h 52"/>
                    <a:gd name="T2" fmla="*/ 0 w 202"/>
                    <a:gd name="T3" fmla="*/ 46 h 52"/>
                    <a:gd name="T4" fmla="*/ 46 w 202"/>
                    <a:gd name="T5" fmla="*/ 39 h 52"/>
                    <a:gd name="T6" fmla="*/ 85 w 202"/>
                    <a:gd name="T7" fmla="*/ 17 h 52"/>
                    <a:gd name="T8" fmla="*/ 133 w 202"/>
                    <a:gd name="T9" fmla="*/ 22 h 52"/>
                    <a:gd name="T10" fmla="*/ 172 w 202"/>
                    <a:gd name="T11" fmla="*/ 0 h 52"/>
                    <a:gd name="T12" fmla="*/ 202 w 202"/>
                    <a:gd name="T13" fmla="*/ 3 h 52"/>
                    <a:gd name="T14" fmla="*/ 202 w 202"/>
                    <a:gd name="T15" fmla="*/ 7 h 52"/>
                    <a:gd name="T16" fmla="*/ 172 w 202"/>
                    <a:gd name="T17" fmla="*/ 4 h 52"/>
                    <a:gd name="T18" fmla="*/ 134 w 202"/>
                    <a:gd name="T19" fmla="*/ 27 h 52"/>
                    <a:gd name="T20" fmla="*/ 87 w 202"/>
                    <a:gd name="T21" fmla="*/ 22 h 52"/>
                    <a:gd name="T22" fmla="*/ 47 w 202"/>
                    <a:gd name="T23" fmla="*/ 45 h 52"/>
                    <a:gd name="T24" fmla="*/ 0 w 202"/>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52">
                      <a:moveTo>
                        <a:pt x="0" y="52"/>
                      </a:moveTo>
                      <a:lnTo>
                        <a:pt x="0" y="46"/>
                      </a:lnTo>
                      <a:lnTo>
                        <a:pt x="46" y="39"/>
                      </a:lnTo>
                      <a:lnTo>
                        <a:pt x="85" y="17"/>
                      </a:lnTo>
                      <a:lnTo>
                        <a:pt x="133" y="22"/>
                      </a:lnTo>
                      <a:lnTo>
                        <a:pt x="172" y="0"/>
                      </a:lnTo>
                      <a:lnTo>
                        <a:pt x="202" y="3"/>
                      </a:lnTo>
                      <a:lnTo>
                        <a:pt x="202" y="7"/>
                      </a:lnTo>
                      <a:lnTo>
                        <a:pt x="172" y="4"/>
                      </a:lnTo>
                      <a:lnTo>
                        <a:pt x="134" y="27"/>
                      </a:lnTo>
                      <a:lnTo>
                        <a:pt x="87" y="22"/>
                      </a:lnTo>
                      <a:lnTo>
                        <a:pt x="47" y="45"/>
                      </a:lnTo>
                      <a:lnTo>
                        <a:pt x="0" y="52"/>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87" name="Freeform 757"/>
              <p:cNvSpPr>
                <a:spLocks noEditPoints="1"/>
              </p:cNvSpPr>
              <p:nvPr/>
            </p:nvSpPr>
            <p:spPr bwMode="auto">
              <a:xfrm>
                <a:off x="7642225" y="241300"/>
                <a:ext cx="155575" cy="182563"/>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324" name="Group 323"/>
          <p:cNvGrpSpPr/>
          <p:nvPr/>
        </p:nvGrpSpPr>
        <p:grpSpPr>
          <a:xfrm>
            <a:off x="9044711" y="2084172"/>
            <a:ext cx="2868559" cy="3699090"/>
            <a:chOff x="9235692" y="2125663"/>
            <a:chExt cx="2926080" cy="3657600"/>
          </a:xfrm>
        </p:grpSpPr>
        <p:sp>
          <p:nvSpPr>
            <p:cNvPr id="325" name="Rectangle 324"/>
            <p:cNvSpPr/>
            <p:nvPr/>
          </p:nvSpPr>
          <p:spPr bwMode="auto">
            <a:xfrm>
              <a:off x="9235692" y="2125663"/>
              <a:ext cx="292608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Intelligent</a:t>
              </a:r>
            </a:p>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SaaS apps</a:t>
              </a:r>
            </a:p>
          </p:txBody>
        </p:sp>
        <p:grpSp>
          <p:nvGrpSpPr>
            <p:cNvPr id="326" name="Group 325"/>
            <p:cNvGrpSpPr/>
            <p:nvPr/>
          </p:nvGrpSpPr>
          <p:grpSpPr>
            <a:xfrm>
              <a:off x="9905119" y="2869068"/>
              <a:ext cx="1587227" cy="2681753"/>
              <a:chOff x="6305907" y="9981436"/>
              <a:chExt cx="1474882" cy="2491936"/>
            </a:xfrm>
          </p:grpSpPr>
          <p:sp>
            <p:nvSpPr>
              <p:cNvPr id="327" name="Freeform 14"/>
              <p:cNvSpPr>
                <a:spLocks/>
              </p:cNvSpPr>
              <p:nvPr/>
            </p:nvSpPr>
            <p:spPr bwMode="auto">
              <a:xfrm rot="20588744">
                <a:off x="7448794" y="10464686"/>
                <a:ext cx="0" cy="631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328" name="Group 327"/>
              <p:cNvGrpSpPr/>
              <p:nvPr/>
            </p:nvGrpSpPr>
            <p:grpSpPr>
              <a:xfrm>
                <a:off x="6305907" y="9981436"/>
                <a:ext cx="1474882" cy="2491936"/>
                <a:chOff x="7407275" y="388938"/>
                <a:chExt cx="3810000" cy="6437312"/>
              </a:xfrm>
            </p:grpSpPr>
            <p:sp>
              <p:nvSpPr>
                <p:cNvPr id="329" name="Freeform 328"/>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0" name="Freeform 329"/>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1" name="Freeform 330"/>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2" name="Freeform 331"/>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3" name="Freeform 332"/>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4" name="Freeform 333"/>
                <p:cNvSpPr>
                  <a:spLocks/>
                </p:cNvSpPr>
                <p:nvPr/>
              </p:nvSpPr>
              <p:spPr bwMode="auto">
                <a:xfrm>
                  <a:off x="8583611" y="388938"/>
                  <a:ext cx="2087562" cy="1252538"/>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5" name="Freeform 334"/>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6" name="Freeform 335"/>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7" name="Rectangle 336"/>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8" name="Rectangle 337"/>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9" name="Freeform 338"/>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0" name="Freeform 339"/>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1" name="Freeform 340"/>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2" name="Freeform 341"/>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3" name="Freeform 342"/>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4" name="Freeform 343"/>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5" name="Freeform 344"/>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6" name="Rectangle 345"/>
                <p:cNvSpPr>
                  <a:spLocks noChangeArrowheads="1"/>
                </p:cNvSpPr>
                <p:nvPr/>
              </p:nvSpPr>
              <p:spPr bwMode="auto">
                <a:xfrm>
                  <a:off x="7974013" y="4095750"/>
                  <a:ext cx="1028700" cy="1500187"/>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7" name="Rectangle 346"/>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8" name="Freeform 347"/>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9" name="Freeform 348"/>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0" name="Freeform 349"/>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1" name="Oval 350"/>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2" name="Freeform 351"/>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3" name="Freeform 352"/>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4" name="Oval 353"/>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5" name="Freeform 354"/>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6" name="Freeform 355"/>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7" name="Freeform 356"/>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8" name="Freeform 357"/>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9" name="Freeform 358"/>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0" name="Rectangle 359"/>
                <p:cNvSpPr>
                  <a:spLocks noChangeArrowheads="1"/>
                </p:cNvSpPr>
                <p:nvPr/>
              </p:nvSpPr>
              <p:spPr bwMode="auto">
                <a:xfrm>
                  <a:off x="9136063" y="5461000"/>
                  <a:ext cx="252413" cy="10652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1" name="Rectangle 360"/>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2" name="Rectangle 361"/>
                <p:cNvSpPr>
                  <a:spLocks noChangeArrowheads="1"/>
                </p:cNvSpPr>
                <p:nvPr/>
              </p:nvSpPr>
              <p:spPr bwMode="auto">
                <a:xfrm>
                  <a:off x="8562975" y="5416550"/>
                  <a:ext cx="249238" cy="1109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3" name="Rectangle 362"/>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4" name="Rectangle 363"/>
                <p:cNvSpPr>
                  <a:spLocks noChangeArrowheads="1"/>
                </p:cNvSpPr>
                <p:nvPr/>
              </p:nvSpPr>
              <p:spPr bwMode="auto">
                <a:xfrm>
                  <a:off x="8299450" y="5419725"/>
                  <a:ext cx="1089025" cy="2492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5" name="Rectangle 364"/>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6" name="Freeform 365"/>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7" name="Freeform 366"/>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8" name="Freeform 367"/>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9" name="Rectangle 368"/>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0" name="Rectangle 369"/>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1" name="Rectangle 370"/>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2" name="Rectangle 371"/>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3" name="Freeform 372"/>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4" name="Freeform 373"/>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5" name="Rectangle 374"/>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6" name="Rectangle 375"/>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7" name="Rectangle 376"/>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8" name="Rectangle 377"/>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9" name="Rectangle 378"/>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0" name="Rectangle 379"/>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1" name="Rectangle 380"/>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2" name="Rectangle 381"/>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3" name="Freeform 382"/>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4" name="Freeform 383"/>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5" name="Freeform 384"/>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6" name="Freeform 385"/>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7" name="Freeform 386"/>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8" name="Freeform 387"/>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9" name="Rectangle 388"/>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0" name="Rectangle 389"/>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1" name="Rectangle 390"/>
                <p:cNvSpPr>
                  <a:spLocks noChangeArrowheads="1"/>
                </p:cNvSpPr>
                <p:nvPr/>
              </p:nvSpPr>
              <p:spPr bwMode="auto">
                <a:xfrm>
                  <a:off x="9002713" y="5018088"/>
                  <a:ext cx="1012825" cy="120650"/>
                </a:xfrm>
                <a:prstGeom prst="rect">
                  <a:avLst/>
                </a:prstGeom>
                <a:solidFill>
                  <a:srgbClr val="B1B1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2" name="Rectangle 391"/>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3" name="Rectangle 392"/>
                <p:cNvSpPr>
                  <a:spLocks noChangeArrowheads="1"/>
                </p:cNvSpPr>
                <p:nvPr/>
              </p:nvSpPr>
              <p:spPr bwMode="auto">
                <a:xfrm>
                  <a:off x="9585325" y="5018088"/>
                  <a:ext cx="430213" cy="120650"/>
                </a:xfrm>
                <a:prstGeom prst="rect">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4" name="Rectangle 393"/>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5" name="Freeform 394"/>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6" name="Freeform 395"/>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7" name="Freeform 396"/>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8" name="Freeform 397"/>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9" name="Freeform 398"/>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0" name="Freeform 399"/>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1" name="Rectangle 400"/>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2" name="Rectangle 401"/>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3" name="Freeform 402"/>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4" name="Freeform 403"/>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5" name="Freeform 404"/>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grpSp>
        </p:grpSp>
      </p:grpSp>
      <p:grpSp>
        <p:nvGrpSpPr>
          <p:cNvPr id="476" name="Group 475"/>
          <p:cNvGrpSpPr/>
          <p:nvPr/>
        </p:nvGrpSpPr>
        <p:grpSpPr>
          <a:xfrm>
            <a:off x="-2681608" y="5300399"/>
            <a:ext cx="2562224" cy="1740617"/>
            <a:chOff x="555625" y="3443288"/>
            <a:chExt cx="1920875" cy="1304924"/>
          </a:xfrm>
        </p:grpSpPr>
        <p:sp>
          <p:nvSpPr>
            <p:cNvPr id="477"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8"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9"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0"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1"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2"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3"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4"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5"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6"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7"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8"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9"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0"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1"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2"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3"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4"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5"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6"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7"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8"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9"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0"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1"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2"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3"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4"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5"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6"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7"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8"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9"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0"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1"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2"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3"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4"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5"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6"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7"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8"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9"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0"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1"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2"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3"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4"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5"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6"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7"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8"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9"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0"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1"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2"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3"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4"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5"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6"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7"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8"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9"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0"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1"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2"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3"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4"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5"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6"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7"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8"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9"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0"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1"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2"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3"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4"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5"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6"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7"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8"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9"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0"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1"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2"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3"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4"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5"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6"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7"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8"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9"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0"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1"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2"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3"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4"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5"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6"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7"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8"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9"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0"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1"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2"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3"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4"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5"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6"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7"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8"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9"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0"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1"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2"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3"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4"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5"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6"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7"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8"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9"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0"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1"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2"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3"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4"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5"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6"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7"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8"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9"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0"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1"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2"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3"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4"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5"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6"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7"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8"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9"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0"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1"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2"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3"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4"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5"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6"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7"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8"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9"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0"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1"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2"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3"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4"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5"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6"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7"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8"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9"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0"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1"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2"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3"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4"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5"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6"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7"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8"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9"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0"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1"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2"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3"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4"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5"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6"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7"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8"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9"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0"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1"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2"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3"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4"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5"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6"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7"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668" name="Group 667"/>
          <p:cNvGrpSpPr/>
          <p:nvPr/>
        </p:nvGrpSpPr>
        <p:grpSpPr>
          <a:xfrm>
            <a:off x="6124478" y="2080389"/>
            <a:ext cx="2880360" cy="3702809"/>
            <a:chOff x="6248675" y="2125663"/>
            <a:chExt cx="2880360" cy="3657600"/>
          </a:xfrm>
        </p:grpSpPr>
        <p:sp>
          <p:nvSpPr>
            <p:cNvPr id="669" name="Rectangle 668"/>
            <p:cNvSpPr/>
            <p:nvPr/>
          </p:nvSpPr>
          <p:spPr bwMode="auto">
            <a:xfrm>
              <a:off x="6248675" y="2125663"/>
              <a:ext cx="2880360" cy="365760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200" b="1" dirty="0">
                  <a:gradFill>
                    <a:gsLst>
                      <a:gs pos="25000">
                        <a:schemeClr val="bg1"/>
                      </a:gs>
                      <a:gs pos="56000">
                        <a:schemeClr val="bg1"/>
                      </a:gs>
                    </a:gsLst>
                    <a:lin ang="5400000" scaled="0"/>
                  </a:gradFill>
                  <a:ea typeface="Segoe UI" pitchFamily="34" charset="0"/>
                  <a:cs typeface="Segoe UI" pitchFamily="34" charset="0"/>
                </a:rPr>
                <a:t>Predictive analytics</a:t>
              </a:r>
            </a:p>
          </p:txBody>
        </p:sp>
        <p:grpSp>
          <p:nvGrpSpPr>
            <p:cNvPr id="670" name="Group 669"/>
            <p:cNvGrpSpPr/>
            <p:nvPr/>
          </p:nvGrpSpPr>
          <p:grpSpPr>
            <a:xfrm>
              <a:off x="6432401" y="3369334"/>
              <a:ext cx="2552452" cy="2120631"/>
              <a:chOff x="2671092" y="-3358137"/>
              <a:chExt cx="4101184" cy="3407350"/>
            </a:xfrm>
          </p:grpSpPr>
          <p:sp>
            <p:nvSpPr>
              <p:cNvPr id="671" name="Oval 670"/>
              <p:cNvSpPr/>
              <p:nvPr/>
            </p:nvSpPr>
            <p:spPr bwMode="auto">
              <a:xfrm>
                <a:off x="3425684" y="-2368606"/>
                <a:ext cx="875004" cy="86982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72" name="Freeform 7"/>
              <p:cNvSpPr>
                <a:spLocks noEditPoints="1"/>
              </p:cNvSpPr>
              <p:nvPr/>
            </p:nvSpPr>
            <p:spPr bwMode="auto">
              <a:xfrm>
                <a:off x="3425825" y="-2368018"/>
                <a:ext cx="875507" cy="871911"/>
              </a:xfrm>
              <a:custGeom>
                <a:avLst/>
                <a:gdLst>
                  <a:gd name="T0" fmla="*/ 2326 w 2922"/>
                  <a:gd name="T1" fmla="*/ 1933 h 2908"/>
                  <a:gd name="T2" fmla="*/ 2284 w 2922"/>
                  <a:gd name="T3" fmla="*/ 2016 h 2908"/>
                  <a:gd name="T4" fmla="*/ 2315 w 2922"/>
                  <a:gd name="T5" fmla="*/ 2096 h 2908"/>
                  <a:gd name="T6" fmla="*/ 2396 w 2922"/>
                  <a:gd name="T7" fmla="*/ 2129 h 2908"/>
                  <a:gd name="T8" fmla="*/ 2479 w 2922"/>
                  <a:gd name="T9" fmla="*/ 2088 h 2908"/>
                  <a:gd name="T10" fmla="*/ 2497 w 2922"/>
                  <a:gd name="T11" fmla="*/ 1991 h 2908"/>
                  <a:gd name="T12" fmla="*/ 2447 w 2922"/>
                  <a:gd name="T13" fmla="*/ 1922 h 2908"/>
                  <a:gd name="T14" fmla="*/ 2417 w 2922"/>
                  <a:gd name="T15" fmla="*/ 1309 h 2908"/>
                  <a:gd name="T16" fmla="*/ 2289 w 2922"/>
                  <a:gd name="T17" fmla="*/ 1381 h 2908"/>
                  <a:gd name="T18" fmla="*/ 2234 w 2922"/>
                  <a:gd name="T19" fmla="*/ 1521 h 2908"/>
                  <a:gd name="T20" fmla="*/ 2282 w 2922"/>
                  <a:gd name="T21" fmla="*/ 1655 h 2908"/>
                  <a:gd name="T22" fmla="*/ 2405 w 2922"/>
                  <a:gd name="T23" fmla="*/ 1729 h 2908"/>
                  <a:gd name="T24" fmla="*/ 2548 w 2922"/>
                  <a:gd name="T25" fmla="*/ 1706 h 2908"/>
                  <a:gd name="T26" fmla="*/ 2643 w 2922"/>
                  <a:gd name="T27" fmla="*/ 1599 h 2908"/>
                  <a:gd name="T28" fmla="*/ 2647 w 2922"/>
                  <a:gd name="T29" fmla="*/ 1454 h 2908"/>
                  <a:gd name="T30" fmla="*/ 2558 w 2922"/>
                  <a:gd name="T31" fmla="*/ 1341 h 2908"/>
                  <a:gd name="T32" fmla="*/ 1841 w 2922"/>
                  <a:gd name="T33" fmla="*/ 379 h 2908"/>
                  <a:gd name="T34" fmla="*/ 1691 w 2922"/>
                  <a:gd name="T35" fmla="*/ 426 h 2908"/>
                  <a:gd name="T36" fmla="*/ 1598 w 2922"/>
                  <a:gd name="T37" fmla="*/ 544 h 2908"/>
                  <a:gd name="T38" fmla="*/ 1579 w 2922"/>
                  <a:gd name="T39" fmla="*/ 722 h 2908"/>
                  <a:gd name="T40" fmla="*/ 1658 w 2922"/>
                  <a:gd name="T41" fmla="*/ 930 h 2908"/>
                  <a:gd name="T42" fmla="*/ 1815 w 2922"/>
                  <a:gd name="T43" fmla="*/ 1102 h 2908"/>
                  <a:gd name="T44" fmla="*/ 2016 w 2922"/>
                  <a:gd name="T45" fmla="*/ 1201 h 2908"/>
                  <a:gd name="T46" fmla="*/ 2208 w 2922"/>
                  <a:gd name="T47" fmla="*/ 1200 h 2908"/>
                  <a:gd name="T48" fmla="*/ 2342 w 2922"/>
                  <a:gd name="T49" fmla="*/ 1112 h 2908"/>
                  <a:gd name="T50" fmla="*/ 2399 w 2922"/>
                  <a:gd name="T51" fmla="*/ 958 h 2908"/>
                  <a:gd name="T52" fmla="*/ 2359 w 2922"/>
                  <a:gd name="T53" fmla="*/ 743 h 2908"/>
                  <a:gd name="T54" fmla="*/ 2208 w 2922"/>
                  <a:gd name="T55" fmla="*/ 533 h 2908"/>
                  <a:gd name="T56" fmla="*/ 1991 w 2922"/>
                  <a:gd name="T57" fmla="*/ 401 h 2908"/>
                  <a:gd name="T58" fmla="*/ 1453 w 2922"/>
                  <a:gd name="T59" fmla="*/ 0 h 2908"/>
                  <a:gd name="T60" fmla="*/ 1846 w 2922"/>
                  <a:gd name="T61" fmla="*/ 52 h 2908"/>
                  <a:gd name="T62" fmla="*/ 2198 w 2922"/>
                  <a:gd name="T63" fmla="*/ 199 h 2908"/>
                  <a:gd name="T64" fmla="*/ 2495 w 2922"/>
                  <a:gd name="T65" fmla="*/ 426 h 2908"/>
                  <a:gd name="T66" fmla="*/ 2724 w 2922"/>
                  <a:gd name="T67" fmla="*/ 722 h 2908"/>
                  <a:gd name="T68" fmla="*/ 2871 w 2922"/>
                  <a:gd name="T69" fmla="*/ 1071 h 2908"/>
                  <a:gd name="T70" fmla="*/ 2922 w 2922"/>
                  <a:gd name="T71" fmla="*/ 1461 h 2908"/>
                  <a:gd name="T72" fmla="*/ 2871 w 2922"/>
                  <a:gd name="T73" fmla="*/ 1839 h 2908"/>
                  <a:gd name="T74" fmla="*/ 2734 w 2922"/>
                  <a:gd name="T75" fmla="*/ 2174 h 2908"/>
                  <a:gd name="T76" fmla="*/ 2526 w 2922"/>
                  <a:gd name="T77" fmla="*/ 2456 h 2908"/>
                  <a:gd name="T78" fmla="*/ 2261 w 2922"/>
                  <a:gd name="T79" fmla="*/ 2677 h 2908"/>
                  <a:gd name="T80" fmla="*/ 1959 w 2922"/>
                  <a:gd name="T81" fmla="*/ 2828 h 2908"/>
                  <a:gd name="T82" fmla="*/ 1630 w 2922"/>
                  <a:gd name="T83" fmla="*/ 2902 h 2908"/>
                  <a:gd name="T84" fmla="*/ 1297 w 2922"/>
                  <a:gd name="T85" fmla="*/ 2902 h 2908"/>
                  <a:gd name="T86" fmla="*/ 972 w 2922"/>
                  <a:gd name="T87" fmla="*/ 2830 h 2908"/>
                  <a:gd name="T88" fmla="*/ 669 w 2922"/>
                  <a:gd name="T89" fmla="*/ 2681 h 2908"/>
                  <a:gd name="T90" fmla="*/ 404 w 2922"/>
                  <a:gd name="T91" fmla="*/ 2462 h 2908"/>
                  <a:gd name="T92" fmla="*/ 194 w 2922"/>
                  <a:gd name="T93" fmla="*/ 2180 h 2908"/>
                  <a:gd name="T94" fmla="*/ 54 w 2922"/>
                  <a:gd name="T95" fmla="*/ 1844 h 2908"/>
                  <a:gd name="T96" fmla="*/ 0 w 2922"/>
                  <a:gd name="T97" fmla="*/ 1461 h 2908"/>
                  <a:gd name="T98" fmla="*/ 50 w 2922"/>
                  <a:gd name="T99" fmla="*/ 1074 h 2908"/>
                  <a:gd name="T100" fmla="*/ 196 w 2922"/>
                  <a:gd name="T101" fmla="*/ 727 h 2908"/>
                  <a:gd name="T102" fmla="*/ 424 w 2922"/>
                  <a:gd name="T103" fmla="*/ 431 h 2908"/>
                  <a:gd name="T104" fmla="*/ 720 w 2922"/>
                  <a:gd name="T105" fmla="*/ 201 h 2908"/>
                  <a:gd name="T106" fmla="*/ 1067 w 2922"/>
                  <a:gd name="T107" fmla="*/ 53 h 2908"/>
                  <a:gd name="T108" fmla="*/ 1453 w 2922"/>
                  <a:gd name="T109" fmla="*/ 0 h 2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22" h="2908">
                    <a:moveTo>
                      <a:pt x="2398" y="1910"/>
                    </a:moveTo>
                    <a:lnTo>
                      <a:pt x="2369" y="1913"/>
                    </a:lnTo>
                    <a:lnTo>
                      <a:pt x="2345" y="1921"/>
                    </a:lnTo>
                    <a:lnTo>
                      <a:pt x="2326" y="1933"/>
                    </a:lnTo>
                    <a:lnTo>
                      <a:pt x="2310" y="1949"/>
                    </a:lnTo>
                    <a:lnTo>
                      <a:pt x="2298" y="1967"/>
                    </a:lnTo>
                    <a:lnTo>
                      <a:pt x="2289" y="1990"/>
                    </a:lnTo>
                    <a:lnTo>
                      <a:pt x="2284" y="2016"/>
                    </a:lnTo>
                    <a:lnTo>
                      <a:pt x="2284" y="2036"/>
                    </a:lnTo>
                    <a:lnTo>
                      <a:pt x="2290" y="2058"/>
                    </a:lnTo>
                    <a:lnTo>
                      <a:pt x="2300" y="2078"/>
                    </a:lnTo>
                    <a:lnTo>
                      <a:pt x="2315" y="2096"/>
                    </a:lnTo>
                    <a:lnTo>
                      <a:pt x="2334" y="2111"/>
                    </a:lnTo>
                    <a:lnTo>
                      <a:pt x="2353" y="2121"/>
                    </a:lnTo>
                    <a:lnTo>
                      <a:pt x="2374" y="2128"/>
                    </a:lnTo>
                    <a:lnTo>
                      <a:pt x="2396" y="2129"/>
                    </a:lnTo>
                    <a:lnTo>
                      <a:pt x="2421" y="2125"/>
                    </a:lnTo>
                    <a:lnTo>
                      <a:pt x="2444" y="2116"/>
                    </a:lnTo>
                    <a:lnTo>
                      <a:pt x="2464" y="2104"/>
                    </a:lnTo>
                    <a:lnTo>
                      <a:pt x="2479" y="2088"/>
                    </a:lnTo>
                    <a:lnTo>
                      <a:pt x="2490" y="2068"/>
                    </a:lnTo>
                    <a:lnTo>
                      <a:pt x="2497" y="2045"/>
                    </a:lnTo>
                    <a:lnTo>
                      <a:pt x="2500" y="2018"/>
                    </a:lnTo>
                    <a:lnTo>
                      <a:pt x="2497" y="1991"/>
                    </a:lnTo>
                    <a:lnTo>
                      <a:pt x="2490" y="1968"/>
                    </a:lnTo>
                    <a:lnTo>
                      <a:pt x="2480" y="1949"/>
                    </a:lnTo>
                    <a:lnTo>
                      <a:pt x="2465" y="1934"/>
                    </a:lnTo>
                    <a:lnTo>
                      <a:pt x="2447" y="1922"/>
                    </a:lnTo>
                    <a:lnTo>
                      <a:pt x="2424" y="1914"/>
                    </a:lnTo>
                    <a:lnTo>
                      <a:pt x="2398" y="1910"/>
                    </a:lnTo>
                    <a:close/>
                    <a:moveTo>
                      <a:pt x="2454" y="1308"/>
                    </a:moveTo>
                    <a:lnTo>
                      <a:pt x="2417" y="1309"/>
                    </a:lnTo>
                    <a:lnTo>
                      <a:pt x="2381" y="1318"/>
                    </a:lnTo>
                    <a:lnTo>
                      <a:pt x="2346" y="1334"/>
                    </a:lnTo>
                    <a:lnTo>
                      <a:pt x="2317" y="1355"/>
                    </a:lnTo>
                    <a:lnTo>
                      <a:pt x="2289" y="1381"/>
                    </a:lnTo>
                    <a:lnTo>
                      <a:pt x="2267" y="1411"/>
                    </a:lnTo>
                    <a:lnTo>
                      <a:pt x="2250" y="1446"/>
                    </a:lnTo>
                    <a:lnTo>
                      <a:pt x="2238" y="1483"/>
                    </a:lnTo>
                    <a:lnTo>
                      <a:pt x="2234" y="1521"/>
                    </a:lnTo>
                    <a:lnTo>
                      <a:pt x="2236" y="1557"/>
                    </a:lnTo>
                    <a:lnTo>
                      <a:pt x="2245" y="1593"/>
                    </a:lnTo>
                    <a:lnTo>
                      <a:pt x="2261" y="1625"/>
                    </a:lnTo>
                    <a:lnTo>
                      <a:pt x="2282" y="1655"/>
                    </a:lnTo>
                    <a:lnTo>
                      <a:pt x="2307" y="1681"/>
                    </a:lnTo>
                    <a:lnTo>
                      <a:pt x="2336" y="1703"/>
                    </a:lnTo>
                    <a:lnTo>
                      <a:pt x="2369" y="1719"/>
                    </a:lnTo>
                    <a:lnTo>
                      <a:pt x="2405" y="1729"/>
                    </a:lnTo>
                    <a:lnTo>
                      <a:pt x="2442" y="1734"/>
                    </a:lnTo>
                    <a:lnTo>
                      <a:pt x="2480" y="1731"/>
                    </a:lnTo>
                    <a:lnTo>
                      <a:pt x="2516" y="1722"/>
                    </a:lnTo>
                    <a:lnTo>
                      <a:pt x="2548" y="1706"/>
                    </a:lnTo>
                    <a:lnTo>
                      <a:pt x="2579" y="1686"/>
                    </a:lnTo>
                    <a:lnTo>
                      <a:pt x="2604" y="1661"/>
                    </a:lnTo>
                    <a:lnTo>
                      <a:pt x="2626" y="1632"/>
                    </a:lnTo>
                    <a:lnTo>
                      <a:pt x="2643" y="1599"/>
                    </a:lnTo>
                    <a:lnTo>
                      <a:pt x="2654" y="1564"/>
                    </a:lnTo>
                    <a:lnTo>
                      <a:pt x="2658" y="1528"/>
                    </a:lnTo>
                    <a:lnTo>
                      <a:pt x="2656" y="1490"/>
                    </a:lnTo>
                    <a:lnTo>
                      <a:pt x="2647" y="1454"/>
                    </a:lnTo>
                    <a:lnTo>
                      <a:pt x="2632" y="1421"/>
                    </a:lnTo>
                    <a:lnTo>
                      <a:pt x="2612" y="1391"/>
                    </a:lnTo>
                    <a:lnTo>
                      <a:pt x="2587" y="1364"/>
                    </a:lnTo>
                    <a:lnTo>
                      <a:pt x="2558" y="1341"/>
                    </a:lnTo>
                    <a:lnTo>
                      <a:pt x="2526" y="1324"/>
                    </a:lnTo>
                    <a:lnTo>
                      <a:pt x="2492" y="1312"/>
                    </a:lnTo>
                    <a:lnTo>
                      <a:pt x="2454" y="1308"/>
                    </a:lnTo>
                    <a:close/>
                    <a:moveTo>
                      <a:pt x="1841" y="379"/>
                    </a:moveTo>
                    <a:lnTo>
                      <a:pt x="1799" y="384"/>
                    </a:lnTo>
                    <a:lnTo>
                      <a:pt x="1759" y="393"/>
                    </a:lnTo>
                    <a:lnTo>
                      <a:pt x="1724" y="408"/>
                    </a:lnTo>
                    <a:lnTo>
                      <a:pt x="1691" y="426"/>
                    </a:lnTo>
                    <a:lnTo>
                      <a:pt x="1662" y="449"/>
                    </a:lnTo>
                    <a:lnTo>
                      <a:pt x="1636" y="477"/>
                    </a:lnTo>
                    <a:lnTo>
                      <a:pt x="1615" y="508"/>
                    </a:lnTo>
                    <a:lnTo>
                      <a:pt x="1598" y="544"/>
                    </a:lnTo>
                    <a:lnTo>
                      <a:pt x="1586" y="582"/>
                    </a:lnTo>
                    <a:lnTo>
                      <a:pt x="1577" y="624"/>
                    </a:lnTo>
                    <a:lnTo>
                      <a:pt x="1575" y="669"/>
                    </a:lnTo>
                    <a:lnTo>
                      <a:pt x="1579" y="722"/>
                    </a:lnTo>
                    <a:lnTo>
                      <a:pt x="1590" y="776"/>
                    </a:lnTo>
                    <a:lnTo>
                      <a:pt x="1607" y="829"/>
                    </a:lnTo>
                    <a:lnTo>
                      <a:pt x="1630" y="881"/>
                    </a:lnTo>
                    <a:lnTo>
                      <a:pt x="1658" y="930"/>
                    </a:lnTo>
                    <a:lnTo>
                      <a:pt x="1691" y="979"/>
                    </a:lnTo>
                    <a:lnTo>
                      <a:pt x="1729" y="1023"/>
                    </a:lnTo>
                    <a:lnTo>
                      <a:pt x="1771" y="1065"/>
                    </a:lnTo>
                    <a:lnTo>
                      <a:pt x="1815" y="1102"/>
                    </a:lnTo>
                    <a:lnTo>
                      <a:pt x="1862" y="1135"/>
                    </a:lnTo>
                    <a:lnTo>
                      <a:pt x="1911" y="1163"/>
                    </a:lnTo>
                    <a:lnTo>
                      <a:pt x="1963" y="1185"/>
                    </a:lnTo>
                    <a:lnTo>
                      <a:pt x="2016" y="1201"/>
                    </a:lnTo>
                    <a:lnTo>
                      <a:pt x="2069" y="1210"/>
                    </a:lnTo>
                    <a:lnTo>
                      <a:pt x="2119" y="1212"/>
                    </a:lnTo>
                    <a:lnTo>
                      <a:pt x="2165" y="1209"/>
                    </a:lnTo>
                    <a:lnTo>
                      <a:pt x="2208" y="1200"/>
                    </a:lnTo>
                    <a:lnTo>
                      <a:pt x="2247" y="1185"/>
                    </a:lnTo>
                    <a:lnTo>
                      <a:pt x="2283" y="1165"/>
                    </a:lnTo>
                    <a:lnTo>
                      <a:pt x="2314" y="1141"/>
                    </a:lnTo>
                    <a:lnTo>
                      <a:pt x="2342" y="1112"/>
                    </a:lnTo>
                    <a:lnTo>
                      <a:pt x="2364" y="1079"/>
                    </a:lnTo>
                    <a:lnTo>
                      <a:pt x="2381" y="1042"/>
                    </a:lnTo>
                    <a:lnTo>
                      <a:pt x="2393" y="1002"/>
                    </a:lnTo>
                    <a:lnTo>
                      <a:pt x="2399" y="958"/>
                    </a:lnTo>
                    <a:lnTo>
                      <a:pt x="2401" y="911"/>
                    </a:lnTo>
                    <a:lnTo>
                      <a:pt x="2395" y="861"/>
                    </a:lnTo>
                    <a:lnTo>
                      <a:pt x="2381" y="801"/>
                    </a:lnTo>
                    <a:lnTo>
                      <a:pt x="2359" y="743"/>
                    </a:lnTo>
                    <a:lnTo>
                      <a:pt x="2330" y="685"/>
                    </a:lnTo>
                    <a:lnTo>
                      <a:pt x="2296" y="631"/>
                    </a:lnTo>
                    <a:lnTo>
                      <a:pt x="2254" y="580"/>
                    </a:lnTo>
                    <a:lnTo>
                      <a:pt x="2208" y="533"/>
                    </a:lnTo>
                    <a:lnTo>
                      <a:pt x="2159" y="491"/>
                    </a:lnTo>
                    <a:lnTo>
                      <a:pt x="2105" y="454"/>
                    </a:lnTo>
                    <a:lnTo>
                      <a:pt x="2049" y="424"/>
                    </a:lnTo>
                    <a:lnTo>
                      <a:pt x="1991" y="401"/>
                    </a:lnTo>
                    <a:lnTo>
                      <a:pt x="1932" y="386"/>
                    </a:lnTo>
                    <a:lnTo>
                      <a:pt x="1885" y="379"/>
                    </a:lnTo>
                    <a:lnTo>
                      <a:pt x="1841" y="379"/>
                    </a:lnTo>
                    <a:close/>
                    <a:moveTo>
                      <a:pt x="1453" y="0"/>
                    </a:moveTo>
                    <a:lnTo>
                      <a:pt x="1554" y="4"/>
                    </a:lnTo>
                    <a:lnTo>
                      <a:pt x="1653" y="14"/>
                    </a:lnTo>
                    <a:lnTo>
                      <a:pt x="1751" y="30"/>
                    </a:lnTo>
                    <a:lnTo>
                      <a:pt x="1846" y="52"/>
                    </a:lnTo>
                    <a:lnTo>
                      <a:pt x="1938" y="81"/>
                    </a:lnTo>
                    <a:lnTo>
                      <a:pt x="2028" y="114"/>
                    </a:lnTo>
                    <a:lnTo>
                      <a:pt x="2114" y="155"/>
                    </a:lnTo>
                    <a:lnTo>
                      <a:pt x="2198" y="199"/>
                    </a:lnTo>
                    <a:lnTo>
                      <a:pt x="2277" y="249"/>
                    </a:lnTo>
                    <a:lnTo>
                      <a:pt x="2355" y="303"/>
                    </a:lnTo>
                    <a:lnTo>
                      <a:pt x="2427" y="363"/>
                    </a:lnTo>
                    <a:lnTo>
                      <a:pt x="2495" y="426"/>
                    </a:lnTo>
                    <a:lnTo>
                      <a:pt x="2559" y="494"/>
                    </a:lnTo>
                    <a:lnTo>
                      <a:pt x="2619" y="567"/>
                    </a:lnTo>
                    <a:lnTo>
                      <a:pt x="2675" y="643"/>
                    </a:lnTo>
                    <a:lnTo>
                      <a:pt x="2724" y="722"/>
                    </a:lnTo>
                    <a:lnTo>
                      <a:pt x="2769" y="805"/>
                    </a:lnTo>
                    <a:lnTo>
                      <a:pt x="2809" y="890"/>
                    </a:lnTo>
                    <a:lnTo>
                      <a:pt x="2843" y="980"/>
                    </a:lnTo>
                    <a:lnTo>
                      <a:pt x="2871" y="1071"/>
                    </a:lnTo>
                    <a:lnTo>
                      <a:pt x="2893" y="1165"/>
                    </a:lnTo>
                    <a:lnTo>
                      <a:pt x="2909" y="1262"/>
                    </a:lnTo>
                    <a:lnTo>
                      <a:pt x="2919" y="1361"/>
                    </a:lnTo>
                    <a:lnTo>
                      <a:pt x="2922" y="1461"/>
                    </a:lnTo>
                    <a:lnTo>
                      <a:pt x="2919" y="1560"/>
                    </a:lnTo>
                    <a:lnTo>
                      <a:pt x="2908" y="1655"/>
                    </a:lnTo>
                    <a:lnTo>
                      <a:pt x="2893" y="1749"/>
                    </a:lnTo>
                    <a:lnTo>
                      <a:pt x="2871" y="1839"/>
                    </a:lnTo>
                    <a:lnTo>
                      <a:pt x="2845" y="1928"/>
                    </a:lnTo>
                    <a:lnTo>
                      <a:pt x="2813" y="2013"/>
                    </a:lnTo>
                    <a:lnTo>
                      <a:pt x="2776" y="2095"/>
                    </a:lnTo>
                    <a:lnTo>
                      <a:pt x="2734" y="2174"/>
                    </a:lnTo>
                    <a:lnTo>
                      <a:pt x="2688" y="2250"/>
                    </a:lnTo>
                    <a:lnTo>
                      <a:pt x="2638" y="2323"/>
                    </a:lnTo>
                    <a:lnTo>
                      <a:pt x="2584" y="2391"/>
                    </a:lnTo>
                    <a:lnTo>
                      <a:pt x="2526" y="2456"/>
                    </a:lnTo>
                    <a:lnTo>
                      <a:pt x="2464" y="2517"/>
                    </a:lnTo>
                    <a:lnTo>
                      <a:pt x="2399" y="2575"/>
                    </a:lnTo>
                    <a:lnTo>
                      <a:pt x="2333" y="2628"/>
                    </a:lnTo>
                    <a:lnTo>
                      <a:pt x="2261" y="2677"/>
                    </a:lnTo>
                    <a:lnTo>
                      <a:pt x="2189" y="2721"/>
                    </a:lnTo>
                    <a:lnTo>
                      <a:pt x="2114" y="2761"/>
                    </a:lnTo>
                    <a:lnTo>
                      <a:pt x="2037" y="2797"/>
                    </a:lnTo>
                    <a:lnTo>
                      <a:pt x="1959" y="2828"/>
                    </a:lnTo>
                    <a:lnTo>
                      <a:pt x="1878" y="2855"/>
                    </a:lnTo>
                    <a:lnTo>
                      <a:pt x="1796" y="2875"/>
                    </a:lnTo>
                    <a:lnTo>
                      <a:pt x="1713" y="2891"/>
                    </a:lnTo>
                    <a:lnTo>
                      <a:pt x="1630" y="2902"/>
                    </a:lnTo>
                    <a:lnTo>
                      <a:pt x="1546" y="2906"/>
                    </a:lnTo>
                    <a:lnTo>
                      <a:pt x="1462" y="2906"/>
                    </a:lnTo>
                    <a:lnTo>
                      <a:pt x="1379" y="2908"/>
                    </a:lnTo>
                    <a:lnTo>
                      <a:pt x="1297" y="2902"/>
                    </a:lnTo>
                    <a:lnTo>
                      <a:pt x="1214" y="2891"/>
                    </a:lnTo>
                    <a:lnTo>
                      <a:pt x="1132" y="2876"/>
                    </a:lnTo>
                    <a:lnTo>
                      <a:pt x="1051" y="2856"/>
                    </a:lnTo>
                    <a:lnTo>
                      <a:pt x="972" y="2830"/>
                    </a:lnTo>
                    <a:lnTo>
                      <a:pt x="894" y="2800"/>
                    </a:lnTo>
                    <a:lnTo>
                      <a:pt x="817" y="2765"/>
                    </a:lnTo>
                    <a:lnTo>
                      <a:pt x="742" y="2726"/>
                    </a:lnTo>
                    <a:lnTo>
                      <a:pt x="669" y="2681"/>
                    </a:lnTo>
                    <a:lnTo>
                      <a:pt x="599" y="2632"/>
                    </a:lnTo>
                    <a:lnTo>
                      <a:pt x="531" y="2580"/>
                    </a:lnTo>
                    <a:lnTo>
                      <a:pt x="467" y="2523"/>
                    </a:lnTo>
                    <a:lnTo>
                      <a:pt x="404" y="2462"/>
                    </a:lnTo>
                    <a:lnTo>
                      <a:pt x="346" y="2398"/>
                    </a:lnTo>
                    <a:lnTo>
                      <a:pt x="292" y="2329"/>
                    </a:lnTo>
                    <a:lnTo>
                      <a:pt x="241" y="2256"/>
                    </a:lnTo>
                    <a:lnTo>
                      <a:pt x="194" y="2180"/>
                    </a:lnTo>
                    <a:lnTo>
                      <a:pt x="152" y="2101"/>
                    </a:lnTo>
                    <a:lnTo>
                      <a:pt x="114" y="2019"/>
                    </a:lnTo>
                    <a:lnTo>
                      <a:pt x="82" y="1933"/>
                    </a:lnTo>
                    <a:lnTo>
                      <a:pt x="54" y="1844"/>
                    </a:lnTo>
                    <a:lnTo>
                      <a:pt x="33" y="1752"/>
                    </a:lnTo>
                    <a:lnTo>
                      <a:pt x="15" y="1658"/>
                    </a:lnTo>
                    <a:lnTo>
                      <a:pt x="5" y="1561"/>
                    </a:lnTo>
                    <a:lnTo>
                      <a:pt x="0" y="1461"/>
                    </a:lnTo>
                    <a:lnTo>
                      <a:pt x="3" y="1362"/>
                    </a:lnTo>
                    <a:lnTo>
                      <a:pt x="12" y="1264"/>
                    </a:lnTo>
                    <a:lnTo>
                      <a:pt x="28" y="1168"/>
                    </a:lnTo>
                    <a:lnTo>
                      <a:pt x="50" y="1074"/>
                    </a:lnTo>
                    <a:lnTo>
                      <a:pt x="77" y="983"/>
                    </a:lnTo>
                    <a:lnTo>
                      <a:pt x="111" y="895"/>
                    </a:lnTo>
                    <a:lnTo>
                      <a:pt x="151" y="809"/>
                    </a:lnTo>
                    <a:lnTo>
                      <a:pt x="196" y="727"/>
                    </a:lnTo>
                    <a:lnTo>
                      <a:pt x="246" y="647"/>
                    </a:lnTo>
                    <a:lnTo>
                      <a:pt x="301" y="571"/>
                    </a:lnTo>
                    <a:lnTo>
                      <a:pt x="360" y="499"/>
                    </a:lnTo>
                    <a:lnTo>
                      <a:pt x="424" y="431"/>
                    </a:lnTo>
                    <a:lnTo>
                      <a:pt x="492" y="366"/>
                    </a:lnTo>
                    <a:lnTo>
                      <a:pt x="564" y="306"/>
                    </a:lnTo>
                    <a:lnTo>
                      <a:pt x="640" y="251"/>
                    </a:lnTo>
                    <a:lnTo>
                      <a:pt x="720" y="201"/>
                    </a:lnTo>
                    <a:lnTo>
                      <a:pt x="803" y="156"/>
                    </a:lnTo>
                    <a:lnTo>
                      <a:pt x="888" y="115"/>
                    </a:lnTo>
                    <a:lnTo>
                      <a:pt x="977" y="82"/>
                    </a:lnTo>
                    <a:lnTo>
                      <a:pt x="1067" y="53"/>
                    </a:lnTo>
                    <a:lnTo>
                      <a:pt x="1162" y="30"/>
                    </a:lnTo>
                    <a:lnTo>
                      <a:pt x="1257" y="14"/>
                    </a:lnTo>
                    <a:lnTo>
                      <a:pt x="1354" y="4"/>
                    </a:lnTo>
                    <a:lnTo>
                      <a:pt x="1453" y="0"/>
                    </a:lnTo>
                    <a:close/>
                  </a:path>
                </a:pathLst>
              </a:custGeom>
              <a:solidFill>
                <a:schemeClr val="accent3">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73" name="Rectangle 5"/>
              <p:cNvSpPr>
                <a:spLocks noChangeArrowheads="1"/>
              </p:cNvSpPr>
              <p:nvPr/>
            </p:nvSpPr>
            <p:spPr bwMode="auto">
              <a:xfrm>
                <a:off x="3077235" y="-1249362"/>
                <a:ext cx="271463"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4" name="Rectangle 6"/>
              <p:cNvSpPr>
                <a:spLocks noChangeArrowheads="1"/>
              </p:cNvSpPr>
              <p:nvPr/>
            </p:nvSpPr>
            <p:spPr bwMode="auto">
              <a:xfrm>
                <a:off x="5327650" y="-1076325"/>
                <a:ext cx="117475" cy="150813"/>
              </a:xfrm>
              <a:prstGeom prst="rect">
                <a:avLst/>
              </a:prstGeom>
              <a:solidFill>
                <a:srgbClr val="A288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5" name="Freeform 7"/>
              <p:cNvSpPr>
                <a:spLocks/>
              </p:cNvSpPr>
              <p:nvPr/>
            </p:nvSpPr>
            <p:spPr bwMode="auto">
              <a:xfrm>
                <a:off x="4779963" y="-2049462"/>
                <a:ext cx="762000" cy="977900"/>
              </a:xfrm>
              <a:custGeom>
                <a:avLst/>
                <a:gdLst>
                  <a:gd name="T0" fmla="*/ 0 w 203"/>
                  <a:gd name="T1" fmla="*/ 29 h 260"/>
                  <a:gd name="T2" fmla="*/ 29 w 203"/>
                  <a:gd name="T3" fmla="*/ 0 h 260"/>
                  <a:gd name="T4" fmla="*/ 174 w 203"/>
                  <a:gd name="T5" fmla="*/ 0 h 260"/>
                  <a:gd name="T6" fmla="*/ 203 w 203"/>
                  <a:gd name="T7" fmla="*/ 29 h 260"/>
                  <a:gd name="T8" fmla="*/ 203 w 203"/>
                  <a:gd name="T9" fmla="*/ 231 h 260"/>
                  <a:gd name="T10" fmla="*/ 174 w 203"/>
                  <a:gd name="T11" fmla="*/ 260 h 260"/>
                  <a:gd name="T12" fmla="*/ 29 w 203"/>
                  <a:gd name="T13" fmla="*/ 260 h 260"/>
                  <a:gd name="T14" fmla="*/ 0 w 203"/>
                  <a:gd name="T15" fmla="*/ 231 h 260"/>
                  <a:gd name="T16" fmla="*/ 0 w 203"/>
                  <a:gd name="T17" fmla="*/ 2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60">
                    <a:moveTo>
                      <a:pt x="0" y="29"/>
                    </a:moveTo>
                    <a:cubicBezTo>
                      <a:pt x="0" y="13"/>
                      <a:pt x="13" y="0"/>
                      <a:pt x="29" y="0"/>
                    </a:cubicBezTo>
                    <a:cubicBezTo>
                      <a:pt x="174" y="0"/>
                      <a:pt x="174" y="0"/>
                      <a:pt x="174" y="0"/>
                    </a:cubicBezTo>
                    <a:cubicBezTo>
                      <a:pt x="190" y="0"/>
                      <a:pt x="203" y="13"/>
                      <a:pt x="203" y="29"/>
                    </a:cubicBezTo>
                    <a:cubicBezTo>
                      <a:pt x="203" y="231"/>
                      <a:pt x="203" y="231"/>
                      <a:pt x="203" y="231"/>
                    </a:cubicBezTo>
                    <a:cubicBezTo>
                      <a:pt x="203" y="247"/>
                      <a:pt x="190" y="260"/>
                      <a:pt x="174" y="260"/>
                    </a:cubicBezTo>
                    <a:cubicBezTo>
                      <a:pt x="29" y="260"/>
                      <a:pt x="29" y="260"/>
                      <a:pt x="29" y="260"/>
                    </a:cubicBezTo>
                    <a:cubicBezTo>
                      <a:pt x="13" y="260"/>
                      <a:pt x="0" y="247"/>
                      <a:pt x="0" y="231"/>
                    </a:cubicBez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6" name="Rectangle 8"/>
              <p:cNvSpPr>
                <a:spLocks noChangeArrowheads="1"/>
              </p:cNvSpPr>
              <p:nvPr/>
            </p:nvSpPr>
            <p:spPr bwMode="auto">
              <a:xfrm>
                <a:off x="3615398" y="-1249362"/>
                <a:ext cx="225425"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7" name="Freeform 9"/>
              <p:cNvSpPr>
                <a:spLocks/>
              </p:cNvSpPr>
              <p:nvPr/>
            </p:nvSpPr>
            <p:spPr bwMode="auto">
              <a:xfrm>
                <a:off x="361539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8" name="Freeform 10"/>
              <p:cNvSpPr>
                <a:spLocks/>
              </p:cNvSpPr>
              <p:nvPr/>
            </p:nvSpPr>
            <p:spPr bwMode="auto">
              <a:xfrm>
                <a:off x="4881563" y="-557212"/>
                <a:ext cx="184150" cy="347663"/>
              </a:xfrm>
              <a:custGeom>
                <a:avLst/>
                <a:gdLst>
                  <a:gd name="T0" fmla="*/ 116 w 116"/>
                  <a:gd name="T1" fmla="*/ 219 h 219"/>
                  <a:gd name="T2" fmla="*/ 0 w 116"/>
                  <a:gd name="T3" fmla="*/ 219 h 219"/>
                  <a:gd name="T4" fmla="*/ 14 w 116"/>
                  <a:gd name="T5" fmla="*/ 0 h 219"/>
                  <a:gd name="T6" fmla="*/ 101 w 116"/>
                  <a:gd name="T7" fmla="*/ 0 h 219"/>
                  <a:gd name="T8" fmla="*/ 116 w 116"/>
                  <a:gd name="T9" fmla="*/ 219 h 219"/>
                </a:gdLst>
                <a:ahLst/>
                <a:cxnLst>
                  <a:cxn ang="0">
                    <a:pos x="T0" y="T1"/>
                  </a:cxn>
                  <a:cxn ang="0">
                    <a:pos x="T2" y="T3"/>
                  </a:cxn>
                  <a:cxn ang="0">
                    <a:pos x="T4" y="T5"/>
                  </a:cxn>
                  <a:cxn ang="0">
                    <a:pos x="T6" y="T7"/>
                  </a:cxn>
                  <a:cxn ang="0">
                    <a:pos x="T8" y="T9"/>
                  </a:cxn>
                </a:cxnLst>
                <a:rect l="0" t="0" r="r" b="b"/>
                <a:pathLst>
                  <a:path w="116" h="219">
                    <a:moveTo>
                      <a:pt x="116" y="219"/>
                    </a:moveTo>
                    <a:lnTo>
                      <a:pt x="0" y="219"/>
                    </a:lnTo>
                    <a:lnTo>
                      <a:pt x="14" y="0"/>
                    </a:lnTo>
                    <a:lnTo>
                      <a:pt x="101" y="0"/>
                    </a:lnTo>
                    <a:lnTo>
                      <a:pt x="116"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9" name="Freeform 11"/>
              <p:cNvSpPr>
                <a:spLocks/>
              </p:cNvSpPr>
              <p:nvPr/>
            </p:nvSpPr>
            <p:spPr bwMode="auto">
              <a:xfrm>
                <a:off x="4922838" y="-703262"/>
                <a:ext cx="96838" cy="146050"/>
              </a:xfrm>
              <a:custGeom>
                <a:avLst/>
                <a:gdLst>
                  <a:gd name="T0" fmla="*/ 61 w 61"/>
                  <a:gd name="T1" fmla="*/ 92 h 92"/>
                  <a:gd name="T2" fmla="*/ 0 w 61"/>
                  <a:gd name="T3" fmla="*/ 92 h 92"/>
                  <a:gd name="T4" fmla="*/ 7 w 61"/>
                  <a:gd name="T5" fmla="*/ 0 h 92"/>
                  <a:gd name="T6" fmla="*/ 57 w 61"/>
                  <a:gd name="T7" fmla="*/ 0 h 92"/>
                  <a:gd name="T8" fmla="*/ 61 w 61"/>
                  <a:gd name="T9" fmla="*/ 92 h 92"/>
                </a:gdLst>
                <a:ahLst/>
                <a:cxnLst>
                  <a:cxn ang="0">
                    <a:pos x="T0" y="T1"/>
                  </a:cxn>
                  <a:cxn ang="0">
                    <a:pos x="T2" y="T3"/>
                  </a:cxn>
                  <a:cxn ang="0">
                    <a:pos x="T4" y="T5"/>
                  </a:cxn>
                  <a:cxn ang="0">
                    <a:pos x="T6" y="T7"/>
                  </a:cxn>
                  <a:cxn ang="0">
                    <a:pos x="T8" y="T9"/>
                  </a:cxn>
                </a:cxnLst>
                <a:rect l="0" t="0" r="r" b="b"/>
                <a:pathLst>
                  <a:path w="61" h="92">
                    <a:moveTo>
                      <a:pt x="61" y="92"/>
                    </a:moveTo>
                    <a:lnTo>
                      <a:pt x="0" y="92"/>
                    </a:lnTo>
                    <a:lnTo>
                      <a:pt x="7" y="0"/>
                    </a:lnTo>
                    <a:lnTo>
                      <a:pt x="57" y="0"/>
                    </a:lnTo>
                    <a:lnTo>
                      <a:pt x="61"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0" name="Oval 12"/>
              <p:cNvSpPr>
                <a:spLocks noChangeArrowheads="1"/>
              </p:cNvSpPr>
              <p:nvPr/>
            </p:nvSpPr>
            <p:spPr bwMode="auto">
              <a:xfrm>
                <a:off x="4387850" y="-157162"/>
                <a:ext cx="207963" cy="2063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1" name="Oval 13"/>
              <p:cNvSpPr>
                <a:spLocks noChangeArrowheads="1"/>
              </p:cNvSpPr>
              <p:nvPr/>
            </p:nvSpPr>
            <p:spPr bwMode="auto">
              <a:xfrm>
                <a:off x="5335588" y="-161925"/>
                <a:ext cx="206375" cy="2032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2" name="Freeform 14"/>
              <p:cNvSpPr>
                <a:spLocks/>
              </p:cNvSpPr>
              <p:nvPr/>
            </p:nvSpPr>
            <p:spPr bwMode="auto">
              <a:xfrm>
                <a:off x="4489450" y="-323850"/>
                <a:ext cx="947738" cy="150813"/>
              </a:xfrm>
              <a:custGeom>
                <a:avLst/>
                <a:gdLst>
                  <a:gd name="T0" fmla="*/ 252 w 252"/>
                  <a:gd name="T1" fmla="*/ 40 h 40"/>
                  <a:gd name="T2" fmla="*/ 220 w 252"/>
                  <a:gd name="T3" fmla="*/ 19 h 40"/>
                  <a:gd name="T4" fmla="*/ 126 w 252"/>
                  <a:gd name="T5" fmla="*/ 0 h 40"/>
                  <a:gd name="T6" fmla="*/ 33 w 252"/>
                  <a:gd name="T7" fmla="*/ 19 h 40"/>
                  <a:gd name="T8" fmla="*/ 0 w 252"/>
                  <a:gd name="T9" fmla="*/ 40 h 40"/>
                  <a:gd name="T10" fmla="*/ 252 w 252"/>
                  <a:gd name="T11" fmla="*/ 40 h 40"/>
                </a:gdLst>
                <a:ahLst/>
                <a:cxnLst>
                  <a:cxn ang="0">
                    <a:pos x="T0" y="T1"/>
                  </a:cxn>
                  <a:cxn ang="0">
                    <a:pos x="T2" y="T3"/>
                  </a:cxn>
                  <a:cxn ang="0">
                    <a:pos x="T4" y="T5"/>
                  </a:cxn>
                  <a:cxn ang="0">
                    <a:pos x="T6" y="T7"/>
                  </a:cxn>
                  <a:cxn ang="0">
                    <a:pos x="T8" y="T9"/>
                  </a:cxn>
                  <a:cxn ang="0">
                    <a:pos x="T10" y="T11"/>
                  </a:cxn>
                </a:cxnLst>
                <a:rect l="0" t="0" r="r" b="b"/>
                <a:pathLst>
                  <a:path w="252" h="40">
                    <a:moveTo>
                      <a:pt x="252" y="40"/>
                    </a:moveTo>
                    <a:cubicBezTo>
                      <a:pt x="247" y="27"/>
                      <a:pt x="236" y="22"/>
                      <a:pt x="220" y="19"/>
                    </a:cubicBezTo>
                    <a:cubicBezTo>
                      <a:pt x="126" y="0"/>
                      <a:pt x="126" y="0"/>
                      <a:pt x="126" y="0"/>
                    </a:cubicBezTo>
                    <a:cubicBezTo>
                      <a:pt x="33" y="19"/>
                      <a:pt x="33" y="19"/>
                      <a:pt x="33" y="19"/>
                    </a:cubicBezTo>
                    <a:cubicBezTo>
                      <a:pt x="19" y="22"/>
                      <a:pt x="6" y="27"/>
                      <a:pt x="0" y="40"/>
                    </a:cubicBezTo>
                    <a:lnTo>
                      <a:pt x="25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3" name="Rectangle 15"/>
              <p:cNvSpPr>
                <a:spLocks noChangeArrowheads="1"/>
              </p:cNvSpPr>
              <p:nvPr/>
            </p:nvSpPr>
            <p:spPr bwMode="auto">
              <a:xfrm>
                <a:off x="4489450" y="-173037"/>
                <a:ext cx="106363"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4" name="Rectangle 16"/>
              <p:cNvSpPr>
                <a:spLocks noChangeArrowheads="1"/>
              </p:cNvSpPr>
              <p:nvPr/>
            </p:nvSpPr>
            <p:spPr bwMode="auto">
              <a:xfrm>
                <a:off x="5335588" y="-173037"/>
                <a:ext cx="101600" cy="1127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5" name="Freeform 17"/>
              <p:cNvSpPr>
                <a:spLocks/>
              </p:cNvSpPr>
              <p:nvPr/>
            </p:nvSpPr>
            <p:spPr bwMode="auto">
              <a:xfrm>
                <a:off x="4895850"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6" name="Freeform 18"/>
              <p:cNvSpPr>
                <a:spLocks/>
              </p:cNvSpPr>
              <p:nvPr/>
            </p:nvSpPr>
            <p:spPr bwMode="auto">
              <a:xfrm>
                <a:off x="5000625"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7" name="Rectangle 19"/>
              <p:cNvSpPr>
                <a:spLocks noChangeArrowheads="1"/>
              </p:cNvSpPr>
              <p:nvPr/>
            </p:nvSpPr>
            <p:spPr bwMode="auto">
              <a:xfrm>
                <a:off x="4918075" y="-304800"/>
                <a:ext cx="106363" cy="2905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8" name="Freeform 20"/>
              <p:cNvSpPr>
                <a:spLocks/>
              </p:cNvSpPr>
              <p:nvPr/>
            </p:nvSpPr>
            <p:spPr bwMode="auto">
              <a:xfrm>
                <a:off x="4670425" y="-771525"/>
                <a:ext cx="604838" cy="84138"/>
              </a:xfrm>
              <a:custGeom>
                <a:avLst/>
                <a:gdLst>
                  <a:gd name="T0" fmla="*/ 161 w 161"/>
                  <a:gd name="T1" fmla="*/ 11 h 22"/>
                  <a:gd name="T2" fmla="*/ 150 w 161"/>
                  <a:gd name="T3" fmla="*/ 22 h 22"/>
                  <a:gd name="T4" fmla="*/ 10 w 161"/>
                  <a:gd name="T5" fmla="*/ 22 h 22"/>
                  <a:gd name="T6" fmla="*/ 0 w 161"/>
                  <a:gd name="T7" fmla="*/ 11 h 22"/>
                  <a:gd name="T8" fmla="*/ 0 w 161"/>
                  <a:gd name="T9" fmla="*/ 11 h 22"/>
                  <a:gd name="T10" fmla="*/ 10 w 161"/>
                  <a:gd name="T11" fmla="*/ 0 h 22"/>
                  <a:gd name="T12" fmla="*/ 150 w 161"/>
                  <a:gd name="T13" fmla="*/ 0 h 22"/>
                  <a:gd name="T14" fmla="*/ 161 w 161"/>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2">
                    <a:moveTo>
                      <a:pt x="161" y="11"/>
                    </a:moveTo>
                    <a:cubicBezTo>
                      <a:pt x="161" y="17"/>
                      <a:pt x="156" y="22"/>
                      <a:pt x="150" y="22"/>
                    </a:cubicBezTo>
                    <a:cubicBezTo>
                      <a:pt x="10" y="22"/>
                      <a:pt x="10" y="22"/>
                      <a:pt x="10" y="22"/>
                    </a:cubicBezTo>
                    <a:cubicBezTo>
                      <a:pt x="4" y="22"/>
                      <a:pt x="0" y="17"/>
                      <a:pt x="0" y="11"/>
                    </a:cubicBezTo>
                    <a:cubicBezTo>
                      <a:pt x="0" y="11"/>
                      <a:pt x="0" y="11"/>
                      <a:pt x="0" y="11"/>
                    </a:cubicBezTo>
                    <a:cubicBezTo>
                      <a:pt x="0" y="5"/>
                      <a:pt x="4" y="0"/>
                      <a:pt x="10" y="0"/>
                    </a:cubicBezTo>
                    <a:cubicBezTo>
                      <a:pt x="150" y="0"/>
                      <a:pt x="150" y="0"/>
                      <a:pt x="150" y="0"/>
                    </a:cubicBezTo>
                    <a:cubicBezTo>
                      <a:pt x="156" y="0"/>
                      <a:pt x="161" y="5"/>
                      <a:pt x="161"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9" name="Freeform 21"/>
              <p:cNvSpPr>
                <a:spLocks/>
              </p:cNvSpPr>
              <p:nvPr/>
            </p:nvSpPr>
            <p:spPr bwMode="auto">
              <a:xfrm>
                <a:off x="4395788" y="-812800"/>
                <a:ext cx="1154113" cy="82550"/>
              </a:xfrm>
              <a:custGeom>
                <a:avLst/>
                <a:gdLst>
                  <a:gd name="T0" fmla="*/ 0 w 307"/>
                  <a:gd name="T1" fmla="*/ 0 h 22"/>
                  <a:gd name="T2" fmla="*/ 0 w 307"/>
                  <a:gd name="T3" fmla="*/ 0 h 22"/>
                  <a:gd name="T4" fmla="*/ 22 w 307"/>
                  <a:gd name="T5" fmla="*/ 22 h 22"/>
                  <a:gd name="T6" fmla="*/ 285 w 307"/>
                  <a:gd name="T7" fmla="*/ 22 h 22"/>
                  <a:gd name="T8" fmla="*/ 307 w 307"/>
                  <a:gd name="T9" fmla="*/ 0 h 22"/>
                  <a:gd name="T10" fmla="*/ 307 w 307"/>
                  <a:gd name="T11" fmla="*/ 0 h 22"/>
                  <a:gd name="T12" fmla="*/ 0 w 30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7" h="22">
                    <a:moveTo>
                      <a:pt x="0" y="0"/>
                    </a:moveTo>
                    <a:cubicBezTo>
                      <a:pt x="0" y="0"/>
                      <a:pt x="0" y="0"/>
                      <a:pt x="0" y="0"/>
                    </a:cubicBezTo>
                    <a:cubicBezTo>
                      <a:pt x="0" y="12"/>
                      <a:pt x="10" y="22"/>
                      <a:pt x="22" y="22"/>
                    </a:cubicBezTo>
                    <a:cubicBezTo>
                      <a:pt x="285" y="22"/>
                      <a:pt x="285" y="22"/>
                      <a:pt x="285" y="22"/>
                    </a:cubicBezTo>
                    <a:cubicBezTo>
                      <a:pt x="297" y="22"/>
                      <a:pt x="307" y="12"/>
                      <a:pt x="307" y="0"/>
                    </a:cubicBezTo>
                    <a:cubicBezTo>
                      <a:pt x="307" y="0"/>
                      <a:pt x="307" y="0"/>
                      <a:pt x="307" y="0"/>
                    </a:cubicBezTo>
                    <a:lnTo>
                      <a:pt x="0" y="0"/>
                    </a:lnTo>
                    <a:close/>
                  </a:path>
                </a:pathLst>
              </a:custGeom>
              <a:solidFill>
                <a:srgbClr val="A288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0" name="Freeform 22"/>
              <p:cNvSpPr>
                <a:spLocks/>
              </p:cNvSpPr>
              <p:nvPr/>
            </p:nvSpPr>
            <p:spPr bwMode="auto">
              <a:xfrm>
                <a:off x="4395788" y="-925512"/>
                <a:ext cx="1146175" cy="112713"/>
              </a:xfrm>
              <a:custGeom>
                <a:avLst/>
                <a:gdLst>
                  <a:gd name="T0" fmla="*/ 305 w 305"/>
                  <a:gd name="T1" fmla="*/ 15 h 30"/>
                  <a:gd name="T2" fmla="*/ 290 w 305"/>
                  <a:gd name="T3" fmla="*/ 0 h 30"/>
                  <a:gd name="T4" fmla="*/ 14 w 305"/>
                  <a:gd name="T5" fmla="*/ 0 h 30"/>
                  <a:gd name="T6" fmla="*/ 0 w 305"/>
                  <a:gd name="T7" fmla="*/ 15 h 30"/>
                  <a:gd name="T8" fmla="*/ 0 w 305"/>
                  <a:gd name="T9" fmla="*/ 15 h 30"/>
                  <a:gd name="T10" fmla="*/ 14 w 305"/>
                  <a:gd name="T11" fmla="*/ 30 h 30"/>
                  <a:gd name="T12" fmla="*/ 290 w 305"/>
                  <a:gd name="T13" fmla="*/ 30 h 30"/>
                  <a:gd name="T14" fmla="*/ 305 w 30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30">
                    <a:moveTo>
                      <a:pt x="305" y="15"/>
                    </a:moveTo>
                    <a:cubicBezTo>
                      <a:pt x="305" y="7"/>
                      <a:pt x="298" y="0"/>
                      <a:pt x="290" y="0"/>
                    </a:cubicBezTo>
                    <a:cubicBezTo>
                      <a:pt x="14" y="0"/>
                      <a:pt x="14" y="0"/>
                      <a:pt x="14" y="0"/>
                    </a:cubicBezTo>
                    <a:cubicBezTo>
                      <a:pt x="6" y="0"/>
                      <a:pt x="0" y="7"/>
                      <a:pt x="0" y="15"/>
                    </a:cubicBezTo>
                    <a:cubicBezTo>
                      <a:pt x="0" y="15"/>
                      <a:pt x="0" y="15"/>
                      <a:pt x="0" y="15"/>
                    </a:cubicBezTo>
                    <a:cubicBezTo>
                      <a:pt x="0" y="23"/>
                      <a:pt x="6" y="30"/>
                      <a:pt x="14" y="30"/>
                    </a:cubicBezTo>
                    <a:cubicBezTo>
                      <a:pt x="290" y="30"/>
                      <a:pt x="290" y="30"/>
                      <a:pt x="290" y="30"/>
                    </a:cubicBezTo>
                    <a:cubicBezTo>
                      <a:pt x="298" y="30"/>
                      <a:pt x="305" y="23"/>
                      <a:pt x="305"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1" name="Freeform 23"/>
              <p:cNvSpPr>
                <a:spLocks/>
              </p:cNvSpPr>
              <p:nvPr/>
            </p:nvSpPr>
            <p:spPr bwMode="auto">
              <a:xfrm>
                <a:off x="3692525" y="-1557337"/>
                <a:ext cx="1038225" cy="173038"/>
              </a:xfrm>
              <a:custGeom>
                <a:avLst/>
                <a:gdLst>
                  <a:gd name="T0" fmla="*/ 91 w 276"/>
                  <a:gd name="T1" fmla="*/ 0 h 46"/>
                  <a:gd name="T2" fmla="*/ 0 w 276"/>
                  <a:gd name="T3" fmla="*/ 46 h 46"/>
                  <a:gd name="T4" fmla="*/ 91 w 276"/>
                  <a:gd name="T5" fmla="*/ 46 h 46"/>
                  <a:gd name="T6" fmla="*/ 276 w 276"/>
                  <a:gd name="T7" fmla="*/ 46 h 46"/>
                  <a:gd name="T8" fmla="*/ 276 w 276"/>
                  <a:gd name="T9" fmla="*/ 0 h 46"/>
                  <a:gd name="T10" fmla="*/ 91 w 276"/>
                  <a:gd name="T11" fmla="*/ 0 h 46"/>
                </a:gdLst>
                <a:ahLst/>
                <a:cxnLst>
                  <a:cxn ang="0">
                    <a:pos x="T0" y="T1"/>
                  </a:cxn>
                  <a:cxn ang="0">
                    <a:pos x="T2" y="T3"/>
                  </a:cxn>
                  <a:cxn ang="0">
                    <a:pos x="T4" y="T5"/>
                  </a:cxn>
                  <a:cxn ang="0">
                    <a:pos x="T6" y="T7"/>
                  </a:cxn>
                  <a:cxn ang="0">
                    <a:pos x="T8" y="T9"/>
                  </a:cxn>
                  <a:cxn ang="0">
                    <a:pos x="T10" y="T11"/>
                  </a:cxn>
                </a:cxnLst>
                <a:rect l="0" t="0" r="r" b="b"/>
                <a:pathLst>
                  <a:path w="276" h="46">
                    <a:moveTo>
                      <a:pt x="91" y="0"/>
                    </a:moveTo>
                    <a:cubicBezTo>
                      <a:pt x="5" y="0"/>
                      <a:pt x="0" y="46"/>
                      <a:pt x="0" y="46"/>
                    </a:cubicBezTo>
                    <a:cubicBezTo>
                      <a:pt x="91" y="46"/>
                      <a:pt x="91" y="46"/>
                      <a:pt x="91" y="46"/>
                    </a:cubicBezTo>
                    <a:cubicBezTo>
                      <a:pt x="276" y="46"/>
                      <a:pt x="276" y="46"/>
                      <a:pt x="276" y="46"/>
                    </a:cubicBezTo>
                    <a:cubicBezTo>
                      <a:pt x="276" y="0"/>
                      <a:pt x="276" y="0"/>
                      <a:pt x="276" y="0"/>
                    </a:cubicBezTo>
                    <a:lnTo>
                      <a:pt x="91" y="0"/>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2" name="Freeform 24"/>
              <p:cNvSpPr>
                <a:spLocks/>
              </p:cNvSpPr>
              <p:nvPr/>
            </p:nvSpPr>
            <p:spPr bwMode="auto">
              <a:xfrm>
                <a:off x="4313238" y="-1733550"/>
                <a:ext cx="342900" cy="176213"/>
              </a:xfrm>
              <a:custGeom>
                <a:avLst/>
                <a:gdLst>
                  <a:gd name="T0" fmla="*/ 0 w 216"/>
                  <a:gd name="T1" fmla="*/ 111 h 111"/>
                  <a:gd name="T2" fmla="*/ 216 w 216"/>
                  <a:gd name="T3" fmla="*/ 111 h 111"/>
                  <a:gd name="T4" fmla="*/ 216 w 216"/>
                  <a:gd name="T5" fmla="*/ 0 h 111"/>
                  <a:gd name="T6" fmla="*/ 102 w 216"/>
                  <a:gd name="T7" fmla="*/ 0 h 111"/>
                  <a:gd name="T8" fmla="*/ 64 w 216"/>
                  <a:gd name="T9" fmla="*/ 47 h 111"/>
                  <a:gd name="T10" fmla="*/ 62 w 216"/>
                  <a:gd name="T11" fmla="*/ 0 h 111"/>
                  <a:gd name="T12" fmla="*/ 0 w 216"/>
                  <a:gd name="T13" fmla="*/ 0 h 111"/>
                  <a:gd name="T14" fmla="*/ 0 w 216"/>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11">
                    <a:moveTo>
                      <a:pt x="0" y="111"/>
                    </a:moveTo>
                    <a:lnTo>
                      <a:pt x="216" y="111"/>
                    </a:lnTo>
                    <a:lnTo>
                      <a:pt x="216" y="0"/>
                    </a:lnTo>
                    <a:lnTo>
                      <a:pt x="102" y="0"/>
                    </a:lnTo>
                    <a:lnTo>
                      <a:pt x="64" y="47"/>
                    </a:lnTo>
                    <a:lnTo>
                      <a:pt x="62" y="0"/>
                    </a:lnTo>
                    <a:lnTo>
                      <a:pt x="0" y="0"/>
                    </a:lnTo>
                    <a:lnTo>
                      <a:pt x="0"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3" name="Rectangle 25"/>
              <p:cNvSpPr>
                <a:spLocks noChangeArrowheads="1"/>
              </p:cNvSpPr>
              <p:nvPr/>
            </p:nvSpPr>
            <p:spPr bwMode="auto">
              <a:xfrm>
                <a:off x="4708525" y="-2636837"/>
                <a:ext cx="488950" cy="341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4" name="Freeform 26"/>
              <p:cNvSpPr>
                <a:spLocks/>
              </p:cNvSpPr>
              <p:nvPr/>
            </p:nvSpPr>
            <p:spPr bwMode="auto">
              <a:xfrm>
                <a:off x="4692650" y="-2425700"/>
                <a:ext cx="481013" cy="560388"/>
              </a:xfrm>
              <a:custGeom>
                <a:avLst/>
                <a:gdLst>
                  <a:gd name="T0" fmla="*/ 303 w 303"/>
                  <a:gd name="T1" fmla="*/ 353 h 353"/>
                  <a:gd name="T2" fmla="*/ 0 w 303"/>
                  <a:gd name="T3" fmla="*/ 353 h 353"/>
                  <a:gd name="T4" fmla="*/ 10 w 303"/>
                  <a:gd name="T5" fmla="*/ 0 h 353"/>
                  <a:gd name="T6" fmla="*/ 303 w 303"/>
                  <a:gd name="T7" fmla="*/ 0 h 353"/>
                  <a:gd name="T8" fmla="*/ 303 w 303"/>
                  <a:gd name="T9" fmla="*/ 353 h 353"/>
                </a:gdLst>
                <a:ahLst/>
                <a:cxnLst>
                  <a:cxn ang="0">
                    <a:pos x="T0" y="T1"/>
                  </a:cxn>
                  <a:cxn ang="0">
                    <a:pos x="T2" y="T3"/>
                  </a:cxn>
                  <a:cxn ang="0">
                    <a:pos x="T4" y="T5"/>
                  </a:cxn>
                  <a:cxn ang="0">
                    <a:pos x="T6" y="T7"/>
                  </a:cxn>
                  <a:cxn ang="0">
                    <a:pos x="T8" y="T9"/>
                  </a:cxn>
                </a:cxnLst>
                <a:rect l="0" t="0" r="r" b="b"/>
                <a:pathLst>
                  <a:path w="303" h="353">
                    <a:moveTo>
                      <a:pt x="303" y="353"/>
                    </a:moveTo>
                    <a:lnTo>
                      <a:pt x="0" y="353"/>
                    </a:lnTo>
                    <a:lnTo>
                      <a:pt x="10" y="0"/>
                    </a:lnTo>
                    <a:lnTo>
                      <a:pt x="303" y="0"/>
                    </a:lnTo>
                    <a:lnTo>
                      <a:pt x="303" y="353"/>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5" name="Freeform 27"/>
              <p:cNvSpPr>
                <a:spLocks/>
              </p:cNvSpPr>
              <p:nvPr/>
            </p:nvSpPr>
            <p:spPr bwMode="auto">
              <a:xfrm>
                <a:off x="4722813" y="-2708275"/>
                <a:ext cx="307975" cy="398463"/>
              </a:xfrm>
              <a:custGeom>
                <a:avLst/>
                <a:gdLst>
                  <a:gd name="T0" fmla="*/ 0 w 194"/>
                  <a:gd name="T1" fmla="*/ 251 h 251"/>
                  <a:gd name="T2" fmla="*/ 43 w 194"/>
                  <a:gd name="T3" fmla="*/ 123 h 251"/>
                  <a:gd name="T4" fmla="*/ 43 w 194"/>
                  <a:gd name="T5" fmla="*/ 0 h 251"/>
                  <a:gd name="T6" fmla="*/ 194 w 194"/>
                  <a:gd name="T7" fmla="*/ 0 h 251"/>
                  <a:gd name="T8" fmla="*/ 194 w 194"/>
                  <a:gd name="T9" fmla="*/ 251 h 251"/>
                  <a:gd name="T10" fmla="*/ 0 w 194"/>
                  <a:gd name="T11" fmla="*/ 251 h 251"/>
                </a:gdLst>
                <a:ahLst/>
                <a:cxnLst>
                  <a:cxn ang="0">
                    <a:pos x="T0" y="T1"/>
                  </a:cxn>
                  <a:cxn ang="0">
                    <a:pos x="T2" y="T3"/>
                  </a:cxn>
                  <a:cxn ang="0">
                    <a:pos x="T4" y="T5"/>
                  </a:cxn>
                  <a:cxn ang="0">
                    <a:pos x="T6" y="T7"/>
                  </a:cxn>
                  <a:cxn ang="0">
                    <a:pos x="T8" y="T9"/>
                  </a:cxn>
                  <a:cxn ang="0">
                    <a:pos x="T10" y="T11"/>
                  </a:cxn>
                </a:cxnLst>
                <a:rect l="0" t="0" r="r" b="b"/>
                <a:pathLst>
                  <a:path w="194" h="251">
                    <a:moveTo>
                      <a:pt x="0" y="251"/>
                    </a:moveTo>
                    <a:lnTo>
                      <a:pt x="43" y="123"/>
                    </a:lnTo>
                    <a:lnTo>
                      <a:pt x="43" y="0"/>
                    </a:lnTo>
                    <a:lnTo>
                      <a:pt x="194" y="0"/>
                    </a:lnTo>
                    <a:lnTo>
                      <a:pt x="194" y="251"/>
                    </a:lnTo>
                    <a:lnTo>
                      <a:pt x="0" y="251"/>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6" name="Freeform 28"/>
              <p:cNvSpPr>
                <a:spLocks/>
              </p:cNvSpPr>
              <p:nvPr/>
            </p:nvSpPr>
            <p:spPr bwMode="auto">
              <a:xfrm>
                <a:off x="4791075" y="-2708275"/>
                <a:ext cx="239713" cy="211138"/>
              </a:xfrm>
              <a:custGeom>
                <a:avLst/>
                <a:gdLst>
                  <a:gd name="T0" fmla="*/ 0 w 64"/>
                  <a:gd name="T1" fmla="*/ 52 h 56"/>
                  <a:gd name="T2" fmla="*/ 32 w 64"/>
                  <a:gd name="T3" fmla="*/ 56 h 56"/>
                  <a:gd name="T4" fmla="*/ 64 w 64"/>
                  <a:gd name="T5" fmla="*/ 52 h 56"/>
                  <a:gd name="T6" fmla="*/ 64 w 64"/>
                  <a:gd name="T7" fmla="*/ 0 h 56"/>
                  <a:gd name="T8" fmla="*/ 0 w 64"/>
                  <a:gd name="T9" fmla="*/ 0 h 56"/>
                  <a:gd name="T10" fmla="*/ 0 w 64"/>
                  <a:gd name="T11" fmla="*/ 52 h 56"/>
                </a:gdLst>
                <a:ahLst/>
                <a:cxnLst>
                  <a:cxn ang="0">
                    <a:pos x="T0" y="T1"/>
                  </a:cxn>
                  <a:cxn ang="0">
                    <a:pos x="T2" y="T3"/>
                  </a:cxn>
                  <a:cxn ang="0">
                    <a:pos x="T4" y="T5"/>
                  </a:cxn>
                  <a:cxn ang="0">
                    <a:pos x="T6" y="T7"/>
                  </a:cxn>
                  <a:cxn ang="0">
                    <a:pos x="T8" y="T9"/>
                  </a:cxn>
                  <a:cxn ang="0">
                    <a:pos x="T10" y="T11"/>
                  </a:cxn>
                </a:cxnLst>
                <a:rect l="0" t="0" r="r" b="b"/>
                <a:pathLst>
                  <a:path w="64" h="56">
                    <a:moveTo>
                      <a:pt x="0" y="52"/>
                    </a:moveTo>
                    <a:cubicBezTo>
                      <a:pt x="10" y="54"/>
                      <a:pt x="21" y="56"/>
                      <a:pt x="32" y="56"/>
                    </a:cubicBezTo>
                    <a:cubicBezTo>
                      <a:pt x="43" y="56"/>
                      <a:pt x="54" y="54"/>
                      <a:pt x="64" y="52"/>
                    </a:cubicBezTo>
                    <a:cubicBezTo>
                      <a:pt x="64" y="0"/>
                      <a:pt x="64" y="0"/>
                      <a:pt x="64" y="0"/>
                    </a:cubicBezTo>
                    <a:cubicBezTo>
                      <a:pt x="0" y="0"/>
                      <a:pt x="0" y="0"/>
                      <a:pt x="0" y="0"/>
                    </a:cubicBezTo>
                    <a:lnTo>
                      <a:pt x="0" y="52"/>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7" name="Freeform 29"/>
              <p:cNvSpPr>
                <a:spLocks/>
              </p:cNvSpPr>
              <p:nvPr/>
            </p:nvSpPr>
            <p:spPr bwMode="auto">
              <a:xfrm>
                <a:off x="4629150" y="-3081337"/>
                <a:ext cx="568325" cy="534988"/>
              </a:xfrm>
              <a:custGeom>
                <a:avLst/>
                <a:gdLst>
                  <a:gd name="T0" fmla="*/ 0 w 151"/>
                  <a:gd name="T1" fmla="*/ 0 h 142"/>
                  <a:gd name="T2" fmla="*/ 0 w 151"/>
                  <a:gd name="T3" fmla="*/ 118 h 142"/>
                  <a:gd name="T4" fmla="*/ 0 w 151"/>
                  <a:gd name="T5" fmla="*/ 118 h 142"/>
                  <a:gd name="T6" fmla="*/ 75 w 151"/>
                  <a:gd name="T7" fmla="*/ 142 h 142"/>
                  <a:gd name="T8" fmla="*/ 151 w 151"/>
                  <a:gd name="T9" fmla="*/ 118 h 142"/>
                  <a:gd name="T10" fmla="*/ 151 w 151"/>
                  <a:gd name="T11" fmla="*/ 0 h 142"/>
                  <a:gd name="T12" fmla="*/ 0 w 151"/>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151" h="142">
                    <a:moveTo>
                      <a:pt x="0" y="0"/>
                    </a:moveTo>
                    <a:cubicBezTo>
                      <a:pt x="0" y="118"/>
                      <a:pt x="0" y="118"/>
                      <a:pt x="0" y="118"/>
                    </a:cubicBezTo>
                    <a:cubicBezTo>
                      <a:pt x="0" y="118"/>
                      <a:pt x="0" y="118"/>
                      <a:pt x="0" y="118"/>
                    </a:cubicBezTo>
                    <a:cubicBezTo>
                      <a:pt x="21" y="133"/>
                      <a:pt x="47" y="142"/>
                      <a:pt x="75" y="142"/>
                    </a:cubicBezTo>
                    <a:cubicBezTo>
                      <a:pt x="103" y="142"/>
                      <a:pt x="130" y="133"/>
                      <a:pt x="151" y="118"/>
                    </a:cubicBezTo>
                    <a:cubicBezTo>
                      <a:pt x="151" y="0"/>
                      <a:pt x="151" y="0"/>
                      <a:pt x="151" y="0"/>
                    </a:cubicBezTo>
                    <a:lnTo>
                      <a:pt x="0"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8" name="Freeform 30"/>
              <p:cNvSpPr>
                <a:spLocks/>
              </p:cNvSpPr>
              <p:nvPr/>
            </p:nvSpPr>
            <p:spPr bwMode="auto">
              <a:xfrm>
                <a:off x="3892550" y="-198437"/>
                <a:ext cx="454025" cy="233363"/>
              </a:xfrm>
              <a:custGeom>
                <a:avLst/>
                <a:gdLst>
                  <a:gd name="T0" fmla="*/ 68 w 121"/>
                  <a:gd name="T1" fmla="*/ 0 h 62"/>
                  <a:gd name="T2" fmla="*/ 0 w 121"/>
                  <a:gd name="T3" fmla="*/ 62 h 62"/>
                  <a:gd name="T4" fmla="*/ 68 w 121"/>
                  <a:gd name="T5" fmla="*/ 62 h 62"/>
                  <a:gd name="T6" fmla="*/ 121 w 121"/>
                  <a:gd name="T7" fmla="*/ 62 h 62"/>
                  <a:gd name="T8" fmla="*/ 121 w 121"/>
                  <a:gd name="T9" fmla="*/ 0 h 62"/>
                  <a:gd name="T10" fmla="*/ 68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8" y="0"/>
                    </a:moveTo>
                    <a:cubicBezTo>
                      <a:pt x="32" y="0"/>
                      <a:pt x="3" y="27"/>
                      <a:pt x="0" y="62"/>
                    </a:cubicBezTo>
                    <a:cubicBezTo>
                      <a:pt x="68" y="62"/>
                      <a:pt x="68" y="62"/>
                      <a:pt x="68" y="62"/>
                    </a:cubicBezTo>
                    <a:cubicBezTo>
                      <a:pt x="121" y="62"/>
                      <a:pt x="121" y="62"/>
                      <a:pt x="121" y="62"/>
                    </a:cubicBezTo>
                    <a:cubicBezTo>
                      <a:pt x="121" y="0"/>
                      <a:pt x="121" y="0"/>
                      <a:pt x="121" y="0"/>
                    </a:cubicBez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9" name="Freeform 31"/>
              <p:cNvSpPr>
                <a:spLocks/>
              </p:cNvSpPr>
              <p:nvPr/>
            </p:nvSpPr>
            <p:spPr bwMode="auto">
              <a:xfrm>
                <a:off x="3933825" y="-198437"/>
                <a:ext cx="409575" cy="115888"/>
              </a:xfrm>
              <a:custGeom>
                <a:avLst/>
                <a:gdLst>
                  <a:gd name="T0" fmla="*/ 57 w 109"/>
                  <a:gd name="T1" fmla="*/ 0 h 31"/>
                  <a:gd name="T2" fmla="*/ 0 w 109"/>
                  <a:gd name="T3" fmla="*/ 31 h 31"/>
                  <a:gd name="T4" fmla="*/ 74 w 109"/>
                  <a:gd name="T5" fmla="*/ 31 h 31"/>
                  <a:gd name="T6" fmla="*/ 109 w 109"/>
                  <a:gd name="T7" fmla="*/ 0 h 31"/>
                  <a:gd name="T8" fmla="*/ 57 w 109"/>
                  <a:gd name="T9" fmla="*/ 0 h 31"/>
                </a:gdLst>
                <a:ahLst/>
                <a:cxnLst>
                  <a:cxn ang="0">
                    <a:pos x="T0" y="T1"/>
                  </a:cxn>
                  <a:cxn ang="0">
                    <a:pos x="T2" y="T3"/>
                  </a:cxn>
                  <a:cxn ang="0">
                    <a:pos x="T4" y="T5"/>
                  </a:cxn>
                  <a:cxn ang="0">
                    <a:pos x="T6" y="T7"/>
                  </a:cxn>
                  <a:cxn ang="0">
                    <a:pos x="T8" y="T9"/>
                  </a:cxn>
                </a:cxnLst>
                <a:rect l="0" t="0" r="r" b="b"/>
                <a:pathLst>
                  <a:path w="109" h="31">
                    <a:moveTo>
                      <a:pt x="57" y="0"/>
                    </a:moveTo>
                    <a:cubicBezTo>
                      <a:pt x="33" y="0"/>
                      <a:pt x="12" y="12"/>
                      <a:pt x="0" y="31"/>
                    </a:cubicBezTo>
                    <a:cubicBezTo>
                      <a:pt x="74" y="31"/>
                      <a:pt x="74" y="31"/>
                      <a:pt x="74" y="31"/>
                    </a:cubicBezTo>
                    <a:cubicBezTo>
                      <a:pt x="92" y="31"/>
                      <a:pt x="107" y="17"/>
                      <a:pt x="109" y="0"/>
                    </a:cubicBezTo>
                    <a:lnTo>
                      <a:pt x="57"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0" name="Freeform 32"/>
              <p:cNvSpPr>
                <a:spLocks/>
              </p:cNvSpPr>
              <p:nvPr/>
            </p:nvSpPr>
            <p:spPr bwMode="auto">
              <a:xfrm>
                <a:off x="3971925" y="-966787"/>
                <a:ext cx="374650" cy="768350"/>
              </a:xfrm>
              <a:custGeom>
                <a:avLst/>
                <a:gdLst>
                  <a:gd name="T0" fmla="*/ 236 w 236"/>
                  <a:gd name="T1" fmla="*/ 484 h 484"/>
                  <a:gd name="T2" fmla="*/ 0 w 236"/>
                  <a:gd name="T3" fmla="*/ 484 h 484"/>
                  <a:gd name="T4" fmla="*/ 94 w 236"/>
                  <a:gd name="T5" fmla="*/ 0 h 484"/>
                  <a:gd name="T6" fmla="*/ 236 w 236"/>
                  <a:gd name="T7" fmla="*/ 43 h 484"/>
                  <a:gd name="T8" fmla="*/ 236 w 236"/>
                  <a:gd name="T9" fmla="*/ 484 h 484"/>
                </a:gdLst>
                <a:ahLst/>
                <a:cxnLst>
                  <a:cxn ang="0">
                    <a:pos x="T0" y="T1"/>
                  </a:cxn>
                  <a:cxn ang="0">
                    <a:pos x="T2" y="T3"/>
                  </a:cxn>
                  <a:cxn ang="0">
                    <a:pos x="T4" y="T5"/>
                  </a:cxn>
                  <a:cxn ang="0">
                    <a:pos x="T6" y="T7"/>
                  </a:cxn>
                  <a:cxn ang="0">
                    <a:pos x="T8" y="T9"/>
                  </a:cxn>
                </a:cxnLst>
                <a:rect l="0" t="0" r="r" b="b"/>
                <a:pathLst>
                  <a:path w="236" h="484">
                    <a:moveTo>
                      <a:pt x="236" y="484"/>
                    </a:moveTo>
                    <a:lnTo>
                      <a:pt x="0" y="484"/>
                    </a:lnTo>
                    <a:lnTo>
                      <a:pt x="94" y="0"/>
                    </a:lnTo>
                    <a:lnTo>
                      <a:pt x="236" y="43"/>
                    </a:lnTo>
                    <a:lnTo>
                      <a:pt x="236"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1" name="Freeform 33"/>
              <p:cNvSpPr>
                <a:spLocks/>
              </p:cNvSpPr>
              <p:nvPr/>
            </p:nvSpPr>
            <p:spPr bwMode="auto">
              <a:xfrm>
                <a:off x="4117975" y="-1222375"/>
                <a:ext cx="769938" cy="914400"/>
              </a:xfrm>
              <a:custGeom>
                <a:avLst/>
                <a:gdLst>
                  <a:gd name="T0" fmla="*/ 60 w 205"/>
                  <a:gd name="T1" fmla="*/ 243 h 243"/>
                  <a:gd name="T2" fmla="*/ 0 w 205"/>
                  <a:gd name="T3" fmla="*/ 243 h 243"/>
                  <a:gd name="T4" fmla="*/ 0 w 205"/>
                  <a:gd name="T5" fmla="*/ 81 h 243"/>
                  <a:gd name="T6" fmla="*/ 81 w 205"/>
                  <a:gd name="T7" fmla="*/ 0 h 243"/>
                  <a:gd name="T8" fmla="*/ 205 w 205"/>
                  <a:gd name="T9" fmla="*/ 0 h 243"/>
                  <a:gd name="T10" fmla="*/ 205 w 205"/>
                  <a:gd name="T11" fmla="*/ 83 h 243"/>
                  <a:gd name="T12" fmla="*/ 81 w 205"/>
                  <a:gd name="T13" fmla="*/ 83 h 243"/>
                  <a:gd name="T14" fmla="*/ 60 w 205"/>
                  <a:gd name="T15" fmla="*/ 104 h 243"/>
                  <a:gd name="T16" fmla="*/ 60 w 205"/>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243">
                    <a:moveTo>
                      <a:pt x="60" y="243"/>
                    </a:moveTo>
                    <a:cubicBezTo>
                      <a:pt x="0" y="243"/>
                      <a:pt x="0" y="243"/>
                      <a:pt x="0" y="243"/>
                    </a:cubicBezTo>
                    <a:cubicBezTo>
                      <a:pt x="0" y="81"/>
                      <a:pt x="0" y="81"/>
                      <a:pt x="0" y="81"/>
                    </a:cubicBezTo>
                    <a:cubicBezTo>
                      <a:pt x="0" y="36"/>
                      <a:pt x="37" y="0"/>
                      <a:pt x="81" y="0"/>
                    </a:cubicBezTo>
                    <a:cubicBezTo>
                      <a:pt x="205" y="0"/>
                      <a:pt x="205" y="0"/>
                      <a:pt x="205" y="0"/>
                    </a:cubicBezTo>
                    <a:cubicBezTo>
                      <a:pt x="205" y="83"/>
                      <a:pt x="205" y="83"/>
                      <a:pt x="205" y="83"/>
                    </a:cubicBezTo>
                    <a:cubicBezTo>
                      <a:pt x="81" y="83"/>
                      <a:pt x="81" y="83"/>
                      <a:pt x="81" y="83"/>
                    </a:cubicBezTo>
                    <a:cubicBezTo>
                      <a:pt x="70" y="83"/>
                      <a:pt x="60" y="92"/>
                      <a:pt x="60" y="104"/>
                    </a:cubicBezTo>
                    <a:lnTo>
                      <a:pt x="60"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2" name="Freeform 34"/>
              <p:cNvSpPr>
                <a:spLocks/>
              </p:cNvSpPr>
              <p:nvPr/>
            </p:nvSpPr>
            <p:spPr bwMode="auto">
              <a:xfrm>
                <a:off x="4692650" y="-1222375"/>
                <a:ext cx="508000" cy="312738"/>
              </a:xfrm>
              <a:custGeom>
                <a:avLst/>
                <a:gdLst>
                  <a:gd name="T0" fmla="*/ 52 w 135"/>
                  <a:gd name="T1" fmla="*/ 83 h 83"/>
                  <a:gd name="T2" fmla="*/ 135 w 135"/>
                  <a:gd name="T3" fmla="*/ 0 h 83"/>
                  <a:gd name="T4" fmla="*/ 0 w 135"/>
                  <a:gd name="T5" fmla="*/ 0 h 83"/>
                  <a:gd name="T6" fmla="*/ 52 w 135"/>
                  <a:gd name="T7" fmla="*/ 83 h 83"/>
                </a:gdLst>
                <a:ahLst/>
                <a:cxnLst>
                  <a:cxn ang="0">
                    <a:pos x="T0" y="T1"/>
                  </a:cxn>
                  <a:cxn ang="0">
                    <a:pos x="T2" y="T3"/>
                  </a:cxn>
                  <a:cxn ang="0">
                    <a:pos x="T4" y="T5"/>
                  </a:cxn>
                  <a:cxn ang="0">
                    <a:pos x="T6" y="T7"/>
                  </a:cxn>
                </a:cxnLst>
                <a:rect l="0" t="0" r="r" b="b"/>
                <a:pathLst>
                  <a:path w="135" h="83">
                    <a:moveTo>
                      <a:pt x="52" y="83"/>
                    </a:moveTo>
                    <a:cubicBezTo>
                      <a:pt x="98" y="83"/>
                      <a:pt x="135" y="46"/>
                      <a:pt x="135" y="0"/>
                    </a:cubicBezTo>
                    <a:cubicBezTo>
                      <a:pt x="0" y="0"/>
                      <a:pt x="0" y="0"/>
                      <a:pt x="0" y="0"/>
                    </a:cubicBezTo>
                    <a:cubicBezTo>
                      <a:pt x="0" y="46"/>
                      <a:pt x="7" y="83"/>
                      <a:pt x="52"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3" name="Freeform 35"/>
              <p:cNvSpPr>
                <a:spLocks/>
              </p:cNvSpPr>
              <p:nvPr/>
            </p:nvSpPr>
            <p:spPr bwMode="auto">
              <a:xfrm>
                <a:off x="3411538" y="-198437"/>
                <a:ext cx="454025" cy="233363"/>
              </a:xfrm>
              <a:custGeom>
                <a:avLst/>
                <a:gdLst>
                  <a:gd name="T0" fmla="*/ 69 w 121"/>
                  <a:gd name="T1" fmla="*/ 0 h 62"/>
                  <a:gd name="T2" fmla="*/ 0 w 121"/>
                  <a:gd name="T3" fmla="*/ 62 h 62"/>
                  <a:gd name="T4" fmla="*/ 69 w 121"/>
                  <a:gd name="T5" fmla="*/ 62 h 62"/>
                  <a:gd name="T6" fmla="*/ 121 w 121"/>
                  <a:gd name="T7" fmla="*/ 62 h 62"/>
                  <a:gd name="T8" fmla="*/ 121 w 121"/>
                  <a:gd name="T9" fmla="*/ 0 h 62"/>
                  <a:gd name="T10" fmla="*/ 69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9" y="0"/>
                    </a:moveTo>
                    <a:cubicBezTo>
                      <a:pt x="33" y="0"/>
                      <a:pt x="3" y="27"/>
                      <a:pt x="0" y="62"/>
                    </a:cubicBezTo>
                    <a:cubicBezTo>
                      <a:pt x="69" y="62"/>
                      <a:pt x="69" y="62"/>
                      <a:pt x="69" y="62"/>
                    </a:cubicBezTo>
                    <a:cubicBezTo>
                      <a:pt x="121" y="62"/>
                      <a:pt x="121" y="62"/>
                      <a:pt x="121" y="62"/>
                    </a:cubicBezTo>
                    <a:cubicBezTo>
                      <a:pt x="121" y="0"/>
                      <a:pt x="121" y="0"/>
                      <a:pt x="121" y="0"/>
                    </a:cubicBez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4" name="Freeform 36"/>
              <p:cNvSpPr>
                <a:spLocks/>
              </p:cNvSpPr>
              <p:nvPr/>
            </p:nvSpPr>
            <p:spPr bwMode="auto">
              <a:xfrm>
                <a:off x="3452813" y="-198437"/>
                <a:ext cx="412750" cy="115888"/>
              </a:xfrm>
              <a:custGeom>
                <a:avLst/>
                <a:gdLst>
                  <a:gd name="T0" fmla="*/ 58 w 110"/>
                  <a:gd name="T1" fmla="*/ 0 h 31"/>
                  <a:gd name="T2" fmla="*/ 0 w 110"/>
                  <a:gd name="T3" fmla="*/ 31 h 31"/>
                  <a:gd name="T4" fmla="*/ 74 w 110"/>
                  <a:gd name="T5" fmla="*/ 31 h 31"/>
                  <a:gd name="T6" fmla="*/ 110 w 110"/>
                  <a:gd name="T7" fmla="*/ 0 h 31"/>
                  <a:gd name="T8" fmla="*/ 58 w 110"/>
                  <a:gd name="T9" fmla="*/ 0 h 31"/>
                </a:gdLst>
                <a:ahLst/>
                <a:cxnLst>
                  <a:cxn ang="0">
                    <a:pos x="T0" y="T1"/>
                  </a:cxn>
                  <a:cxn ang="0">
                    <a:pos x="T2" y="T3"/>
                  </a:cxn>
                  <a:cxn ang="0">
                    <a:pos x="T4" y="T5"/>
                  </a:cxn>
                  <a:cxn ang="0">
                    <a:pos x="T6" y="T7"/>
                  </a:cxn>
                  <a:cxn ang="0">
                    <a:pos x="T8" y="T9"/>
                  </a:cxn>
                </a:cxnLst>
                <a:rect l="0" t="0" r="r" b="b"/>
                <a:pathLst>
                  <a:path w="110" h="31">
                    <a:moveTo>
                      <a:pt x="58" y="0"/>
                    </a:moveTo>
                    <a:cubicBezTo>
                      <a:pt x="33" y="0"/>
                      <a:pt x="12" y="12"/>
                      <a:pt x="0" y="31"/>
                    </a:cubicBezTo>
                    <a:cubicBezTo>
                      <a:pt x="74" y="31"/>
                      <a:pt x="74" y="31"/>
                      <a:pt x="74" y="31"/>
                    </a:cubicBezTo>
                    <a:cubicBezTo>
                      <a:pt x="93" y="31"/>
                      <a:pt x="107" y="17"/>
                      <a:pt x="110" y="0"/>
                    </a:cubicBezTo>
                    <a:lnTo>
                      <a:pt x="58"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5" name="Freeform 37"/>
              <p:cNvSpPr>
                <a:spLocks/>
              </p:cNvSpPr>
              <p:nvPr/>
            </p:nvSpPr>
            <p:spPr bwMode="auto">
              <a:xfrm>
                <a:off x="3494088" y="-966787"/>
                <a:ext cx="371475" cy="768350"/>
              </a:xfrm>
              <a:custGeom>
                <a:avLst/>
                <a:gdLst>
                  <a:gd name="T0" fmla="*/ 234 w 234"/>
                  <a:gd name="T1" fmla="*/ 484 h 484"/>
                  <a:gd name="T2" fmla="*/ 0 w 234"/>
                  <a:gd name="T3" fmla="*/ 484 h 484"/>
                  <a:gd name="T4" fmla="*/ 92 w 234"/>
                  <a:gd name="T5" fmla="*/ 0 h 484"/>
                  <a:gd name="T6" fmla="*/ 234 w 234"/>
                  <a:gd name="T7" fmla="*/ 43 h 484"/>
                  <a:gd name="T8" fmla="*/ 234 w 234"/>
                  <a:gd name="T9" fmla="*/ 484 h 484"/>
                </a:gdLst>
                <a:ahLst/>
                <a:cxnLst>
                  <a:cxn ang="0">
                    <a:pos x="T0" y="T1"/>
                  </a:cxn>
                  <a:cxn ang="0">
                    <a:pos x="T2" y="T3"/>
                  </a:cxn>
                  <a:cxn ang="0">
                    <a:pos x="T4" y="T5"/>
                  </a:cxn>
                  <a:cxn ang="0">
                    <a:pos x="T6" y="T7"/>
                  </a:cxn>
                  <a:cxn ang="0">
                    <a:pos x="T8" y="T9"/>
                  </a:cxn>
                </a:cxnLst>
                <a:rect l="0" t="0" r="r" b="b"/>
                <a:pathLst>
                  <a:path w="234" h="484">
                    <a:moveTo>
                      <a:pt x="234" y="484"/>
                    </a:moveTo>
                    <a:lnTo>
                      <a:pt x="0" y="484"/>
                    </a:lnTo>
                    <a:lnTo>
                      <a:pt x="92" y="0"/>
                    </a:lnTo>
                    <a:lnTo>
                      <a:pt x="234" y="43"/>
                    </a:lnTo>
                    <a:lnTo>
                      <a:pt x="234"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6" name="Freeform 38"/>
              <p:cNvSpPr>
                <a:spLocks/>
              </p:cNvSpPr>
              <p:nvPr/>
            </p:nvSpPr>
            <p:spPr bwMode="auto">
              <a:xfrm>
                <a:off x="3636963" y="-1222375"/>
                <a:ext cx="774700" cy="914400"/>
              </a:xfrm>
              <a:custGeom>
                <a:avLst/>
                <a:gdLst>
                  <a:gd name="T0" fmla="*/ 61 w 206"/>
                  <a:gd name="T1" fmla="*/ 243 h 243"/>
                  <a:gd name="T2" fmla="*/ 0 w 206"/>
                  <a:gd name="T3" fmla="*/ 243 h 243"/>
                  <a:gd name="T4" fmla="*/ 0 w 206"/>
                  <a:gd name="T5" fmla="*/ 81 h 243"/>
                  <a:gd name="T6" fmla="*/ 82 w 206"/>
                  <a:gd name="T7" fmla="*/ 0 h 243"/>
                  <a:gd name="T8" fmla="*/ 206 w 206"/>
                  <a:gd name="T9" fmla="*/ 0 h 243"/>
                  <a:gd name="T10" fmla="*/ 206 w 206"/>
                  <a:gd name="T11" fmla="*/ 83 h 243"/>
                  <a:gd name="T12" fmla="*/ 82 w 206"/>
                  <a:gd name="T13" fmla="*/ 83 h 243"/>
                  <a:gd name="T14" fmla="*/ 61 w 206"/>
                  <a:gd name="T15" fmla="*/ 104 h 243"/>
                  <a:gd name="T16" fmla="*/ 61 w 206"/>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43">
                    <a:moveTo>
                      <a:pt x="61" y="243"/>
                    </a:moveTo>
                    <a:cubicBezTo>
                      <a:pt x="0" y="243"/>
                      <a:pt x="0" y="243"/>
                      <a:pt x="0" y="243"/>
                    </a:cubicBezTo>
                    <a:cubicBezTo>
                      <a:pt x="0" y="81"/>
                      <a:pt x="0" y="81"/>
                      <a:pt x="0" y="81"/>
                    </a:cubicBezTo>
                    <a:cubicBezTo>
                      <a:pt x="0" y="36"/>
                      <a:pt x="37" y="0"/>
                      <a:pt x="82" y="0"/>
                    </a:cubicBezTo>
                    <a:cubicBezTo>
                      <a:pt x="206" y="0"/>
                      <a:pt x="206" y="0"/>
                      <a:pt x="206" y="0"/>
                    </a:cubicBezTo>
                    <a:cubicBezTo>
                      <a:pt x="206" y="83"/>
                      <a:pt x="206" y="83"/>
                      <a:pt x="206" y="83"/>
                    </a:cubicBezTo>
                    <a:cubicBezTo>
                      <a:pt x="82" y="83"/>
                      <a:pt x="82" y="83"/>
                      <a:pt x="82" y="83"/>
                    </a:cubicBezTo>
                    <a:cubicBezTo>
                      <a:pt x="70" y="83"/>
                      <a:pt x="61" y="92"/>
                      <a:pt x="61" y="104"/>
                    </a:cubicBezTo>
                    <a:lnTo>
                      <a:pt x="61"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7" name="Freeform 39"/>
              <p:cNvSpPr>
                <a:spLocks/>
              </p:cNvSpPr>
              <p:nvPr/>
            </p:nvSpPr>
            <p:spPr bwMode="auto">
              <a:xfrm>
                <a:off x="4211638" y="-1222375"/>
                <a:ext cx="511175" cy="312738"/>
              </a:xfrm>
              <a:custGeom>
                <a:avLst/>
                <a:gdLst>
                  <a:gd name="T0" fmla="*/ 53 w 136"/>
                  <a:gd name="T1" fmla="*/ 83 h 83"/>
                  <a:gd name="T2" fmla="*/ 136 w 136"/>
                  <a:gd name="T3" fmla="*/ 0 h 83"/>
                  <a:gd name="T4" fmla="*/ 0 w 136"/>
                  <a:gd name="T5" fmla="*/ 0 h 83"/>
                  <a:gd name="T6" fmla="*/ 53 w 136"/>
                  <a:gd name="T7" fmla="*/ 83 h 83"/>
                </a:gdLst>
                <a:ahLst/>
                <a:cxnLst>
                  <a:cxn ang="0">
                    <a:pos x="T0" y="T1"/>
                  </a:cxn>
                  <a:cxn ang="0">
                    <a:pos x="T2" y="T3"/>
                  </a:cxn>
                  <a:cxn ang="0">
                    <a:pos x="T4" y="T5"/>
                  </a:cxn>
                  <a:cxn ang="0">
                    <a:pos x="T6" y="T7"/>
                  </a:cxn>
                </a:cxnLst>
                <a:rect l="0" t="0" r="r" b="b"/>
                <a:pathLst>
                  <a:path w="136" h="83">
                    <a:moveTo>
                      <a:pt x="53" y="83"/>
                    </a:moveTo>
                    <a:cubicBezTo>
                      <a:pt x="99" y="83"/>
                      <a:pt x="136" y="46"/>
                      <a:pt x="136" y="0"/>
                    </a:cubicBezTo>
                    <a:cubicBezTo>
                      <a:pt x="0" y="0"/>
                      <a:pt x="0" y="0"/>
                      <a:pt x="0" y="0"/>
                    </a:cubicBezTo>
                    <a:cubicBezTo>
                      <a:pt x="0" y="46"/>
                      <a:pt x="7" y="83"/>
                      <a:pt x="53"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8" name="Rectangle 40"/>
              <p:cNvSpPr>
                <a:spLocks noChangeArrowheads="1"/>
              </p:cNvSpPr>
              <p:nvPr/>
            </p:nvSpPr>
            <p:spPr bwMode="auto">
              <a:xfrm>
                <a:off x="4448175" y="-1312862"/>
                <a:ext cx="752475" cy="1317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9" name="Freeform 41"/>
              <p:cNvSpPr>
                <a:spLocks/>
              </p:cNvSpPr>
              <p:nvPr/>
            </p:nvSpPr>
            <p:spPr bwMode="auto">
              <a:xfrm>
                <a:off x="4637088" y="-1249362"/>
                <a:ext cx="563563" cy="447675"/>
              </a:xfrm>
              <a:custGeom>
                <a:avLst/>
                <a:gdLst>
                  <a:gd name="T0" fmla="*/ 0 w 150"/>
                  <a:gd name="T1" fmla="*/ 0 h 119"/>
                  <a:gd name="T2" fmla="*/ 150 w 150"/>
                  <a:gd name="T3" fmla="*/ 119 h 119"/>
                  <a:gd name="T4" fmla="*/ 150 w 150"/>
                  <a:gd name="T5" fmla="*/ 0 h 119"/>
                  <a:gd name="T6" fmla="*/ 0 w 150"/>
                  <a:gd name="T7" fmla="*/ 0 h 119"/>
                </a:gdLst>
                <a:ahLst/>
                <a:cxnLst>
                  <a:cxn ang="0">
                    <a:pos x="T0" y="T1"/>
                  </a:cxn>
                  <a:cxn ang="0">
                    <a:pos x="T2" y="T3"/>
                  </a:cxn>
                  <a:cxn ang="0">
                    <a:pos x="T4" y="T5"/>
                  </a:cxn>
                  <a:cxn ang="0">
                    <a:pos x="T6" y="T7"/>
                  </a:cxn>
                </a:cxnLst>
                <a:rect l="0" t="0" r="r" b="b"/>
                <a:pathLst>
                  <a:path w="150" h="119">
                    <a:moveTo>
                      <a:pt x="0" y="0"/>
                    </a:moveTo>
                    <a:cubicBezTo>
                      <a:pt x="0" y="55"/>
                      <a:pt x="70" y="119"/>
                      <a:pt x="150" y="119"/>
                    </a:cubicBezTo>
                    <a:cubicBezTo>
                      <a:pt x="150" y="0"/>
                      <a:pt x="150" y="0"/>
                      <a:pt x="150" y="0"/>
                    </a:cubicBez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0" name="Freeform 42"/>
              <p:cNvSpPr>
                <a:spLocks/>
              </p:cNvSpPr>
              <p:nvPr/>
            </p:nvSpPr>
            <p:spPr bwMode="auto">
              <a:xfrm>
                <a:off x="4448175" y="-2425700"/>
                <a:ext cx="1035050" cy="1101725"/>
              </a:xfrm>
              <a:custGeom>
                <a:avLst/>
                <a:gdLst>
                  <a:gd name="T0" fmla="*/ 201 w 275"/>
                  <a:gd name="T1" fmla="*/ 0 h 293"/>
                  <a:gd name="T2" fmla="*/ 159 w 275"/>
                  <a:gd name="T3" fmla="*/ 0 h 293"/>
                  <a:gd name="T4" fmla="*/ 66 w 275"/>
                  <a:gd name="T5" fmla="*/ 112 h 293"/>
                  <a:gd name="T6" fmla="*/ 69 w 275"/>
                  <a:gd name="T7" fmla="*/ 0 h 293"/>
                  <a:gd name="T8" fmla="*/ 69 w 275"/>
                  <a:gd name="T9" fmla="*/ 0 h 293"/>
                  <a:gd name="T10" fmla="*/ 0 w 275"/>
                  <a:gd name="T11" fmla="*/ 133 h 293"/>
                  <a:gd name="T12" fmla="*/ 0 w 275"/>
                  <a:gd name="T13" fmla="*/ 293 h 293"/>
                  <a:gd name="T14" fmla="*/ 200 w 275"/>
                  <a:gd name="T15" fmla="*/ 293 h 293"/>
                  <a:gd name="T16" fmla="*/ 201 w 275"/>
                  <a:gd name="T17" fmla="*/ 137 h 293"/>
                  <a:gd name="T18" fmla="*/ 211 w 275"/>
                  <a:gd name="T19" fmla="*/ 137 h 293"/>
                  <a:gd name="T20" fmla="*/ 211 w 275"/>
                  <a:gd name="T21" fmla="*/ 223 h 293"/>
                  <a:gd name="T22" fmla="*/ 275 w 275"/>
                  <a:gd name="T23" fmla="*/ 223 h 293"/>
                  <a:gd name="T24" fmla="*/ 275 w 275"/>
                  <a:gd name="T25" fmla="*/ 75 h 293"/>
                  <a:gd name="T26" fmla="*/ 201 w 275"/>
                  <a:gd name="T2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93">
                    <a:moveTo>
                      <a:pt x="201" y="0"/>
                    </a:moveTo>
                    <a:cubicBezTo>
                      <a:pt x="159" y="0"/>
                      <a:pt x="159" y="0"/>
                      <a:pt x="159" y="0"/>
                    </a:cubicBezTo>
                    <a:cubicBezTo>
                      <a:pt x="66" y="112"/>
                      <a:pt x="66" y="112"/>
                      <a:pt x="66" y="112"/>
                    </a:cubicBezTo>
                    <a:cubicBezTo>
                      <a:pt x="69" y="0"/>
                      <a:pt x="69" y="0"/>
                      <a:pt x="69" y="0"/>
                    </a:cubicBezTo>
                    <a:cubicBezTo>
                      <a:pt x="69" y="0"/>
                      <a:pt x="69" y="0"/>
                      <a:pt x="69" y="0"/>
                    </a:cubicBezTo>
                    <a:cubicBezTo>
                      <a:pt x="69" y="0"/>
                      <a:pt x="0" y="16"/>
                      <a:pt x="0" y="133"/>
                    </a:cubicBezTo>
                    <a:cubicBezTo>
                      <a:pt x="0" y="249"/>
                      <a:pt x="0" y="293"/>
                      <a:pt x="0" y="293"/>
                    </a:cubicBezTo>
                    <a:cubicBezTo>
                      <a:pt x="200" y="293"/>
                      <a:pt x="200" y="293"/>
                      <a:pt x="200" y="293"/>
                    </a:cubicBezTo>
                    <a:cubicBezTo>
                      <a:pt x="201" y="137"/>
                      <a:pt x="201" y="137"/>
                      <a:pt x="201" y="137"/>
                    </a:cubicBezTo>
                    <a:cubicBezTo>
                      <a:pt x="211" y="137"/>
                      <a:pt x="211" y="137"/>
                      <a:pt x="211" y="137"/>
                    </a:cubicBezTo>
                    <a:cubicBezTo>
                      <a:pt x="211" y="223"/>
                      <a:pt x="211" y="223"/>
                      <a:pt x="211" y="223"/>
                    </a:cubicBezTo>
                    <a:cubicBezTo>
                      <a:pt x="275" y="223"/>
                      <a:pt x="275" y="223"/>
                      <a:pt x="275" y="223"/>
                    </a:cubicBezTo>
                    <a:cubicBezTo>
                      <a:pt x="275" y="75"/>
                      <a:pt x="275" y="75"/>
                      <a:pt x="275" y="75"/>
                    </a:cubicBezTo>
                    <a:cubicBezTo>
                      <a:pt x="275" y="34"/>
                      <a:pt x="242" y="0"/>
                      <a:pt x="201"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1" name="Freeform 43"/>
              <p:cNvSpPr>
                <a:spLocks/>
              </p:cNvSpPr>
              <p:nvPr/>
            </p:nvSpPr>
            <p:spPr bwMode="auto">
              <a:xfrm>
                <a:off x="5241925" y="-1733550"/>
                <a:ext cx="341313" cy="176213"/>
              </a:xfrm>
              <a:custGeom>
                <a:avLst/>
                <a:gdLst>
                  <a:gd name="T0" fmla="*/ 215 w 215"/>
                  <a:gd name="T1" fmla="*/ 111 h 111"/>
                  <a:gd name="T2" fmla="*/ 0 w 215"/>
                  <a:gd name="T3" fmla="*/ 111 h 111"/>
                  <a:gd name="T4" fmla="*/ 0 w 215"/>
                  <a:gd name="T5" fmla="*/ 0 h 111"/>
                  <a:gd name="T6" fmla="*/ 114 w 215"/>
                  <a:gd name="T7" fmla="*/ 0 h 111"/>
                  <a:gd name="T8" fmla="*/ 152 w 215"/>
                  <a:gd name="T9" fmla="*/ 47 h 111"/>
                  <a:gd name="T10" fmla="*/ 152 w 215"/>
                  <a:gd name="T11" fmla="*/ 0 h 111"/>
                  <a:gd name="T12" fmla="*/ 215 w 215"/>
                  <a:gd name="T13" fmla="*/ 0 h 111"/>
                  <a:gd name="T14" fmla="*/ 215 w 215"/>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1">
                    <a:moveTo>
                      <a:pt x="215" y="111"/>
                    </a:moveTo>
                    <a:lnTo>
                      <a:pt x="0" y="111"/>
                    </a:lnTo>
                    <a:lnTo>
                      <a:pt x="0" y="0"/>
                    </a:lnTo>
                    <a:lnTo>
                      <a:pt x="114" y="0"/>
                    </a:lnTo>
                    <a:lnTo>
                      <a:pt x="152" y="47"/>
                    </a:lnTo>
                    <a:lnTo>
                      <a:pt x="152" y="0"/>
                    </a:lnTo>
                    <a:lnTo>
                      <a:pt x="215" y="0"/>
                    </a:lnTo>
                    <a:lnTo>
                      <a:pt x="215"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2" name="Freeform 44"/>
              <p:cNvSpPr>
                <a:spLocks/>
              </p:cNvSpPr>
              <p:nvPr/>
            </p:nvSpPr>
            <p:spPr bwMode="auto">
              <a:xfrm>
                <a:off x="4697413" y="-2513012"/>
                <a:ext cx="544513" cy="508000"/>
              </a:xfrm>
              <a:custGeom>
                <a:avLst/>
                <a:gdLst>
                  <a:gd name="T0" fmla="*/ 172 w 343"/>
                  <a:gd name="T1" fmla="*/ 128 h 320"/>
                  <a:gd name="T2" fmla="*/ 213 w 343"/>
                  <a:gd name="T3" fmla="*/ 175 h 320"/>
                  <a:gd name="T4" fmla="*/ 0 w 343"/>
                  <a:gd name="T5" fmla="*/ 320 h 320"/>
                  <a:gd name="T6" fmla="*/ 210 w 343"/>
                  <a:gd name="T7" fmla="*/ 0 h 320"/>
                  <a:gd name="T8" fmla="*/ 343 w 343"/>
                  <a:gd name="T9" fmla="*/ 85 h 320"/>
                  <a:gd name="T10" fmla="*/ 253 w 343"/>
                  <a:gd name="T11" fmla="*/ 147 h 320"/>
                  <a:gd name="T12" fmla="*/ 172 w 343"/>
                  <a:gd name="T13" fmla="*/ 128 h 320"/>
                </a:gdLst>
                <a:ahLst/>
                <a:cxnLst>
                  <a:cxn ang="0">
                    <a:pos x="T0" y="T1"/>
                  </a:cxn>
                  <a:cxn ang="0">
                    <a:pos x="T2" y="T3"/>
                  </a:cxn>
                  <a:cxn ang="0">
                    <a:pos x="T4" y="T5"/>
                  </a:cxn>
                  <a:cxn ang="0">
                    <a:pos x="T6" y="T7"/>
                  </a:cxn>
                  <a:cxn ang="0">
                    <a:pos x="T8" y="T9"/>
                  </a:cxn>
                  <a:cxn ang="0">
                    <a:pos x="T10" y="T11"/>
                  </a:cxn>
                  <a:cxn ang="0">
                    <a:pos x="T12" y="T13"/>
                  </a:cxn>
                </a:cxnLst>
                <a:rect l="0" t="0" r="r" b="b"/>
                <a:pathLst>
                  <a:path w="343" h="320">
                    <a:moveTo>
                      <a:pt x="172" y="128"/>
                    </a:moveTo>
                    <a:lnTo>
                      <a:pt x="213" y="175"/>
                    </a:lnTo>
                    <a:lnTo>
                      <a:pt x="0" y="320"/>
                    </a:lnTo>
                    <a:lnTo>
                      <a:pt x="210" y="0"/>
                    </a:lnTo>
                    <a:lnTo>
                      <a:pt x="343" y="85"/>
                    </a:lnTo>
                    <a:lnTo>
                      <a:pt x="253" y="147"/>
                    </a:lnTo>
                    <a:lnTo>
                      <a:pt x="172" y="12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3" name="Rectangle 45"/>
              <p:cNvSpPr>
                <a:spLocks noChangeArrowheads="1"/>
              </p:cNvSpPr>
              <p:nvPr/>
            </p:nvSpPr>
            <p:spPr bwMode="auto">
              <a:xfrm>
                <a:off x="4629150" y="-2897187"/>
                <a:ext cx="282575" cy="350838"/>
              </a:xfrm>
              <a:prstGeom prst="rect">
                <a:avLst/>
              </a:prstGeom>
              <a:solidFill>
                <a:srgbClr val="B98F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4" name="Freeform 46"/>
              <p:cNvSpPr>
                <a:spLocks/>
              </p:cNvSpPr>
              <p:nvPr/>
            </p:nvSpPr>
            <p:spPr bwMode="auto">
              <a:xfrm>
                <a:off x="4629150" y="-3352800"/>
                <a:ext cx="568325" cy="587375"/>
              </a:xfrm>
              <a:custGeom>
                <a:avLst/>
                <a:gdLst>
                  <a:gd name="T0" fmla="*/ 151 w 151"/>
                  <a:gd name="T1" fmla="*/ 156 h 156"/>
                  <a:gd name="T2" fmla="*/ 151 w 151"/>
                  <a:gd name="T3" fmla="*/ 76 h 156"/>
                  <a:gd name="T4" fmla="*/ 75 w 151"/>
                  <a:gd name="T5" fmla="*/ 0 h 156"/>
                  <a:gd name="T6" fmla="*/ 0 w 151"/>
                  <a:gd name="T7" fmla="*/ 76 h 156"/>
                  <a:gd name="T8" fmla="*/ 0 w 151"/>
                  <a:gd name="T9" fmla="*/ 156 h 156"/>
                  <a:gd name="T10" fmla="*/ 151 w 151"/>
                  <a:gd name="T11" fmla="*/ 156 h 156"/>
                </a:gdLst>
                <a:ahLst/>
                <a:cxnLst>
                  <a:cxn ang="0">
                    <a:pos x="T0" y="T1"/>
                  </a:cxn>
                  <a:cxn ang="0">
                    <a:pos x="T2" y="T3"/>
                  </a:cxn>
                  <a:cxn ang="0">
                    <a:pos x="T4" y="T5"/>
                  </a:cxn>
                  <a:cxn ang="0">
                    <a:pos x="T6" y="T7"/>
                  </a:cxn>
                  <a:cxn ang="0">
                    <a:pos x="T8" y="T9"/>
                  </a:cxn>
                  <a:cxn ang="0">
                    <a:pos x="T10" y="T11"/>
                  </a:cxn>
                </a:cxnLst>
                <a:rect l="0" t="0" r="r" b="b"/>
                <a:pathLst>
                  <a:path w="151" h="156">
                    <a:moveTo>
                      <a:pt x="151" y="156"/>
                    </a:moveTo>
                    <a:cubicBezTo>
                      <a:pt x="151" y="76"/>
                      <a:pt x="151" y="76"/>
                      <a:pt x="151" y="76"/>
                    </a:cubicBezTo>
                    <a:cubicBezTo>
                      <a:pt x="151" y="34"/>
                      <a:pt x="117" y="0"/>
                      <a:pt x="75" y="0"/>
                    </a:cubicBezTo>
                    <a:cubicBezTo>
                      <a:pt x="34" y="0"/>
                      <a:pt x="0" y="34"/>
                      <a:pt x="0" y="76"/>
                    </a:cubicBezTo>
                    <a:cubicBezTo>
                      <a:pt x="0" y="156"/>
                      <a:pt x="0" y="156"/>
                      <a:pt x="0" y="156"/>
                    </a:cubicBezTo>
                    <a:lnTo>
                      <a:pt x="151" y="156"/>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5" name="Freeform 47"/>
              <p:cNvSpPr>
                <a:spLocks/>
              </p:cNvSpPr>
              <p:nvPr/>
            </p:nvSpPr>
            <p:spPr bwMode="auto">
              <a:xfrm>
                <a:off x="4772026" y="-3358137"/>
                <a:ext cx="444499" cy="514217"/>
              </a:xfrm>
              <a:custGeom>
                <a:avLst/>
                <a:gdLst>
                  <a:gd name="T0" fmla="*/ 0 w 155"/>
                  <a:gd name="T1" fmla="*/ 10 h 164"/>
                  <a:gd name="T2" fmla="*/ 45 w 155"/>
                  <a:gd name="T3" fmla="*/ 0 h 164"/>
                  <a:gd name="T4" fmla="*/ 155 w 155"/>
                  <a:gd name="T5" fmla="*/ 110 h 164"/>
                  <a:gd name="T6" fmla="*/ 155 w 155"/>
                  <a:gd name="T7" fmla="*/ 164 h 164"/>
                  <a:gd name="T8" fmla="*/ 0 w 155"/>
                  <a:gd name="T9" fmla="*/ 10 h 164"/>
                </a:gdLst>
                <a:ahLst/>
                <a:cxnLst>
                  <a:cxn ang="0">
                    <a:pos x="T0" y="T1"/>
                  </a:cxn>
                  <a:cxn ang="0">
                    <a:pos x="T2" y="T3"/>
                  </a:cxn>
                  <a:cxn ang="0">
                    <a:pos x="T4" y="T5"/>
                  </a:cxn>
                  <a:cxn ang="0">
                    <a:pos x="T6" y="T7"/>
                  </a:cxn>
                  <a:cxn ang="0">
                    <a:pos x="T8" y="T9"/>
                  </a:cxn>
                </a:cxnLst>
                <a:rect l="0" t="0" r="r" b="b"/>
                <a:pathLst>
                  <a:path w="155" h="164">
                    <a:moveTo>
                      <a:pt x="0" y="10"/>
                    </a:moveTo>
                    <a:cubicBezTo>
                      <a:pt x="14" y="4"/>
                      <a:pt x="29" y="0"/>
                      <a:pt x="45" y="0"/>
                    </a:cubicBezTo>
                    <a:cubicBezTo>
                      <a:pt x="106" y="0"/>
                      <a:pt x="155" y="49"/>
                      <a:pt x="155" y="110"/>
                    </a:cubicBezTo>
                    <a:cubicBezTo>
                      <a:pt x="155" y="164"/>
                      <a:pt x="155" y="164"/>
                      <a:pt x="155" y="164"/>
                    </a:cubicBezTo>
                    <a:cubicBezTo>
                      <a:pt x="74" y="155"/>
                      <a:pt x="9" y="91"/>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6" name="Freeform 48"/>
              <p:cNvSpPr>
                <a:spLocks/>
              </p:cNvSpPr>
              <p:nvPr/>
            </p:nvSpPr>
            <p:spPr bwMode="auto">
              <a:xfrm>
                <a:off x="4595813" y="-3352800"/>
                <a:ext cx="280988" cy="301625"/>
              </a:xfrm>
              <a:custGeom>
                <a:avLst/>
                <a:gdLst>
                  <a:gd name="T0" fmla="*/ 75 w 75"/>
                  <a:gd name="T1" fmla="*/ 5 h 80"/>
                  <a:gd name="T2" fmla="*/ 53 w 75"/>
                  <a:gd name="T3" fmla="*/ 0 h 80"/>
                  <a:gd name="T4" fmla="*/ 0 w 75"/>
                  <a:gd name="T5" fmla="*/ 54 h 80"/>
                  <a:gd name="T6" fmla="*/ 0 w 75"/>
                  <a:gd name="T7" fmla="*/ 80 h 80"/>
                  <a:gd name="T8" fmla="*/ 75 w 75"/>
                  <a:gd name="T9" fmla="*/ 5 h 80"/>
                </a:gdLst>
                <a:ahLst/>
                <a:cxnLst>
                  <a:cxn ang="0">
                    <a:pos x="T0" y="T1"/>
                  </a:cxn>
                  <a:cxn ang="0">
                    <a:pos x="T2" y="T3"/>
                  </a:cxn>
                  <a:cxn ang="0">
                    <a:pos x="T4" y="T5"/>
                  </a:cxn>
                  <a:cxn ang="0">
                    <a:pos x="T6" y="T7"/>
                  </a:cxn>
                  <a:cxn ang="0">
                    <a:pos x="T8" y="T9"/>
                  </a:cxn>
                </a:cxnLst>
                <a:rect l="0" t="0" r="r" b="b"/>
                <a:pathLst>
                  <a:path w="75" h="80">
                    <a:moveTo>
                      <a:pt x="75" y="5"/>
                    </a:moveTo>
                    <a:cubicBezTo>
                      <a:pt x="69" y="2"/>
                      <a:pt x="61" y="0"/>
                      <a:pt x="53" y="0"/>
                    </a:cubicBezTo>
                    <a:cubicBezTo>
                      <a:pt x="24" y="0"/>
                      <a:pt x="0" y="24"/>
                      <a:pt x="0" y="54"/>
                    </a:cubicBezTo>
                    <a:cubicBezTo>
                      <a:pt x="0" y="80"/>
                      <a:pt x="0" y="80"/>
                      <a:pt x="0" y="80"/>
                    </a:cubicBezTo>
                    <a:cubicBezTo>
                      <a:pt x="39" y="76"/>
                      <a:pt x="71" y="44"/>
                      <a:pt x="75"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7" name="Freeform 49"/>
              <p:cNvSpPr>
                <a:spLocks/>
              </p:cNvSpPr>
              <p:nvPr/>
            </p:nvSpPr>
            <p:spPr bwMode="auto">
              <a:xfrm>
                <a:off x="5057775" y="-2960687"/>
                <a:ext cx="74613" cy="142875"/>
              </a:xfrm>
              <a:custGeom>
                <a:avLst/>
                <a:gdLst>
                  <a:gd name="T0" fmla="*/ 11 w 20"/>
                  <a:gd name="T1" fmla="*/ 0 h 38"/>
                  <a:gd name="T2" fmla="*/ 0 w 20"/>
                  <a:gd name="T3" fmla="*/ 0 h 38"/>
                  <a:gd name="T4" fmla="*/ 0 w 20"/>
                  <a:gd name="T5" fmla="*/ 38 h 38"/>
                  <a:gd name="T6" fmla="*/ 11 w 20"/>
                  <a:gd name="T7" fmla="*/ 38 h 38"/>
                  <a:gd name="T8" fmla="*/ 20 w 20"/>
                  <a:gd name="T9" fmla="*/ 29 h 38"/>
                  <a:gd name="T10" fmla="*/ 20 w 20"/>
                  <a:gd name="T11" fmla="*/ 9 h 38"/>
                  <a:gd name="T12" fmla="*/ 11 w 2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0" h="38">
                    <a:moveTo>
                      <a:pt x="11" y="0"/>
                    </a:moveTo>
                    <a:cubicBezTo>
                      <a:pt x="0" y="0"/>
                      <a:pt x="0" y="0"/>
                      <a:pt x="0" y="0"/>
                    </a:cubicBezTo>
                    <a:cubicBezTo>
                      <a:pt x="0" y="38"/>
                      <a:pt x="0" y="38"/>
                      <a:pt x="0" y="38"/>
                    </a:cubicBezTo>
                    <a:cubicBezTo>
                      <a:pt x="11" y="38"/>
                      <a:pt x="11" y="38"/>
                      <a:pt x="11" y="38"/>
                    </a:cubicBezTo>
                    <a:cubicBezTo>
                      <a:pt x="16" y="38"/>
                      <a:pt x="20" y="34"/>
                      <a:pt x="20" y="29"/>
                    </a:cubicBezTo>
                    <a:cubicBezTo>
                      <a:pt x="20" y="9"/>
                      <a:pt x="20" y="9"/>
                      <a:pt x="20" y="9"/>
                    </a:cubicBezTo>
                    <a:cubicBezTo>
                      <a:pt x="20" y="4"/>
                      <a:pt x="16" y="0"/>
                      <a:pt x="11" y="0"/>
                    </a:cubicBez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8" name="Oval 50"/>
              <p:cNvSpPr>
                <a:spLocks noChangeArrowheads="1"/>
              </p:cNvSpPr>
              <p:nvPr/>
            </p:nvSpPr>
            <p:spPr bwMode="auto">
              <a:xfrm>
                <a:off x="5076825" y="-2828925"/>
                <a:ext cx="36513"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9" name="Freeform 51"/>
              <p:cNvSpPr>
                <a:spLocks/>
              </p:cNvSpPr>
              <p:nvPr/>
            </p:nvSpPr>
            <p:spPr bwMode="auto">
              <a:xfrm>
                <a:off x="4656138" y="-2509837"/>
                <a:ext cx="134938" cy="504825"/>
              </a:xfrm>
              <a:custGeom>
                <a:avLst/>
                <a:gdLst>
                  <a:gd name="T0" fmla="*/ 26 w 85"/>
                  <a:gd name="T1" fmla="*/ 318 h 318"/>
                  <a:gd name="T2" fmla="*/ 85 w 85"/>
                  <a:gd name="T3" fmla="*/ 0 h 318"/>
                  <a:gd name="T4" fmla="*/ 0 w 85"/>
                  <a:gd name="T5" fmla="*/ 79 h 318"/>
                  <a:gd name="T6" fmla="*/ 4 w 85"/>
                  <a:gd name="T7" fmla="*/ 126 h 318"/>
                  <a:gd name="T8" fmla="*/ 30 w 85"/>
                  <a:gd name="T9" fmla="*/ 126 h 318"/>
                  <a:gd name="T10" fmla="*/ 9 w 85"/>
                  <a:gd name="T11" fmla="*/ 159 h 318"/>
                  <a:gd name="T12" fmla="*/ 26 w 85"/>
                  <a:gd name="T13" fmla="*/ 318 h 318"/>
                </a:gdLst>
                <a:ahLst/>
                <a:cxnLst>
                  <a:cxn ang="0">
                    <a:pos x="T0" y="T1"/>
                  </a:cxn>
                  <a:cxn ang="0">
                    <a:pos x="T2" y="T3"/>
                  </a:cxn>
                  <a:cxn ang="0">
                    <a:pos x="T4" y="T5"/>
                  </a:cxn>
                  <a:cxn ang="0">
                    <a:pos x="T6" y="T7"/>
                  </a:cxn>
                  <a:cxn ang="0">
                    <a:pos x="T8" y="T9"/>
                  </a:cxn>
                  <a:cxn ang="0">
                    <a:pos x="T10" y="T11"/>
                  </a:cxn>
                  <a:cxn ang="0">
                    <a:pos x="T12" y="T13"/>
                  </a:cxn>
                </a:cxnLst>
                <a:rect l="0" t="0" r="r" b="b"/>
                <a:pathLst>
                  <a:path w="85" h="318">
                    <a:moveTo>
                      <a:pt x="26" y="318"/>
                    </a:moveTo>
                    <a:lnTo>
                      <a:pt x="85" y="0"/>
                    </a:lnTo>
                    <a:lnTo>
                      <a:pt x="0" y="79"/>
                    </a:lnTo>
                    <a:lnTo>
                      <a:pt x="4" y="126"/>
                    </a:lnTo>
                    <a:lnTo>
                      <a:pt x="30" y="126"/>
                    </a:lnTo>
                    <a:lnTo>
                      <a:pt x="9" y="159"/>
                    </a:lnTo>
                    <a:lnTo>
                      <a:pt x="26" y="31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0" name="Freeform 52"/>
              <p:cNvSpPr>
                <a:spLocks/>
              </p:cNvSpPr>
              <p:nvPr/>
            </p:nvSpPr>
            <p:spPr bwMode="auto">
              <a:xfrm>
                <a:off x="5313363" y="-1557337"/>
                <a:ext cx="169863" cy="173038"/>
              </a:xfrm>
              <a:custGeom>
                <a:avLst/>
                <a:gdLst>
                  <a:gd name="T0" fmla="*/ 45 w 45"/>
                  <a:gd name="T1" fmla="*/ 0 h 46"/>
                  <a:gd name="T2" fmla="*/ 0 w 45"/>
                  <a:gd name="T3" fmla="*/ 46 h 46"/>
                  <a:gd name="T4" fmla="*/ 0 w 45"/>
                  <a:gd name="T5" fmla="*/ 0 h 46"/>
                  <a:gd name="T6" fmla="*/ 45 w 45"/>
                  <a:gd name="T7" fmla="*/ 0 h 46"/>
                </a:gdLst>
                <a:ahLst/>
                <a:cxnLst>
                  <a:cxn ang="0">
                    <a:pos x="T0" y="T1"/>
                  </a:cxn>
                  <a:cxn ang="0">
                    <a:pos x="T2" y="T3"/>
                  </a:cxn>
                  <a:cxn ang="0">
                    <a:pos x="T4" y="T5"/>
                  </a:cxn>
                  <a:cxn ang="0">
                    <a:pos x="T6" y="T7"/>
                  </a:cxn>
                </a:cxnLst>
                <a:rect l="0" t="0" r="r" b="b"/>
                <a:pathLst>
                  <a:path w="45" h="46">
                    <a:moveTo>
                      <a:pt x="45" y="0"/>
                    </a:moveTo>
                    <a:cubicBezTo>
                      <a:pt x="45" y="26"/>
                      <a:pt x="25" y="46"/>
                      <a:pt x="0" y="46"/>
                    </a:cubicBezTo>
                    <a:cubicBezTo>
                      <a:pt x="0" y="0"/>
                      <a:pt x="0" y="0"/>
                      <a:pt x="0" y="0"/>
                    </a:cubicBezTo>
                    <a:lnTo>
                      <a:pt x="45"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1" name="Freeform 53"/>
              <p:cNvSpPr>
                <a:spLocks/>
              </p:cNvSpPr>
              <p:nvPr/>
            </p:nvSpPr>
            <p:spPr bwMode="auto">
              <a:xfrm>
                <a:off x="4271963" y="-1557337"/>
                <a:ext cx="1041400" cy="173038"/>
              </a:xfrm>
              <a:custGeom>
                <a:avLst/>
                <a:gdLst>
                  <a:gd name="T0" fmla="*/ 91 w 277"/>
                  <a:gd name="T1" fmla="*/ 0 h 46"/>
                  <a:gd name="T2" fmla="*/ 0 w 277"/>
                  <a:gd name="T3" fmla="*/ 46 h 46"/>
                  <a:gd name="T4" fmla="*/ 91 w 277"/>
                  <a:gd name="T5" fmla="*/ 46 h 46"/>
                  <a:gd name="T6" fmla="*/ 277 w 277"/>
                  <a:gd name="T7" fmla="*/ 46 h 46"/>
                  <a:gd name="T8" fmla="*/ 277 w 277"/>
                  <a:gd name="T9" fmla="*/ 0 h 46"/>
                  <a:gd name="T10" fmla="*/ 91 w 277"/>
                  <a:gd name="T11" fmla="*/ 0 h 46"/>
                </a:gdLst>
                <a:ahLst/>
                <a:cxnLst>
                  <a:cxn ang="0">
                    <a:pos x="T0" y="T1"/>
                  </a:cxn>
                  <a:cxn ang="0">
                    <a:pos x="T2" y="T3"/>
                  </a:cxn>
                  <a:cxn ang="0">
                    <a:pos x="T4" y="T5"/>
                  </a:cxn>
                  <a:cxn ang="0">
                    <a:pos x="T6" y="T7"/>
                  </a:cxn>
                  <a:cxn ang="0">
                    <a:pos x="T8" y="T9"/>
                  </a:cxn>
                  <a:cxn ang="0">
                    <a:pos x="T10" y="T11"/>
                  </a:cxn>
                </a:cxnLst>
                <a:rect l="0" t="0" r="r" b="b"/>
                <a:pathLst>
                  <a:path w="277" h="46">
                    <a:moveTo>
                      <a:pt x="91" y="0"/>
                    </a:moveTo>
                    <a:cubicBezTo>
                      <a:pt x="5" y="0"/>
                      <a:pt x="0" y="46"/>
                      <a:pt x="0" y="46"/>
                    </a:cubicBezTo>
                    <a:cubicBezTo>
                      <a:pt x="91" y="46"/>
                      <a:pt x="91" y="46"/>
                      <a:pt x="91" y="46"/>
                    </a:cubicBezTo>
                    <a:cubicBezTo>
                      <a:pt x="277" y="46"/>
                      <a:pt x="277" y="46"/>
                      <a:pt x="277" y="46"/>
                    </a:cubicBezTo>
                    <a:cubicBezTo>
                      <a:pt x="277" y="0"/>
                      <a:pt x="277" y="0"/>
                      <a:pt x="277" y="0"/>
                    </a:cubicBezTo>
                    <a:lnTo>
                      <a:pt x="91"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2" name="Freeform 54"/>
              <p:cNvSpPr>
                <a:spLocks/>
              </p:cNvSpPr>
              <p:nvPr/>
            </p:nvSpPr>
            <p:spPr bwMode="auto">
              <a:xfrm>
                <a:off x="4895850" y="-2960687"/>
                <a:ext cx="161925" cy="57150"/>
              </a:xfrm>
              <a:custGeom>
                <a:avLst/>
                <a:gdLst>
                  <a:gd name="T0" fmla="*/ 19 w 102"/>
                  <a:gd name="T1" fmla="*/ 36 h 36"/>
                  <a:gd name="T2" fmla="*/ 102 w 102"/>
                  <a:gd name="T3" fmla="*/ 26 h 36"/>
                  <a:gd name="T4" fmla="*/ 102 w 102"/>
                  <a:gd name="T5" fmla="*/ 0 h 36"/>
                  <a:gd name="T6" fmla="*/ 0 w 102"/>
                  <a:gd name="T7" fmla="*/ 0 h 36"/>
                  <a:gd name="T8" fmla="*/ 19 w 102"/>
                  <a:gd name="T9" fmla="*/ 36 h 36"/>
                </a:gdLst>
                <a:ahLst/>
                <a:cxnLst>
                  <a:cxn ang="0">
                    <a:pos x="T0" y="T1"/>
                  </a:cxn>
                  <a:cxn ang="0">
                    <a:pos x="T2" y="T3"/>
                  </a:cxn>
                  <a:cxn ang="0">
                    <a:pos x="T4" y="T5"/>
                  </a:cxn>
                  <a:cxn ang="0">
                    <a:pos x="T6" y="T7"/>
                  </a:cxn>
                  <a:cxn ang="0">
                    <a:pos x="T8" y="T9"/>
                  </a:cxn>
                </a:cxnLst>
                <a:rect l="0" t="0" r="r" b="b"/>
                <a:pathLst>
                  <a:path w="102" h="36">
                    <a:moveTo>
                      <a:pt x="19" y="36"/>
                    </a:moveTo>
                    <a:lnTo>
                      <a:pt x="102" y="26"/>
                    </a:lnTo>
                    <a:lnTo>
                      <a:pt x="102" y="0"/>
                    </a:lnTo>
                    <a:lnTo>
                      <a:pt x="0" y="0"/>
                    </a:lnTo>
                    <a:lnTo>
                      <a:pt x="19" y="3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3" name="Freeform 55"/>
              <p:cNvSpPr>
                <a:spLocks noEditPoints="1"/>
              </p:cNvSpPr>
              <p:nvPr/>
            </p:nvSpPr>
            <p:spPr bwMode="auto">
              <a:xfrm>
                <a:off x="4560888" y="-2960687"/>
                <a:ext cx="365125" cy="120650"/>
              </a:xfrm>
              <a:custGeom>
                <a:avLst/>
                <a:gdLst>
                  <a:gd name="T0" fmla="*/ 89 w 97"/>
                  <a:gd name="T1" fmla="*/ 0 h 32"/>
                  <a:gd name="T2" fmla="*/ 64 w 97"/>
                  <a:gd name="T3" fmla="*/ 0 h 32"/>
                  <a:gd name="T4" fmla="*/ 57 w 97"/>
                  <a:gd name="T5" fmla="*/ 5 h 32"/>
                  <a:gd name="T6" fmla="*/ 40 w 97"/>
                  <a:gd name="T7" fmla="*/ 5 h 32"/>
                  <a:gd name="T8" fmla="*/ 33 w 97"/>
                  <a:gd name="T9" fmla="*/ 0 h 32"/>
                  <a:gd name="T10" fmla="*/ 8 w 97"/>
                  <a:gd name="T11" fmla="*/ 0 h 32"/>
                  <a:gd name="T12" fmla="*/ 0 w 97"/>
                  <a:gd name="T13" fmla="*/ 8 h 32"/>
                  <a:gd name="T14" fmla="*/ 0 w 97"/>
                  <a:gd name="T15" fmla="*/ 23 h 32"/>
                  <a:gd name="T16" fmla="*/ 8 w 97"/>
                  <a:gd name="T17" fmla="*/ 32 h 32"/>
                  <a:gd name="T18" fmla="*/ 31 w 97"/>
                  <a:gd name="T19" fmla="*/ 32 h 32"/>
                  <a:gd name="T20" fmla="*/ 40 w 97"/>
                  <a:gd name="T21" fmla="*/ 23 h 32"/>
                  <a:gd name="T22" fmla="*/ 41 w 97"/>
                  <a:gd name="T23" fmla="*/ 10 h 32"/>
                  <a:gd name="T24" fmla="*/ 56 w 97"/>
                  <a:gd name="T25" fmla="*/ 10 h 32"/>
                  <a:gd name="T26" fmla="*/ 58 w 97"/>
                  <a:gd name="T27" fmla="*/ 24 h 32"/>
                  <a:gd name="T28" fmla="*/ 66 w 97"/>
                  <a:gd name="T29" fmla="*/ 32 h 32"/>
                  <a:gd name="T30" fmla="*/ 89 w 97"/>
                  <a:gd name="T31" fmla="*/ 32 h 32"/>
                  <a:gd name="T32" fmla="*/ 97 w 97"/>
                  <a:gd name="T33" fmla="*/ 23 h 32"/>
                  <a:gd name="T34" fmla="*/ 97 w 97"/>
                  <a:gd name="T35" fmla="*/ 8 h 32"/>
                  <a:gd name="T36" fmla="*/ 89 w 97"/>
                  <a:gd name="T37" fmla="*/ 0 h 32"/>
                  <a:gd name="T38" fmla="*/ 35 w 97"/>
                  <a:gd name="T39" fmla="*/ 23 h 32"/>
                  <a:gd name="T40" fmla="*/ 35 w 97"/>
                  <a:gd name="T41" fmla="*/ 23 h 32"/>
                  <a:gd name="T42" fmla="*/ 31 w 97"/>
                  <a:gd name="T43" fmla="*/ 27 h 32"/>
                  <a:gd name="T44" fmla="*/ 8 w 97"/>
                  <a:gd name="T45" fmla="*/ 27 h 32"/>
                  <a:gd name="T46" fmla="*/ 4 w 97"/>
                  <a:gd name="T47" fmla="*/ 23 h 32"/>
                  <a:gd name="T48" fmla="*/ 4 w 97"/>
                  <a:gd name="T49" fmla="*/ 8 h 32"/>
                  <a:gd name="T50" fmla="*/ 8 w 97"/>
                  <a:gd name="T51" fmla="*/ 4 h 32"/>
                  <a:gd name="T52" fmla="*/ 33 w 97"/>
                  <a:gd name="T53" fmla="*/ 4 h 32"/>
                  <a:gd name="T54" fmla="*/ 37 w 97"/>
                  <a:gd name="T55" fmla="*/ 8 h 32"/>
                  <a:gd name="T56" fmla="*/ 35 w 97"/>
                  <a:gd name="T57" fmla="*/ 23 h 32"/>
                  <a:gd name="T58" fmla="*/ 93 w 97"/>
                  <a:gd name="T59" fmla="*/ 23 h 32"/>
                  <a:gd name="T60" fmla="*/ 89 w 97"/>
                  <a:gd name="T61" fmla="*/ 27 h 32"/>
                  <a:gd name="T62" fmla="*/ 66 w 97"/>
                  <a:gd name="T63" fmla="*/ 27 h 32"/>
                  <a:gd name="T64" fmla="*/ 62 w 97"/>
                  <a:gd name="T65" fmla="*/ 23 h 32"/>
                  <a:gd name="T66" fmla="*/ 60 w 97"/>
                  <a:gd name="T67" fmla="*/ 8 h 32"/>
                  <a:gd name="T68" fmla="*/ 64 w 97"/>
                  <a:gd name="T69" fmla="*/ 4 h 32"/>
                  <a:gd name="T70" fmla="*/ 89 w 97"/>
                  <a:gd name="T71" fmla="*/ 4 h 32"/>
                  <a:gd name="T72" fmla="*/ 93 w 97"/>
                  <a:gd name="T73" fmla="*/ 8 h 32"/>
                  <a:gd name="T74" fmla="*/ 93 w 97"/>
                  <a:gd name="T75"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32">
                    <a:moveTo>
                      <a:pt x="89" y="0"/>
                    </a:moveTo>
                    <a:cubicBezTo>
                      <a:pt x="64" y="0"/>
                      <a:pt x="64" y="0"/>
                      <a:pt x="64" y="0"/>
                    </a:cubicBezTo>
                    <a:cubicBezTo>
                      <a:pt x="61" y="0"/>
                      <a:pt x="58" y="2"/>
                      <a:pt x="57" y="5"/>
                    </a:cubicBezTo>
                    <a:cubicBezTo>
                      <a:pt x="40" y="5"/>
                      <a:pt x="40" y="5"/>
                      <a:pt x="40" y="5"/>
                    </a:cubicBezTo>
                    <a:cubicBezTo>
                      <a:pt x="39" y="2"/>
                      <a:pt x="36" y="0"/>
                      <a:pt x="33" y="0"/>
                    </a:cubicBezTo>
                    <a:cubicBezTo>
                      <a:pt x="8" y="0"/>
                      <a:pt x="8" y="0"/>
                      <a:pt x="8" y="0"/>
                    </a:cubicBezTo>
                    <a:cubicBezTo>
                      <a:pt x="4" y="0"/>
                      <a:pt x="0" y="4"/>
                      <a:pt x="0" y="8"/>
                    </a:cubicBezTo>
                    <a:cubicBezTo>
                      <a:pt x="0" y="23"/>
                      <a:pt x="0" y="23"/>
                      <a:pt x="0" y="23"/>
                    </a:cubicBezTo>
                    <a:cubicBezTo>
                      <a:pt x="0" y="28"/>
                      <a:pt x="4" y="32"/>
                      <a:pt x="8" y="32"/>
                    </a:cubicBezTo>
                    <a:cubicBezTo>
                      <a:pt x="31" y="32"/>
                      <a:pt x="31" y="32"/>
                      <a:pt x="31" y="32"/>
                    </a:cubicBezTo>
                    <a:cubicBezTo>
                      <a:pt x="36" y="32"/>
                      <a:pt x="40" y="28"/>
                      <a:pt x="40" y="23"/>
                    </a:cubicBezTo>
                    <a:cubicBezTo>
                      <a:pt x="41" y="10"/>
                      <a:pt x="41" y="10"/>
                      <a:pt x="41" y="10"/>
                    </a:cubicBezTo>
                    <a:cubicBezTo>
                      <a:pt x="56" y="10"/>
                      <a:pt x="56" y="10"/>
                      <a:pt x="56" y="10"/>
                    </a:cubicBezTo>
                    <a:cubicBezTo>
                      <a:pt x="58" y="24"/>
                      <a:pt x="58" y="24"/>
                      <a:pt x="58" y="24"/>
                    </a:cubicBezTo>
                    <a:cubicBezTo>
                      <a:pt x="58" y="28"/>
                      <a:pt x="62" y="32"/>
                      <a:pt x="66" y="32"/>
                    </a:cubicBezTo>
                    <a:cubicBezTo>
                      <a:pt x="89" y="32"/>
                      <a:pt x="89" y="32"/>
                      <a:pt x="89" y="32"/>
                    </a:cubicBezTo>
                    <a:cubicBezTo>
                      <a:pt x="94" y="32"/>
                      <a:pt x="97" y="28"/>
                      <a:pt x="97" y="23"/>
                    </a:cubicBezTo>
                    <a:cubicBezTo>
                      <a:pt x="97" y="8"/>
                      <a:pt x="97" y="8"/>
                      <a:pt x="97" y="8"/>
                    </a:cubicBezTo>
                    <a:cubicBezTo>
                      <a:pt x="97" y="4"/>
                      <a:pt x="94" y="0"/>
                      <a:pt x="89" y="0"/>
                    </a:cubicBezTo>
                    <a:close/>
                    <a:moveTo>
                      <a:pt x="35" y="23"/>
                    </a:moveTo>
                    <a:cubicBezTo>
                      <a:pt x="35" y="23"/>
                      <a:pt x="35" y="23"/>
                      <a:pt x="35" y="23"/>
                    </a:cubicBezTo>
                    <a:cubicBezTo>
                      <a:pt x="35" y="26"/>
                      <a:pt x="34" y="27"/>
                      <a:pt x="31" y="27"/>
                    </a:cubicBezTo>
                    <a:cubicBezTo>
                      <a:pt x="8" y="27"/>
                      <a:pt x="8" y="27"/>
                      <a:pt x="8" y="27"/>
                    </a:cubicBezTo>
                    <a:cubicBezTo>
                      <a:pt x="6" y="27"/>
                      <a:pt x="4" y="26"/>
                      <a:pt x="4" y="23"/>
                    </a:cubicBezTo>
                    <a:cubicBezTo>
                      <a:pt x="4" y="8"/>
                      <a:pt x="4" y="8"/>
                      <a:pt x="4" y="8"/>
                    </a:cubicBezTo>
                    <a:cubicBezTo>
                      <a:pt x="4" y="6"/>
                      <a:pt x="6" y="4"/>
                      <a:pt x="8" y="4"/>
                    </a:cubicBezTo>
                    <a:cubicBezTo>
                      <a:pt x="33" y="4"/>
                      <a:pt x="33" y="4"/>
                      <a:pt x="33" y="4"/>
                    </a:cubicBezTo>
                    <a:cubicBezTo>
                      <a:pt x="35" y="4"/>
                      <a:pt x="37" y="6"/>
                      <a:pt x="37" y="8"/>
                    </a:cubicBezTo>
                    <a:lnTo>
                      <a:pt x="35" y="23"/>
                    </a:lnTo>
                    <a:close/>
                    <a:moveTo>
                      <a:pt x="93" y="23"/>
                    </a:moveTo>
                    <a:cubicBezTo>
                      <a:pt x="93" y="26"/>
                      <a:pt x="91" y="27"/>
                      <a:pt x="89" y="27"/>
                    </a:cubicBezTo>
                    <a:cubicBezTo>
                      <a:pt x="66" y="27"/>
                      <a:pt x="66" y="27"/>
                      <a:pt x="66" y="27"/>
                    </a:cubicBezTo>
                    <a:cubicBezTo>
                      <a:pt x="64" y="27"/>
                      <a:pt x="62" y="26"/>
                      <a:pt x="62" y="23"/>
                    </a:cubicBezTo>
                    <a:cubicBezTo>
                      <a:pt x="60" y="8"/>
                      <a:pt x="60" y="8"/>
                      <a:pt x="60" y="8"/>
                    </a:cubicBezTo>
                    <a:cubicBezTo>
                      <a:pt x="60" y="6"/>
                      <a:pt x="62" y="4"/>
                      <a:pt x="64" y="4"/>
                    </a:cubicBezTo>
                    <a:cubicBezTo>
                      <a:pt x="89" y="4"/>
                      <a:pt x="89" y="4"/>
                      <a:pt x="89" y="4"/>
                    </a:cubicBezTo>
                    <a:cubicBezTo>
                      <a:pt x="91" y="4"/>
                      <a:pt x="93" y="6"/>
                      <a:pt x="93" y="8"/>
                    </a:cubicBezTo>
                    <a:lnTo>
                      <a:pt x="9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4" name="Freeform 56"/>
              <p:cNvSpPr>
                <a:spLocks/>
              </p:cNvSpPr>
              <p:nvPr/>
            </p:nvSpPr>
            <p:spPr bwMode="auto">
              <a:xfrm>
                <a:off x="307723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5" name="Rectangle 57"/>
              <p:cNvSpPr>
                <a:spLocks noChangeArrowheads="1"/>
              </p:cNvSpPr>
              <p:nvPr/>
            </p:nvSpPr>
            <p:spPr bwMode="auto">
              <a:xfrm>
                <a:off x="6173788" y="-1249362"/>
                <a:ext cx="225425"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6" name="Freeform 58"/>
              <p:cNvSpPr>
                <a:spLocks/>
              </p:cNvSpPr>
              <p:nvPr/>
            </p:nvSpPr>
            <p:spPr bwMode="auto">
              <a:xfrm>
                <a:off x="617378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7" name="Rectangle 59"/>
              <p:cNvSpPr>
                <a:spLocks noChangeArrowheads="1"/>
              </p:cNvSpPr>
              <p:nvPr/>
            </p:nvSpPr>
            <p:spPr bwMode="auto">
              <a:xfrm>
                <a:off x="5591175" y="-1249362"/>
                <a:ext cx="271463"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8" name="Freeform 60"/>
              <p:cNvSpPr>
                <a:spLocks/>
              </p:cNvSpPr>
              <p:nvPr/>
            </p:nvSpPr>
            <p:spPr bwMode="auto">
              <a:xfrm>
                <a:off x="559117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9" name="Rectangle 61"/>
              <p:cNvSpPr>
                <a:spLocks noChangeArrowheads="1"/>
              </p:cNvSpPr>
              <p:nvPr/>
            </p:nvSpPr>
            <p:spPr bwMode="auto">
              <a:xfrm>
                <a:off x="2671092" y="-1403350"/>
                <a:ext cx="4101183" cy="1539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0" name="Rectangle 62"/>
              <p:cNvSpPr>
                <a:spLocks noChangeArrowheads="1"/>
              </p:cNvSpPr>
              <p:nvPr/>
            </p:nvSpPr>
            <p:spPr bwMode="auto">
              <a:xfrm>
                <a:off x="5411788" y="-1403350"/>
                <a:ext cx="1360488" cy="153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1" name="Rectangle 64"/>
              <p:cNvSpPr>
                <a:spLocks noChangeArrowheads="1"/>
              </p:cNvSpPr>
              <p:nvPr/>
            </p:nvSpPr>
            <p:spPr bwMode="auto">
              <a:xfrm>
                <a:off x="3355893" y="-1554374"/>
                <a:ext cx="962816" cy="1571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2" name="Freeform 66"/>
              <p:cNvSpPr>
                <a:spLocks/>
              </p:cNvSpPr>
              <p:nvPr/>
            </p:nvSpPr>
            <p:spPr bwMode="auto">
              <a:xfrm>
                <a:off x="4662488" y="-2903537"/>
                <a:ext cx="79375" cy="165100"/>
              </a:xfrm>
              <a:custGeom>
                <a:avLst/>
                <a:gdLst>
                  <a:gd name="T0" fmla="*/ 50 w 50"/>
                  <a:gd name="T1" fmla="*/ 104 h 104"/>
                  <a:gd name="T2" fmla="*/ 0 w 50"/>
                  <a:gd name="T3" fmla="*/ 104 h 104"/>
                  <a:gd name="T4" fmla="*/ 50 w 50"/>
                  <a:gd name="T5" fmla="*/ 0 h 104"/>
                  <a:gd name="T6" fmla="*/ 50 w 50"/>
                  <a:gd name="T7" fmla="*/ 104 h 104"/>
                </a:gdLst>
                <a:ahLst/>
                <a:cxnLst>
                  <a:cxn ang="0">
                    <a:pos x="T0" y="T1"/>
                  </a:cxn>
                  <a:cxn ang="0">
                    <a:pos x="T2" y="T3"/>
                  </a:cxn>
                  <a:cxn ang="0">
                    <a:pos x="T4" y="T5"/>
                  </a:cxn>
                  <a:cxn ang="0">
                    <a:pos x="T6" y="T7"/>
                  </a:cxn>
                </a:cxnLst>
                <a:rect l="0" t="0" r="r" b="b"/>
                <a:pathLst>
                  <a:path w="50" h="104">
                    <a:moveTo>
                      <a:pt x="50" y="104"/>
                    </a:moveTo>
                    <a:lnTo>
                      <a:pt x="0" y="104"/>
                    </a:lnTo>
                    <a:lnTo>
                      <a:pt x="50" y="0"/>
                    </a:lnTo>
                    <a:lnTo>
                      <a:pt x="50" y="104"/>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3" name="Freeform 67"/>
              <p:cNvSpPr>
                <a:spLocks/>
              </p:cNvSpPr>
              <p:nvPr/>
            </p:nvSpPr>
            <p:spPr bwMode="auto">
              <a:xfrm>
                <a:off x="4681538" y="-2697162"/>
                <a:ext cx="188913" cy="68263"/>
              </a:xfrm>
              <a:custGeom>
                <a:avLst/>
                <a:gdLst>
                  <a:gd name="T0" fmla="*/ 0 w 50"/>
                  <a:gd name="T1" fmla="*/ 0 h 18"/>
                  <a:gd name="T2" fmla="*/ 25 w 50"/>
                  <a:gd name="T3" fmla="*/ 18 h 18"/>
                  <a:gd name="T4" fmla="*/ 50 w 50"/>
                  <a:gd name="T5" fmla="*/ 0 h 18"/>
                  <a:gd name="T6" fmla="*/ 0 w 50"/>
                  <a:gd name="T7" fmla="*/ 0 h 18"/>
                </a:gdLst>
                <a:ahLst/>
                <a:cxnLst>
                  <a:cxn ang="0">
                    <a:pos x="T0" y="T1"/>
                  </a:cxn>
                  <a:cxn ang="0">
                    <a:pos x="T2" y="T3"/>
                  </a:cxn>
                  <a:cxn ang="0">
                    <a:pos x="T4" y="T5"/>
                  </a:cxn>
                  <a:cxn ang="0">
                    <a:pos x="T6" y="T7"/>
                  </a:cxn>
                </a:cxnLst>
                <a:rect l="0" t="0" r="r" b="b"/>
                <a:pathLst>
                  <a:path w="50" h="18">
                    <a:moveTo>
                      <a:pt x="0" y="0"/>
                    </a:moveTo>
                    <a:cubicBezTo>
                      <a:pt x="4" y="11"/>
                      <a:pt x="14" y="18"/>
                      <a:pt x="25" y="18"/>
                    </a:cubicBezTo>
                    <a:cubicBezTo>
                      <a:pt x="37" y="18"/>
                      <a:pt x="46" y="11"/>
                      <a:pt x="50"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4" name="Oval 68"/>
              <p:cNvSpPr>
                <a:spLocks noChangeArrowheads="1"/>
              </p:cNvSpPr>
              <p:nvPr/>
            </p:nvSpPr>
            <p:spPr bwMode="auto">
              <a:xfrm>
                <a:off x="4656138"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5" name="Oval 69"/>
              <p:cNvSpPr>
                <a:spLocks noChangeArrowheads="1"/>
              </p:cNvSpPr>
              <p:nvPr/>
            </p:nvSpPr>
            <p:spPr bwMode="auto">
              <a:xfrm>
                <a:off x="4851400"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spTree>
    <p:extLst>
      <p:ext uri="{BB962C8B-B14F-4D97-AF65-F5344CB8AC3E}">
        <p14:creationId xmlns:p14="http://schemas.microsoft.com/office/powerpoint/2010/main" val="132388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6"/>
                                        </p:tgtEl>
                                        <p:attrNameLst>
                                          <p:attrName>style.visibility</p:attrName>
                                        </p:attrNameLst>
                                      </p:cBhvr>
                                      <p:to>
                                        <p:strVal val="visible"/>
                                      </p:to>
                                    </p:set>
                                    <p:animEffect transition="in" filter="fade">
                                      <p:cBhvr>
                                        <p:cTn id="14" dur="1000"/>
                                        <p:tgtEl>
                                          <p:spTgt spid="206"/>
                                        </p:tgtEl>
                                      </p:cBhvr>
                                    </p:animEffect>
                                    <p:anim calcmode="lin" valueType="num">
                                      <p:cBhvr>
                                        <p:cTn id="15" dur="1000" fill="hold"/>
                                        <p:tgtEl>
                                          <p:spTgt spid="206"/>
                                        </p:tgtEl>
                                        <p:attrNameLst>
                                          <p:attrName>ppt_x</p:attrName>
                                        </p:attrNameLst>
                                      </p:cBhvr>
                                      <p:tavLst>
                                        <p:tav tm="0">
                                          <p:val>
                                            <p:strVal val="#ppt_x"/>
                                          </p:val>
                                        </p:tav>
                                        <p:tav tm="100000">
                                          <p:val>
                                            <p:strVal val="#ppt_x"/>
                                          </p:val>
                                        </p:tav>
                                      </p:tavLst>
                                    </p:anim>
                                    <p:anim calcmode="lin" valueType="num">
                                      <p:cBhvr>
                                        <p:cTn id="16" dur="1000" fill="hold"/>
                                        <p:tgtEl>
                                          <p:spTgt spid="20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68"/>
                                        </p:tgtEl>
                                        <p:attrNameLst>
                                          <p:attrName>style.visibility</p:attrName>
                                        </p:attrNameLst>
                                      </p:cBhvr>
                                      <p:to>
                                        <p:strVal val="visible"/>
                                      </p:to>
                                    </p:set>
                                    <p:animEffect transition="in" filter="fade">
                                      <p:cBhvr>
                                        <p:cTn id="21" dur="1000"/>
                                        <p:tgtEl>
                                          <p:spTgt spid="668"/>
                                        </p:tgtEl>
                                      </p:cBhvr>
                                    </p:animEffect>
                                    <p:anim calcmode="lin" valueType="num">
                                      <p:cBhvr>
                                        <p:cTn id="22" dur="1000" fill="hold"/>
                                        <p:tgtEl>
                                          <p:spTgt spid="668"/>
                                        </p:tgtEl>
                                        <p:attrNameLst>
                                          <p:attrName>ppt_x</p:attrName>
                                        </p:attrNameLst>
                                      </p:cBhvr>
                                      <p:tavLst>
                                        <p:tav tm="0">
                                          <p:val>
                                            <p:strVal val="#ppt_x"/>
                                          </p:val>
                                        </p:tav>
                                        <p:tav tm="100000">
                                          <p:val>
                                            <p:strVal val="#ppt_x"/>
                                          </p:val>
                                        </p:tav>
                                      </p:tavLst>
                                    </p:anim>
                                    <p:anim calcmode="lin" valueType="num">
                                      <p:cBhvr>
                                        <p:cTn id="23" dur="1000" fill="hold"/>
                                        <p:tgtEl>
                                          <p:spTgt spid="66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4"/>
                                        </p:tgtEl>
                                        <p:attrNameLst>
                                          <p:attrName>style.visibility</p:attrName>
                                        </p:attrNameLst>
                                      </p:cBhvr>
                                      <p:to>
                                        <p:strVal val="visible"/>
                                      </p:to>
                                    </p:set>
                                    <p:animEffect transition="in" filter="fade">
                                      <p:cBhvr>
                                        <p:cTn id="28" dur="1000"/>
                                        <p:tgtEl>
                                          <p:spTgt spid="324"/>
                                        </p:tgtEl>
                                      </p:cBhvr>
                                    </p:animEffect>
                                    <p:anim calcmode="lin" valueType="num">
                                      <p:cBhvr>
                                        <p:cTn id="29" dur="1000" fill="hold"/>
                                        <p:tgtEl>
                                          <p:spTgt spid="324"/>
                                        </p:tgtEl>
                                        <p:attrNameLst>
                                          <p:attrName>ppt_x</p:attrName>
                                        </p:attrNameLst>
                                      </p:cBhvr>
                                      <p:tavLst>
                                        <p:tav tm="0">
                                          <p:val>
                                            <p:strVal val="#ppt_x"/>
                                          </p:val>
                                        </p:tav>
                                        <p:tav tm="100000">
                                          <p:val>
                                            <p:strVal val="#ppt_x"/>
                                          </p:val>
                                        </p:tav>
                                      </p:tavLst>
                                    </p:anim>
                                    <p:anim calcmode="lin" valueType="num">
                                      <p:cBhvr>
                                        <p:cTn id="30" dur="1000" fill="hold"/>
                                        <p:tgtEl>
                                          <p:spTgt spid="3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9077</TotalTime>
  <Words>315</Words>
  <Application>Microsoft Office PowerPoint</Application>
  <PresentationFormat>Widescreen</PresentationFormat>
  <Paragraphs>65</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Segoe</vt:lpstr>
      <vt:lpstr>Segoe UI</vt:lpstr>
      <vt:lpstr>Segoe UI Light</vt:lpstr>
      <vt:lpstr>Segoe UI Semilight</vt:lpstr>
      <vt:lpstr>1_Office Theme</vt:lpstr>
      <vt:lpstr>PowerPoint Presentation</vt:lpstr>
      <vt:lpstr>    Data Science</vt:lpstr>
      <vt:lpstr>    Chapter Outline</vt:lpstr>
      <vt:lpstr>    Cynthia Rudin</vt:lpstr>
      <vt:lpstr>    Steve Elston</vt:lpstr>
      <vt:lpstr>    What is Data Science?</vt:lpstr>
      <vt:lpstr>    Data     Decisions     Actions</vt:lpstr>
      <vt:lpstr>    Data Scientists are Obsessed with Data</vt:lpstr>
      <vt:lpstr>    What Type of Analytics?</vt:lpstr>
      <vt:lpstr>    Predictive vs Prescriptive Analysis</vt:lpstr>
      <vt:lpstr>    Getting the most from this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193</cp:revision>
  <dcterms:created xsi:type="dcterms:W3CDTF">2013-02-15T23:12:42Z</dcterms:created>
  <dcterms:modified xsi:type="dcterms:W3CDTF">2016-08-11T19:21:17Z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