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1.xml" ContentType="application/vnd.openxmlformats-officedocument.presentationml.comments+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comments/comment3.xml" ContentType="application/vnd.openxmlformats-officedocument.presentationml.comments+xml"/>
  <Override PartName="/ppt/notesSlides/notesSlide21.xml" ContentType="application/vnd.openxmlformats-officedocument.presentationml.notesSlide+xml"/>
  <Override PartName="/ppt/comments/comment4.xml" ContentType="application/vnd.openxmlformats-officedocument.presentationml.comments+xml"/>
  <Override PartName="/ppt/notesSlides/notesSlide22.xml" ContentType="application/vnd.openxmlformats-officedocument.presentationml.notesSlide+xml"/>
  <Override PartName="/ppt/comments/comment5.xml" ContentType="application/vnd.openxmlformats-officedocument.presentationml.comments+xml"/>
  <Override PartName="/ppt/notesSlides/notesSlide23.xml" ContentType="application/vnd.openxmlformats-officedocument.presentationml.notesSlide+xml"/>
  <Override PartName="/ppt/comments/comment6.xml" ContentType="application/vnd.openxmlformats-officedocument.presentationml.comments+xml"/>
  <Override PartName="/ppt/notesSlides/notesSlide24.xml" ContentType="application/vnd.openxmlformats-officedocument.presentationml.notesSlide+xml"/>
  <Override PartName="/ppt/comments/comment7.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59"/>
  </p:notesMasterIdLst>
  <p:handoutMasterIdLst>
    <p:handoutMasterId r:id="rId60"/>
  </p:handoutMasterIdLst>
  <p:sldIdLst>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271" r:id="rId37"/>
    <p:sldId id="278" r:id="rId38"/>
    <p:sldId id="305" r:id="rId39"/>
    <p:sldId id="317" r:id="rId40"/>
    <p:sldId id="318" r:id="rId41"/>
    <p:sldId id="316" r:id="rId42"/>
    <p:sldId id="326" r:id="rId43"/>
    <p:sldId id="282" r:id="rId44"/>
    <p:sldId id="298" r:id="rId45"/>
    <p:sldId id="306" r:id="rId46"/>
    <p:sldId id="286" r:id="rId47"/>
    <p:sldId id="296" r:id="rId48"/>
    <p:sldId id="327" r:id="rId49"/>
    <p:sldId id="310" r:id="rId50"/>
    <p:sldId id="312" r:id="rId51"/>
    <p:sldId id="313" r:id="rId52"/>
    <p:sldId id="311" r:id="rId53"/>
    <p:sldId id="283" r:id="rId54"/>
    <p:sldId id="325" r:id="rId55"/>
    <p:sldId id="323" r:id="rId56"/>
    <p:sldId id="324" r:id="rId57"/>
    <p:sldId id="26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9"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5" d="100"/>
          <a:sy n="85" d="100"/>
        </p:scale>
        <p:origin x="36" y="198"/>
      </p:cViewPr>
      <p:guideLst>
        <p:guide orient="horz" pos="2160"/>
        <p:guide pos="3840"/>
      </p:guideLst>
    </p:cSldViewPr>
  </p:slideViewPr>
  <p:notesTextViewPr>
    <p:cViewPr>
      <p:scale>
        <a:sx n="1" d="1"/>
        <a:sy n="1" d="1"/>
      </p:scale>
      <p:origin x="0" y="0"/>
    </p:cViewPr>
  </p:notesTextViewPr>
  <p:sorterViewPr>
    <p:cViewPr>
      <p:scale>
        <a:sx n="40" d="100"/>
        <a:sy n="4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3-31T11:56:21.690" idx="1">
    <p:pos x="10" y="10"/>
    <p:text>I added the graphic and changed the bulleted text to a build so that we see some movement on the screen. Click through the bullets to revela them as you talk about them.</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3-31T11:56:48.678" idx="2">
    <p:pos x="10" y="10"/>
    <p:text>I combined thhe two similar slides and changed them to a build - now just click through then bullets, and then on the final click reveal the diagram.</p:text>
    <p:extLst>
      <p:ext uri="{C676402C-5697-4E1C-873F-D02D1690AC5C}">
        <p15:threadingInfo xmlns:p15="http://schemas.microsoft.com/office/powerpoint/2012/main" timeZoneBias="420"/>
      </p:ext>
    </p:extLst>
  </p:cm>
  <p:cm authorId="1" dt="2016-03-31T11:58:02.119" idx="3">
    <p:pos x="106" y="106"/>
    <p:text>I copied the drawing object and pasted it as an image. It looked like you had just taken a screen shot of it in PowerPoint and pasted it, and as a result the spell-check indicator was visible.</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3-31T11:59:41.373" idx="4">
    <p:pos x="10" y="10"/>
    <p:text>Again, I made this a build</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3-31T12:00:11.959" idx="5">
    <p:pos x="10" y="10"/>
    <p:text>I made the sub bullets build, and added the two red comments as builds.</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03-31T12:04:35.084" idx="6">
    <p:pos x="10" y="10"/>
    <p:text>I made the bullets into a build</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03-31T12:05:48.845" idx="7">
    <p:pos x="7147" y="1563"/>
    <p:text>I copied the original drawing and pasted it as an image - don't screenshot images in POT and then paste them, you end up with the spell-check indicators!</p:text>
    <p:extLst>
      <p:ext uri="{C676402C-5697-4E1C-873F-D02D1690AC5C}">
        <p15:threadingInfo xmlns:p15="http://schemas.microsoft.com/office/powerpoint/2012/main" timeZoneBias="420"/>
      </p:ext>
    </p:extLst>
  </p:cm>
  <p:cm authorId="1" dt="2016-03-31T12:06:26.547" idx="8">
    <p:pos x="7499" y="874"/>
    <p:text>All slides up to this point have titles (personally, for video I prefer not to have titles but I'm not going to ask you to remove it from all of them at this stage - so please add one to this sldie for consistency.</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6-03-31T12:10:22.490" idx="9">
    <p:pos x="5233" y="2325"/>
    <p:text>I'm not sure I follow what this long sentence is saying. Either way, please remove "Starbucks@</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8/11/2016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5552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a:t>
            </a:r>
            <a:r>
              <a:rPr lang="en-GB" baseline="0" dirty="0"/>
              <a:t> with historical notes. *Read* So it’s actually kind of an old term that got a bit hyped up a few years ago after the CCC whitepapers on Big Data came out. I’m showing you the CCC big data pipeline from the whitepaper in 2012. It’s nice, it’s an effort to formalize the scientific process that goes into discovering knowledge from data. It’s not just data mining, there’s a lot more to it. In fact, data mining is the 4</a:t>
            </a:r>
            <a:r>
              <a:rPr lang="en-GB" baseline="30000" dirty="0"/>
              <a:t>th</a:t>
            </a:r>
            <a:r>
              <a:rPr lang="en-GB" baseline="0" dirty="0"/>
              <a:t> step out of 5. </a:t>
            </a:r>
            <a:r>
              <a:rPr lang="en-GB" dirty="0"/>
              <a:t>Major steps in analysis of big data are</a:t>
            </a:r>
            <a:r>
              <a:rPr lang="en-GB" baseline="0" dirty="0"/>
              <a:t> shown in the flow at the top. Below it are big data needs that make these tasks challenging. Let me go through the 5 steps. </a:t>
            </a:r>
          </a:p>
          <a:p>
            <a:r>
              <a:rPr lang="en-GB" baseline="0" dirty="0"/>
              <a:t>First you have to go through a process of actually obtaining the data. Perhaps that involves recording how users behave on different websites, so you have to write a script to collect the data properly. </a:t>
            </a:r>
          </a:p>
          <a:p>
            <a:r>
              <a:rPr lang="en-GB" baseline="0" dirty="0"/>
              <a:t>The second step is extraction/cleaning/annotation, where you try to reduce the noise a bit and get rid of the data you don’t directly need. Or if you’re working with free text that’s easy to annotate, you might be able to turn it into a structured table. Basically at this step, you’re turning the data from what is potentially a pile of rubbish into something you might actually be able to work with. </a:t>
            </a:r>
          </a:p>
          <a:p>
            <a:r>
              <a:rPr lang="en-GB" baseline="0" dirty="0"/>
              <a:t>At the third step you are going to set up the data in a way that is directly conducive to data mining. All the text documents are linke properly to the other structured tables, and you have one central database where the information is stored neatly. </a:t>
            </a:r>
          </a:p>
          <a:p>
            <a:r>
              <a:rPr lang="en-GB" baseline="0" dirty="0"/>
              <a:t>:</a:t>
            </a:r>
          </a:p>
          <a:p>
            <a:r>
              <a:rPr lang="en-GB" baseline="0" dirty="0"/>
              <a:t>Ok so that’s the big data pipeline. Now I’m going to show you another, separate big data pipeline, constructed by a separate group of people, at another time. So this is a second group of people trying to formalize the discovery of knowledge from data. Ready?</a:t>
            </a:r>
          </a:p>
          <a:p>
            <a:endParaRPr lang="en-GB" baseline="0" dirty="0"/>
          </a:p>
          <a:p>
            <a:r>
              <a:rPr lang="en-GB" baseline="0" dirty="0"/>
              <a: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1980311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Way before the CCC had “big data” as a twinkling in their eyes. And the CCC people did not cite the original KDD paper – they didn’t know about each other. Perhaps there is something fundmental here about this process. Maybe it’s like an important number, like pi or the golden ratio or something. This sort of universal process that people separately discover. Anyway, so this is the kdd process. </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825414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selection, preprocessing,</a:t>
            </a:r>
            <a:r>
              <a:rPr lang="en-US" baseline="0" dirty="0"/>
              <a:t> transformation.</a:t>
            </a:r>
          </a:p>
          <a:p>
            <a:r>
              <a:rPr lang="en-US" baseline="0" dirty="0"/>
              <a:t>Does it look familiar? It should, because it’s the same as on the previous slide! Same exact steps. So you’re probably not surprised, so what, two groups came up with the same diagram. But look. This diagram is from 1996. </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1891550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seems so abstract but the</a:t>
            </a:r>
            <a:r>
              <a:rPr lang="en-US" baseline="0" dirty="0"/>
              <a:t>re may be something fundamental about this.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BTW reading both of these articles is really inspiring.</a:t>
            </a:r>
            <a:r>
              <a:rPr lang="en-US" baseline="0"/>
              <a:t> One thing I want to point out again is that data mining is a part of the process.</a:t>
            </a:r>
          </a:p>
          <a:p>
            <a:endParaRPr lang="en-US"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591738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part, not all of it. Granted, it’s like the climax</a:t>
            </a:r>
            <a:r>
              <a:rPr lang="en-US" baseline="0" dirty="0"/>
              <a:t> of a story, but like any story, the set up of the story really makes the whole thing work. *pause*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1846966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KDD wasn’t the only game</a:t>
            </a:r>
            <a:r>
              <a:rPr lang="en-US" baseline="0"/>
              <a:t> in town before the CCC whitepapers. This is CRISP-DM – Cross.... These guys were really serious about formalizing the process. They wrote a 77 page manual on how to do this stuff. I actually like CRISP-DMs process the best, because it includes business understanding and data understanding. I also love all the backwards arrows showing how many iterations you do within this process on a regular basis. Anyway, this is the process I tend to think of.</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1877983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Just to summarize</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685593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7203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Just to summarize</a:t>
            </a:r>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3612500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CRISP-DM for the 77 page</a:t>
            </a:r>
            <a:r>
              <a:rPr lang="en-US" baseline="0" dirty="0"/>
              <a:t> description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17722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06701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Thes</a:t>
            </a:r>
            <a:r>
              <a:rPr lang="en-US" baseline="0"/>
              <a:t>e </a:t>
            </a:r>
            <a:r>
              <a:rPr lang="en-US" baseline="0" dirty="0"/>
              <a:t>goals are concrete – we can form concrete assessments of how well we did with these tasks.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1064955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Cables</a:t>
            </a:r>
            <a:r>
              <a:rPr lang="en-US" baseline="0" dirty="0"/>
              <a:t> were not matched to manholes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59736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this</a:t>
            </a:r>
            <a:r>
              <a:rPr lang="en-US" baseline="0" dirty="0"/>
              <a:t> step you might have a giant pile of garbage.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3813213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like to think of the knowledge discovery process sort of like alchemy. Alchemy is where you try to turn lead into gold. Except that alchemy doesn’t work, but data often does! </a:t>
            </a:r>
          </a:p>
          <a:p>
            <a:r>
              <a:rPr lang="en-US" baseline="0" dirty="0"/>
              <a:t>Business understanding is like – am I really going to get gold out of this? What constitutes gold here</a:t>
            </a:r>
          </a:p>
          <a:p>
            <a:r>
              <a:rPr lang="en-US" baseline="0" dirty="0"/>
              <a:t>Data understanding is like – what are my raw materials that I’m going to collect</a:t>
            </a:r>
          </a:p>
          <a:p>
            <a:r>
              <a:rPr lang="en-US" baseline="0" dirty="0"/>
              <a:t>Data prep is an important step – that’s where you purify all the raw ingredients and get rid of all the junk and contaminants.</a:t>
            </a:r>
          </a:p>
          <a:p>
            <a:r>
              <a:rPr lang="en-US" baseline="0" dirty="0"/>
              <a:t>Modeling is where you actually do the transformation of the raw ingredients into gold – that’s why people are obsessed with it, and why other people think it’s magic, but really, as long as you did the processing right, this step is generally pretty easy. And it does work like magic. But you’ll see it’s definitely not magic!</a:t>
            </a:r>
          </a:p>
          <a:p>
            <a:r>
              <a:rPr lang="en-US" baseline="0" dirty="0"/>
              <a:t>Evaluation is where the appraiser comes and tells you how much the gold is worth, and of course deployment is where the whole village comes to buy your gold. Back to the modeling step.</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3476789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Predictive doesn’t necessarily</a:t>
            </a:r>
            <a:r>
              <a:rPr lang="en-US" baseline="0" dirty="0"/>
              <a:t> mean in the future time-wise. It could mean prediction of a new circumstance you haven’t seen before.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2554587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how they</a:t>
            </a:r>
            <a:r>
              <a:rPr lang="en-US" baseline="0" dirty="0"/>
              <a:t> knew they could trust us.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1819069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like “Hey I</a:t>
            </a:r>
            <a:r>
              <a:rPr lang="en-US" baseline="0" dirty="0"/>
              <a:t> turned lead into gold” and the reaction is “well, that’s nice”</a:t>
            </a:r>
          </a:p>
          <a:p>
            <a:r>
              <a:rPr lang="en-US" baseline="0" dirty="0"/>
              <a:t>Goals might change, data itself might change, data might change as a reaction to the new policy, you observe something that you didn’t expect and need to put it in, etc.</a:t>
            </a:r>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200770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t>
            </a:r>
            <a:r>
              <a:rPr lang="en-US" baseline="0" dirty="0"/>
              <a:t> lib about iterative process*</a:t>
            </a:r>
          </a:p>
          <a:p>
            <a:r>
              <a:rPr lang="en-US" baseline="0" dirty="0"/>
              <a:t>At least if you have this outline, it sort of helps you figure out what to charge people for your services. It’s not like you can just charge them for doing some modeling, you actually have to charge them for all parts of this knowledge discovery process and for the iterations you’re going to do to fix up the system. A proposal to work might actually include each of these steps in the process.</a:t>
            </a:r>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1570296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723662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b="1" dirty="0"/>
              <a:t>T:</a:t>
            </a:r>
            <a:r>
              <a:rPr lang="en-US" b="1" baseline="0" dirty="0"/>
              <a:t> Cortana Intelligence provides everything you need to transform your organization’s data into intelligent action. Next, let’s take a look at another demo. </a:t>
            </a:r>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17235783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8/11/2016 12:22 PM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510216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8/11/2016 12:22 PM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45</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510216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8/11/2016 12:22 PM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46</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5102167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8/11/2016 12:22 PM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47</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5102167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8/11/2016 12:22 PM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48</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5102167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818023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8/11/2016 12:22 PM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51</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5102167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solidFill>
                  <a:prstClr val="black"/>
                </a:solidFill>
              </a:rPr>
              <a:pPr/>
              <a:t>8/11/2016 12:22 PM</a:t>
            </a:fld>
            <a:endParaRPr lang="en-US" dirty="0">
              <a:solidFill>
                <a:prstClr val="black"/>
              </a:solidFill>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solidFill>
                  <a:prstClr val="black"/>
                </a:solidFill>
              </a:rPr>
              <a:pPr/>
              <a:t>52</a:t>
            </a:fld>
            <a:endParaRPr lang="en-US" dirty="0">
              <a:solidFill>
                <a:prstClr val="black"/>
              </a:solidFill>
            </a:endParaRPr>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solidFill>
                <a:prstClr val="black"/>
              </a:solidFill>
            </a:endParaRPr>
          </a:p>
        </p:txBody>
      </p:sp>
    </p:spTree>
    <p:extLst>
      <p:ext uri="{BB962C8B-B14F-4D97-AF65-F5344CB8AC3E}">
        <p14:creationId xmlns:p14="http://schemas.microsoft.com/office/powerpoint/2010/main" val="3510216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631321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82883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4319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4840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9818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3"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46304" tIns="109728" rIns="146304"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8" name="Rectangle 7"/>
          <p:cNvSpPr/>
          <p:nvPr userDrawn="1"/>
        </p:nvSpPr>
        <p:spPr bwMode="auto">
          <a:xfrm>
            <a:off x="448212" y="470069"/>
            <a:ext cx="2060658" cy="393703"/>
          </a:xfrm>
          <a:prstGeom prst="rect">
            <a:avLst/>
          </a:prstGeom>
          <a:noFill/>
          <a:ln w="6350" cap="sq">
            <a:solidFill>
              <a:schemeClr val="tx1"/>
            </a:solidFill>
            <a:prstDash val="sysDash"/>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2745" dirty="0">
                <a:gradFill>
                  <a:gsLst>
                    <a:gs pos="51515">
                      <a:srgbClr val="FFFFFF"/>
                    </a:gs>
                    <a:gs pos="43000">
                      <a:srgbClr val="FFFFFF"/>
                    </a:gs>
                  </a:gsLst>
                  <a:lin ang="5400000" scaled="1"/>
                </a:gradFill>
                <a:ea typeface="Segoe UI" pitchFamily="34" charset="0"/>
                <a:cs typeface="Segoe UI" pitchFamily="34" charset="0"/>
              </a:rPr>
              <a:t>Product logo</a:t>
            </a:r>
          </a:p>
        </p:txBody>
      </p:sp>
      <p:sp>
        <p:nvSpPr>
          <p:cNvPr id="10" name="Rectangle 9"/>
          <p:cNvSpPr/>
          <p:nvPr userDrawn="1"/>
        </p:nvSpPr>
        <p:spPr bwMode="auto">
          <a:xfrm>
            <a:off x="448212" y="863773"/>
            <a:ext cx="2060658" cy="271689"/>
          </a:xfrm>
          <a:prstGeom prst="rect">
            <a:avLst/>
          </a:prstGeom>
          <a:noFill/>
          <a:ln w="6350" cap="sq">
            <a:noFill/>
            <a:prstDash val="sysDot"/>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1371" dirty="0">
                <a:gradFill>
                  <a:gsLst>
                    <a:gs pos="51515">
                      <a:srgbClr val="FFFFFF"/>
                    </a:gs>
                    <a:gs pos="43000">
                      <a:srgbClr val="FFFFFF"/>
                    </a:gs>
                  </a:gsLst>
                  <a:lin ang="5400000" scaled="1"/>
                </a:gradFill>
                <a:ea typeface="Segoe UI" pitchFamily="34" charset="0"/>
                <a:cs typeface="Segoe UI" pitchFamily="34" charset="0"/>
              </a:rPr>
              <a:t>Update on slide master</a:t>
            </a:r>
          </a:p>
        </p:txBody>
      </p:sp>
    </p:spTree>
    <p:extLst>
      <p:ext uri="{BB962C8B-B14F-4D97-AF65-F5344CB8AC3E}">
        <p14:creationId xmlns:p14="http://schemas.microsoft.com/office/powerpoint/2010/main" val="1320227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7"/>
            <a:ext cx="11653523" cy="1858018"/>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58853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solidFill>
                  <a:schemeClr val="bg1"/>
                </a:solidFill>
              </a:defRPr>
            </a:lvl1pPr>
          </a:lstStyle>
          <a:p>
            <a:r>
              <a:rPr lang="en-US" dirty="0"/>
              <a:t>Click to edit Master title style</a:t>
            </a:r>
          </a:p>
        </p:txBody>
      </p:sp>
      <p:sp>
        <p:nvSpPr>
          <p:cNvPr id="6" name="Text Placeholder 5"/>
          <p:cNvSpPr>
            <a:spLocks noGrp="1"/>
          </p:cNvSpPr>
          <p:nvPr>
            <p:ph type="body" sz="quarter" idx="10"/>
          </p:nvPr>
        </p:nvSpPr>
        <p:spPr>
          <a:xfrm>
            <a:off x="269240" y="1189178"/>
            <a:ext cx="11653523" cy="1890133"/>
          </a:xfrm>
        </p:spPr>
        <p:txBody>
          <a:bodyPr/>
          <a:lstStyle>
            <a:lvl1pPr marL="0" indent="0">
              <a:buNone/>
              <a:defRPr sz="3600">
                <a:solidFill>
                  <a:schemeClr val="bg1"/>
                </a:solidFill>
              </a:defRPr>
            </a:lvl1pPr>
            <a:lvl2pPr marL="0" indent="0">
              <a:buFontTx/>
              <a:buNone/>
              <a:defRPr sz="1800">
                <a:solidFill>
                  <a:schemeClr val="bg1"/>
                </a:solidFill>
              </a:defRPr>
            </a:lvl2pPr>
            <a:lvl3pPr marL="224054" indent="0">
              <a:buNone/>
              <a:defRPr sz="1800">
                <a:solidFill>
                  <a:schemeClr val="bg1"/>
                </a:solidFill>
              </a:defRPr>
            </a:lvl3pPr>
            <a:lvl4pPr marL="448107" indent="0">
              <a:buNone/>
              <a:defRPr sz="1600">
                <a:solidFill>
                  <a:schemeClr val="bg1"/>
                </a:solidFill>
              </a:defRPr>
            </a:lvl4pPr>
            <a:lvl5pPr marL="672161" indent="0">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57826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3630139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854686"/>
          </a:xfrm>
        </p:spPr>
        <p:txBody>
          <a:bodyPr>
            <a:spAutoFit/>
          </a:bodyPr>
          <a:lstStyle>
            <a:lvl1pPr>
              <a:defRPr sz="352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5344188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38806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723512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5307651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0"/>
          </p:nvPr>
        </p:nvSpPr>
        <p:spPr>
          <a:xfrm>
            <a:off x="269241" y="964751"/>
            <a:ext cx="11655840" cy="683264"/>
          </a:xfrm>
        </p:spPr>
        <p:txBody>
          <a:bodyPr/>
          <a:lstStyle>
            <a:lvl1pPr marL="0" indent="0" algn="l" defTabSz="914192"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57743803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5" name="Content Placeholder 4"/>
          <p:cNvSpPr>
            <a:spLocks noGrp="1"/>
          </p:cNvSpPr>
          <p:nvPr>
            <p:ph sz="quarter" idx="10"/>
          </p:nvPr>
        </p:nvSpPr>
        <p:spPr>
          <a:xfrm>
            <a:off x="269241" y="1625151"/>
            <a:ext cx="11655840" cy="683264"/>
          </a:xfrm>
        </p:spPr>
        <p:txBody>
          <a:bodyPr/>
          <a:lstStyle>
            <a:lvl1pPr marL="0" indent="0" algn="l" defTabSz="914192" rtl="0" eaLnBrk="1" latinLnBrk="0" hangingPunct="1">
              <a:lnSpc>
                <a:spcPct val="90000"/>
              </a:lnSpc>
              <a:spcBef>
                <a:spcPct val="0"/>
              </a:spcBef>
              <a:buNone/>
              <a:defRPr kumimoji="0" lang="en-US" sz="3600" b="0" i="1" u="none" strike="noStrike" kern="1200" cap="none" spc="-100" normalizeH="0" baseline="0" dirty="0" smtClean="0">
                <a:ln w="3175">
                  <a:noFill/>
                </a:ln>
                <a:solidFill>
                  <a:srgbClr val="0078D7"/>
                </a:solidFill>
                <a:effectLst/>
                <a:uLnTx/>
                <a:uFillTx/>
                <a:latin typeface="+mj-lt"/>
                <a:ea typeface="+mn-ea"/>
                <a:cs typeface="Segoe UI" pitchFamily="34" charset="0"/>
              </a:defRPr>
            </a:lvl1pPr>
          </a:lstStyle>
          <a:p>
            <a:pPr lvl="0"/>
            <a:r>
              <a:rPr lang="en-US" dirty="0"/>
              <a:t>Click to edit Master text styles</a:t>
            </a:r>
          </a:p>
        </p:txBody>
      </p:sp>
    </p:spTree>
    <p:extLst>
      <p:ext uri="{BB962C8B-B14F-4D97-AF65-F5344CB8AC3E}">
        <p14:creationId xmlns:p14="http://schemas.microsoft.com/office/powerpoint/2010/main" val="4089054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sz="7056"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6"/>
            <a:ext cx="9860674" cy="778565"/>
          </a:xfrm>
          <a:noFill/>
        </p:spPr>
        <p:txBody>
          <a:bodyPr lIns="182880" tIns="146304" rIns="182880" bIns="146304">
            <a:sp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049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7"/>
            <a:ext cx="9859116" cy="1158793"/>
          </a:xfrm>
          <a:noFill/>
        </p:spPr>
        <p:txBody>
          <a:bodyPr tIns="91440" bIns="91440" anchor="t" anchorCtr="0">
            <a:spAutoFit/>
          </a:bodyPr>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4308881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6677005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33013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9045373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238789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850192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80026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87274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813947"/>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034005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0"/>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rgbClr val="FFFFFF"/>
                    </a:gs>
                    <a:gs pos="100000">
                      <a:srgbClr val="FFFFFF"/>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26733251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3406626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6" name="Rectangle 35"/>
          <p:cNvSpPr/>
          <p:nvPr userDrawn="1"/>
        </p:nvSpPr>
        <p:spPr bwMode="auto">
          <a:xfrm>
            <a:off x="0" y="6325187"/>
            <a:ext cx="12192000" cy="532814"/>
          </a:xfrm>
          <a:prstGeom prst="rect">
            <a:avLst/>
          </a:prstGeom>
          <a:solidFill>
            <a:srgbClr val="409AE1"/>
          </a:solidFill>
          <a:ln w="28575">
            <a:noFill/>
          </a:ln>
        </p:spPr>
        <p:txBody>
          <a:bodyPr vert="horz" wrap="square" lIns="91414" tIns="45706" rIns="91414" bIns="45706" numCol="1" anchor="t" anchorCtr="0" compatLnSpc="1">
            <a:prstTxWarp prst="textNoShape">
              <a:avLst/>
            </a:prstTxWarp>
          </a:bodyPr>
          <a:lstStyle/>
          <a:p>
            <a:pPr defTabSz="932384"/>
            <a:endParaRPr lang="en-US" sz="1050" kern="0">
              <a:solidFill>
                <a:srgbClr val="333333"/>
              </a:solidFill>
            </a:endParaRPr>
          </a:p>
        </p:txBody>
      </p:sp>
      <p:sp>
        <p:nvSpPr>
          <p:cNvPr id="6" name="Freeform 539"/>
          <p:cNvSpPr>
            <a:spLocks noChangeAspect="1"/>
          </p:cNvSpPr>
          <p:nvPr userDrawn="1"/>
        </p:nvSpPr>
        <p:spPr bwMode="auto">
          <a:xfrm>
            <a:off x="9303796" y="5959092"/>
            <a:ext cx="1968055" cy="108201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409AE1"/>
          </a:solidFill>
          <a:ln w="28575">
            <a:noFill/>
          </a:ln>
          <a:extLst/>
        </p:spPr>
        <p:txBody>
          <a:bodyPr vert="horz" wrap="square" lIns="91414" tIns="45706" rIns="91414" bIns="45706" numCol="1" anchor="t" anchorCtr="0" compatLnSpc="1">
            <a:prstTxWarp prst="textNoShape">
              <a:avLst/>
            </a:prstTxWarp>
          </a:bodyPr>
          <a:lstStyle/>
          <a:p>
            <a:pPr defTabSz="932384">
              <a:defRPr/>
            </a:pPr>
            <a:endParaRPr lang="en-US" sz="1050" kern="0" dirty="0">
              <a:solidFill>
                <a:srgbClr val="333333"/>
              </a:solidFill>
            </a:endParaRPr>
          </a:p>
        </p:txBody>
      </p:sp>
      <p:grpSp>
        <p:nvGrpSpPr>
          <p:cNvPr id="9" name="Group 8"/>
          <p:cNvGrpSpPr/>
          <p:nvPr userDrawn="1"/>
        </p:nvGrpSpPr>
        <p:grpSpPr>
          <a:xfrm>
            <a:off x="9338575" y="6216162"/>
            <a:ext cx="1824626" cy="773723"/>
            <a:chOff x="4494770" y="2621197"/>
            <a:chExt cx="3127126" cy="1326043"/>
          </a:xfrm>
        </p:grpSpPr>
        <p:sp>
          <p:nvSpPr>
            <p:cNvPr id="10" name="Freeform 12"/>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11" name="Freeform 13"/>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12" name="Freeform 14"/>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13"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14"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15" name="Freeform 19"/>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16" name="Freeform 20"/>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grpSp>
          <p:nvGrpSpPr>
            <p:cNvPr id="17" name="Group 16"/>
            <p:cNvGrpSpPr/>
            <p:nvPr/>
          </p:nvGrpSpPr>
          <p:grpSpPr>
            <a:xfrm>
              <a:off x="5413104" y="2621197"/>
              <a:ext cx="1326042" cy="1326043"/>
              <a:chOff x="5413104" y="2598477"/>
              <a:chExt cx="1326042" cy="1326043"/>
            </a:xfrm>
          </p:grpSpPr>
          <p:sp>
            <p:nvSpPr>
              <p:cNvPr id="18"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19"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20"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21"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22"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23"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24"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defTabSz="914225">
                  <a:defRPr/>
                </a:pPr>
                <a:endParaRPr lang="en-US" kern="0">
                  <a:solidFill>
                    <a:srgbClr val="FFFFFF"/>
                  </a:solidFill>
                </a:endParaRPr>
              </a:p>
            </p:txBody>
          </p:sp>
          <p:sp>
            <p:nvSpPr>
              <p:cNvPr id="25" name="Oval 24"/>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6" name="Group 25"/>
          <p:cNvGrpSpPr/>
          <p:nvPr userDrawn="1"/>
        </p:nvGrpSpPr>
        <p:grpSpPr>
          <a:xfrm rot="16200000">
            <a:off x="2686558" y="3784724"/>
            <a:ext cx="182438" cy="5555552"/>
            <a:chOff x="9312007" y="34787"/>
            <a:chExt cx="1212906" cy="3143923"/>
          </a:xfrm>
        </p:grpSpPr>
        <p:sp>
          <p:nvSpPr>
            <p:cNvPr id="27" name="Bent Arrow 26"/>
            <p:cNvSpPr/>
            <p:nvPr/>
          </p:nvSpPr>
          <p:spPr bwMode="auto">
            <a:xfrm flipH="1">
              <a:off x="9832459" y="1745357"/>
              <a:ext cx="692454" cy="1433353"/>
            </a:xfrm>
            <a:prstGeom prst="bentArrow">
              <a:avLst>
                <a:gd name="adj1" fmla="val 25000"/>
                <a:gd name="adj2" fmla="val 0"/>
                <a:gd name="adj3" fmla="val 25000"/>
                <a:gd name="adj4" fmla="val 75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Bent Arrow 27"/>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Bent Arrow 28"/>
          <p:cNvSpPr/>
          <p:nvPr userDrawn="1"/>
        </p:nvSpPr>
        <p:spPr bwMode="auto">
          <a:xfrm>
            <a:off x="5686283" y="6687742"/>
            <a:ext cx="3820134" cy="163512"/>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Bent Arrow 39"/>
          <p:cNvSpPr/>
          <p:nvPr userDrawn="1"/>
        </p:nvSpPr>
        <p:spPr bwMode="auto">
          <a:xfrm rot="10800000" flipH="1">
            <a:off x="2049681" y="5710544"/>
            <a:ext cx="7843864" cy="757825"/>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Bent Arrow 43"/>
          <p:cNvSpPr/>
          <p:nvPr userDrawn="1"/>
        </p:nvSpPr>
        <p:spPr bwMode="auto">
          <a:xfrm rot="10800000">
            <a:off x="11224378" y="6302645"/>
            <a:ext cx="709317" cy="266055"/>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0" y="5375935"/>
            <a:ext cx="12192000" cy="9573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rgbClr val="FFFFFF"/>
              </a:solidFill>
              <a:ea typeface="Segoe UI" pitchFamily="34" charset="0"/>
              <a:cs typeface="Segoe UI" pitchFamily="34" charset="0"/>
            </a:endParaRPr>
          </a:p>
        </p:txBody>
      </p:sp>
      <p:sp>
        <p:nvSpPr>
          <p:cNvPr id="45" name="Bent Arrow 44"/>
          <p:cNvSpPr/>
          <p:nvPr userDrawn="1"/>
        </p:nvSpPr>
        <p:spPr bwMode="auto">
          <a:xfrm rot="16200000">
            <a:off x="11536785" y="6610171"/>
            <a:ext cx="325590" cy="266055"/>
          </a:xfrm>
          <a:prstGeom prst="bentArrow">
            <a:avLst>
              <a:gd name="adj1" fmla="val 25000"/>
              <a:gd name="adj2" fmla="val 0"/>
              <a:gd name="adj3" fmla="val 25000"/>
              <a:gd name="adj4" fmla="val 15819"/>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15"/>
          <p:cNvSpPr>
            <a:spLocks noEditPoints="1"/>
          </p:cNvSpPr>
          <p:nvPr userDrawn="1"/>
        </p:nvSpPr>
        <p:spPr bwMode="auto">
          <a:xfrm>
            <a:off x="4389232" y="6600371"/>
            <a:ext cx="121561" cy="12156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27" tIns="45713" rIns="91427" bIns="45713" numCol="1" anchor="t" anchorCtr="0" compatLnSpc="1">
            <a:prstTxWarp prst="textNoShape">
              <a:avLst/>
            </a:prstTxWarp>
          </a:bodyPr>
          <a:lstStyle/>
          <a:p>
            <a:pPr defTabSz="914225">
              <a:defRPr/>
            </a:pPr>
            <a:endParaRPr lang="en-US" kern="0">
              <a:solidFill>
                <a:srgbClr val="FFFFFF"/>
              </a:solidFill>
            </a:endParaRPr>
          </a:p>
        </p:txBody>
      </p:sp>
      <p:sp>
        <p:nvSpPr>
          <p:cNvPr id="47" name="Freeform 18"/>
          <p:cNvSpPr>
            <a:spLocks/>
          </p:cNvSpPr>
          <p:nvPr userDrawn="1"/>
        </p:nvSpPr>
        <p:spPr bwMode="auto">
          <a:xfrm>
            <a:off x="4431637" y="6462555"/>
            <a:ext cx="37458" cy="124388"/>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27" tIns="45713" rIns="91427" bIns="45713" numCol="1" anchor="t" anchorCtr="0" compatLnSpc="1">
            <a:prstTxWarp prst="textNoShape">
              <a:avLst/>
            </a:prstTxWarp>
          </a:bodyPr>
          <a:lstStyle/>
          <a:p>
            <a:pPr defTabSz="914225">
              <a:defRPr/>
            </a:pPr>
            <a:endParaRPr lang="en-US" kern="0">
              <a:solidFill>
                <a:srgbClr val="FFFFFF"/>
              </a:solidFill>
            </a:endParaRPr>
          </a:p>
        </p:txBody>
      </p:sp>
      <p:sp>
        <p:nvSpPr>
          <p:cNvPr id="49" name="Rectangle 48"/>
          <p:cNvSpPr/>
          <p:nvPr userDrawn="1"/>
        </p:nvSpPr>
        <p:spPr bwMode="auto">
          <a:xfrm>
            <a:off x="-217599" y="6858000"/>
            <a:ext cx="125330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rgbClr val="FFFFFF"/>
              </a:solidFill>
              <a:ea typeface="Segoe UI" pitchFamily="34" charset="0"/>
              <a:cs typeface="Segoe UI" pitchFamily="34" charset="0"/>
            </a:endParaRPr>
          </a:p>
        </p:txBody>
      </p:sp>
      <p:sp>
        <p:nvSpPr>
          <p:cNvPr id="52" name="Rectangle 51"/>
          <p:cNvSpPr/>
          <p:nvPr userDrawn="1"/>
        </p:nvSpPr>
        <p:spPr bwMode="auto">
          <a:xfrm>
            <a:off x="-391886" y="6074230"/>
            <a:ext cx="3918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rgbClr val="FFFFFF"/>
              </a:solidFill>
              <a:ea typeface="Segoe UI" pitchFamily="34" charset="0"/>
              <a:cs typeface="Segoe UI" pitchFamily="34" charset="0"/>
            </a:endParaRPr>
          </a:p>
        </p:txBody>
      </p:sp>
      <p:sp>
        <p:nvSpPr>
          <p:cNvPr id="53" name="Rectangle 52"/>
          <p:cNvSpPr/>
          <p:nvPr userDrawn="1"/>
        </p:nvSpPr>
        <p:spPr bwMode="auto">
          <a:xfrm>
            <a:off x="0" y="6344998"/>
            <a:ext cx="12192000" cy="513003"/>
          </a:xfrm>
          <a:prstGeom prst="rect">
            <a:avLst/>
          </a:prstGeom>
          <a:solidFill>
            <a:schemeClr val="accent1">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rgbClr val="FFFFFF"/>
              </a:solidFill>
              <a:ea typeface="Segoe UI" pitchFamily="34" charset="0"/>
              <a:cs typeface="Segoe UI" pitchFamily="34" charset="0"/>
            </a:endParaRPr>
          </a:p>
        </p:txBody>
      </p:sp>
      <p:pic>
        <p:nvPicPr>
          <p:cNvPr id="41" name="Picture 40"/>
          <p:cNvPicPr>
            <a:picLocks noChangeAspect="1"/>
          </p:cNvPicPr>
          <p:nvPr userDrawn="1"/>
        </p:nvPicPr>
        <p:blipFill>
          <a:blip cstate="email">
            <a:biLevel thresh="25000"/>
            <a:extLst>
              <a:ext uri="{28A0092B-C50C-407E-A947-70E740481C1C}">
                <a14:useLocalDpi xmlns:a14="http://schemas.microsoft.com/office/drawing/2010/main"/>
              </a:ext>
            </a:extLst>
          </a:blip>
          <a:stretch>
            <a:fillRect/>
          </a:stretch>
        </p:blipFill>
        <p:spPr>
          <a:xfrm>
            <a:off x="171511" y="6491045"/>
            <a:ext cx="936609" cy="206372"/>
          </a:xfrm>
          <a:prstGeom prst="rect">
            <a:avLst/>
          </a:prstGeom>
        </p:spPr>
      </p:pic>
    </p:spTree>
    <p:extLst>
      <p:ext uri="{BB962C8B-B14F-4D97-AF65-F5344CB8AC3E}">
        <p14:creationId xmlns:p14="http://schemas.microsoft.com/office/powerpoint/2010/main" val="1266342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4"/>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a:t>Click to edit Master subtitle style</a:t>
            </a:r>
          </a:p>
        </p:txBody>
      </p:sp>
      <p:sp>
        <p:nvSpPr>
          <p:cNvPr id="13" name="Title 1"/>
          <p:cNvSpPr txBox="1">
            <a:spLocks/>
          </p:cNvSpPr>
          <p:nvPr userDrawn="1"/>
        </p:nvSpPr>
        <p:spPr>
          <a:xfrm>
            <a:off x="193273" y="3376354"/>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8682792"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7" cy="218986"/>
          </a:xfrm>
          <a:prstGeom prst="rect">
            <a:avLst/>
          </a:prstGeom>
        </p:spPr>
      </p:pic>
      <p:sp>
        <p:nvSpPr>
          <p:cNvPr id="16" name="Text Placeholder 10"/>
          <p:cNvSpPr>
            <a:spLocks noGrp="1"/>
          </p:cNvSpPr>
          <p:nvPr>
            <p:ph type="body" sz="quarter" idx="10" hasCustomPrompt="1"/>
          </p:nvPr>
        </p:nvSpPr>
        <p:spPr>
          <a:xfrm>
            <a:off x="292103"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392195857"/>
      </p:ext>
    </p:extLst>
  </p:cSld>
  <p:clrMapOvr>
    <a:masterClrMapping/>
  </p:clrMapOvr>
  <p:extLst mod="1">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theme" Target="../theme/theme2.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96"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9"/>
            <a:ext cx="11653521" cy="18682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5140725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Lst>
  <p:transition>
    <p:fade/>
  </p:transition>
  <p:txStyles>
    <p:titleStyle>
      <a:lvl1pPr algn="l" defTabSz="914192" rtl="0" eaLnBrk="1" latinLnBrk="0" hangingPunct="1">
        <a:lnSpc>
          <a:spcPct val="90000"/>
        </a:lnSpc>
        <a:spcBef>
          <a:spcPct val="0"/>
        </a:spcBef>
        <a:buNone/>
        <a:defRPr lang="en-US" sz="3529"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9">
          <p15:clr>
            <a:srgbClr val="C35EA4"/>
          </p15:clr>
        </p15:guide>
        <p15:guide id="17" pos="7400">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s://www.edx.org/course/querying-transact-sql-microsoft-dat201x-0"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Autofit/>
          </a:bodyPr>
          <a:lstStyle/>
          <a:p>
            <a:pPr marL="914400" indent="-914400"/>
            <a:r>
              <a:rPr lang="en-US" sz="3500" dirty="0"/>
              <a:t>01 | Data Analytic Thinking</a:t>
            </a:r>
          </a:p>
        </p:txBody>
      </p:sp>
      <p:sp>
        <p:nvSpPr>
          <p:cNvPr id="7" name="Subtitle 3"/>
          <p:cNvSpPr>
            <a:spLocks noGrp="1"/>
          </p:cNvSpPr>
          <p:nvPr>
            <p:ph type="subTitle" idx="1"/>
          </p:nvPr>
        </p:nvSpPr>
        <p:spPr>
          <a:xfrm>
            <a:off x="193271" y="5132437"/>
            <a:ext cx="8579886" cy="1725563"/>
          </a:xfrm>
        </p:spPr>
        <p:txBody>
          <a:bodyPr/>
          <a:lstStyle/>
          <a:p>
            <a:r>
              <a:rPr lang="en-US" dirty="0"/>
              <a:t>Cynthia </a:t>
            </a:r>
            <a:r>
              <a:rPr lang="en-US" dirty="0" err="1"/>
              <a:t>Rudin</a:t>
            </a:r>
            <a:r>
              <a:rPr lang="en-US" dirty="0"/>
              <a:t> | MIT Sloan School of Management</a:t>
            </a:r>
          </a:p>
          <a:p>
            <a:r>
              <a:rPr lang="en-US" dirty="0"/>
              <a:t>Stephen F Elston | Principle Consultant, Quantia Analytics, LLC</a:t>
            </a:r>
          </a:p>
          <a:p>
            <a:endParaRPr lang="en-US" dirty="0"/>
          </a:p>
        </p:txBody>
      </p:sp>
    </p:spTree>
    <p:extLst>
      <p:ext uri="{BB962C8B-B14F-4D97-AF65-F5344CB8AC3E}">
        <p14:creationId xmlns:p14="http://schemas.microsoft.com/office/powerpoint/2010/main" val="2389909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921"/>
            <a:ext cx="11903946" cy="1264623"/>
          </a:xfrm>
        </p:spPr>
        <p:txBody>
          <a:bodyPr/>
          <a:lstStyle/>
          <a:p>
            <a:br>
              <a:rPr lang="en-US" dirty="0"/>
            </a:br>
            <a:r>
              <a:rPr lang="en-US" dirty="0"/>
              <a:t>   Historical Notes </a:t>
            </a:r>
          </a:p>
        </p:txBody>
      </p:sp>
      <p:sp>
        <p:nvSpPr>
          <p:cNvPr id="3" name="Content Placeholder 2"/>
          <p:cNvSpPr>
            <a:spLocks noGrp="1"/>
          </p:cNvSpPr>
          <p:nvPr>
            <p:ph sz="quarter" idx="10"/>
          </p:nvPr>
        </p:nvSpPr>
        <p:spPr>
          <a:xfrm>
            <a:off x="332730" y="1140921"/>
            <a:ext cx="9361582" cy="1095421"/>
          </a:xfrm>
        </p:spPr>
        <p:txBody>
          <a:bodyPr/>
          <a:lstStyle/>
          <a:p>
            <a:r>
              <a:rPr lang="en-US" sz="2600" dirty="0"/>
              <a:t>Term “Big Data” coined by astronomers Cox and Ellsworth in 1997</a:t>
            </a:r>
          </a:p>
          <a:p>
            <a:pPr marL="0" indent="0">
              <a:buNone/>
            </a:pPr>
            <a:endParaRPr lang="en-US" sz="2600" dirty="0"/>
          </a:p>
          <a:p>
            <a:pPr marL="0" indent="0">
              <a:buNone/>
            </a:pPr>
            <a:endParaRPr lang="en-US" sz="2600" dirty="0"/>
          </a:p>
        </p:txBody>
      </p:sp>
      <p:sp>
        <p:nvSpPr>
          <p:cNvPr id="6" name="Rectangle 5"/>
          <p:cNvSpPr/>
          <p:nvPr/>
        </p:nvSpPr>
        <p:spPr>
          <a:xfrm>
            <a:off x="0" y="6517024"/>
            <a:ext cx="12049553" cy="353943"/>
          </a:xfrm>
          <a:prstGeom prst="rect">
            <a:avLst/>
          </a:prstGeom>
        </p:spPr>
        <p:txBody>
          <a:bodyPr wrap="square">
            <a:spAutoFit/>
          </a:bodyPr>
          <a:lstStyle/>
          <a:p>
            <a:r>
              <a:rPr lang="en-US" sz="1700" dirty="0"/>
              <a:t>*From the Computing Community Consortium Big Data Whitepaper: http://www.cra.org/ccc/files/docs/init/bigdatawhitepaper.pdf</a:t>
            </a:r>
          </a:p>
        </p:txBody>
      </p:sp>
      <p:grpSp>
        <p:nvGrpSpPr>
          <p:cNvPr id="4" name="Group 3"/>
          <p:cNvGrpSpPr/>
          <p:nvPr/>
        </p:nvGrpSpPr>
        <p:grpSpPr>
          <a:xfrm>
            <a:off x="2082290" y="1789235"/>
            <a:ext cx="9465474" cy="4674174"/>
            <a:chOff x="1481926" y="1688632"/>
            <a:chExt cx="9465474" cy="4674174"/>
          </a:xfrm>
        </p:grpSpPr>
        <p:sp>
          <p:nvSpPr>
            <p:cNvPr id="7" name="TextBox 6"/>
            <p:cNvSpPr txBox="1"/>
            <p:nvPr/>
          </p:nvSpPr>
          <p:spPr>
            <a:xfrm>
              <a:off x="1668122" y="1688632"/>
              <a:ext cx="5921080" cy="461665"/>
            </a:xfrm>
            <a:prstGeom prst="rect">
              <a:avLst/>
            </a:prstGeom>
            <a:noFill/>
          </p:spPr>
          <p:txBody>
            <a:bodyPr wrap="square" rtlCol="0">
              <a:spAutoFit/>
            </a:bodyPr>
            <a:lstStyle/>
            <a:p>
              <a:r>
                <a:rPr lang="en-US" sz="2400" dirty="0">
                  <a:solidFill>
                    <a:schemeClr val="accent1"/>
                  </a:solidFill>
                  <a:latin typeface="Segoe" panose="020B0502040504020203" pitchFamily="34" charset="0"/>
                </a:rPr>
                <a:t>CCC Big Data Pipeline from 2012*</a:t>
              </a:r>
            </a:p>
          </p:txBody>
        </p:sp>
        <p:sp>
          <p:nvSpPr>
            <p:cNvPr id="8" name="Rounded Rectangle 7"/>
            <p:cNvSpPr/>
            <p:nvPr/>
          </p:nvSpPr>
          <p:spPr>
            <a:xfrm>
              <a:off x="1481926" y="2137709"/>
              <a:ext cx="9465474" cy="4225097"/>
            </a:xfrm>
            <a:prstGeom prst="roundRect">
              <a:avLst>
                <a:gd name="adj" fmla="val 9453"/>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1925052" y="2359305"/>
              <a:ext cx="1313448" cy="1738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Acquisition / Recording</a:t>
              </a:r>
              <a:endParaRPr lang="en-US" dirty="0">
                <a:latin typeface="Segoe" panose="020B0502040504020203" pitchFamily="34" charset="0"/>
              </a:endParaRPr>
            </a:p>
          </p:txBody>
        </p:sp>
        <p:sp>
          <p:nvSpPr>
            <p:cNvPr id="11" name="Rectangle 10"/>
            <p:cNvSpPr/>
            <p:nvPr/>
          </p:nvSpPr>
          <p:spPr>
            <a:xfrm>
              <a:off x="3560373" y="2359304"/>
              <a:ext cx="1313448" cy="1738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Extraction / </a:t>
              </a:r>
            </a:p>
            <a:p>
              <a:pPr algn="ctr"/>
              <a:r>
                <a:rPr lang="en-GB" dirty="0">
                  <a:latin typeface="Segoe" panose="020B0502040504020203" pitchFamily="34" charset="0"/>
                </a:rPr>
                <a:t>Cleaning</a:t>
              </a:r>
            </a:p>
            <a:p>
              <a:pPr algn="ctr"/>
              <a:r>
                <a:rPr lang="en-GB" dirty="0">
                  <a:latin typeface="Segoe" panose="020B0502040504020203" pitchFamily="34" charset="0"/>
                </a:rPr>
                <a:t>/ Annotation</a:t>
              </a:r>
              <a:endParaRPr lang="en-US" dirty="0">
                <a:latin typeface="Segoe" panose="020B0502040504020203" pitchFamily="34" charset="0"/>
              </a:endParaRPr>
            </a:p>
          </p:txBody>
        </p:sp>
        <p:sp>
          <p:nvSpPr>
            <p:cNvPr id="12" name="Rectangle 11"/>
            <p:cNvSpPr/>
            <p:nvPr/>
          </p:nvSpPr>
          <p:spPr>
            <a:xfrm>
              <a:off x="5195694" y="2359303"/>
              <a:ext cx="1713106" cy="1738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Integration</a:t>
              </a:r>
            </a:p>
            <a:p>
              <a:pPr algn="ctr"/>
              <a:r>
                <a:rPr lang="en-GB" dirty="0">
                  <a:latin typeface="Segoe" panose="020B0502040504020203" pitchFamily="34" charset="0"/>
                </a:rPr>
                <a:t>/</a:t>
              </a:r>
            </a:p>
            <a:p>
              <a:pPr algn="ctr"/>
              <a:r>
                <a:rPr lang="en-GB" dirty="0">
                  <a:latin typeface="Segoe" panose="020B0502040504020203" pitchFamily="34" charset="0"/>
                </a:rPr>
                <a:t>Aggregation</a:t>
              </a:r>
            </a:p>
            <a:p>
              <a:pPr algn="ctr"/>
              <a:r>
                <a:rPr lang="en-GB" dirty="0">
                  <a:latin typeface="Segoe" panose="020B0502040504020203" pitchFamily="34" charset="0"/>
                </a:rPr>
                <a:t>/ Representation</a:t>
              </a:r>
              <a:endParaRPr lang="en-US" dirty="0">
                <a:latin typeface="Segoe" panose="020B0502040504020203" pitchFamily="34" charset="0"/>
              </a:endParaRPr>
            </a:p>
          </p:txBody>
        </p:sp>
        <p:sp>
          <p:nvSpPr>
            <p:cNvPr id="13" name="Rectangle 12"/>
            <p:cNvSpPr/>
            <p:nvPr/>
          </p:nvSpPr>
          <p:spPr>
            <a:xfrm>
              <a:off x="7229485" y="2359302"/>
              <a:ext cx="1351243" cy="1738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Analysis</a:t>
              </a:r>
            </a:p>
            <a:p>
              <a:pPr algn="ctr"/>
              <a:r>
                <a:rPr lang="en-GB" dirty="0">
                  <a:latin typeface="Segoe" panose="020B0502040504020203" pitchFamily="34" charset="0"/>
                </a:rPr>
                <a:t>/</a:t>
              </a:r>
            </a:p>
            <a:p>
              <a:pPr algn="ctr"/>
              <a:r>
                <a:rPr lang="en-GB" dirty="0" err="1">
                  <a:latin typeface="Segoe" panose="020B0502040504020203" pitchFamily="34" charset="0"/>
                </a:rPr>
                <a:t>Modeling</a:t>
              </a:r>
              <a:endParaRPr lang="en-US" dirty="0">
                <a:latin typeface="Segoe" panose="020B0502040504020203" pitchFamily="34" charset="0"/>
              </a:endParaRPr>
            </a:p>
          </p:txBody>
        </p:sp>
        <p:sp>
          <p:nvSpPr>
            <p:cNvPr id="14" name="Rectangle 13"/>
            <p:cNvSpPr/>
            <p:nvPr/>
          </p:nvSpPr>
          <p:spPr>
            <a:xfrm>
              <a:off x="8904441" y="2359302"/>
              <a:ext cx="1675703" cy="1738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latin typeface="Segoe" panose="020B0502040504020203" pitchFamily="34" charset="0"/>
                </a:rPr>
                <a:t>Interpretation</a:t>
              </a:r>
              <a:endParaRPr lang="en-US" dirty="0">
                <a:latin typeface="Segoe" panose="020B0502040504020203" pitchFamily="34" charset="0"/>
              </a:endParaRPr>
            </a:p>
          </p:txBody>
        </p:sp>
        <p:sp>
          <p:nvSpPr>
            <p:cNvPr id="15" name="Rectangle 14"/>
            <p:cNvSpPr/>
            <p:nvPr/>
          </p:nvSpPr>
          <p:spPr>
            <a:xfrm>
              <a:off x="4211052" y="4484827"/>
              <a:ext cx="835221" cy="1738043"/>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GB" dirty="0">
                  <a:latin typeface="Segoe" panose="020B0502040504020203" pitchFamily="34" charset="0"/>
                </a:rPr>
                <a:t>Heterogeneity</a:t>
              </a:r>
              <a:endParaRPr lang="en-US" dirty="0">
                <a:latin typeface="Segoe" panose="020B0502040504020203" pitchFamily="34" charset="0"/>
              </a:endParaRPr>
            </a:p>
          </p:txBody>
        </p:sp>
        <p:sp>
          <p:nvSpPr>
            <p:cNvPr id="16" name="Rectangle 15"/>
            <p:cNvSpPr/>
            <p:nvPr/>
          </p:nvSpPr>
          <p:spPr>
            <a:xfrm>
              <a:off x="5046273" y="4484827"/>
              <a:ext cx="835221" cy="1738043"/>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GB" dirty="0">
                  <a:latin typeface="Segoe" panose="020B0502040504020203" pitchFamily="34" charset="0"/>
                </a:rPr>
                <a:t>Scale</a:t>
              </a:r>
              <a:endParaRPr lang="en-US" dirty="0">
                <a:latin typeface="Segoe" panose="020B0502040504020203" pitchFamily="34" charset="0"/>
              </a:endParaRPr>
            </a:p>
          </p:txBody>
        </p:sp>
        <p:sp>
          <p:nvSpPr>
            <p:cNvPr id="17" name="Rectangle 16"/>
            <p:cNvSpPr/>
            <p:nvPr/>
          </p:nvSpPr>
          <p:spPr>
            <a:xfrm>
              <a:off x="5881494" y="4484827"/>
              <a:ext cx="835221" cy="1738043"/>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GB" dirty="0">
                  <a:latin typeface="Segoe" panose="020B0502040504020203" pitchFamily="34" charset="0"/>
                </a:rPr>
                <a:t>Timeliness</a:t>
              </a:r>
              <a:endParaRPr lang="en-US" dirty="0">
                <a:latin typeface="Segoe" panose="020B0502040504020203" pitchFamily="34" charset="0"/>
              </a:endParaRPr>
            </a:p>
          </p:txBody>
        </p:sp>
        <p:sp>
          <p:nvSpPr>
            <p:cNvPr id="18" name="Rectangle 17"/>
            <p:cNvSpPr/>
            <p:nvPr/>
          </p:nvSpPr>
          <p:spPr>
            <a:xfrm>
              <a:off x="6716715" y="4484827"/>
              <a:ext cx="835221" cy="1738043"/>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GB" dirty="0">
                  <a:latin typeface="Segoe" panose="020B0502040504020203" pitchFamily="34" charset="0"/>
                </a:rPr>
                <a:t>Privacy</a:t>
              </a:r>
              <a:endParaRPr lang="en-US" dirty="0">
                <a:latin typeface="Segoe" panose="020B0502040504020203" pitchFamily="34" charset="0"/>
              </a:endParaRPr>
            </a:p>
          </p:txBody>
        </p:sp>
        <p:sp>
          <p:nvSpPr>
            <p:cNvPr id="19" name="Rectangle 18"/>
            <p:cNvSpPr/>
            <p:nvPr/>
          </p:nvSpPr>
          <p:spPr>
            <a:xfrm>
              <a:off x="7551936" y="4484827"/>
              <a:ext cx="835221" cy="1738043"/>
            </a:xfrm>
            <a:prstGeom prst="rect">
              <a:avLst/>
            </a:prstGeom>
          </p:spPr>
          <p:style>
            <a:lnRef idx="2">
              <a:schemeClr val="accent1"/>
            </a:lnRef>
            <a:fillRef idx="1">
              <a:schemeClr val="lt1"/>
            </a:fillRef>
            <a:effectRef idx="0">
              <a:schemeClr val="accent1"/>
            </a:effectRef>
            <a:fontRef idx="minor">
              <a:schemeClr val="dk1"/>
            </a:fontRef>
          </p:style>
          <p:txBody>
            <a:bodyPr vert="vert270" rtlCol="0" anchor="ctr"/>
            <a:lstStyle/>
            <a:p>
              <a:pPr algn="ctr"/>
              <a:r>
                <a:rPr lang="en-GB" dirty="0">
                  <a:latin typeface="Segoe" panose="020B0502040504020203" pitchFamily="34" charset="0"/>
                </a:rPr>
                <a:t>Human Collaboration</a:t>
              </a:r>
              <a:endParaRPr lang="en-US" dirty="0">
                <a:latin typeface="Segoe" panose="020B0502040504020203" pitchFamily="34" charset="0"/>
              </a:endParaRPr>
            </a:p>
          </p:txBody>
        </p:sp>
        <p:sp>
          <p:nvSpPr>
            <p:cNvPr id="20" name="TextBox 19"/>
            <p:cNvSpPr txBox="1"/>
            <p:nvPr/>
          </p:nvSpPr>
          <p:spPr>
            <a:xfrm>
              <a:off x="8982287" y="5964522"/>
              <a:ext cx="1673856" cy="369332"/>
            </a:xfrm>
            <a:prstGeom prst="rect">
              <a:avLst/>
            </a:prstGeom>
            <a:noFill/>
          </p:spPr>
          <p:txBody>
            <a:bodyPr wrap="none" rtlCol="0">
              <a:spAutoFit/>
            </a:bodyPr>
            <a:lstStyle/>
            <a:p>
              <a:r>
                <a:rPr lang="en-GB" dirty="0">
                  <a:latin typeface="Segoe" panose="020B0502040504020203" pitchFamily="34" charset="0"/>
                </a:rPr>
                <a:t>Overall System</a:t>
              </a:r>
              <a:endParaRPr lang="en-US" dirty="0">
                <a:latin typeface="Segoe" panose="020B0502040504020203" pitchFamily="34" charset="0"/>
              </a:endParaRPr>
            </a:p>
          </p:txBody>
        </p:sp>
        <p:sp>
          <p:nvSpPr>
            <p:cNvPr id="21" name="Left Brace 20"/>
            <p:cNvSpPr/>
            <p:nvPr/>
          </p:nvSpPr>
          <p:spPr>
            <a:xfrm rot="16200000">
              <a:off x="6144665" y="-106403"/>
              <a:ext cx="260731" cy="876222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3" name="Straight Arrow Connector 22"/>
            <p:cNvCxnSpPr/>
            <p:nvPr/>
          </p:nvCxnSpPr>
          <p:spPr>
            <a:xfrm>
              <a:off x="1639918" y="29718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1645652" y="35941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238500" y="32639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4873821" y="32639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6908800" y="32639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8580728" y="32639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10583699" y="3251200"/>
              <a:ext cx="2794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146561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Historical Notes</a:t>
            </a:r>
          </a:p>
        </p:txBody>
      </p:sp>
      <p:sp>
        <p:nvSpPr>
          <p:cNvPr id="3" name="Content Placeholder 2"/>
          <p:cNvSpPr>
            <a:spLocks noGrp="1"/>
          </p:cNvSpPr>
          <p:nvPr>
            <p:ph sz="quarter" idx="10"/>
          </p:nvPr>
        </p:nvSpPr>
        <p:spPr>
          <a:xfrm>
            <a:off x="397835" y="1137166"/>
            <a:ext cx="11328595" cy="5257450"/>
          </a:xfrm>
        </p:spPr>
        <p:txBody>
          <a:bodyPr/>
          <a:lstStyle/>
          <a:p>
            <a:r>
              <a:rPr lang="en-US" dirty="0"/>
              <a:t>KDD (Knowledge Discovery in Databases) Process</a:t>
            </a:r>
          </a:p>
        </p:txBody>
      </p:sp>
      <p:grpSp>
        <p:nvGrpSpPr>
          <p:cNvPr id="4" name="Group 3"/>
          <p:cNvGrpSpPr/>
          <p:nvPr/>
        </p:nvGrpSpPr>
        <p:grpSpPr>
          <a:xfrm>
            <a:off x="499045" y="1677189"/>
            <a:ext cx="10397424" cy="4902093"/>
            <a:chOff x="499045" y="1677189"/>
            <a:chExt cx="10397424" cy="4902093"/>
          </a:xfrm>
        </p:grpSpPr>
        <p:grpSp>
          <p:nvGrpSpPr>
            <p:cNvPr id="7" name="Group 6"/>
            <p:cNvGrpSpPr>
              <a:grpSpLocks noChangeAspect="1"/>
            </p:cNvGrpSpPr>
            <p:nvPr/>
          </p:nvGrpSpPr>
          <p:grpSpPr>
            <a:xfrm>
              <a:off x="767864" y="5629583"/>
              <a:ext cx="1286257" cy="580367"/>
              <a:chOff x="2904848" y="2885814"/>
              <a:chExt cx="1681162" cy="959376"/>
            </a:xfrm>
          </p:grpSpPr>
          <p:sp>
            <p:nvSpPr>
              <p:cNvPr id="8" name="Flowchart: Magnetic Disk 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p:cNvGrpSpPr/>
            <p:nvPr/>
          </p:nvGrpSpPr>
          <p:grpSpPr>
            <a:xfrm>
              <a:off x="2603642" y="5172165"/>
              <a:ext cx="1498750" cy="553932"/>
              <a:chOff x="2373792" y="4687461"/>
              <a:chExt cx="1498750" cy="553932"/>
            </a:xfrm>
          </p:grpSpPr>
          <p:grpSp>
            <p:nvGrpSpPr>
              <p:cNvPr id="13" name="Group 12"/>
              <p:cNvGrpSpPr>
                <a:grpSpLocks noChangeAspect="1"/>
              </p:cNvGrpSpPr>
              <p:nvPr/>
            </p:nvGrpSpPr>
            <p:grpSpPr>
              <a:xfrm>
                <a:off x="3130149" y="4687461"/>
                <a:ext cx="742393" cy="334972"/>
                <a:chOff x="2904848" y="2885814"/>
                <a:chExt cx="1681162" cy="959376"/>
              </a:xfrm>
            </p:grpSpPr>
            <p:sp>
              <p:nvSpPr>
                <p:cNvPr id="14" name="Flowchart: Magnetic Disk 1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a:grpSpLocks noChangeAspect="1"/>
              </p:cNvGrpSpPr>
              <p:nvPr/>
            </p:nvGrpSpPr>
            <p:grpSpPr>
              <a:xfrm>
                <a:off x="2373792" y="4687461"/>
                <a:ext cx="742393" cy="334972"/>
                <a:chOff x="2904848" y="2885814"/>
                <a:chExt cx="1681162" cy="959376"/>
              </a:xfrm>
            </p:grpSpPr>
            <p:sp>
              <p:nvSpPr>
                <p:cNvPr id="11" name="Flowchart: Magnetic Disk 1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a:grpSpLocks noChangeAspect="1"/>
              </p:cNvGrpSpPr>
              <p:nvPr/>
            </p:nvGrpSpPr>
            <p:grpSpPr>
              <a:xfrm>
                <a:off x="2842907" y="4906421"/>
                <a:ext cx="742393" cy="334972"/>
                <a:chOff x="2904848" y="2885814"/>
                <a:chExt cx="1681162" cy="959376"/>
              </a:xfrm>
            </p:grpSpPr>
            <p:sp>
              <p:nvSpPr>
                <p:cNvPr id="17" name="Flowchart: Magnetic Disk 1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6" name="Group 35"/>
            <p:cNvGrpSpPr>
              <a:grpSpLocks noChangeAspect="1"/>
            </p:cNvGrpSpPr>
            <p:nvPr/>
          </p:nvGrpSpPr>
          <p:grpSpPr>
            <a:xfrm>
              <a:off x="6460177" y="3629775"/>
              <a:ext cx="842315" cy="1113850"/>
              <a:chOff x="6742248" y="1541935"/>
              <a:chExt cx="1204130" cy="1592303"/>
            </a:xfrm>
          </p:grpSpPr>
          <p:grpSp>
            <p:nvGrpSpPr>
              <p:cNvPr id="37"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3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p:cNvPicPr>
                <a:picLocks noChangeAspect="1"/>
              </p:cNvPicPr>
              <p:nvPr/>
            </p:nvPicPr>
            <p:blipFill>
              <a:blip r:embed="rId3"/>
              <a:stretch>
                <a:fillRect/>
              </a:stretch>
            </p:blipFill>
            <p:spPr>
              <a:xfrm>
                <a:off x="6813607" y="2097481"/>
                <a:ext cx="1040387" cy="646454"/>
              </a:xfrm>
              <a:prstGeom prst="rect">
                <a:avLst/>
              </a:prstGeom>
            </p:spPr>
          </p:pic>
        </p:grpSp>
        <p:grpSp>
          <p:nvGrpSpPr>
            <p:cNvPr id="41" name="Group 40"/>
            <p:cNvGrpSpPr>
              <a:grpSpLocks noChangeAspect="1"/>
            </p:cNvGrpSpPr>
            <p:nvPr/>
          </p:nvGrpSpPr>
          <p:grpSpPr>
            <a:xfrm>
              <a:off x="4823601" y="4146880"/>
              <a:ext cx="803488" cy="1062507"/>
              <a:chOff x="6685445" y="3567416"/>
              <a:chExt cx="1250307" cy="1653366"/>
            </a:xfrm>
          </p:grpSpPr>
          <p:sp>
            <p:nvSpPr>
              <p:cNvPr id="42"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4" name="Group 18"/>
              <p:cNvGrpSpPr>
                <a:grpSpLocks noChangeAspect="1"/>
              </p:cNvGrpSpPr>
              <p:nvPr/>
            </p:nvGrpSpPr>
            <p:grpSpPr bwMode="auto">
              <a:xfrm>
                <a:off x="6764026" y="4061208"/>
                <a:ext cx="1092138" cy="620636"/>
                <a:chOff x="5617" y="1245"/>
                <a:chExt cx="725" cy="412"/>
              </a:xfrm>
            </p:grpSpPr>
            <p:sp>
              <p:nvSpPr>
                <p:cNvPr id="50" name="Rectangle 49"/>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7"/>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45" name="Straight Connector 44"/>
              <p:cNvCxnSpPr>
                <a:stCxn id="53" idx="3"/>
                <a:endCxn id="61"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2" idx="0"/>
                <a:endCxn id="61"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1" idx="3"/>
                <a:endCxn id="54"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9" idx="3"/>
                <a:endCxn id="56"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a:grpSpLocks noChangeAspect="1"/>
            </p:cNvGrpSpPr>
            <p:nvPr/>
          </p:nvGrpSpPr>
          <p:grpSpPr>
            <a:xfrm>
              <a:off x="8054128" y="2980636"/>
              <a:ext cx="808185" cy="1068717"/>
              <a:chOff x="5025896" y="1506904"/>
              <a:chExt cx="1204130" cy="1592303"/>
            </a:xfrm>
          </p:grpSpPr>
          <p:grpSp>
            <p:nvGrpSpPr>
              <p:cNvPr id="64"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7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4"/>
              <p:cNvGrpSpPr>
                <a:grpSpLocks noChangeAspect="1"/>
              </p:cNvGrpSpPr>
              <p:nvPr/>
            </p:nvGrpSpPr>
            <p:grpSpPr bwMode="auto">
              <a:xfrm>
                <a:off x="5142186" y="1956191"/>
                <a:ext cx="914400" cy="914400"/>
                <a:chOff x="2566" y="1322"/>
                <a:chExt cx="576" cy="576"/>
              </a:xfrm>
            </p:grpSpPr>
            <p:sp>
              <p:nvSpPr>
                <p:cNvPr id="66"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1" name="Group 80"/>
            <p:cNvGrpSpPr/>
            <p:nvPr/>
          </p:nvGrpSpPr>
          <p:grpSpPr>
            <a:xfrm>
              <a:off x="9632422" y="2508427"/>
              <a:ext cx="836246" cy="1105825"/>
              <a:chOff x="7469551" y="4040456"/>
              <a:chExt cx="1204130" cy="1592303"/>
            </a:xfrm>
          </p:grpSpPr>
          <p:grpSp>
            <p:nvGrpSpPr>
              <p:cNvPr id="78" name="Group 20"/>
              <p:cNvGrpSpPr>
                <a:grpSpLocks noChangeAspect="1"/>
              </p:cNvGrpSpPr>
              <p:nvPr/>
            </p:nvGrpSpPr>
            <p:grpSpPr bwMode="auto">
              <a:xfrm>
                <a:off x="7469551" y="4040456"/>
                <a:ext cx="1204130" cy="1592303"/>
                <a:chOff x="3915" y="2947"/>
                <a:chExt cx="456" cy="603"/>
              </a:xfrm>
              <a:solidFill>
                <a:schemeClr val="accent4">
                  <a:lumMod val="20000"/>
                  <a:lumOff val="80000"/>
                </a:schemeClr>
              </a:solidFill>
            </p:grpSpPr>
            <p:sp>
              <p:nvSpPr>
                <p:cNvPr id="7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a:grpSpLocks noChangeAspect="1"/>
              </p:cNvGrpSpPr>
              <p:nvPr/>
            </p:nvGrpSpPr>
            <p:grpSpPr>
              <a:xfrm>
                <a:off x="7560391" y="4460530"/>
                <a:ext cx="973883" cy="973883"/>
                <a:chOff x="4694237" y="5021262"/>
                <a:chExt cx="1371600" cy="1371600"/>
              </a:xfrm>
            </p:grpSpPr>
            <p:sp>
              <p:nvSpPr>
                <p:cNvPr id="74" name="Oval 73"/>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5" name="Group 74"/>
                <p:cNvGrpSpPr/>
                <p:nvPr/>
              </p:nvGrpSpPr>
              <p:grpSpPr>
                <a:xfrm rot="10800000">
                  <a:off x="5296301" y="5255490"/>
                  <a:ext cx="182880" cy="903144"/>
                  <a:chOff x="5522594" y="4049597"/>
                  <a:chExt cx="182880" cy="903144"/>
                </a:xfrm>
                <a:solidFill>
                  <a:schemeClr val="bg1"/>
                </a:solidFill>
              </p:grpSpPr>
              <p:sp>
                <p:nvSpPr>
                  <p:cNvPr id="76" name="Rectangle 75"/>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Oval 76"/>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cxnSp>
          <p:nvCxnSpPr>
            <p:cNvPr id="84" name="Straight Arrow Connector 83"/>
            <p:cNvCxnSpPr/>
            <p:nvPr/>
          </p:nvCxnSpPr>
          <p:spPr>
            <a:xfrm flipV="1">
              <a:off x="2139676" y="5608860"/>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5" name="Straight Arrow Connector 84"/>
            <p:cNvCxnSpPr/>
            <p:nvPr/>
          </p:nvCxnSpPr>
          <p:spPr>
            <a:xfrm flipV="1">
              <a:off x="4084343" y="494860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p:nvPr/>
          </p:nvCxnSpPr>
          <p:spPr>
            <a:xfrm flipV="1">
              <a:off x="5734843" y="440304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7" name="Straight Arrow Connector 86"/>
            <p:cNvCxnSpPr/>
            <p:nvPr/>
          </p:nvCxnSpPr>
          <p:spPr>
            <a:xfrm flipV="1">
              <a:off x="7347243" y="388288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p:nvPr/>
          </p:nvCxnSpPr>
          <p:spPr>
            <a:xfrm flipV="1">
              <a:off x="8934243" y="340082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89" name="Rounded Rectangular Callout 88"/>
            <p:cNvSpPr/>
            <p:nvPr/>
          </p:nvSpPr>
          <p:spPr>
            <a:xfrm>
              <a:off x="499045" y="4316465"/>
              <a:ext cx="1523803" cy="378140"/>
            </a:xfrm>
            <a:prstGeom prst="wedgeRoundRectCallout">
              <a:avLst>
                <a:gd name="adj1" fmla="val 74179"/>
                <a:gd name="adj2" fmla="val 31103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Selection</a:t>
              </a:r>
              <a:endParaRPr lang="en-US" sz="1600" dirty="0">
                <a:solidFill>
                  <a:schemeClr val="tx1"/>
                </a:solidFill>
                <a:latin typeface="Segoe" panose="020B0502040504020203" pitchFamily="34" charset="0"/>
              </a:endParaRPr>
            </a:p>
          </p:txBody>
        </p:sp>
        <p:sp>
          <p:nvSpPr>
            <p:cNvPr id="90" name="Rounded Rectangular Callout 89"/>
            <p:cNvSpPr/>
            <p:nvPr/>
          </p:nvSpPr>
          <p:spPr>
            <a:xfrm>
              <a:off x="2565455" y="3669595"/>
              <a:ext cx="1523803" cy="378140"/>
            </a:xfrm>
            <a:prstGeom prst="wedgeRoundRectCallout">
              <a:avLst>
                <a:gd name="adj1" fmla="val 62511"/>
                <a:gd name="adj2" fmla="val 300957"/>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err="1">
                  <a:solidFill>
                    <a:schemeClr val="tx1"/>
                  </a:solidFill>
                  <a:latin typeface="Segoe" panose="020B0502040504020203" pitchFamily="34" charset="0"/>
                </a:rPr>
                <a:t>Preprocessing</a:t>
              </a:r>
              <a:endParaRPr lang="en-US" sz="1600" dirty="0">
                <a:solidFill>
                  <a:schemeClr val="tx1"/>
                </a:solidFill>
                <a:latin typeface="Segoe" panose="020B0502040504020203" pitchFamily="34" charset="0"/>
              </a:endParaRPr>
            </a:p>
          </p:txBody>
        </p:sp>
        <p:sp>
          <p:nvSpPr>
            <p:cNvPr id="91" name="Rounded Rectangular Callout 90"/>
            <p:cNvSpPr/>
            <p:nvPr/>
          </p:nvSpPr>
          <p:spPr>
            <a:xfrm>
              <a:off x="4631865" y="3022725"/>
              <a:ext cx="1616535" cy="397876"/>
            </a:xfrm>
            <a:prstGeom prst="wedgeRoundRectCallout">
              <a:avLst>
                <a:gd name="adj1" fmla="val 35732"/>
                <a:gd name="adj2" fmla="val 321048"/>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Transformation</a:t>
              </a:r>
              <a:endParaRPr lang="en-US" sz="1600" dirty="0">
                <a:solidFill>
                  <a:schemeClr val="tx1"/>
                </a:solidFill>
                <a:latin typeface="Segoe" panose="020B0502040504020203" pitchFamily="34" charset="0"/>
              </a:endParaRPr>
            </a:p>
          </p:txBody>
        </p:sp>
        <p:sp>
          <p:nvSpPr>
            <p:cNvPr id="92" name="Rounded Rectangular Callout 91"/>
            <p:cNvSpPr/>
            <p:nvPr/>
          </p:nvSpPr>
          <p:spPr>
            <a:xfrm>
              <a:off x="6698275" y="2375855"/>
              <a:ext cx="1523803" cy="378140"/>
            </a:xfrm>
            <a:prstGeom prst="wedgeRoundRectCallout">
              <a:avLst>
                <a:gd name="adj1" fmla="val 5837"/>
                <a:gd name="adj2" fmla="val 368128"/>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Data Mining</a:t>
              </a:r>
              <a:endParaRPr lang="en-US" sz="1600" dirty="0">
                <a:solidFill>
                  <a:schemeClr val="tx1"/>
                </a:solidFill>
                <a:latin typeface="Segoe" panose="020B0502040504020203" pitchFamily="34" charset="0"/>
              </a:endParaRPr>
            </a:p>
          </p:txBody>
        </p:sp>
        <p:sp>
          <p:nvSpPr>
            <p:cNvPr id="93" name="Rounded Rectangular Callout 92"/>
            <p:cNvSpPr/>
            <p:nvPr/>
          </p:nvSpPr>
          <p:spPr>
            <a:xfrm>
              <a:off x="8218484" y="1677189"/>
              <a:ext cx="1523803" cy="526919"/>
            </a:xfrm>
            <a:prstGeom prst="wedgeRoundRectCallout">
              <a:avLst>
                <a:gd name="adj1" fmla="val 13339"/>
                <a:gd name="adj2" fmla="val 28792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Interpretation / Evaluation</a:t>
              </a:r>
              <a:endParaRPr lang="en-US" sz="1600" dirty="0">
                <a:solidFill>
                  <a:schemeClr val="tx1"/>
                </a:solidFill>
                <a:latin typeface="Segoe" panose="020B0502040504020203" pitchFamily="34" charset="0"/>
              </a:endParaRPr>
            </a:p>
          </p:txBody>
        </p:sp>
        <p:sp>
          <p:nvSpPr>
            <p:cNvPr id="94" name="TextBox 93"/>
            <p:cNvSpPr txBox="1"/>
            <p:nvPr/>
          </p:nvSpPr>
          <p:spPr>
            <a:xfrm>
              <a:off x="1007568" y="6209950"/>
              <a:ext cx="659155" cy="369332"/>
            </a:xfrm>
            <a:prstGeom prst="rect">
              <a:avLst/>
            </a:prstGeom>
            <a:noFill/>
          </p:spPr>
          <p:txBody>
            <a:bodyPr wrap="none" rtlCol="0">
              <a:spAutoFit/>
            </a:bodyPr>
            <a:lstStyle/>
            <a:p>
              <a:r>
                <a:rPr lang="en-GB" dirty="0">
                  <a:latin typeface="Segoe" panose="020B0502040504020203" pitchFamily="34" charset="0"/>
                </a:rPr>
                <a:t>Data</a:t>
              </a:r>
              <a:endParaRPr lang="en-US" dirty="0">
                <a:latin typeface="Segoe" panose="020B0502040504020203" pitchFamily="34" charset="0"/>
              </a:endParaRPr>
            </a:p>
          </p:txBody>
        </p:sp>
        <p:sp>
          <p:nvSpPr>
            <p:cNvPr id="95" name="TextBox 94"/>
            <p:cNvSpPr txBox="1"/>
            <p:nvPr/>
          </p:nvSpPr>
          <p:spPr>
            <a:xfrm>
              <a:off x="2740898" y="5679812"/>
              <a:ext cx="1343445" cy="369332"/>
            </a:xfrm>
            <a:prstGeom prst="rect">
              <a:avLst/>
            </a:prstGeom>
            <a:noFill/>
          </p:spPr>
          <p:txBody>
            <a:bodyPr wrap="none" rtlCol="0">
              <a:spAutoFit/>
            </a:bodyPr>
            <a:lstStyle/>
            <a:p>
              <a:r>
                <a:rPr lang="en-GB" dirty="0">
                  <a:latin typeface="Segoe" panose="020B0502040504020203" pitchFamily="34" charset="0"/>
                </a:rPr>
                <a:t>Target Data</a:t>
              </a:r>
              <a:endParaRPr lang="en-US" dirty="0">
                <a:latin typeface="Segoe" panose="020B0502040504020203" pitchFamily="34" charset="0"/>
              </a:endParaRPr>
            </a:p>
          </p:txBody>
        </p:sp>
        <p:sp>
          <p:nvSpPr>
            <p:cNvPr id="96" name="TextBox 95"/>
            <p:cNvSpPr txBox="1"/>
            <p:nvPr/>
          </p:nvSpPr>
          <p:spPr>
            <a:xfrm>
              <a:off x="4369447" y="5147162"/>
              <a:ext cx="1772283" cy="646331"/>
            </a:xfrm>
            <a:prstGeom prst="rect">
              <a:avLst/>
            </a:prstGeom>
            <a:noFill/>
          </p:spPr>
          <p:txBody>
            <a:bodyPr wrap="square" rtlCol="0">
              <a:spAutoFit/>
            </a:bodyPr>
            <a:lstStyle/>
            <a:p>
              <a:pPr algn="ctr"/>
              <a:r>
                <a:rPr lang="en-GB" dirty="0" err="1">
                  <a:latin typeface="Segoe" panose="020B0502040504020203" pitchFamily="34" charset="0"/>
                </a:rPr>
                <a:t>Preprocessed</a:t>
              </a:r>
              <a:r>
                <a:rPr lang="en-GB" dirty="0">
                  <a:latin typeface="Segoe" panose="020B0502040504020203" pitchFamily="34" charset="0"/>
                </a:rPr>
                <a:t> Data</a:t>
              </a:r>
              <a:endParaRPr lang="en-US" dirty="0">
                <a:latin typeface="Segoe" panose="020B0502040504020203" pitchFamily="34" charset="0"/>
              </a:endParaRPr>
            </a:p>
          </p:txBody>
        </p:sp>
        <p:sp>
          <p:nvSpPr>
            <p:cNvPr id="97" name="TextBox 96"/>
            <p:cNvSpPr txBox="1"/>
            <p:nvPr/>
          </p:nvSpPr>
          <p:spPr>
            <a:xfrm>
              <a:off x="6051253" y="4718468"/>
              <a:ext cx="1772283" cy="646331"/>
            </a:xfrm>
            <a:prstGeom prst="rect">
              <a:avLst/>
            </a:prstGeom>
            <a:noFill/>
          </p:spPr>
          <p:txBody>
            <a:bodyPr wrap="square" rtlCol="0">
              <a:spAutoFit/>
            </a:bodyPr>
            <a:lstStyle/>
            <a:p>
              <a:pPr algn="ctr"/>
              <a:r>
                <a:rPr lang="en-GB" dirty="0">
                  <a:latin typeface="Segoe" panose="020B0502040504020203" pitchFamily="34" charset="0"/>
                </a:rPr>
                <a:t>Transformed Data</a:t>
              </a:r>
              <a:endParaRPr lang="en-US" dirty="0">
                <a:latin typeface="Segoe" panose="020B0502040504020203" pitchFamily="34" charset="0"/>
              </a:endParaRPr>
            </a:p>
          </p:txBody>
        </p:sp>
        <p:sp>
          <p:nvSpPr>
            <p:cNvPr id="98" name="TextBox 97"/>
            <p:cNvSpPr txBox="1"/>
            <p:nvPr/>
          </p:nvSpPr>
          <p:spPr>
            <a:xfrm>
              <a:off x="7621623" y="4012900"/>
              <a:ext cx="1725577" cy="369332"/>
            </a:xfrm>
            <a:prstGeom prst="rect">
              <a:avLst/>
            </a:prstGeom>
            <a:noFill/>
          </p:spPr>
          <p:txBody>
            <a:bodyPr wrap="square" rtlCol="0">
              <a:spAutoFit/>
            </a:bodyPr>
            <a:lstStyle/>
            <a:p>
              <a:pPr algn="ctr"/>
              <a:r>
                <a:rPr lang="en-GB" dirty="0">
                  <a:latin typeface="Segoe" panose="020B0502040504020203" pitchFamily="34" charset="0"/>
                </a:rPr>
                <a:t>Patterns</a:t>
              </a:r>
              <a:endParaRPr lang="en-US" dirty="0">
                <a:latin typeface="Segoe" panose="020B0502040504020203" pitchFamily="34" charset="0"/>
              </a:endParaRPr>
            </a:p>
          </p:txBody>
        </p:sp>
        <p:sp>
          <p:nvSpPr>
            <p:cNvPr id="99" name="TextBox 98"/>
            <p:cNvSpPr txBox="1"/>
            <p:nvPr/>
          </p:nvSpPr>
          <p:spPr>
            <a:xfrm>
              <a:off x="9170892" y="3648706"/>
              <a:ext cx="1725577" cy="369332"/>
            </a:xfrm>
            <a:prstGeom prst="rect">
              <a:avLst/>
            </a:prstGeom>
            <a:noFill/>
          </p:spPr>
          <p:txBody>
            <a:bodyPr wrap="square" rtlCol="0">
              <a:spAutoFit/>
            </a:bodyPr>
            <a:lstStyle/>
            <a:p>
              <a:pPr algn="ctr"/>
              <a:r>
                <a:rPr lang="en-GB" dirty="0">
                  <a:latin typeface="Segoe" panose="020B0502040504020203" pitchFamily="34" charset="0"/>
                </a:rPr>
                <a:t>Information</a:t>
              </a:r>
              <a:endParaRPr lang="en-US" dirty="0">
                <a:latin typeface="Segoe" panose="020B0502040504020203" pitchFamily="34" charset="0"/>
              </a:endParaRPr>
            </a:p>
          </p:txBody>
        </p:sp>
      </p:grpSp>
      <p:sp>
        <p:nvSpPr>
          <p:cNvPr id="100" name="TextBox 99"/>
          <p:cNvSpPr txBox="1"/>
          <p:nvPr/>
        </p:nvSpPr>
        <p:spPr>
          <a:xfrm>
            <a:off x="2628019" y="6235401"/>
            <a:ext cx="9485289" cy="646331"/>
          </a:xfrm>
          <a:prstGeom prst="rect">
            <a:avLst/>
          </a:prstGeom>
          <a:noFill/>
        </p:spPr>
        <p:txBody>
          <a:bodyPr wrap="none" rtlCol="0">
            <a:spAutoFit/>
          </a:bodyPr>
          <a:lstStyle/>
          <a:p>
            <a:r>
              <a:rPr lang="en-GB" dirty="0"/>
              <a:t>Based on content in “From Data Mining to Knowledge Discovery”, AI Magazine, Vol 17, No. 3 (1996)</a:t>
            </a:r>
          </a:p>
          <a:p>
            <a:r>
              <a:rPr lang="en-US" dirty="0"/>
              <a:t>http://www.aaai.org/ojs/index.php/aimagazine/article/view/1230</a:t>
            </a:r>
          </a:p>
        </p:txBody>
      </p:sp>
      <p:cxnSp>
        <p:nvCxnSpPr>
          <p:cNvPr id="6" name="Straight Arrow Connector 5"/>
          <p:cNvCxnSpPr/>
          <p:nvPr/>
        </p:nvCxnSpPr>
        <p:spPr>
          <a:xfrm flipH="1">
            <a:off x="9093200" y="3776140"/>
            <a:ext cx="0" cy="2387594"/>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flipH="1" flipV="1">
            <a:off x="2421468" y="6163730"/>
            <a:ext cx="6671734" cy="0"/>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flipH="1" flipV="1">
            <a:off x="7638556" y="4197566"/>
            <a:ext cx="0" cy="1915373"/>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flipH="1" flipV="1">
            <a:off x="6062133" y="4741335"/>
            <a:ext cx="1623" cy="1371606"/>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4370424" y="5283200"/>
            <a:ext cx="15309" cy="778939"/>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420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Historical Notes</a:t>
            </a:r>
          </a:p>
        </p:txBody>
      </p:sp>
      <p:sp>
        <p:nvSpPr>
          <p:cNvPr id="3" name="Content Placeholder 2"/>
          <p:cNvSpPr>
            <a:spLocks noGrp="1"/>
          </p:cNvSpPr>
          <p:nvPr>
            <p:ph sz="quarter" idx="10"/>
          </p:nvPr>
        </p:nvSpPr>
        <p:spPr>
          <a:xfrm>
            <a:off x="397835" y="1137166"/>
            <a:ext cx="11328595" cy="5257450"/>
          </a:xfrm>
        </p:spPr>
        <p:txBody>
          <a:bodyPr/>
          <a:lstStyle/>
          <a:p>
            <a:r>
              <a:rPr lang="en-US" dirty="0"/>
              <a:t>KDD (Knowledge Discovery in Databases) Process</a:t>
            </a:r>
          </a:p>
        </p:txBody>
      </p:sp>
      <p:grpSp>
        <p:nvGrpSpPr>
          <p:cNvPr id="4" name="Group 3"/>
          <p:cNvGrpSpPr/>
          <p:nvPr/>
        </p:nvGrpSpPr>
        <p:grpSpPr>
          <a:xfrm>
            <a:off x="499045" y="1677189"/>
            <a:ext cx="10397424" cy="4902093"/>
            <a:chOff x="499045" y="1677189"/>
            <a:chExt cx="10397424" cy="4902093"/>
          </a:xfrm>
        </p:grpSpPr>
        <p:grpSp>
          <p:nvGrpSpPr>
            <p:cNvPr id="7" name="Group 6"/>
            <p:cNvGrpSpPr>
              <a:grpSpLocks noChangeAspect="1"/>
            </p:cNvGrpSpPr>
            <p:nvPr/>
          </p:nvGrpSpPr>
          <p:grpSpPr>
            <a:xfrm>
              <a:off x="767864" y="5629583"/>
              <a:ext cx="1286257" cy="580367"/>
              <a:chOff x="2904848" y="2885814"/>
              <a:chExt cx="1681162" cy="959376"/>
            </a:xfrm>
          </p:grpSpPr>
          <p:sp>
            <p:nvSpPr>
              <p:cNvPr id="8" name="Flowchart: Magnetic Disk 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p:cNvGrpSpPr/>
            <p:nvPr/>
          </p:nvGrpSpPr>
          <p:grpSpPr>
            <a:xfrm>
              <a:off x="2603642" y="5172165"/>
              <a:ext cx="1498750" cy="553932"/>
              <a:chOff x="2373792" y="4687461"/>
              <a:chExt cx="1498750" cy="553932"/>
            </a:xfrm>
          </p:grpSpPr>
          <p:grpSp>
            <p:nvGrpSpPr>
              <p:cNvPr id="13" name="Group 12"/>
              <p:cNvGrpSpPr>
                <a:grpSpLocks noChangeAspect="1"/>
              </p:cNvGrpSpPr>
              <p:nvPr/>
            </p:nvGrpSpPr>
            <p:grpSpPr>
              <a:xfrm>
                <a:off x="3130149" y="4687461"/>
                <a:ext cx="742393" cy="334972"/>
                <a:chOff x="2904848" y="2885814"/>
                <a:chExt cx="1681162" cy="959376"/>
              </a:xfrm>
            </p:grpSpPr>
            <p:sp>
              <p:nvSpPr>
                <p:cNvPr id="14" name="Flowchart: Magnetic Disk 1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a:grpSpLocks noChangeAspect="1"/>
              </p:cNvGrpSpPr>
              <p:nvPr/>
            </p:nvGrpSpPr>
            <p:grpSpPr>
              <a:xfrm>
                <a:off x="2373792" y="4687461"/>
                <a:ext cx="742393" cy="334972"/>
                <a:chOff x="2904848" y="2885814"/>
                <a:chExt cx="1681162" cy="959376"/>
              </a:xfrm>
            </p:grpSpPr>
            <p:sp>
              <p:nvSpPr>
                <p:cNvPr id="11" name="Flowchart: Magnetic Disk 1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a:grpSpLocks noChangeAspect="1"/>
              </p:cNvGrpSpPr>
              <p:nvPr/>
            </p:nvGrpSpPr>
            <p:grpSpPr>
              <a:xfrm>
                <a:off x="2842907" y="4906421"/>
                <a:ext cx="742393" cy="334972"/>
                <a:chOff x="2904848" y="2885814"/>
                <a:chExt cx="1681162" cy="959376"/>
              </a:xfrm>
            </p:grpSpPr>
            <p:sp>
              <p:nvSpPr>
                <p:cNvPr id="17" name="Flowchart: Magnetic Disk 1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6" name="Group 35"/>
            <p:cNvGrpSpPr>
              <a:grpSpLocks noChangeAspect="1"/>
            </p:cNvGrpSpPr>
            <p:nvPr/>
          </p:nvGrpSpPr>
          <p:grpSpPr>
            <a:xfrm>
              <a:off x="6460177" y="3629775"/>
              <a:ext cx="842315" cy="1113850"/>
              <a:chOff x="6742248" y="1541935"/>
              <a:chExt cx="1204130" cy="1592303"/>
            </a:xfrm>
          </p:grpSpPr>
          <p:grpSp>
            <p:nvGrpSpPr>
              <p:cNvPr id="37"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3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p:cNvPicPr>
                <a:picLocks noChangeAspect="1"/>
              </p:cNvPicPr>
              <p:nvPr/>
            </p:nvPicPr>
            <p:blipFill>
              <a:blip r:embed="rId3"/>
              <a:stretch>
                <a:fillRect/>
              </a:stretch>
            </p:blipFill>
            <p:spPr>
              <a:xfrm>
                <a:off x="6813607" y="2097481"/>
                <a:ext cx="1040387" cy="646454"/>
              </a:xfrm>
              <a:prstGeom prst="rect">
                <a:avLst/>
              </a:prstGeom>
            </p:spPr>
          </p:pic>
        </p:grpSp>
        <p:grpSp>
          <p:nvGrpSpPr>
            <p:cNvPr id="41" name="Group 40"/>
            <p:cNvGrpSpPr>
              <a:grpSpLocks noChangeAspect="1"/>
            </p:cNvGrpSpPr>
            <p:nvPr/>
          </p:nvGrpSpPr>
          <p:grpSpPr>
            <a:xfrm>
              <a:off x="4823601" y="4146880"/>
              <a:ext cx="803488" cy="1062507"/>
              <a:chOff x="6685445" y="3567416"/>
              <a:chExt cx="1250307" cy="1653366"/>
            </a:xfrm>
          </p:grpSpPr>
          <p:sp>
            <p:nvSpPr>
              <p:cNvPr id="42"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4" name="Group 18"/>
              <p:cNvGrpSpPr>
                <a:grpSpLocks noChangeAspect="1"/>
              </p:cNvGrpSpPr>
              <p:nvPr/>
            </p:nvGrpSpPr>
            <p:grpSpPr bwMode="auto">
              <a:xfrm>
                <a:off x="6764026" y="4061208"/>
                <a:ext cx="1092138" cy="620636"/>
                <a:chOff x="5617" y="1245"/>
                <a:chExt cx="725" cy="412"/>
              </a:xfrm>
            </p:grpSpPr>
            <p:sp>
              <p:nvSpPr>
                <p:cNvPr id="50" name="Rectangle 49"/>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7"/>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45" name="Straight Connector 44"/>
              <p:cNvCxnSpPr>
                <a:stCxn id="53" idx="3"/>
                <a:endCxn id="61"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2" idx="0"/>
                <a:endCxn id="61"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1" idx="3"/>
                <a:endCxn id="54"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9" idx="3"/>
                <a:endCxn id="56"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a:grpSpLocks noChangeAspect="1"/>
            </p:cNvGrpSpPr>
            <p:nvPr/>
          </p:nvGrpSpPr>
          <p:grpSpPr>
            <a:xfrm>
              <a:off x="8054128" y="2980636"/>
              <a:ext cx="808185" cy="1068717"/>
              <a:chOff x="5025896" y="1506904"/>
              <a:chExt cx="1204130" cy="1592303"/>
            </a:xfrm>
          </p:grpSpPr>
          <p:grpSp>
            <p:nvGrpSpPr>
              <p:cNvPr id="64"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7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4"/>
              <p:cNvGrpSpPr>
                <a:grpSpLocks noChangeAspect="1"/>
              </p:cNvGrpSpPr>
              <p:nvPr/>
            </p:nvGrpSpPr>
            <p:grpSpPr bwMode="auto">
              <a:xfrm>
                <a:off x="5142186" y="1956191"/>
                <a:ext cx="914400" cy="914400"/>
                <a:chOff x="2566" y="1322"/>
                <a:chExt cx="576" cy="576"/>
              </a:xfrm>
            </p:grpSpPr>
            <p:sp>
              <p:nvSpPr>
                <p:cNvPr id="66"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1" name="Group 80"/>
            <p:cNvGrpSpPr/>
            <p:nvPr/>
          </p:nvGrpSpPr>
          <p:grpSpPr>
            <a:xfrm>
              <a:off x="9632422" y="2508427"/>
              <a:ext cx="836246" cy="1105825"/>
              <a:chOff x="7469551" y="4040456"/>
              <a:chExt cx="1204130" cy="1592303"/>
            </a:xfrm>
          </p:grpSpPr>
          <p:grpSp>
            <p:nvGrpSpPr>
              <p:cNvPr id="78" name="Group 20"/>
              <p:cNvGrpSpPr>
                <a:grpSpLocks noChangeAspect="1"/>
              </p:cNvGrpSpPr>
              <p:nvPr/>
            </p:nvGrpSpPr>
            <p:grpSpPr bwMode="auto">
              <a:xfrm>
                <a:off x="7469551" y="4040456"/>
                <a:ext cx="1204130" cy="1592303"/>
                <a:chOff x="3915" y="2947"/>
                <a:chExt cx="456" cy="603"/>
              </a:xfrm>
              <a:solidFill>
                <a:schemeClr val="accent4">
                  <a:lumMod val="20000"/>
                  <a:lumOff val="80000"/>
                </a:schemeClr>
              </a:solidFill>
            </p:grpSpPr>
            <p:sp>
              <p:nvSpPr>
                <p:cNvPr id="7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a:grpSpLocks noChangeAspect="1"/>
              </p:cNvGrpSpPr>
              <p:nvPr/>
            </p:nvGrpSpPr>
            <p:grpSpPr>
              <a:xfrm>
                <a:off x="7560391" y="4460530"/>
                <a:ext cx="973883" cy="973883"/>
                <a:chOff x="4694237" y="5021262"/>
                <a:chExt cx="1371600" cy="1371600"/>
              </a:xfrm>
            </p:grpSpPr>
            <p:sp>
              <p:nvSpPr>
                <p:cNvPr id="74" name="Oval 73"/>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5" name="Group 74"/>
                <p:cNvGrpSpPr/>
                <p:nvPr/>
              </p:nvGrpSpPr>
              <p:grpSpPr>
                <a:xfrm rot="10800000">
                  <a:off x="5296301" y="5255490"/>
                  <a:ext cx="182880" cy="903144"/>
                  <a:chOff x="5522594" y="4049597"/>
                  <a:chExt cx="182880" cy="903144"/>
                </a:xfrm>
                <a:solidFill>
                  <a:schemeClr val="bg1"/>
                </a:solidFill>
              </p:grpSpPr>
              <p:sp>
                <p:nvSpPr>
                  <p:cNvPr id="76" name="Rectangle 75"/>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Oval 76"/>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cxnSp>
          <p:nvCxnSpPr>
            <p:cNvPr id="84" name="Straight Arrow Connector 83"/>
            <p:cNvCxnSpPr/>
            <p:nvPr/>
          </p:nvCxnSpPr>
          <p:spPr>
            <a:xfrm flipV="1">
              <a:off x="2139676" y="5608860"/>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5" name="Straight Arrow Connector 84"/>
            <p:cNvCxnSpPr/>
            <p:nvPr/>
          </p:nvCxnSpPr>
          <p:spPr>
            <a:xfrm flipV="1">
              <a:off x="4084343" y="494860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p:nvPr/>
          </p:nvCxnSpPr>
          <p:spPr>
            <a:xfrm flipV="1">
              <a:off x="5734843" y="440304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7" name="Straight Arrow Connector 86"/>
            <p:cNvCxnSpPr/>
            <p:nvPr/>
          </p:nvCxnSpPr>
          <p:spPr>
            <a:xfrm flipV="1">
              <a:off x="7347243" y="388288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p:nvPr/>
          </p:nvCxnSpPr>
          <p:spPr>
            <a:xfrm flipV="1">
              <a:off x="8934243" y="340082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89" name="Rounded Rectangular Callout 88"/>
            <p:cNvSpPr/>
            <p:nvPr/>
          </p:nvSpPr>
          <p:spPr>
            <a:xfrm>
              <a:off x="499045" y="4316465"/>
              <a:ext cx="1523803" cy="378140"/>
            </a:xfrm>
            <a:prstGeom prst="wedgeRoundRectCallout">
              <a:avLst>
                <a:gd name="adj1" fmla="val 74179"/>
                <a:gd name="adj2" fmla="val 31103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Selection</a:t>
              </a:r>
              <a:endParaRPr lang="en-US" sz="1600" dirty="0">
                <a:solidFill>
                  <a:schemeClr val="tx1"/>
                </a:solidFill>
                <a:latin typeface="Segoe" panose="020B0502040504020203" pitchFamily="34" charset="0"/>
              </a:endParaRPr>
            </a:p>
          </p:txBody>
        </p:sp>
        <p:sp>
          <p:nvSpPr>
            <p:cNvPr id="90" name="Rounded Rectangular Callout 89"/>
            <p:cNvSpPr/>
            <p:nvPr/>
          </p:nvSpPr>
          <p:spPr>
            <a:xfrm>
              <a:off x="2565455" y="3669595"/>
              <a:ext cx="1523803" cy="378140"/>
            </a:xfrm>
            <a:prstGeom prst="wedgeRoundRectCallout">
              <a:avLst>
                <a:gd name="adj1" fmla="val 62511"/>
                <a:gd name="adj2" fmla="val 300957"/>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err="1">
                  <a:solidFill>
                    <a:schemeClr val="tx1"/>
                  </a:solidFill>
                  <a:latin typeface="Segoe" panose="020B0502040504020203" pitchFamily="34" charset="0"/>
                </a:rPr>
                <a:t>Preprocessing</a:t>
              </a:r>
              <a:endParaRPr lang="en-US" sz="1600" dirty="0">
                <a:solidFill>
                  <a:schemeClr val="tx1"/>
                </a:solidFill>
                <a:latin typeface="Segoe" panose="020B0502040504020203" pitchFamily="34" charset="0"/>
              </a:endParaRPr>
            </a:p>
          </p:txBody>
        </p:sp>
        <p:sp>
          <p:nvSpPr>
            <p:cNvPr id="91" name="Rounded Rectangular Callout 90"/>
            <p:cNvSpPr/>
            <p:nvPr/>
          </p:nvSpPr>
          <p:spPr>
            <a:xfrm>
              <a:off x="4631865" y="3022725"/>
              <a:ext cx="1616535" cy="397876"/>
            </a:xfrm>
            <a:prstGeom prst="wedgeRoundRectCallout">
              <a:avLst>
                <a:gd name="adj1" fmla="val 35732"/>
                <a:gd name="adj2" fmla="val 321048"/>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Transformation</a:t>
              </a:r>
              <a:endParaRPr lang="en-US" sz="1600" dirty="0">
                <a:solidFill>
                  <a:schemeClr val="tx1"/>
                </a:solidFill>
                <a:latin typeface="Segoe" panose="020B0502040504020203" pitchFamily="34" charset="0"/>
              </a:endParaRPr>
            </a:p>
          </p:txBody>
        </p:sp>
        <p:sp>
          <p:nvSpPr>
            <p:cNvPr id="92" name="Rounded Rectangular Callout 91"/>
            <p:cNvSpPr/>
            <p:nvPr/>
          </p:nvSpPr>
          <p:spPr>
            <a:xfrm>
              <a:off x="6698275" y="2375855"/>
              <a:ext cx="1523803" cy="378140"/>
            </a:xfrm>
            <a:prstGeom prst="wedgeRoundRectCallout">
              <a:avLst>
                <a:gd name="adj1" fmla="val 5837"/>
                <a:gd name="adj2" fmla="val 368128"/>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Data Mining</a:t>
              </a:r>
              <a:endParaRPr lang="en-US" sz="1600" dirty="0">
                <a:solidFill>
                  <a:schemeClr val="tx1"/>
                </a:solidFill>
                <a:latin typeface="Segoe" panose="020B0502040504020203" pitchFamily="34" charset="0"/>
              </a:endParaRPr>
            </a:p>
          </p:txBody>
        </p:sp>
        <p:sp>
          <p:nvSpPr>
            <p:cNvPr id="93" name="Rounded Rectangular Callout 92"/>
            <p:cNvSpPr/>
            <p:nvPr/>
          </p:nvSpPr>
          <p:spPr>
            <a:xfrm>
              <a:off x="8218484" y="1677189"/>
              <a:ext cx="1523803" cy="526919"/>
            </a:xfrm>
            <a:prstGeom prst="wedgeRoundRectCallout">
              <a:avLst>
                <a:gd name="adj1" fmla="val 13339"/>
                <a:gd name="adj2" fmla="val 28792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Interpretation / Evaluation</a:t>
              </a:r>
              <a:endParaRPr lang="en-US" sz="1600" dirty="0">
                <a:solidFill>
                  <a:schemeClr val="tx1"/>
                </a:solidFill>
                <a:latin typeface="Segoe" panose="020B0502040504020203" pitchFamily="34" charset="0"/>
              </a:endParaRPr>
            </a:p>
          </p:txBody>
        </p:sp>
        <p:sp>
          <p:nvSpPr>
            <p:cNvPr id="94" name="TextBox 93"/>
            <p:cNvSpPr txBox="1"/>
            <p:nvPr/>
          </p:nvSpPr>
          <p:spPr>
            <a:xfrm>
              <a:off x="1007568" y="6209950"/>
              <a:ext cx="659155" cy="369332"/>
            </a:xfrm>
            <a:prstGeom prst="rect">
              <a:avLst/>
            </a:prstGeom>
            <a:noFill/>
          </p:spPr>
          <p:txBody>
            <a:bodyPr wrap="none" rtlCol="0">
              <a:spAutoFit/>
            </a:bodyPr>
            <a:lstStyle/>
            <a:p>
              <a:r>
                <a:rPr lang="en-GB" dirty="0">
                  <a:latin typeface="Segoe" panose="020B0502040504020203" pitchFamily="34" charset="0"/>
                </a:rPr>
                <a:t>Data</a:t>
              </a:r>
              <a:endParaRPr lang="en-US" dirty="0">
                <a:latin typeface="Segoe" panose="020B0502040504020203" pitchFamily="34" charset="0"/>
              </a:endParaRPr>
            </a:p>
          </p:txBody>
        </p:sp>
        <p:sp>
          <p:nvSpPr>
            <p:cNvPr id="95" name="TextBox 94"/>
            <p:cNvSpPr txBox="1"/>
            <p:nvPr/>
          </p:nvSpPr>
          <p:spPr>
            <a:xfrm>
              <a:off x="2740898" y="5679812"/>
              <a:ext cx="1343445" cy="369332"/>
            </a:xfrm>
            <a:prstGeom prst="rect">
              <a:avLst/>
            </a:prstGeom>
            <a:noFill/>
          </p:spPr>
          <p:txBody>
            <a:bodyPr wrap="none" rtlCol="0">
              <a:spAutoFit/>
            </a:bodyPr>
            <a:lstStyle/>
            <a:p>
              <a:r>
                <a:rPr lang="en-GB" dirty="0">
                  <a:latin typeface="Segoe" panose="020B0502040504020203" pitchFamily="34" charset="0"/>
                </a:rPr>
                <a:t>Target Data</a:t>
              </a:r>
              <a:endParaRPr lang="en-US" dirty="0">
                <a:latin typeface="Segoe" panose="020B0502040504020203" pitchFamily="34" charset="0"/>
              </a:endParaRPr>
            </a:p>
          </p:txBody>
        </p:sp>
        <p:sp>
          <p:nvSpPr>
            <p:cNvPr id="96" name="TextBox 95"/>
            <p:cNvSpPr txBox="1"/>
            <p:nvPr/>
          </p:nvSpPr>
          <p:spPr>
            <a:xfrm>
              <a:off x="4369447" y="5147162"/>
              <a:ext cx="1772283" cy="646331"/>
            </a:xfrm>
            <a:prstGeom prst="rect">
              <a:avLst/>
            </a:prstGeom>
            <a:noFill/>
          </p:spPr>
          <p:txBody>
            <a:bodyPr wrap="square" rtlCol="0">
              <a:spAutoFit/>
            </a:bodyPr>
            <a:lstStyle/>
            <a:p>
              <a:pPr algn="ctr"/>
              <a:r>
                <a:rPr lang="en-GB" dirty="0" err="1">
                  <a:latin typeface="Segoe" panose="020B0502040504020203" pitchFamily="34" charset="0"/>
                </a:rPr>
                <a:t>Preprocessed</a:t>
              </a:r>
              <a:r>
                <a:rPr lang="en-GB" dirty="0">
                  <a:latin typeface="Segoe" panose="020B0502040504020203" pitchFamily="34" charset="0"/>
                </a:rPr>
                <a:t> Data</a:t>
              </a:r>
              <a:endParaRPr lang="en-US" dirty="0">
                <a:latin typeface="Segoe" panose="020B0502040504020203" pitchFamily="34" charset="0"/>
              </a:endParaRPr>
            </a:p>
          </p:txBody>
        </p:sp>
        <p:sp>
          <p:nvSpPr>
            <p:cNvPr id="97" name="TextBox 96"/>
            <p:cNvSpPr txBox="1"/>
            <p:nvPr/>
          </p:nvSpPr>
          <p:spPr>
            <a:xfrm>
              <a:off x="6051253" y="4718468"/>
              <a:ext cx="1772283" cy="646331"/>
            </a:xfrm>
            <a:prstGeom prst="rect">
              <a:avLst/>
            </a:prstGeom>
            <a:noFill/>
          </p:spPr>
          <p:txBody>
            <a:bodyPr wrap="square" rtlCol="0">
              <a:spAutoFit/>
            </a:bodyPr>
            <a:lstStyle/>
            <a:p>
              <a:pPr algn="ctr"/>
              <a:r>
                <a:rPr lang="en-GB" dirty="0">
                  <a:latin typeface="Segoe" panose="020B0502040504020203" pitchFamily="34" charset="0"/>
                </a:rPr>
                <a:t>Transformed Data</a:t>
              </a:r>
              <a:endParaRPr lang="en-US" dirty="0">
                <a:latin typeface="Segoe" panose="020B0502040504020203" pitchFamily="34" charset="0"/>
              </a:endParaRPr>
            </a:p>
          </p:txBody>
        </p:sp>
        <p:sp>
          <p:nvSpPr>
            <p:cNvPr id="98" name="TextBox 97"/>
            <p:cNvSpPr txBox="1"/>
            <p:nvPr/>
          </p:nvSpPr>
          <p:spPr>
            <a:xfrm>
              <a:off x="7621623" y="4012900"/>
              <a:ext cx="1725577" cy="369332"/>
            </a:xfrm>
            <a:prstGeom prst="rect">
              <a:avLst/>
            </a:prstGeom>
            <a:noFill/>
          </p:spPr>
          <p:txBody>
            <a:bodyPr wrap="square" rtlCol="0">
              <a:spAutoFit/>
            </a:bodyPr>
            <a:lstStyle/>
            <a:p>
              <a:pPr algn="ctr"/>
              <a:r>
                <a:rPr lang="en-GB" dirty="0">
                  <a:latin typeface="Segoe" panose="020B0502040504020203" pitchFamily="34" charset="0"/>
                </a:rPr>
                <a:t>Patterns</a:t>
              </a:r>
              <a:endParaRPr lang="en-US" dirty="0">
                <a:latin typeface="Segoe" panose="020B0502040504020203" pitchFamily="34" charset="0"/>
              </a:endParaRPr>
            </a:p>
          </p:txBody>
        </p:sp>
        <p:sp>
          <p:nvSpPr>
            <p:cNvPr id="99" name="TextBox 98"/>
            <p:cNvSpPr txBox="1"/>
            <p:nvPr/>
          </p:nvSpPr>
          <p:spPr>
            <a:xfrm>
              <a:off x="9170892" y="3648706"/>
              <a:ext cx="1725577" cy="369332"/>
            </a:xfrm>
            <a:prstGeom prst="rect">
              <a:avLst/>
            </a:prstGeom>
            <a:noFill/>
          </p:spPr>
          <p:txBody>
            <a:bodyPr wrap="square" rtlCol="0">
              <a:spAutoFit/>
            </a:bodyPr>
            <a:lstStyle/>
            <a:p>
              <a:pPr algn="ctr"/>
              <a:r>
                <a:rPr lang="en-GB" dirty="0">
                  <a:latin typeface="Segoe" panose="020B0502040504020203" pitchFamily="34" charset="0"/>
                </a:rPr>
                <a:t>Information</a:t>
              </a:r>
              <a:endParaRPr lang="en-US" dirty="0">
                <a:latin typeface="Segoe" panose="020B0502040504020203" pitchFamily="34" charset="0"/>
              </a:endParaRPr>
            </a:p>
          </p:txBody>
        </p:sp>
      </p:grpSp>
      <p:sp>
        <p:nvSpPr>
          <p:cNvPr id="100" name="TextBox 99"/>
          <p:cNvSpPr txBox="1"/>
          <p:nvPr/>
        </p:nvSpPr>
        <p:spPr>
          <a:xfrm>
            <a:off x="2628019" y="6235401"/>
            <a:ext cx="9485289" cy="646331"/>
          </a:xfrm>
          <a:prstGeom prst="rect">
            <a:avLst/>
          </a:prstGeom>
          <a:noFill/>
        </p:spPr>
        <p:txBody>
          <a:bodyPr wrap="none" rtlCol="0">
            <a:spAutoFit/>
          </a:bodyPr>
          <a:lstStyle/>
          <a:p>
            <a:r>
              <a:rPr lang="en-GB" dirty="0"/>
              <a:t>Based on content in “From Data Mining to Knowledge Discovery”, AI Magazine, Vol 17, No. 3 (1996)</a:t>
            </a:r>
          </a:p>
          <a:p>
            <a:r>
              <a:rPr lang="en-US" dirty="0"/>
              <a:t>http://www.aaai.org/ojs/index.php/aimagazine/article/view/1230</a:t>
            </a:r>
          </a:p>
        </p:txBody>
      </p:sp>
      <p:sp>
        <p:nvSpPr>
          <p:cNvPr id="102" name="TextBox 101"/>
          <p:cNvSpPr txBox="1"/>
          <p:nvPr/>
        </p:nvSpPr>
        <p:spPr>
          <a:xfrm>
            <a:off x="9720937" y="4622787"/>
            <a:ext cx="1738745" cy="646331"/>
          </a:xfrm>
          <a:prstGeom prst="rect">
            <a:avLst/>
          </a:prstGeom>
          <a:noFill/>
        </p:spPr>
        <p:txBody>
          <a:bodyPr wrap="square" rtlCol="0">
            <a:spAutoFit/>
          </a:bodyPr>
          <a:lstStyle/>
          <a:p>
            <a:r>
              <a:rPr lang="en-US" dirty="0"/>
              <a:t>*CCC had no citations to KDD </a:t>
            </a:r>
          </a:p>
        </p:txBody>
      </p:sp>
      <p:sp>
        <p:nvSpPr>
          <p:cNvPr id="103" name="TextBox 102"/>
          <p:cNvSpPr txBox="1"/>
          <p:nvPr/>
        </p:nvSpPr>
        <p:spPr>
          <a:xfrm>
            <a:off x="11485513" y="5624759"/>
            <a:ext cx="652643" cy="369332"/>
          </a:xfrm>
          <a:prstGeom prst="rect">
            <a:avLst/>
          </a:prstGeom>
          <a:noFill/>
        </p:spPr>
        <p:txBody>
          <a:bodyPr wrap="none" rtlCol="0">
            <a:spAutoFit/>
          </a:bodyPr>
          <a:lstStyle/>
          <a:p>
            <a:r>
              <a:rPr lang="en-US" dirty="0">
                <a:solidFill>
                  <a:srgbClr val="FF0000"/>
                </a:solidFill>
              </a:rPr>
              <a:t>1996</a:t>
            </a:r>
          </a:p>
        </p:txBody>
      </p:sp>
      <p:cxnSp>
        <p:nvCxnSpPr>
          <p:cNvPr id="104" name="Straight Arrow Connector 103"/>
          <p:cNvCxnSpPr/>
          <p:nvPr/>
        </p:nvCxnSpPr>
        <p:spPr>
          <a:xfrm flipH="1">
            <a:off x="11510982" y="5971568"/>
            <a:ext cx="181434" cy="3023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a:off x="9093200" y="3776140"/>
            <a:ext cx="0" cy="2387594"/>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flipH="1" flipV="1">
            <a:off x="2421468" y="6163730"/>
            <a:ext cx="6671734" cy="0"/>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flipH="1" flipV="1">
            <a:off x="7638556" y="4197566"/>
            <a:ext cx="0" cy="1915373"/>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flipH="1" flipV="1">
            <a:off x="6062133" y="4741335"/>
            <a:ext cx="1623" cy="1371606"/>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4370424" y="5283200"/>
            <a:ext cx="15309" cy="778939"/>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95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6322" y="1275135"/>
            <a:ext cx="1568183" cy="523220"/>
          </a:xfrm>
          <a:prstGeom prst="rect">
            <a:avLst/>
          </a:prstGeom>
          <a:noFill/>
        </p:spPr>
        <p:txBody>
          <a:bodyPr wrap="none" rtlCol="0">
            <a:spAutoFit/>
          </a:bodyPr>
          <a:lstStyle/>
          <a:p>
            <a:r>
              <a:rPr lang="en-US" sz="2800" dirty="0">
                <a:solidFill>
                  <a:srgbClr val="FF0000"/>
                </a:solidFill>
              </a:rPr>
              <a:t>CCC 2012</a:t>
            </a:r>
          </a:p>
        </p:txBody>
      </p:sp>
      <p:sp>
        <p:nvSpPr>
          <p:cNvPr id="5" name="TextBox 4"/>
          <p:cNvSpPr txBox="1"/>
          <p:nvPr/>
        </p:nvSpPr>
        <p:spPr>
          <a:xfrm>
            <a:off x="466322" y="5331401"/>
            <a:ext cx="1622184" cy="523220"/>
          </a:xfrm>
          <a:prstGeom prst="rect">
            <a:avLst/>
          </a:prstGeom>
          <a:noFill/>
        </p:spPr>
        <p:txBody>
          <a:bodyPr wrap="none" rtlCol="0">
            <a:spAutoFit/>
          </a:bodyPr>
          <a:lstStyle/>
          <a:p>
            <a:r>
              <a:rPr lang="en-US" sz="2800" dirty="0">
                <a:solidFill>
                  <a:srgbClr val="FF0000"/>
                </a:solidFill>
              </a:rPr>
              <a:t>KDD 1996</a:t>
            </a:r>
          </a:p>
        </p:txBody>
      </p:sp>
      <p:pic>
        <p:nvPicPr>
          <p:cNvPr id="3" name="Picture 2"/>
          <p:cNvPicPr>
            <a:picLocks noChangeAspect="1"/>
          </p:cNvPicPr>
          <p:nvPr/>
        </p:nvPicPr>
        <p:blipFill>
          <a:blip r:embed="rId3"/>
          <a:stretch>
            <a:fillRect/>
          </a:stretch>
        </p:blipFill>
        <p:spPr>
          <a:xfrm>
            <a:off x="2928550" y="146427"/>
            <a:ext cx="6603503" cy="3303856"/>
          </a:xfrm>
          <a:prstGeom prst="rect">
            <a:avLst/>
          </a:prstGeom>
        </p:spPr>
      </p:pic>
      <p:pic>
        <p:nvPicPr>
          <p:cNvPr id="106" name="Picture 105"/>
          <p:cNvPicPr>
            <a:picLocks noChangeAspect="1"/>
          </p:cNvPicPr>
          <p:nvPr/>
        </p:nvPicPr>
        <p:blipFill>
          <a:blip r:embed="rId4"/>
          <a:stretch>
            <a:fillRect/>
          </a:stretch>
        </p:blipFill>
        <p:spPr>
          <a:xfrm>
            <a:off x="2817339" y="3450283"/>
            <a:ext cx="7246371" cy="3510691"/>
          </a:xfrm>
          <a:prstGeom prst="rect">
            <a:avLst/>
          </a:prstGeom>
        </p:spPr>
      </p:pic>
    </p:spTree>
    <p:extLst>
      <p:ext uri="{BB962C8B-B14F-4D97-AF65-F5344CB8AC3E}">
        <p14:creationId xmlns:p14="http://schemas.microsoft.com/office/powerpoint/2010/main" val="384343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Historical Notes</a:t>
            </a:r>
          </a:p>
        </p:txBody>
      </p:sp>
      <p:sp>
        <p:nvSpPr>
          <p:cNvPr id="3" name="Content Placeholder 2"/>
          <p:cNvSpPr>
            <a:spLocks noGrp="1"/>
          </p:cNvSpPr>
          <p:nvPr>
            <p:ph sz="quarter" idx="10"/>
          </p:nvPr>
        </p:nvSpPr>
        <p:spPr>
          <a:xfrm>
            <a:off x="397835" y="1137166"/>
            <a:ext cx="11328595" cy="5257450"/>
          </a:xfrm>
        </p:spPr>
        <p:txBody>
          <a:bodyPr/>
          <a:lstStyle/>
          <a:p>
            <a:r>
              <a:rPr lang="en-US" dirty="0"/>
              <a:t>KDD (Knowledge Discovery in Databases) Process</a:t>
            </a:r>
          </a:p>
        </p:txBody>
      </p:sp>
      <p:grpSp>
        <p:nvGrpSpPr>
          <p:cNvPr id="4" name="Group 3"/>
          <p:cNvGrpSpPr/>
          <p:nvPr/>
        </p:nvGrpSpPr>
        <p:grpSpPr>
          <a:xfrm>
            <a:off x="499045" y="1677189"/>
            <a:ext cx="10397424" cy="4902093"/>
            <a:chOff x="499045" y="1677189"/>
            <a:chExt cx="10397424" cy="4902093"/>
          </a:xfrm>
        </p:grpSpPr>
        <p:grpSp>
          <p:nvGrpSpPr>
            <p:cNvPr id="7" name="Group 6"/>
            <p:cNvGrpSpPr>
              <a:grpSpLocks noChangeAspect="1"/>
            </p:cNvGrpSpPr>
            <p:nvPr/>
          </p:nvGrpSpPr>
          <p:grpSpPr>
            <a:xfrm>
              <a:off x="767864" y="5629583"/>
              <a:ext cx="1286257" cy="580367"/>
              <a:chOff x="2904848" y="2885814"/>
              <a:chExt cx="1681162" cy="959376"/>
            </a:xfrm>
          </p:grpSpPr>
          <p:sp>
            <p:nvSpPr>
              <p:cNvPr id="8" name="Flowchart: Magnetic Disk 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p:cNvGrpSpPr/>
            <p:nvPr/>
          </p:nvGrpSpPr>
          <p:grpSpPr>
            <a:xfrm>
              <a:off x="2603642" y="5172165"/>
              <a:ext cx="1498750" cy="553932"/>
              <a:chOff x="2373792" y="4687461"/>
              <a:chExt cx="1498750" cy="553932"/>
            </a:xfrm>
          </p:grpSpPr>
          <p:grpSp>
            <p:nvGrpSpPr>
              <p:cNvPr id="13" name="Group 12"/>
              <p:cNvGrpSpPr>
                <a:grpSpLocks noChangeAspect="1"/>
              </p:cNvGrpSpPr>
              <p:nvPr/>
            </p:nvGrpSpPr>
            <p:grpSpPr>
              <a:xfrm>
                <a:off x="3130149" y="4687461"/>
                <a:ext cx="742393" cy="334972"/>
                <a:chOff x="2904848" y="2885814"/>
                <a:chExt cx="1681162" cy="959376"/>
              </a:xfrm>
            </p:grpSpPr>
            <p:sp>
              <p:nvSpPr>
                <p:cNvPr id="14" name="Flowchart: Magnetic Disk 1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a:grpSpLocks noChangeAspect="1"/>
              </p:cNvGrpSpPr>
              <p:nvPr/>
            </p:nvGrpSpPr>
            <p:grpSpPr>
              <a:xfrm>
                <a:off x="2373792" y="4687461"/>
                <a:ext cx="742393" cy="334972"/>
                <a:chOff x="2904848" y="2885814"/>
                <a:chExt cx="1681162" cy="959376"/>
              </a:xfrm>
            </p:grpSpPr>
            <p:sp>
              <p:nvSpPr>
                <p:cNvPr id="11" name="Flowchart: Magnetic Disk 1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a:grpSpLocks noChangeAspect="1"/>
              </p:cNvGrpSpPr>
              <p:nvPr/>
            </p:nvGrpSpPr>
            <p:grpSpPr>
              <a:xfrm>
                <a:off x="2842907" y="4906421"/>
                <a:ext cx="742393" cy="334972"/>
                <a:chOff x="2904848" y="2885814"/>
                <a:chExt cx="1681162" cy="959376"/>
              </a:xfrm>
            </p:grpSpPr>
            <p:sp>
              <p:nvSpPr>
                <p:cNvPr id="17" name="Flowchart: Magnetic Disk 1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6" name="Group 35"/>
            <p:cNvGrpSpPr>
              <a:grpSpLocks noChangeAspect="1"/>
            </p:cNvGrpSpPr>
            <p:nvPr/>
          </p:nvGrpSpPr>
          <p:grpSpPr>
            <a:xfrm>
              <a:off x="6460177" y="3629775"/>
              <a:ext cx="842315" cy="1113850"/>
              <a:chOff x="6742248" y="1541935"/>
              <a:chExt cx="1204130" cy="1592303"/>
            </a:xfrm>
          </p:grpSpPr>
          <p:grpSp>
            <p:nvGrpSpPr>
              <p:cNvPr id="37"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3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pic>
            <p:nvPicPr>
              <p:cNvPr id="38" name="Picture 37"/>
              <p:cNvPicPr>
                <a:picLocks noChangeAspect="1"/>
              </p:cNvPicPr>
              <p:nvPr/>
            </p:nvPicPr>
            <p:blipFill>
              <a:blip r:embed="rId3"/>
              <a:stretch>
                <a:fillRect/>
              </a:stretch>
            </p:blipFill>
            <p:spPr>
              <a:xfrm>
                <a:off x="6813607" y="2097481"/>
                <a:ext cx="1040387" cy="646454"/>
              </a:xfrm>
              <a:prstGeom prst="rect">
                <a:avLst/>
              </a:prstGeom>
            </p:spPr>
          </p:pic>
        </p:grpSp>
        <p:grpSp>
          <p:nvGrpSpPr>
            <p:cNvPr id="41" name="Group 40"/>
            <p:cNvGrpSpPr>
              <a:grpSpLocks noChangeAspect="1"/>
            </p:cNvGrpSpPr>
            <p:nvPr/>
          </p:nvGrpSpPr>
          <p:grpSpPr>
            <a:xfrm>
              <a:off x="4823601" y="4146880"/>
              <a:ext cx="803488" cy="1062507"/>
              <a:chOff x="6685445" y="3567416"/>
              <a:chExt cx="1250307" cy="1653366"/>
            </a:xfrm>
          </p:grpSpPr>
          <p:sp>
            <p:nvSpPr>
              <p:cNvPr id="42"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4" name="Group 18"/>
              <p:cNvGrpSpPr>
                <a:grpSpLocks noChangeAspect="1"/>
              </p:cNvGrpSpPr>
              <p:nvPr/>
            </p:nvGrpSpPr>
            <p:grpSpPr bwMode="auto">
              <a:xfrm>
                <a:off x="6764026" y="4061208"/>
                <a:ext cx="1092138" cy="620636"/>
                <a:chOff x="5617" y="1245"/>
                <a:chExt cx="725" cy="412"/>
              </a:xfrm>
            </p:grpSpPr>
            <p:sp>
              <p:nvSpPr>
                <p:cNvPr id="50" name="Rectangle 49"/>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7"/>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45" name="Straight Connector 44"/>
              <p:cNvCxnSpPr>
                <a:stCxn id="53" idx="3"/>
                <a:endCxn id="61"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62" idx="0"/>
                <a:endCxn id="61"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61" idx="3"/>
                <a:endCxn id="54"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9" idx="3"/>
                <a:endCxn id="56"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a:grpSpLocks noChangeAspect="1"/>
            </p:cNvGrpSpPr>
            <p:nvPr/>
          </p:nvGrpSpPr>
          <p:grpSpPr>
            <a:xfrm>
              <a:off x="8054128" y="2980636"/>
              <a:ext cx="808185" cy="1068717"/>
              <a:chOff x="5025896" y="1506904"/>
              <a:chExt cx="1204130" cy="1592303"/>
            </a:xfrm>
          </p:grpSpPr>
          <p:grpSp>
            <p:nvGrpSpPr>
              <p:cNvPr id="64"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7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7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4"/>
              <p:cNvGrpSpPr>
                <a:grpSpLocks noChangeAspect="1"/>
              </p:cNvGrpSpPr>
              <p:nvPr/>
            </p:nvGrpSpPr>
            <p:grpSpPr bwMode="auto">
              <a:xfrm>
                <a:off x="5142186" y="1956191"/>
                <a:ext cx="914400" cy="914400"/>
                <a:chOff x="2566" y="1322"/>
                <a:chExt cx="576" cy="576"/>
              </a:xfrm>
            </p:grpSpPr>
            <p:sp>
              <p:nvSpPr>
                <p:cNvPr id="66"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1" name="Group 80"/>
            <p:cNvGrpSpPr/>
            <p:nvPr/>
          </p:nvGrpSpPr>
          <p:grpSpPr>
            <a:xfrm>
              <a:off x="9632422" y="2508427"/>
              <a:ext cx="836246" cy="1105825"/>
              <a:chOff x="7469551" y="4040456"/>
              <a:chExt cx="1204130" cy="1592303"/>
            </a:xfrm>
          </p:grpSpPr>
          <p:grpSp>
            <p:nvGrpSpPr>
              <p:cNvPr id="78" name="Group 20"/>
              <p:cNvGrpSpPr>
                <a:grpSpLocks noChangeAspect="1"/>
              </p:cNvGrpSpPr>
              <p:nvPr/>
            </p:nvGrpSpPr>
            <p:grpSpPr bwMode="auto">
              <a:xfrm>
                <a:off x="7469551" y="4040456"/>
                <a:ext cx="1204130" cy="1592303"/>
                <a:chOff x="3915" y="2947"/>
                <a:chExt cx="456" cy="603"/>
              </a:xfrm>
              <a:solidFill>
                <a:schemeClr val="accent4">
                  <a:lumMod val="20000"/>
                  <a:lumOff val="80000"/>
                </a:schemeClr>
              </a:solidFill>
            </p:grpSpPr>
            <p:sp>
              <p:nvSpPr>
                <p:cNvPr id="7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a:grpSpLocks noChangeAspect="1"/>
              </p:cNvGrpSpPr>
              <p:nvPr/>
            </p:nvGrpSpPr>
            <p:grpSpPr>
              <a:xfrm>
                <a:off x="7560391" y="4460530"/>
                <a:ext cx="973883" cy="973883"/>
                <a:chOff x="4694237" y="5021262"/>
                <a:chExt cx="1371600" cy="1371600"/>
              </a:xfrm>
            </p:grpSpPr>
            <p:sp>
              <p:nvSpPr>
                <p:cNvPr id="74" name="Oval 73"/>
                <p:cNvSpPr/>
                <p:nvPr/>
              </p:nvSpPr>
              <p:spPr bwMode="auto">
                <a:xfrm>
                  <a:off x="4694237" y="5021262"/>
                  <a:ext cx="1371600" cy="1371600"/>
                </a:xfrm>
                <a:prstGeom prst="ellipse">
                  <a:avLst/>
                </a:prstGeom>
                <a:solidFill>
                  <a:srgbClr val="4668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5" name="Group 74"/>
                <p:cNvGrpSpPr/>
                <p:nvPr/>
              </p:nvGrpSpPr>
              <p:grpSpPr>
                <a:xfrm rot="10800000">
                  <a:off x="5296301" y="5255490"/>
                  <a:ext cx="182880" cy="903144"/>
                  <a:chOff x="5522594" y="4049597"/>
                  <a:chExt cx="182880" cy="903144"/>
                </a:xfrm>
                <a:solidFill>
                  <a:schemeClr val="bg1"/>
                </a:solidFill>
              </p:grpSpPr>
              <p:sp>
                <p:nvSpPr>
                  <p:cNvPr id="76" name="Rectangle 75"/>
                  <p:cNvSpPr/>
                  <p:nvPr/>
                </p:nvSpPr>
                <p:spPr bwMode="auto">
                  <a:xfrm>
                    <a:off x="5537834" y="4049597"/>
                    <a:ext cx="152400" cy="65014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Oval 76"/>
                  <p:cNvSpPr/>
                  <p:nvPr/>
                </p:nvSpPr>
                <p:spPr bwMode="auto">
                  <a:xfrm>
                    <a:off x="5522594" y="4769861"/>
                    <a:ext cx="182880" cy="18288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cxnSp>
          <p:nvCxnSpPr>
            <p:cNvPr id="84" name="Straight Arrow Connector 83"/>
            <p:cNvCxnSpPr/>
            <p:nvPr/>
          </p:nvCxnSpPr>
          <p:spPr>
            <a:xfrm flipV="1">
              <a:off x="2139676" y="5608860"/>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5" name="Straight Arrow Connector 84"/>
            <p:cNvCxnSpPr/>
            <p:nvPr/>
          </p:nvCxnSpPr>
          <p:spPr>
            <a:xfrm flipV="1">
              <a:off x="4084343" y="494860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p:nvPr/>
          </p:nvCxnSpPr>
          <p:spPr>
            <a:xfrm flipV="1">
              <a:off x="5734843" y="440304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7" name="Straight Arrow Connector 86"/>
            <p:cNvCxnSpPr/>
            <p:nvPr/>
          </p:nvCxnSpPr>
          <p:spPr>
            <a:xfrm flipV="1">
              <a:off x="7347243" y="388288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p:nvPr/>
          </p:nvCxnSpPr>
          <p:spPr>
            <a:xfrm flipV="1">
              <a:off x="8934243" y="3400824"/>
              <a:ext cx="669305" cy="19015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sp>
          <p:nvSpPr>
            <p:cNvPr id="89" name="Rounded Rectangular Callout 88"/>
            <p:cNvSpPr/>
            <p:nvPr/>
          </p:nvSpPr>
          <p:spPr>
            <a:xfrm>
              <a:off x="499045" y="4316465"/>
              <a:ext cx="1523803" cy="378140"/>
            </a:xfrm>
            <a:prstGeom prst="wedgeRoundRectCallout">
              <a:avLst>
                <a:gd name="adj1" fmla="val 74179"/>
                <a:gd name="adj2" fmla="val 31103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Selection</a:t>
              </a:r>
              <a:endParaRPr lang="en-US" sz="1600" dirty="0">
                <a:solidFill>
                  <a:schemeClr val="tx1"/>
                </a:solidFill>
                <a:latin typeface="Segoe" panose="020B0502040504020203" pitchFamily="34" charset="0"/>
              </a:endParaRPr>
            </a:p>
          </p:txBody>
        </p:sp>
        <p:sp>
          <p:nvSpPr>
            <p:cNvPr id="90" name="Rounded Rectangular Callout 89"/>
            <p:cNvSpPr/>
            <p:nvPr/>
          </p:nvSpPr>
          <p:spPr>
            <a:xfrm>
              <a:off x="2565455" y="3669595"/>
              <a:ext cx="1523803" cy="378140"/>
            </a:xfrm>
            <a:prstGeom prst="wedgeRoundRectCallout">
              <a:avLst>
                <a:gd name="adj1" fmla="val 62511"/>
                <a:gd name="adj2" fmla="val 300957"/>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err="1">
                  <a:solidFill>
                    <a:schemeClr val="tx1"/>
                  </a:solidFill>
                  <a:latin typeface="Segoe" panose="020B0502040504020203" pitchFamily="34" charset="0"/>
                </a:rPr>
                <a:t>Preprocessing</a:t>
              </a:r>
              <a:endParaRPr lang="en-US" sz="1600" dirty="0">
                <a:solidFill>
                  <a:schemeClr val="tx1"/>
                </a:solidFill>
                <a:latin typeface="Segoe" panose="020B0502040504020203" pitchFamily="34" charset="0"/>
              </a:endParaRPr>
            </a:p>
          </p:txBody>
        </p:sp>
        <p:sp>
          <p:nvSpPr>
            <p:cNvPr id="91" name="Rounded Rectangular Callout 90"/>
            <p:cNvSpPr/>
            <p:nvPr/>
          </p:nvSpPr>
          <p:spPr>
            <a:xfrm>
              <a:off x="4631865" y="3022725"/>
              <a:ext cx="1616535" cy="397876"/>
            </a:xfrm>
            <a:prstGeom prst="wedgeRoundRectCallout">
              <a:avLst>
                <a:gd name="adj1" fmla="val 35732"/>
                <a:gd name="adj2" fmla="val 321048"/>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Transformation</a:t>
              </a:r>
              <a:endParaRPr lang="en-US" sz="1600" dirty="0">
                <a:solidFill>
                  <a:schemeClr val="tx1"/>
                </a:solidFill>
                <a:latin typeface="Segoe" panose="020B0502040504020203" pitchFamily="34" charset="0"/>
              </a:endParaRPr>
            </a:p>
          </p:txBody>
        </p:sp>
        <p:sp>
          <p:nvSpPr>
            <p:cNvPr id="92" name="Rounded Rectangular Callout 91"/>
            <p:cNvSpPr/>
            <p:nvPr/>
          </p:nvSpPr>
          <p:spPr>
            <a:xfrm>
              <a:off x="6698275" y="2375855"/>
              <a:ext cx="1523803" cy="378140"/>
            </a:xfrm>
            <a:prstGeom prst="wedgeRoundRectCallout">
              <a:avLst>
                <a:gd name="adj1" fmla="val 5837"/>
                <a:gd name="adj2" fmla="val 368128"/>
                <a:gd name="adj3" fmla="val 16667"/>
              </a:avLst>
            </a:prstGeom>
            <a:solidFill>
              <a:srgbClr val="FFFF00"/>
            </a:solid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Data Mining</a:t>
              </a:r>
              <a:endParaRPr lang="en-US" sz="1600" dirty="0">
                <a:solidFill>
                  <a:schemeClr val="tx1"/>
                </a:solidFill>
                <a:latin typeface="Segoe" panose="020B0502040504020203" pitchFamily="34" charset="0"/>
              </a:endParaRPr>
            </a:p>
          </p:txBody>
        </p:sp>
        <p:sp>
          <p:nvSpPr>
            <p:cNvPr id="93" name="Rounded Rectangular Callout 92"/>
            <p:cNvSpPr/>
            <p:nvPr/>
          </p:nvSpPr>
          <p:spPr>
            <a:xfrm>
              <a:off x="8218484" y="1677189"/>
              <a:ext cx="1523803" cy="526919"/>
            </a:xfrm>
            <a:prstGeom prst="wedgeRoundRectCallout">
              <a:avLst>
                <a:gd name="adj1" fmla="val 13339"/>
                <a:gd name="adj2" fmla="val 287922"/>
                <a:gd name="adj3" fmla="val 16667"/>
              </a:avLst>
            </a:prstGeom>
            <a:solidFill>
              <a:schemeClr val="bg1"/>
            </a:solidFill>
            <a:ln>
              <a:solidFill>
                <a:schemeClr val="tx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1600" dirty="0">
                  <a:solidFill>
                    <a:schemeClr val="tx1"/>
                  </a:solidFill>
                  <a:latin typeface="Segoe" panose="020B0502040504020203" pitchFamily="34" charset="0"/>
                </a:rPr>
                <a:t>Interpretation / Evaluation</a:t>
              </a:r>
              <a:endParaRPr lang="en-US" sz="1600" dirty="0">
                <a:solidFill>
                  <a:schemeClr val="tx1"/>
                </a:solidFill>
                <a:latin typeface="Segoe" panose="020B0502040504020203" pitchFamily="34" charset="0"/>
              </a:endParaRPr>
            </a:p>
          </p:txBody>
        </p:sp>
        <p:sp>
          <p:nvSpPr>
            <p:cNvPr id="94" name="TextBox 93"/>
            <p:cNvSpPr txBox="1"/>
            <p:nvPr/>
          </p:nvSpPr>
          <p:spPr>
            <a:xfrm>
              <a:off x="1007568" y="6209950"/>
              <a:ext cx="659155" cy="369332"/>
            </a:xfrm>
            <a:prstGeom prst="rect">
              <a:avLst/>
            </a:prstGeom>
            <a:noFill/>
          </p:spPr>
          <p:txBody>
            <a:bodyPr wrap="none" rtlCol="0">
              <a:spAutoFit/>
            </a:bodyPr>
            <a:lstStyle/>
            <a:p>
              <a:r>
                <a:rPr lang="en-GB" dirty="0">
                  <a:latin typeface="Segoe" panose="020B0502040504020203" pitchFamily="34" charset="0"/>
                </a:rPr>
                <a:t>Data</a:t>
              </a:r>
              <a:endParaRPr lang="en-US" dirty="0">
                <a:latin typeface="Segoe" panose="020B0502040504020203" pitchFamily="34" charset="0"/>
              </a:endParaRPr>
            </a:p>
          </p:txBody>
        </p:sp>
        <p:sp>
          <p:nvSpPr>
            <p:cNvPr id="95" name="TextBox 94"/>
            <p:cNvSpPr txBox="1"/>
            <p:nvPr/>
          </p:nvSpPr>
          <p:spPr>
            <a:xfrm>
              <a:off x="2740898" y="5679812"/>
              <a:ext cx="1343445" cy="369332"/>
            </a:xfrm>
            <a:prstGeom prst="rect">
              <a:avLst/>
            </a:prstGeom>
            <a:noFill/>
          </p:spPr>
          <p:txBody>
            <a:bodyPr wrap="none" rtlCol="0">
              <a:spAutoFit/>
            </a:bodyPr>
            <a:lstStyle/>
            <a:p>
              <a:r>
                <a:rPr lang="en-GB" dirty="0">
                  <a:latin typeface="Segoe" panose="020B0502040504020203" pitchFamily="34" charset="0"/>
                </a:rPr>
                <a:t>Target Data</a:t>
              </a:r>
              <a:endParaRPr lang="en-US" dirty="0">
                <a:latin typeface="Segoe" panose="020B0502040504020203" pitchFamily="34" charset="0"/>
              </a:endParaRPr>
            </a:p>
          </p:txBody>
        </p:sp>
        <p:sp>
          <p:nvSpPr>
            <p:cNvPr id="96" name="TextBox 95"/>
            <p:cNvSpPr txBox="1"/>
            <p:nvPr/>
          </p:nvSpPr>
          <p:spPr>
            <a:xfrm>
              <a:off x="4369447" y="5147162"/>
              <a:ext cx="1772283" cy="646331"/>
            </a:xfrm>
            <a:prstGeom prst="rect">
              <a:avLst/>
            </a:prstGeom>
            <a:noFill/>
          </p:spPr>
          <p:txBody>
            <a:bodyPr wrap="square" rtlCol="0">
              <a:spAutoFit/>
            </a:bodyPr>
            <a:lstStyle/>
            <a:p>
              <a:pPr algn="ctr"/>
              <a:r>
                <a:rPr lang="en-GB" dirty="0" err="1">
                  <a:latin typeface="Segoe" panose="020B0502040504020203" pitchFamily="34" charset="0"/>
                </a:rPr>
                <a:t>Preprocessed</a:t>
              </a:r>
              <a:r>
                <a:rPr lang="en-GB" dirty="0">
                  <a:latin typeface="Segoe" panose="020B0502040504020203" pitchFamily="34" charset="0"/>
                </a:rPr>
                <a:t> Data</a:t>
              </a:r>
              <a:endParaRPr lang="en-US" dirty="0">
                <a:latin typeface="Segoe" panose="020B0502040504020203" pitchFamily="34" charset="0"/>
              </a:endParaRPr>
            </a:p>
          </p:txBody>
        </p:sp>
        <p:sp>
          <p:nvSpPr>
            <p:cNvPr id="97" name="TextBox 96"/>
            <p:cNvSpPr txBox="1"/>
            <p:nvPr/>
          </p:nvSpPr>
          <p:spPr>
            <a:xfrm>
              <a:off x="6051253" y="4718468"/>
              <a:ext cx="1772283" cy="646331"/>
            </a:xfrm>
            <a:prstGeom prst="rect">
              <a:avLst/>
            </a:prstGeom>
            <a:noFill/>
          </p:spPr>
          <p:txBody>
            <a:bodyPr wrap="square" rtlCol="0">
              <a:spAutoFit/>
            </a:bodyPr>
            <a:lstStyle/>
            <a:p>
              <a:pPr algn="ctr"/>
              <a:r>
                <a:rPr lang="en-GB" dirty="0">
                  <a:latin typeface="Segoe" panose="020B0502040504020203" pitchFamily="34" charset="0"/>
                </a:rPr>
                <a:t>Transformed Data</a:t>
              </a:r>
              <a:endParaRPr lang="en-US" dirty="0">
                <a:latin typeface="Segoe" panose="020B0502040504020203" pitchFamily="34" charset="0"/>
              </a:endParaRPr>
            </a:p>
          </p:txBody>
        </p:sp>
        <p:sp>
          <p:nvSpPr>
            <p:cNvPr id="98" name="TextBox 97"/>
            <p:cNvSpPr txBox="1"/>
            <p:nvPr/>
          </p:nvSpPr>
          <p:spPr>
            <a:xfrm>
              <a:off x="7621623" y="4012900"/>
              <a:ext cx="1725577" cy="369332"/>
            </a:xfrm>
            <a:prstGeom prst="rect">
              <a:avLst/>
            </a:prstGeom>
            <a:noFill/>
          </p:spPr>
          <p:txBody>
            <a:bodyPr wrap="square" rtlCol="0">
              <a:spAutoFit/>
            </a:bodyPr>
            <a:lstStyle/>
            <a:p>
              <a:pPr algn="ctr"/>
              <a:r>
                <a:rPr lang="en-GB" dirty="0">
                  <a:latin typeface="Segoe" panose="020B0502040504020203" pitchFamily="34" charset="0"/>
                </a:rPr>
                <a:t>Patterns</a:t>
              </a:r>
              <a:endParaRPr lang="en-US" dirty="0">
                <a:latin typeface="Segoe" panose="020B0502040504020203" pitchFamily="34" charset="0"/>
              </a:endParaRPr>
            </a:p>
          </p:txBody>
        </p:sp>
        <p:sp>
          <p:nvSpPr>
            <p:cNvPr id="99" name="TextBox 98"/>
            <p:cNvSpPr txBox="1"/>
            <p:nvPr/>
          </p:nvSpPr>
          <p:spPr>
            <a:xfrm>
              <a:off x="9170892" y="3648706"/>
              <a:ext cx="1725577" cy="369332"/>
            </a:xfrm>
            <a:prstGeom prst="rect">
              <a:avLst/>
            </a:prstGeom>
            <a:noFill/>
          </p:spPr>
          <p:txBody>
            <a:bodyPr wrap="square" rtlCol="0">
              <a:spAutoFit/>
            </a:bodyPr>
            <a:lstStyle/>
            <a:p>
              <a:pPr algn="ctr"/>
              <a:r>
                <a:rPr lang="en-GB" dirty="0">
                  <a:latin typeface="Segoe" panose="020B0502040504020203" pitchFamily="34" charset="0"/>
                </a:rPr>
                <a:t>Information</a:t>
              </a:r>
              <a:endParaRPr lang="en-US" dirty="0">
                <a:latin typeface="Segoe" panose="020B0502040504020203" pitchFamily="34" charset="0"/>
              </a:endParaRPr>
            </a:p>
          </p:txBody>
        </p:sp>
      </p:grpSp>
      <p:sp>
        <p:nvSpPr>
          <p:cNvPr id="100" name="TextBox 99"/>
          <p:cNvSpPr txBox="1"/>
          <p:nvPr/>
        </p:nvSpPr>
        <p:spPr>
          <a:xfrm>
            <a:off x="2628019" y="6235401"/>
            <a:ext cx="9485289" cy="646331"/>
          </a:xfrm>
          <a:prstGeom prst="rect">
            <a:avLst/>
          </a:prstGeom>
          <a:noFill/>
        </p:spPr>
        <p:txBody>
          <a:bodyPr wrap="none" rtlCol="0">
            <a:spAutoFit/>
          </a:bodyPr>
          <a:lstStyle/>
          <a:p>
            <a:r>
              <a:rPr lang="en-GB" dirty="0"/>
              <a:t>Based on content in “From Data Mining to Knowledge Discovery”, AI Magazine, Vol 17, No. 3 (1996)</a:t>
            </a:r>
          </a:p>
          <a:p>
            <a:r>
              <a:rPr lang="en-US" dirty="0"/>
              <a:t>http://www.aaai.org/ojs/index.php/aimagazine/article/view/1230</a:t>
            </a:r>
          </a:p>
        </p:txBody>
      </p:sp>
      <p:cxnSp>
        <p:nvCxnSpPr>
          <p:cNvPr id="6" name="Straight Arrow Connector 5"/>
          <p:cNvCxnSpPr/>
          <p:nvPr/>
        </p:nvCxnSpPr>
        <p:spPr>
          <a:xfrm flipH="1">
            <a:off x="9093200" y="3776140"/>
            <a:ext cx="0" cy="2387594"/>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flipH="1" flipV="1">
            <a:off x="2421468" y="6163730"/>
            <a:ext cx="6671734" cy="0"/>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flipH="1" flipV="1">
            <a:off x="7638556" y="4197566"/>
            <a:ext cx="0" cy="1915373"/>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flipH="1" flipV="1">
            <a:off x="6062133" y="4741335"/>
            <a:ext cx="1623" cy="1371606"/>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4370424" y="5283200"/>
            <a:ext cx="15309" cy="778939"/>
          </a:xfrm>
          <a:prstGeom prst="straightConnector1">
            <a:avLst/>
          </a:prstGeom>
          <a:ln w="38100" cmpd="sng">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91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Historical Notes</a:t>
            </a:r>
          </a:p>
        </p:txBody>
      </p:sp>
      <p:sp>
        <p:nvSpPr>
          <p:cNvPr id="3" name="Content Placeholder 2"/>
          <p:cNvSpPr>
            <a:spLocks noGrp="1"/>
          </p:cNvSpPr>
          <p:nvPr>
            <p:ph sz="quarter" idx="10"/>
          </p:nvPr>
        </p:nvSpPr>
        <p:spPr>
          <a:xfrm>
            <a:off x="363672" y="1427918"/>
            <a:ext cx="9306016" cy="4590929"/>
          </a:xfrm>
        </p:spPr>
        <p:txBody>
          <a:bodyPr/>
          <a:lstStyle/>
          <a:p>
            <a:pPr marL="0" indent="0">
              <a:buNone/>
            </a:pPr>
            <a:r>
              <a:rPr lang="en-US" dirty="0" err="1"/>
              <a:t>CRoss</a:t>
            </a:r>
            <a:r>
              <a:rPr lang="en-US" dirty="0"/>
              <a:t> Industry Standard Process for Data Mining (CRISP-DM)</a:t>
            </a:r>
          </a:p>
        </p:txBody>
      </p:sp>
      <p:grpSp>
        <p:nvGrpSpPr>
          <p:cNvPr id="37" name="Group 36"/>
          <p:cNvGrpSpPr/>
          <p:nvPr/>
        </p:nvGrpSpPr>
        <p:grpSpPr>
          <a:xfrm>
            <a:off x="172730" y="2553933"/>
            <a:ext cx="11812486" cy="3544700"/>
            <a:chOff x="91460" y="3146076"/>
            <a:chExt cx="11812486" cy="3544700"/>
          </a:xfrm>
        </p:grpSpPr>
        <p:sp>
          <p:nvSpPr>
            <p:cNvPr id="26" name="Rounded Rectangle 25"/>
            <p:cNvSpPr/>
            <p:nvPr/>
          </p:nvSpPr>
          <p:spPr>
            <a:xfrm>
              <a:off x="91460" y="3146076"/>
              <a:ext cx="11812486" cy="2293543"/>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ounded Rectangle 26"/>
            <p:cNvSpPr/>
            <p:nvPr/>
          </p:nvSpPr>
          <p:spPr>
            <a:xfrm>
              <a:off x="1103414" y="3449461"/>
              <a:ext cx="7862786" cy="205177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ounded Rectangle 27"/>
            <p:cNvSpPr/>
            <p:nvPr/>
          </p:nvSpPr>
          <p:spPr>
            <a:xfrm>
              <a:off x="1255814" y="3901829"/>
              <a:ext cx="2337298" cy="153779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ounded Rectangle 28"/>
            <p:cNvSpPr/>
            <p:nvPr/>
          </p:nvSpPr>
          <p:spPr>
            <a:xfrm>
              <a:off x="4735713" y="3901829"/>
              <a:ext cx="2337298" cy="153779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lowchart: Stored Data 7"/>
            <p:cNvSpPr/>
            <p:nvPr/>
          </p:nvSpPr>
          <p:spPr>
            <a:xfrm flipH="1">
              <a:off x="379514"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a:latin typeface="Segoe" panose="020B0502040504020203" pitchFamily="34" charset="0"/>
                </a:rPr>
                <a:t>Business Understanding</a:t>
              </a:r>
              <a:endParaRPr lang="en-US" sz="1600" dirty="0">
                <a:latin typeface="Segoe" panose="020B0502040504020203" pitchFamily="34" charset="0"/>
              </a:endParaRPr>
            </a:p>
          </p:txBody>
        </p:sp>
        <p:sp>
          <p:nvSpPr>
            <p:cNvPr id="15" name="Flowchart: Stored Data 14"/>
            <p:cNvSpPr/>
            <p:nvPr/>
          </p:nvSpPr>
          <p:spPr>
            <a:xfrm flipH="1">
              <a:off x="2221130"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a:latin typeface="Segoe" panose="020B0502040504020203" pitchFamily="34" charset="0"/>
                </a:rPr>
                <a:t>Data Understanding</a:t>
              </a:r>
              <a:endParaRPr lang="en-US" sz="1600" dirty="0">
                <a:latin typeface="Segoe" panose="020B0502040504020203" pitchFamily="34" charset="0"/>
              </a:endParaRPr>
            </a:p>
          </p:txBody>
        </p:sp>
        <p:sp>
          <p:nvSpPr>
            <p:cNvPr id="16" name="Flowchart: Stored Data 15"/>
            <p:cNvSpPr/>
            <p:nvPr/>
          </p:nvSpPr>
          <p:spPr>
            <a:xfrm flipH="1">
              <a:off x="4062746"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a:latin typeface="Segoe" panose="020B0502040504020203" pitchFamily="34" charset="0"/>
                </a:rPr>
                <a:t>Data Preparation</a:t>
              </a:r>
              <a:endParaRPr lang="en-US" sz="1600" dirty="0">
                <a:latin typeface="Segoe" panose="020B0502040504020203" pitchFamily="34" charset="0"/>
              </a:endParaRPr>
            </a:p>
          </p:txBody>
        </p:sp>
        <p:sp>
          <p:nvSpPr>
            <p:cNvPr id="17" name="Flowchart: Stored Data 16"/>
            <p:cNvSpPr/>
            <p:nvPr/>
          </p:nvSpPr>
          <p:spPr>
            <a:xfrm flipH="1">
              <a:off x="5904362"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err="1">
                  <a:latin typeface="Segoe" panose="020B0502040504020203" pitchFamily="34" charset="0"/>
                </a:rPr>
                <a:t>Modeling</a:t>
              </a:r>
              <a:endParaRPr lang="en-US" sz="1600" dirty="0">
                <a:latin typeface="Segoe" panose="020B0502040504020203" pitchFamily="34" charset="0"/>
              </a:endParaRPr>
            </a:p>
          </p:txBody>
        </p:sp>
        <p:sp>
          <p:nvSpPr>
            <p:cNvPr id="18" name="Flowchart: Stored Data 17"/>
            <p:cNvSpPr/>
            <p:nvPr/>
          </p:nvSpPr>
          <p:spPr>
            <a:xfrm flipH="1">
              <a:off x="7745978"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a:latin typeface="Segoe" panose="020B0502040504020203" pitchFamily="34" charset="0"/>
                </a:rPr>
                <a:t>Evaluation</a:t>
              </a:r>
              <a:endParaRPr lang="en-US" sz="1600" dirty="0">
                <a:latin typeface="Segoe" panose="020B0502040504020203" pitchFamily="34" charset="0"/>
              </a:endParaRPr>
            </a:p>
          </p:txBody>
        </p:sp>
        <p:sp>
          <p:nvSpPr>
            <p:cNvPr id="19" name="Flowchart: Stored Data 18"/>
            <p:cNvSpPr/>
            <p:nvPr/>
          </p:nvSpPr>
          <p:spPr>
            <a:xfrm flipH="1">
              <a:off x="9587594" y="4486604"/>
              <a:ext cx="2095882" cy="1619397"/>
            </a:xfrm>
            <a:prstGeom prst="flowChartOnlineStorag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GB" sz="1600" dirty="0">
                  <a:latin typeface="Segoe" panose="020B0502040504020203" pitchFamily="34" charset="0"/>
                </a:rPr>
                <a:t>Deployment</a:t>
              </a:r>
              <a:endParaRPr lang="en-US" sz="1600" dirty="0">
                <a:latin typeface="Segoe" panose="020B0502040504020203" pitchFamily="34" charset="0"/>
              </a:endParaRPr>
            </a:p>
          </p:txBody>
        </p:sp>
        <p:sp>
          <p:nvSpPr>
            <p:cNvPr id="20" name="TextBox 19"/>
            <p:cNvSpPr txBox="1"/>
            <p:nvPr/>
          </p:nvSpPr>
          <p:spPr>
            <a:xfrm>
              <a:off x="427690" y="6106001"/>
              <a:ext cx="1894254" cy="584775"/>
            </a:xfrm>
            <a:prstGeom prst="rect">
              <a:avLst/>
            </a:prstGeom>
            <a:noFill/>
          </p:spPr>
          <p:txBody>
            <a:bodyPr wrap="square" rtlCol="0">
              <a:spAutoFit/>
            </a:bodyPr>
            <a:lstStyle/>
            <a:p>
              <a:pPr algn="ctr"/>
              <a:r>
                <a:rPr lang="en-GB" sz="1600" dirty="0">
                  <a:latin typeface="Segoe" panose="020B0502040504020203" pitchFamily="34" charset="0"/>
                </a:rPr>
                <a:t>Identify project objectives</a:t>
              </a:r>
              <a:endParaRPr lang="en-US" sz="1600" dirty="0">
                <a:latin typeface="Segoe" panose="020B0502040504020203" pitchFamily="34" charset="0"/>
              </a:endParaRPr>
            </a:p>
          </p:txBody>
        </p:sp>
        <p:sp>
          <p:nvSpPr>
            <p:cNvPr id="21" name="TextBox 20"/>
            <p:cNvSpPr txBox="1"/>
            <p:nvPr/>
          </p:nvSpPr>
          <p:spPr>
            <a:xfrm>
              <a:off x="2221130" y="6106001"/>
              <a:ext cx="1894254" cy="584775"/>
            </a:xfrm>
            <a:prstGeom prst="rect">
              <a:avLst/>
            </a:prstGeom>
            <a:noFill/>
          </p:spPr>
          <p:txBody>
            <a:bodyPr wrap="square" rtlCol="0">
              <a:spAutoFit/>
            </a:bodyPr>
            <a:lstStyle/>
            <a:p>
              <a:pPr algn="ctr"/>
              <a:r>
                <a:rPr lang="en-GB" sz="1600" dirty="0">
                  <a:latin typeface="Segoe" panose="020B0502040504020203" pitchFamily="34" charset="0"/>
                </a:rPr>
                <a:t>Collect and review data</a:t>
              </a:r>
              <a:endParaRPr lang="en-US" sz="1600" dirty="0">
                <a:latin typeface="Segoe" panose="020B0502040504020203" pitchFamily="34" charset="0"/>
              </a:endParaRPr>
            </a:p>
          </p:txBody>
        </p:sp>
        <p:sp>
          <p:nvSpPr>
            <p:cNvPr id="22" name="TextBox 21"/>
            <p:cNvSpPr txBox="1"/>
            <p:nvPr/>
          </p:nvSpPr>
          <p:spPr>
            <a:xfrm>
              <a:off x="4090770" y="6106001"/>
              <a:ext cx="1894254" cy="584775"/>
            </a:xfrm>
            <a:prstGeom prst="rect">
              <a:avLst/>
            </a:prstGeom>
            <a:noFill/>
          </p:spPr>
          <p:txBody>
            <a:bodyPr wrap="square" rtlCol="0">
              <a:spAutoFit/>
            </a:bodyPr>
            <a:lstStyle/>
            <a:p>
              <a:pPr algn="ctr"/>
              <a:r>
                <a:rPr lang="en-GB" sz="1600" dirty="0">
                  <a:latin typeface="Segoe" panose="020B0502040504020203" pitchFamily="34" charset="0"/>
                </a:rPr>
                <a:t>Select and cleanse data</a:t>
              </a:r>
              <a:endParaRPr lang="en-US" sz="1600" dirty="0">
                <a:latin typeface="Segoe" panose="020B0502040504020203" pitchFamily="34" charset="0"/>
              </a:endParaRPr>
            </a:p>
          </p:txBody>
        </p:sp>
        <p:sp>
          <p:nvSpPr>
            <p:cNvPr id="23" name="TextBox 22"/>
            <p:cNvSpPr txBox="1"/>
            <p:nvPr/>
          </p:nvSpPr>
          <p:spPr>
            <a:xfrm>
              <a:off x="5896910" y="6106001"/>
              <a:ext cx="2039834" cy="584775"/>
            </a:xfrm>
            <a:prstGeom prst="rect">
              <a:avLst/>
            </a:prstGeom>
            <a:noFill/>
          </p:spPr>
          <p:txBody>
            <a:bodyPr wrap="square" rtlCol="0">
              <a:spAutoFit/>
            </a:bodyPr>
            <a:lstStyle/>
            <a:p>
              <a:pPr algn="ctr"/>
              <a:r>
                <a:rPr lang="en-GB" sz="1600" dirty="0">
                  <a:latin typeface="Segoe" panose="020B0502040504020203" pitchFamily="34" charset="0"/>
                </a:rPr>
                <a:t>Manipulate data and draw conclusions</a:t>
              </a:r>
              <a:endParaRPr lang="en-US" sz="1600" dirty="0">
                <a:latin typeface="Segoe" panose="020B0502040504020203" pitchFamily="34" charset="0"/>
              </a:endParaRPr>
            </a:p>
          </p:txBody>
        </p:sp>
        <p:sp>
          <p:nvSpPr>
            <p:cNvPr id="24" name="TextBox 23"/>
            <p:cNvSpPr txBox="1"/>
            <p:nvPr/>
          </p:nvSpPr>
          <p:spPr>
            <a:xfrm>
              <a:off x="7841361" y="6106001"/>
              <a:ext cx="1841616" cy="584775"/>
            </a:xfrm>
            <a:prstGeom prst="rect">
              <a:avLst/>
            </a:prstGeom>
            <a:noFill/>
          </p:spPr>
          <p:txBody>
            <a:bodyPr wrap="square" rtlCol="0">
              <a:spAutoFit/>
            </a:bodyPr>
            <a:lstStyle/>
            <a:p>
              <a:pPr algn="ctr"/>
              <a:r>
                <a:rPr lang="en-GB" sz="1600" dirty="0">
                  <a:latin typeface="Segoe" panose="020B0502040504020203" pitchFamily="34" charset="0"/>
                </a:rPr>
                <a:t>Evaluate model and conclusions</a:t>
              </a:r>
              <a:endParaRPr lang="en-US" sz="1600" dirty="0">
                <a:latin typeface="Segoe" panose="020B0502040504020203" pitchFamily="34" charset="0"/>
              </a:endParaRPr>
            </a:p>
          </p:txBody>
        </p:sp>
        <p:sp>
          <p:nvSpPr>
            <p:cNvPr id="25" name="TextBox 24"/>
            <p:cNvSpPr txBox="1"/>
            <p:nvPr/>
          </p:nvSpPr>
          <p:spPr>
            <a:xfrm>
              <a:off x="9684366" y="6106001"/>
              <a:ext cx="2039834" cy="584775"/>
            </a:xfrm>
            <a:prstGeom prst="rect">
              <a:avLst/>
            </a:prstGeom>
            <a:noFill/>
          </p:spPr>
          <p:txBody>
            <a:bodyPr wrap="square" rtlCol="0">
              <a:spAutoFit/>
            </a:bodyPr>
            <a:lstStyle/>
            <a:p>
              <a:pPr algn="ctr"/>
              <a:r>
                <a:rPr lang="en-GB" sz="1600" dirty="0">
                  <a:latin typeface="Segoe" panose="020B0502040504020203" pitchFamily="34" charset="0"/>
                </a:rPr>
                <a:t>Apply conclusions to business</a:t>
              </a:r>
              <a:endParaRPr lang="en-US" sz="1600" dirty="0">
                <a:latin typeface="Segoe" panose="020B0502040504020203" pitchFamily="34" charset="0"/>
              </a:endParaRPr>
            </a:p>
          </p:txBody>
        </p:sp>
        <p:cxnSp>
          <p:nvCxnSpPr>
            <p:cNvPr id="31" name="Straight Arrow Connector 30"/>
            <p:cNvCxnSpPr/>
            <p:nvPr/>
          </p:nvCxnSpPr>
          <p:spPr>
            <a:xfrm flipV="1">
              <a:off x="11903946" y="3901829"/>
              <a:ext cx="0" cy="526456"/>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102674" y="3766391"/>
              <a:ext cx="0" cy="526456"/>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flipH="1">
              <a:off x="4389282" y="3449461"/>
              <a:ext cx="692861" cy="0"/>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H="1">
              <a:off x="5557931" y="3901829"/>
              <a:ext cx="692861" cy="0"/>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cxnSp>
          <p:nvCxnSpPr>
            <p:cNvPr id="36" name="Straight Arrow Connector 35"/>
            <p:cNvCxnSpPr/>
            <p:nvPr/>
          </p:nvCxnSpPr>
          <p:spPr>
            <a:xfrm flipH="1">
              <a:off x="1962843" y="3912626"/>
              <a:ext cx="692861" cy="0"/>
            </a:xfrm>
            <a:prstGeom prst="straightConnector1">
              <a:avLst/>
            </a:prstGeom>
            <a:ln w="38100">
              <a:tailEnd type="arrow" w="lg" len="lg"/>
            </a:ln>
            <a:effectLst/>
          </p:spPr>
          <p:style>
            <a:lnRef idx="3">
              <a:schemeClr val="dk1"/>
            </a:lnRef>
            <a:fillRef idx="0">
              <a:schemeClr val="dk1"/>
            </a:fillRef>
            <a:effectRef idx="2">
              <a:schemeClr val="dk1"/>
            </a:effectRef>
            <a:fontRef idx="minor">
              <a:schemeClr val="tx1"/>
            </a:fontRef>
          </p:style>
        </p:cxnSp>
      </p:grpSp>
      <p:sp>
        <p:nvSpPr>
          <p:cNvPr id="30" name="TextBox 29"/>
          <p:cNvSpPr txBox="1"/>
          <p:nvPr/>
        </p:nvSpPr>
        <p:spPr>
          <a:xfrm>
            <a:off x="8738861" y="6334780"/>
            <a:ext cx="3955888" cy="523220"/>
          </a:xfrm>
          <a:prstGeom prst="rect">
            <a:avLst/>
          </a:prstGeom>
          <a:noFill/>
        </p:spPr>
        <p:txBody>
          <a:bodyPr wrap="square" rtlCol="0">
            <a:spAutoFit/>
          </a:bodyPr>
          <a:lstStyle/>
          <a:p>
            <a:r>
              <a:rPr lang="en-US" sz="2800" dirty="0">
                <a:solidFill>
                  <a:srgbClr val="FF0000"/>
                </a:solidFill>
              </a:rPr>
              <a:t> From 2000, 77 pages</a:t>
            </a:r>
          </a:p>
        </p:txBody>
      </p:sp>
    </p:spTree>
    <p:extLst>
      <p:ext uri="{BB962C8B-B14F-4D97-AF65-F5344CB8AC3E}">
        <p14:creationId xmlns:p14="http://schemas.microsoft.com/office/powerpoint/2010/main" val="2901470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Historical Notes</a:t>
            </a:r>
          </a:p>
        </p:txBody>
      </p:sp>
      <p:sp>
        <p:nvSpPr>
          <p:cNvPr id="3" name="Content Placeholder 2"/>
          <p:cNvSpPr>
            <a:spLocks noGrp="1"/>
          </p:cNvSpPr>
          <p:nvPr>
            <p:ph sz="quarter" idx="10"/>
          </p:nvPr>
        </p:nvSpPr>
        <p:spPr>
          <a:xfrm>
            <a:off x="379413" y="1388226"/>
            <a:ext cx="9546125" cy="5290388"/>
          </a:xfrm>
        </p:spPr>
        <p:txBody>
          <a:bodyPr/>
          <a:lstStyle/>
          <a:p>
            <a:r>
              <a:rPr lang="en-US" dirty="0"/>
              <a:t>The stages are basically the same no matter who invents or reinvents the (knowledge discovery / data mining / big data / data science) process. You may not always need all the stages.</a:t>
            </a:r>
          </a:p>
          <a:p>
            <a:r>
              <a:rPr lang="en-US" dirty="0"/>
              <a:t>Data science is an iterative process.</a:t>
            </a:r>
          </a:p>
          <a:p>
            <a:pPr lvl="1"/>
            <a:r>
              <a:rPr lang="en-US" dirty="0"/>
              <a:t>Backwards arrows on most process diagrams.</a:t>
            </a:r>
          </a:p>
        </p:txBody>
      </p:sp>
    </p:spTree>
    <p:extLst>
      <p:ext uri="{BB962C8B-B14F-4D97-AF65-F5344CB8AC3E}">
        <p14:creationId xmlns:p14="http://schemas.microsoft.com/office/powerpoint/2010/main" val="238807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r>
              <a:rPr lang="en-GB" dirty="0"/>
              <a:t>Example of the Knowledge Discovery Process</a:t>
            </a:r>
          </a:p>
        </p:txBody>
      </p:sp>
    </p:spTree>
    <p:extLst>
      <p:ext uri="{BB962C8B-B14F-4D97-AF65-F5344CB8AC3E}">
        <p14:creationId xmlns:p14="http://schemas.microsoft.com/office/powerpoint/2010/main" val="272173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626600" cy="1245702"/>
          </a:xfrm>
        </p:spPr>
        <p:txBody>
          <a:bodyPr>
            <a:normAutofit fontScale="90000"/>
          </a:bodyPr>
          <a:lstStyle/>
          <a:p>
            <a:br>
              <a:rPr lang="en-US" dirty="0"/>
            </a:br>
            <a:r>
              <a:rPr lang="en-US" dirty="0"/>
              <a:t>   Knowledge Discovery Process Example</a:t>
            </a:r>
          </a:p>
        </p:txBody>
      </p:sp>
      <p:sp>
        <p:nvSpPr>
          <p:cNvPr id="3" name="Content Placeholder 2"/>
          <p:cNvSpPr>
            <a:spLocks noGrp="1"/>
          </p:cNvSpPr>
          <p:nvPr>
            <p:ph sz="quarter" idx="10"/>
          </p:nvPr>
        </p:nvSpPr>
        <p:spPr>
          <a:xfrm>
            <a:off x="379413" y="1388226"/>
            <a:ext cx="9546125" cy="5290388"/>
          </a:xfrm>
        </p:spPr>
        <p:txBody>
          <a:bodyPr/>
          <a:lstStyle/>
          <a:p>
            <a:r>
              <a:rPr lang="en-US" dirty="0"/>
              <a:t>I’ll walk you through the knowledge discovery process with an example – the process of predicting power failures in Manhattan. </a:t>
            </a:r>
          </a:p>
        </p:txBody>
      </p:sp>
    </p:spTree>
    <p:extLst>
      <p:ext uri="{BB962C8B-B14F-4D97-AF65-F5344CB8AC3E}">
        <p14:creationId xmlns:p14="http://schemas.microsoft.com/office/powerpoint/2010/main" val="147608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Motivation for Example</a:t>
            </a:r>
          </a:p>
        </p:txBody>
      </p:sp>
      <p:sp>
        <p:nvSpPr>
          <p:cNvPr id="3" name="Content Placeholder 2"/>
          <p:cNvSpPr>
            <a:spLocks noGrp="1"/>
          </p:cNvSpPr>
          <p:nvPr>
            <p:ph sz="quarter" idx="10"/>
          </p:nvPr>
        </p:nvSpPr>
        <p:spPr>
          <a:xfrm>
            <a:off x="295538" y="1140633"/>
            <a:ext cx="7119324" cy="4861537"/>
          </a:xfrm>
        </p:spPr>
        <p:txBody>
          <a:bodyPr/>
          <a:lstStyle/>
          <a:p>
            <a:r>
              <a:rPr lang="en-US" sz="2800" dirty="0"/>
              <a:t>In NYC the peak demand for electricity is rising. </a:t>
            </a:r>
          </a:p>
          <a:p>
            <a:r>
              <a:rPr lang="en-US" sz="2800" dirty="0"/>
              <a:t>The infrastructure dates back to the 1880’s from the time of Thomas Edison.</a:t>
            </a:r>
          </a:p>
          <a:p>
            <a:r>
              <a:rPr lang="en-US" sz="2800" dirty="0"/>
              <a:t>Power failures occur fairly often (enough to do statistics) and are expensive to repair</a:t>
            </a:r>
          </a:p>
          <a:p>
            <a:r>
              <a:rPr lang="en-US" sz="2800" dirty="0"/>
              <a:t>We want to determine how to prioritize manhole inspections in order to reduce the number of manhole events (fires, explosions, outages) in the future.</a:t>
            </a:r>
          </a:p>
          <a:p>
            <a:r>
              <a:rPr lang="en-US" sz="2800" dirty="0"/>
              <a:t>This is a real problem.</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4862" y="1887081"/>
            <a:ext cx="4197488" cy="2800350"/>
          </a:xfrm>
          <a:prstGeom prst="rect">
            <a:avLst/>
          </a:prstGeom>
        </p:spPr>
      </p:pic>
    </p:spTree>
    <p:extLst>
      <p:ext uri="{BB962C8B-B14F-4D97-AF65-F5344CB8AC3E}">
        <p14:creationId xmlns:p14="http://schemas.microsoft.com/office/powerpoint/2010/main" val="95848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a:latin typeface="Segoe"/>
              </a:rPr>
              <a:t>Data Analytic Thinking: Make decisions based on analysis of data.</a:t>
            </a:r>
          </a:p>
          <a:p>
            <a:r>
              <a:rPr lang="en-GB" dirty="0">
                <a:latin typeface="Segoe"/>
              </a:rPr>
              <a:t>Replace intuition with data driven analytical decisions</a:t>
            </a:r>
          </a:p>
          <a:p>
            <a:r>
              <a:rPr lang="en-GB" dirty="0">
                <a:latin typeface="Segoe"/>
              </a:rPr>
              <a:t>Extract value from data assets</a:t>
            </a:r>
          </a:p>
          <a:p>
            <a:r>
              <a:rPr lang="en-GB" dirty="0">
                <a:latin typeface="Segoe"/>
              </a:rPr>
              <a:t>Increase pace of actions</a:t>
            </a:r>
          </a:p>
        </p:txBody>
      </p:sp>
      <p:sp>
        <p:nvSpPr>
          <p:cNvPr id="2" name="Title 1"/>
          <p:cNvSpPr>
            <a:spLocks noGrp="1"/>
          </p:cNvSpPr>
          <p:nvPr>
            <p:ph type="title"/>
          </p:nvPr>
        </p:nvSpPr>
        <p:spPr>
          <a:xfrm>
            <a:off x="0" y="1"/>
            <a:ext cx="11903845" cy="1388226"/>
          </a:xfrm>
        </p:spPr>
        <p:txBody>
          <a:bodyPr/>
          <a:lstStyle/>
          <a:p>
            <a:br>
              <a:rPr lang="en-US" dirty="0">
                <a:latin typeface="Segoe"/>
              </a:rPr>
            </a:br>
            <a:r>
              <a:rPr lang="en-US" dirty="0">
                <a:latin typeface="Segoe"/>
              </a:rPr>
              <a:t>   Data Analytic Thinking</a:t>
            </a:r>
          </a:p>
        </p:txBody>
      </p:sp>
    </p:spTree>
    <p:extLst>
      <p:ext uri="{BB962C8B-B14F-4D97-AF65-F5344CB8AC3E}">
        <p14:creationId xmlns:p14="http://schemas.microsoft.com/office/powerpoint/2010/main" val="29170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97633" y="1186401"/>
            <a:ext cx="8694614" cy="2966637"/>
          </a:xfrm>
        </p:spPr>
        <p:txBody>
          <a:bodyPr/>
          <a:lstStyle/>
          <a:p>
            <a:pPr>
              <a:lnSpc>
                <a:spcPct val="70000"/>
              </a:lnSpc>
            </a:pPr>
            <a:r>
              <a:rPr lang="en-US" sz="2400" dirty="0"/>
              <a:t>Opportunity Assessment &amp; Business Understanding</a:t>
            </a:r>
          </a:p>
          <a:p>
            <a:pPr>
              <a:lnSpc>
                <a:spcPct val="70000"/>
              </a:lnSpc>
            </a:pPr>
            <a:r>
              <a:rPr lang="en-US" sz="2400" dirty="0"/>
              <a:t>Data Understanding &amp; Data Acquisition</a:t>
            </a:r>
          </a:p>
          <a:p>
            <a:pPr>
              <a:lnSpc>
                <a:spcPct val="70000"/>
              </a:lnSpc>
            </a:pPr>
            <a:r>
              <a:rPr lang="en-US" sz="2400" dirty="0"/>
              <a:t>Data Preparation, including Cleaning and Transformation</a:t>
            </a:r>
          </a:p>
          <a:p>
            <a:pPr>
              <a:lnSpc>
                <a:spcPct val="70000"/>
              </a:lnSpc>
            </a:pPr>
            <a:r>
              <a:rPr lang="en-US" sz="2400" dirty="0"/>
              <a:t>Model Building</a:t>
            </a:r>
          </a:p>
          <a:p>
            <a:pPr>
              <a:lnSpc>
                <a:spcPct val="70000"/>
              </a:lnSpc>
            </a:pPr>
            <a:r>
              <a:rPr lang="en-US" sz="2400" dirty="0"/>
              <a:t>Policy Construction</a:t>
            </a:r>
          </a:p>
          <a:p>
            <a:pPr>
              <a:lnSpc>
                <a:spcPct val="70000"/>
              </a:lnSpc>
            </a:pPr>
            <a:r>
              <a:rPr lang="en-US" sz="2400" dirty="0"/>
              <a:t>Evaluation, Residuals and Metrics</a:t>
            </a:r>
          </a:p>
          <a:p>
            <a:pPr>
              <a:lnSpc>
                <a:spcPct val="70000"/>
              </a:lnSpc>
            </a:pPr>
            <a:r>
              <a:rPr lang="en-US" sz="2400" dirty="0"/>
              <a:t>Model Deployment, Monitoring, Model Updates</a:t>
            </a:r>
          </a:p>
        </p:txBody>
      </p:sp>
      <p:sp>
        <p:nvSpPr>
          <p:cNvPr id="7" name="Title 1"/>
          <p:cNvSpPr txBox="1">
            <a:spLocks/>
          </p:cNvSpPr>
          <p:nvPr/>
        </p:nvSpPr>
        <p:spPr>
          <a:xfrm>
            <a:off x="0" y="62786"/>
            <a:ext cx="10437542" cy="1063487"/>
          </a:xfrm>
          <a:prstGeom prst="rect">
            <a:avLst/>
          </a:prstGeom>
        </p:spPr>
        <p:txBody>
          <a:bodyPr vert="horz" lIns="91409" tIns="45705" rIns="91409" bIns="45705" rtlCol="0" anchor="t" anchorCtr="0">
            <a:no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endParaRPr lang="en-US" sz="4000" dirty="0"/>
          </a:p>
          <a:p>
            <a:r>
              <a:rPr lang="en-US" sz="4000" dirty="0"/>
              <a:t>   Stages in the knowledge discovery process</a:t>
            </a:r>
          </a:p>
        </p:txBody>
      </p:sp>
      <p:pic>
        <p:nvPicPr>
          <p:cNvPr id="2" name="Picture 1"/>
          <p:cNvPicPr>
            <a:picLocks noChangeAspect="1"/>
          </p:cNvPicPr>
          <p:nvPr/>
        </p:nvPicPr>
        <p:blipFill>
          <a:blip r:embed="rId3"/>
          <a:stretch>
            <a:fillRect/>
          </a:stretch>
        </p:blipFill>
        <p:spPr>
          <a:xfrm>
            <a:off x="1524002" y="4199967"/>
            <a:ext cx="8913540" cy="2658033"/>
          </a:xfrm>
          <a:prstGeom prst="rect">
            <a:avLst/>
          </a:prstGeom>
        </p:spPr>
      </p:pic>
    </p:spTree>
    <p:extLst>
      <p:ext uri="{BB962C8B-B14F-4D97-AF65-F5344CB8AC3E}">
        <p14:creationId xmlns:p14="http://schemas.microsoft.com/office/powerpoint/2010/main" val="411856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795760" cy="1250302"/>
          </a:xfrm>
        </p:spPr>
        <p:txBody>
          <a:bodyPr>
            <a:normAutofit fontScale="90000"/>
          </a:bodyPr>
          <a:lstStyle/>
          <a:p>
            <a:br>
              <a:rPr lang="en-US" dirty="0"/>
            </a:br>
            <a:r>
              <a:rPr lang="en-US" dirty="0"/>
              <a:t>   Opportunity Assessment &amp; Business Understanding</a:t>
            </a:r>
          </a:p>
        </p:txBody>
      </p:sp>
      <p:sp>
        <p:nvSpPr>
          <p:cNvPr id="3" name="Content Placeholder 2"/>
          <p:cNvSpPr>
            <a:spLocks noGrp="1"/>
          </p:cNvSpPr>
          <p:nvPr>
            <p:ph sz="quarter" idx="10"/>
          </p:nvPr>
        </p:nvSpPr>
        <p:spPr>
          <a:xfrm>
            <a:off x="310682" y="1367401"/>
            <a:ext cx="11705057" cy="5052060"/>
          </a:xfrm>
        </p:spPr>
        <p:txBody>
          <a:bodyPr/>
          <a:lstStyle/>
          <a:p>
            <a:pPr marL="0" indent="0">
              <a:buNone/>
            </a:pPr>
            <a:r>
              <a:rPr lang="en-US" sz="2800" dirty="0"/>
              <a:t>What do you really want to accomplish and what are the constraints? What are the risks? How will you evaluate the quality of the results?</a:t>
            </a:r>
          </a:p>
          <a:p>
            <a:r>
              <a:rPr lang="en-US" sz="2800" dirty="0"/>
              <a:t>For manhole events the general goal was to “predict manhole fires and explosions before they occur.” We made it more precise:</a:t>
            </a:r>
          </a:p>
          <a:p>
            <a:pPr lvl="1"/>
            <a:r>
              <a:rPr lang="en-US" dirty="0"/>
              <a:t>Goal 1: Assess predictive accuracy for predicting manhole events in the year before they happen.</a:t>
            </a:r>
          </a:p>
          <a:p>
            <a:pPr lvl="1"/>
            <a:r>
              <a:rPr lang="en-US" dirty="0"/>
              <a:t>Goal 2: Create a cost-benefit analysis for inspection policies that takes into account the cost of inspections and manhole fires. Determine how often manholes need to be inspected.</a:t>
            </a:r>
          </a:p>
          <a:p>
            <a:pPr lvl="1"/>
            <a:endParaRPr lang="en-US" sz="2400" dirty="0"/>
          </a:p>
        </p:txBody>
      </p:sp>
    </p:spTree>
    <p:extLst>
      <p:ext uri="{BB962C8B-B14F-4D97-AF65-F5344CB8AC3E}">
        <p14:creationId xmlns:p14="http://schemas.microsoft.com/office/powerpoint/2010/main" val="154253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398000" cy="979713"/>
          </a:xfrm>
        </p:spPr>
        <p:txBody>
          <a:bodyPr>
            <a:normAutofit fontScale="90000"/>
          </a:bodyPr>
          <a:lstStyle/>
          <a:p>
            <a:br>
              <a:rPr lang="en-US" dirty="0"/>
            </a:br>
            <a:r>
              <a:rPr lang="en-US" dirty="0"/>
              <a:t>   Data Understanding &amp; Data Acquisition</a:t>
            </a:r>
          </a:p>
        </p:txBody>
      </p:sp>
      <p:sp>
        <p:nvSpPr>
          <p:cNvPr id="3" name="Content Placeholder 2"/>
          <p:cNvSpPr>
            <a:spLocks noGrp="1"/>
          </p:cNvSpPr>
          <p:nvPr>
            <p:ph sz="quarter" idx="10"/>
          </p:nvPr>
        </p:nvSpPr>
        <p:spPr>
          <a:xfrm>
            <a:off x="195074" y="1196777"/>
            <a:ext cx="11509246" cy="5256605"/>
          </a:xfrm>
        </p:spPr>
        <p:txBody>
          <a:bodyPr/>
          <a:lstStyle/>
          <a:p>
            <a:pPr marL="0" indent="0">
              <a:buNone/>
            </a:pPr>
            <a:r>
              <a:rPr lang="en-US" sz="3600" dirty="0"/>
              <a:t>Data were:</a:t>
            </a:r>
          </a:p>
          <a:p>
            <a:pPr lvl="1"/>
            <a:r>
              <a:rPr lang="en-US" sz="3200" dirty="0"/>
              <a:t>Trouble tickets – free text documents typed by dispatchers documenting problems on the electrical grid.</a:t>
            </a:r>
          </a:p>
          <a:p>
            <a:pPr lvl="1"/>
            <a:r>
              <a:rPr lang="en-US" sz="3200" dirty="0"/>
              <a:t>Records of information about manholes</a:t>
            </a:r>
          </a:p>
          <a:p>
            <a:pPr lvl="1"/>
            <a:r>
              <a:rPr lang="en-US" sz="3200" dirty="0"/>
              <a:t>Records of information about underground cables </a:t>
            </a:r>
          </a:p>
          <a:p>
            <a:pPr lvl="1"/>
            <a:r>
              <a:rPr lang="en-US" sz="3200" dirty="0"/>
              <a:t>Electrical shock information tables</a:t>
            </a:r>
          </a:p>
          <a:p>
            <a:pPr lvl="1"/>
            <a:r>
              <a:rPr lang="en-US" sz="3200" dirty="0"/>
              <a:t>Extra information about serious events</a:t>
            </a:r>
          </a:p>
          <a:p>
            <a:pPr lvl="1"/>
            <a:r>
              <a:rPr lang="en-US" sz="3200" dirty="0"/>
              <a:t>Inspection reports</a:t>
            </a:r>
          </a:p>
          <a:p>
            <a:pPr lvl="1"/>
            <a:r>
              <a:rPr lang="en-US" sz="3200" dirty="0"/>
              <a:t>Vented cover data</a:t>
            </a:r>
          </a:p>
          <a:p>
            <a:endParaRPr lang="en-US" dirty="0"/>
          </a:p>
          <a:p>
            <a:pPr lvl="2"/>
            <a:endParaRPr lang="en-US" sz="2000" dirty="0"/>
          </a:p>
        </p:txBody>
      </p:sp>
      <p:sp>
        <p:nvSpPr>
          <p:cNvPr id="4" name="TextBox 3"/>
          <p:cNvSpPr txBox="1"/>
          <p:nvPr/>
        </p:nvSpPr>
        <p:spPr>
          <a:xfrm>
            <a:off x="7062536" y="5071971"/>
            <a:ext cx="4335379" cy="1077218"/>
          </a:xfrm>
          <a:prstGeom prst="rect">
            <a:avLst/>
          </a:prstGeom>
          <a:noFill/>
        </p:spPr>
        <p:txBody>
          <a:bodyPr wrap="square" rtlCol="0">
            <a:spAutoFit/>
          </a:bodyPr>
          <a:lstStyle/>
          <a:p>
            <a:r>
              <a:rPr lang="en-US" sz="3200" dirty="0">
                <a:solidFill>
                  <a:srgbClr val="FF0000"/>
                </a:solidFill>
              </a:rPr>
              <a:t>V’s of Big Data include “Variety” and “Veracity”</a:t>
            </a:r>
          </a:p>
        </p:txBody>
      </p:sp>
      <p:sp>
        <p:nvSpPr>
          <p:cNvPr id="5" name="TextBox 4"/>
          <p:cNvSpPr txBox="1"/>
          <p:nvPr/>
        </p:nvSpPr>
        <p:spPr>
          <a:xfrm>
            <a:off x="7062536" y="5071971"/>
            <a:ext cx="3958176" cy="1077218"/>
          </a:xfrm>
          <a:prstGeom prst="rect">
            <a:avLst/>
          </a:prstGeom>
          <a:noFill/>
        </p:spPr>
        <p:txBody>
          <a:bodyPr wrap="square" rtlCol="0">
            <a:spAutoFit/>
          </a:bodyPr>
          <a:lstStyle/>
          <a:p>
            <a:r>
              <a:rPr lang="en-US" sz="3200" dirty="0">
                <a:solidFill>
                  <a:srgbClr val="FF0000"/>
                </a:solidFill>
              </a:rPr>
              <a:t>How do you know what data to trust?</a:t>
            </a:r>
          </a:p>
        </p:txBody>
      </p:sp>
    </p:spTree>
    <p:extLst>
      <p:ext uri="{BB962C8B-B14F-4D97-AF65-F5344CB8AC3E}">
        <p14:creationId xmlns:p14="http://schemas.microsoft.com/office/powerpoint/2010/main" val="364692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Data Cleaning and Transformation</a:t>
            </a:r>
          </a:p>
        </p:txBody>
      </p:sp>
      <p:sp>
        <p:nvSpPr>
          <p:cNvPr id="3" name="Content Placeholder 2"/>
          <p:cNvSpPr>
            <a:spLocks noGrp="1"/>
          </p:cNvSpPr>
          <p:nvPr>
            <p:ph sz="quarter" idx="10"/>
          </p:nvPr>
        </p:nvSpPr>
        <p:spPr/>
        <p:txBody>
          <a:bodyPr/>
          <a:lstStyle/>
          <a:p>
            <a:r>
              <a:rPr lang="en-US" dirty="0"/>
              <a:t>Sometimes 99% of the work</a:t>
            </a:r>
          </a:p>
        </p:txBody>
      </p:sp>
    </p:spTree>
    <p:extLst>
      <p:ext uri="{BB962C8B-B14F-4D97-AF65-F5344CB8AC3E}">
        <p14:creationId xmlns:p14="http://schemas.microsoft.com/office/powerpoint/2010/main" val="150838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Data Cleaning and Transformation</a:t>
            </a:r>
          </a:p>
        </p:txBody>
      </p:sp>
      <p:sp>
        <p:nvSpPr>
          <p:cNvPr id="3" name="Content Placeholder 2"/>
          <p:cNvSpPr>
            <a:spLocks noGrp="1"/>
          </p:cNvSpPr>
          <p:nvPr>
            <p:ph sz="quarter" idx="10"/>
          </p:nvPr>
        </p:nvSpPr>
        <p:spPr/>
        <p:txBody>
          <a:bodyPr/>
          <a:lstStyle/>
          <a:p>
            <a:r>
              <a:rPr lang="en-US" dirty="0"/>
              <a:t>Turn free text into structured information:</a:t>
            </a:r>
          </a:p>
          <a:p>
            <a:pPr lvl="1"/>
            <a:r>
              <a:rPr lang="en-US" dirty="0"/>
              <a:t>Trouble tickets turned into a vector like:</a:t>
            </a:r>
          </a:p>
          <a:p>
            <a:pPr lvl="2"/>
            <a:r>
              <a:rPr lang="en-US" dirty="0"/>
              <a:t>Serious  /  Less Serious  /  Not an Event</a:t>
            </a:r>
          </a:p>
          <a:p>
            <a:pPr lvl="2"/>
            <a:r>
              <a:rPr lang="en-US" dirty="0"/>
              <a:t>Year</a:t>
            </a:r>
          </a:p>
          <a:p>
            <a:pPr lvl="2"/>
            <a:r>
              <a:rPr lang="en-US" dirty="0"/>
              <a:t>Month</a:t>
            </a:r>
          </a:p>
          <a:p>
            <a:pPr lvl="2"/>
            <a:r>
              <a:rPr lang="en-US" dirty="0"/>
              <a:t>Day </a:t>
            </a:r>
          </a:p>
          <a:p>
            <a:pPr lvl="2"/>
            <a:r>
              <a:rPr lang="en-US" dirty="0"/>
              <a:t>Manholes involved</a:t>
            </a:r>
          </a:p>
          <a:p>
            <a:pPr lvl="2"/>
            <a:r>
              <a:rPr lang="en-US" dirty="0"/>
              <a:t>…</a:t>
            </a:r>
          </a:p>
          <a:p>
            <a:r>
              <a:rPr lang="en-US" dirty="0"/>
              <a:t>Try to integrate tables (create unique identifiers):</a:t>
            </a:r>
          </a:p>
          <a:p>
            <a:pPr lvl="1"/>
            <a:r>
              <a:rPr lang="en-US" dirty="0"/>
              <a:t>If you join manholes to cables, half of the cable records disappear</a:t>
            </a:r>
          </a:p>
          <a:p>
            <a:pPr lvl="2"/>
            <a:endParaRPr lang="en-US" dirty="0"/>
          </a:p>
          <a:p>
            <a:pPr lvl="2"/>
            <a:endParaRPr lang="en-US" dirty="0"/>
          </a:p>
        </p:txBody>
      </p:sp>
    </p:spTree>
    <p:extLst>
      <p:ext uri="{BB962C8B-B14F-4D97-AF65-F5344CB8AC3E}">
        <p14:creationId xmlns:p14="http://schemas.microsoft.com/office/powerpoint/2010/main" val="425177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Knowledge Discovery Process</a:t>
            </a:r>
          </a:p>
        </p:txBody>
      </p:sp>
      <p:sp>
        <p:nvSpPr>
          <p:cNvPr id="3" name="Content Placeholder 2"/>
          <p:cNvSpPr>
            <a:spLocks noGrp="1"/>
          </p:cNvSpPr>
          <p:nvPr>
            <p:ph sz="quarter" idx="10"/>
          </p:nvPr>
        </p:nvSpPr>
        <p:spPr/>
        <p:txBody>
          <a:bodyPr/>
          <a:lstStyle/>
          <a:p>
            <a:endParaRPr lang="en-US" dirty="0"/>
          </a:p>
        </p:txBody>
      </p:sp>
      <p:pic>
        <p:nvPicPr>
          <p:cNvPr id="4" name="Picture 3"/>
          <p:cNvPicPr>
            <a:picLocks noChangeAspect="1"/>
          </p:cNvPicPr>
          <p:nvPr/>
        </p:nvPicPr>
        <p:blipFill>
          <a:blip r:embed="rId3"/>
          <a:stretch>
            <a:fillRect/>
          </a:stretch>
        </p:blipFill>
        <p:spPr>
          <a:xfrm>
            <a:off x="937499" y="2481509"/>
            <a:ext cx="10408462" cy="3103822"/>
          </a:xfrm>
          <a:prstGeom prst="rect">
            <a:avLst/>
          </a:prstGeom>
        </p:spPr>
      </p:pic>
    </p:spTree>
    <p:extLst>
      <p:ext uri="{BB962C8B-B14F-4D97-AF65-F5344CB8AC3E}">
        <p14:creationId xmlns:p14="http://schemas.microsoft.com/office/powerpoint/2010/main" val="3554064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85875" cy="1307162"/>
          </a:xfrm>
        </p:spPr>
        <p:txBody>
          <a:bodyPr/>
          <a:lstStyle/>
          <a:p>
            <a:br>
              <a:rPr lang="en-US" dirty="0"/>
            </a:br>
            <a:r>
              <a:rPr lang="en-US" dirty="0"/>
              <a:t>   Model Building</a:t>
            </a:r>
          </a:p>
        </p:txBody>
      </p:sp>
      <p:sp>
        <p:nvSpPr>
          <p:cNvPr id="3" name="Content Placeholder 2"/>
          <p:cNvSpPr>
            <a:spLocks noGrp="1"/>
          </p:cNvSpPr>
          <p:nvPr>
            <p:ph sz="quarter" idx="10"/>
          </p:nvPr>
        </p:nvSpPr>
        <p:spPr>
          <a:xfrm>
            <a:off x="307233" y="1162758"/>
            <a:ext cx="11700428" cy="5515981"/>
          </a:xfrm>
        </p:spPr>
        <p:txBody>
          <a:bodyPr/>
          <a:lstStyle/>
          <a:p>
            <a:r>
              <a:rPr lang="en-US" sz="2800" dirty="0"/>
              <a:t>Often predictive modeling, meaning machine learning or statistical modeling</a:t>
            </a:r>
          </a:p>
          <a:p>
            <a:r>
              <a:rPr lang="en-US" sz="2800" dirty="0"/>
              <a:t>If you want to answer a yes/no question, this is </a:t>
            </a:r>
            <a:r>
              <a:rPr lang="en-US" sz="2800" dirty="0">
                <a:solidFill>
                  <a:srgbClr val="FF0000"/>
                </a:solidFill>
              </a:rPr>
              <a:t>classification</a:t>
            </a:r>
            <a:r>
              <a:rPr lang="en-US" sz="2800" dirty="0"/>
              <a:t>.</a:t>
            </a:r>
          </a:p>
          <a:p>
            <a:pPr lvl="1"/>
            <a:r>
              <a:rPr lang="en-US" sz="2400" dirty="0">
                <a:solidFill>
                  <a:srgbClr val="000000"/>
                </a:solidFill>
              </a:rPr>
              <a:t>For manholes, will the manhole explode next year? Y/N</a:t>
            </a:r>
          </a:p>
          <a:p>
            <a:r>
              <a:rPr lang="en-US" sz="2800" dirty="0">
                <a:solidFill>
                  <a:srgbClr val="000000"/>
                </a:solidFill>
              </a:rPr>
              <a:t>If you want to predict a numerical value, this is </a:t>
            </a:r>
            <a:r>
              <a:rPr lang="en-US" sz="2800" dirty="0">
                <a:solidFill>
                  <a:srgbClr val="FF0000"/>
                </a:solidFill>
              </a:rPr>
              <a:t>regression</a:t>
            </a:r>
            <a:r>
              <a:rPr lang="en-US" sz="2800" dirty="0"/>
              <a:t>. </a:t>
            </a:r>
          </a:p>
          <a:p>
            <a:r>
              <a:rPr lang="en-US" sz="2800" dirty="0">
                <a:solidFill>
                  <a:srgbClr val="000000"/>
                </a:solidFill>
              </a:rPr>
              <a:t>If you want to group observations into similar-looking groups, this is </a:t>
            </a:r>
            <a:r>
              <a:rPr lang="en-US" sz="2800" dirty="0">
                <a:solidFill>
                  <a:srgbClr val="FF0000"/>
                </a:solidFill>
              </a:rPr>
              <a:t>clustering</a:t>
            </a:r>
            <a:r>
              <a:rPr lang="en-US" sz="2800" dirty="0">
                <a:solidFill>
                  <a:srgbClr val="000000"/>
                </a:solidFill>
              </a:rPr>
              <a:t>.</a:t>
            </a:r>
          </a:p>
          <a:p>
            <a:r>
              <a:rPr lang="en-US" sz="2800" dirty="0">
                <a:solidFill>
                  <a:srgbClr val="000000"/>
                </a:solidFill>
              </a:rPr>
              <a:t>If you want to recommend someone an item (e.g., book/movie/product) based on ratings data from customers, this is a </a:t>
            </a:r>
            <a:r>
              <a:rPr lang="en-US" sz="2800" dirty="0">
                <a:solidFill>
                  <a:srgbClr val="FF0000"/>
                </a:solidFill>
              </a:rPr>
              <a:t>recommender system</a:t>
            </a:r>
            <a:r>
              <a:rPr lang="en-US" sz="2800" dirty="0">
                <a:solidFill>
                  <a:srgbClr val="000000"/>
                </a:solidFill>
              </a:rPr>
              <a:t>.</a:t>
            </a:r>
          </a:p>
          <a:p>
            <a:r>
              <a:rPr lang="en-US" sz="2800" dirty="0">
                <a:solidFill>
                  <a:srgbClr val="000000"/>
                </a:solidFill>
              </a:rPr>
              <a:t>Note: There are many other machine learning problems.</a:t>
            </a:r>
          </a:p>
        </p:txBody>
      </p:sp>
    </p:spTree>
    <p:extLst>
      <p:ext uri="{BB962C8B-B14F-4D97-AF65-F5344CB8AC3E}">
        <p14:creationId xmlns:p14="http://schemas.microsoft.com/office/powerpoint/2010/main" val="353293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Policy Construction</a:t>
            </a:r>
          </a:p>
        </p:txBody>
      </p:sp>
      <p:sp>
        <p:nvSpPr>
          <p:cNvPr id="3" name="Content Placeholder 2"/>
          <p:cNvSpPr>
            <a:spLocks noGrp="1"/>
          </p:cNvSpPr>
          <p:nvPr>
            <p:ph sz="quarter" idx="10"/>
          </p:nvPr>
        </p:nvSpPr>
        <p:spPr>
          <a:xfrm>
            <a:off x="195072" y="1347252"/>
            <a:ext cx="11807467" cy="5290388"/>
          </a:xfrm>
        </p:spPr>
        <p:txBody>
          <a:bodyPr/>
          <a:lstStyle/>
          <a:p>
            <a:r>
              <a:rPr lang="en-US" dirty="0"/>
              <a:t>How will your model be used to change policy?</a:t>
            </a:r>
          </a:p>
          <a:p>
            <a:pPr lvl="1"/>
            <a:r>
              <a:rPr lang="en-US" dirty="0"/>
              <a:t>For manholes, how should we recommend changing the inspection policy based on our model?</a:t>
            </a:r>
          </a:p>
          <a:p>
            <a:pPr lvl="1"/>
            <a:r>
              <a:rPr lang="en-US" dirty="0"/>
              <a:t>Consider using social media and customer purchase data to determine customer participation if Starbucks moves into New City. After the model is created, how to optimize where the shops are located, how big they are, and where the warehouses are located.</a:t>
            </a:r>
          </a:p>
          <a:p>
            <a:r>
              <a:rPr lang="en-US" dirty="0"/>
              <a:t>Model building is </a:t>
            </a:r>
            <a:r>
              <a:rPr lang="en-US" dirty="0">
                <a:solidFill>
                  <a:srgbClr val="FF0000"/>
                </a:solidFill>
              </a:rPr>
              <a:t>predictive</a:t>
            </a:r>
            <a:r>
              <a:rPr lang="en-US" dirty="0"/>
              <a:t>, Policy Construction is </a:t>
            </a:r>
            <a:r>
              <a:rPr lang="en-US" dirty="0">
                <a:solidFill>
                  <a:srgbClr val="FF0000"/>
                </a:solidFill>
              </a:rPr>
              <a:t>prescriptive</a:t>
            </a:r>
            <a:r>
              <a:rPr lang="en-US" dirty="0"/>
              <a:t>.</a:t>
            </a:r>
          </a:p>
        </p:txBody>
      </p:sp>
    </p:spTree>
    <p:extLst>
      <p:ext uri="{BB962C8B-B14F-4D97-AF65-F5344CB8AC3E}">
        <p14:creationId xmlns:p14="http://schemas.microsoft.com/office/powerpoint/2010/main" val="425943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Evaluation</a:t>
            </a:r>
          </a:p>
        </p:txBody>
      </p:sp>
      <p:sp>
        <p:nvSpPr>
          <p:cNvPr id="3" name="Content Placeholder 2"/>
          <p:cNvSpPr>
            <a:spLocks noGrp="1"/>
          </p:cNvSpPr>
          <p:nvPr>
            <p:ph sz="quarter" idx="10"/>
          </p:nvPr>
        </p:nvSpPr>
        <p:spPr>
          <a:xfrm>
            <a:off x="379412" y="1388226"/>
            <a:ext cx="11195553" cy="5290388"/>
          </a:xfrm>
        </p:spPr>
        <p:txBody>
          <a:bodyPr/>
          <a:lstStyle/>
          <a:p>
            <a:r>
              <a:rPr lang="en-US" dirty="0"/>
              <a:t>How do you measure the quality of the result? Evaluation can be difficult if the data do not provide ground truth.</a:t>
            </a:r>
          </a:p>
          <a:p>
            <a:r>
              <a:rPr lang="en-US" dirty="0"/>
              <a:t>For manhole events, we had engineers at Con Edison withhold high quality recent data and conduct a blind test.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5274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Deployment</a:t>
            </a:r>
          </a:p>
        </p:txBody>
      </p:sp>
      <p:sp>
        <p:nvSpPr>
          <p:cNvPr id="3" name="Content Placeholder 2"/>
          <p:cNvSpPr>
            <a:spLocks noGrp="1"/>
          </p:cNvSpPr>
          <p:nvPr>
            <p:ph sz="quarter" idx="10"/>
          </p:nvPr>
        </p:nvSpPr>
        <p:spPr>
          <a:xfrm>
            <a:off x="285354" y="1270189"/>
            <a:ext cx="11333238" cy="4916864"/>
          </a:xfrm>
        </p:spPr>
        <p:txBody>
          <a:bodyPr/>
          <a:lstStyle/>
          <a:p>
            <a:r>
              <a:rPr lang="en-US" dirty="0"/>
              <a:t>Getting a working proof of concept deployed stops 95% percent of projects.</a:t>
            </a:r>
          </a:p>
          <a:p>
            <a:r>
              <a:rPr lang="en-US" dirty="0"/>
              <a:t>Don’t bother doing the project in the first place if no one plans to deploy it.*</a:t>
            </a:r>
          </a:p>
          <a:p>
            <a:r>
              <a:rPr lang="en-US" dirty="0"/>
              <a:t>Keep a realistic timeline in mind. Then add several months.</a:t>
            </a:r>
          </a:p>
          <a:p>
            <a:r>
              <a:rPr lang="en-US" dirty="0"/>
              <a:t>While the model is deployed it will need to be updated and improved.</a:t>
            </a:r>
          </a:p>
        </p:txBody>
      </p:sp>
      <p:sp>
        <p:nvSpPr>
          <p:cNvPr id="5" name="TextBox 4"/>
          <p:cNvSpPr txBox="1"/>
          <p:nvPr/>
        </p:nvSpPr>
        <p:spPr>
          <a:xfrm>
            <a:off x="593982" y="6187053"/>
            <a:ext cx="1723398" cy="369332"/>
          </a:xfrm>
          <a:prstGeom prst="rect">
            <a:avLst/>
          </a:prstGeom>
          <a:noFill/>
        </p:spPr>
        <p:txBody>
          <a:bodyPr wrap="none" rtlCol="0">
            <a:spAutoFit/>
          </a:bodyPr>
          <a:lstStyle/>
          <a:p>
            <a:r>
              <a:rPr lang="en-US" dirty="0"/>
              <a:t>* Unless it’s fun.</a:t>
            </a:r>
          </a:p>
        </p:txBody>
      </p:sp>
    </p:spTree>
    <p:extLst>
      <p:ext uri="{BB962C8B-B14F-4D97-AF65-F5344CB8AC3E}">
        <p14:creationId xmlns:p14="http://schemas.microsoft.com/office/powerpoint/2010/main" val="210923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a:latin typeface="Segoe"/>
              </a:rPr>
              <a:t>Medical treatment:</a:t>
            </a:r>
          </a:p>
          <a:p>
            <a:r>
              <a:rPr lang="en-GB">
                <a:latin typeface="Segoe"/>
              </a:rPr>
              <a:t>Formerly </a:t>
            </a:r>
            <a:r>
              <a:rPr lang="en-GB" dirty="0">
                <a:latin typeface="Segoe"/>
              </a:rPr>
              <a:t>waited for patient to show symptoms</a:t>
            </a:r>
          </a:p>
          <a:p>
            <a:r>
              <a:rPr lang="en-GB" dirty="0">
                <a:latin typeface="Segoe"/>
              </a:rPr>
              <a:t>Classify patients with high risk; take preventative action</a:t>
            </a:r>
          </a:p>
          <a:p>
            <a:r>
              <a:rPr lang="en-GB" dirty="0">
                <a:latin typeface="Segoe"/>
              </a:rPr>
              <a:t>Similar to predictive maintenance applications</a:t>
            </a:r>
          </a:p>
        </p:txBody>
      </p:sp>
      <p:sp>
        <p:nvSpPr>
          <p:cNvPr id="2" name="Title 1"/>
          <p:cNvSpPr>
            <a:spLocks noGrp="1"/>
          </p:cNvSpPr>
          <p:nvPr>
            <p:ph type="title"/>
          </p:nvPr>
        </p:nvSpPr>
        <p:spPr>
          <a:xfrm>
            <a:off x="0" y="1"/>
            <a:ext cx="11903845" cy="1388226"/>
          </a:xfrm>
        </p:spPr>
        <p:txBody>
          <a:bodyPr/>
          <a:lstStyle/>
          <a:p>
            <a:br>
              <a:rPr lang="en-US" dirty="0">
                <a:latin typeface="Segoe"/>
              </a:rPr>
            </a:br>
            <a:r>
              <a:rPr lang="en-US" dirty="0">
                <a:latin typeface="Segoe"/>
              </a:rPr>
              <a:t>   Data Analytic Example</a:t>
            </a:r>
          </a:p>
        </p:txBody>
      </p:sp>
    </p:spTree>
    <p:extLst>
      <p:ext uri="{BB962C8B-B14F-4D97-AF65-F5344CB8AC3E}">
        <p14:creationId xmlns:p14="http://schemas.microsoft.com/office/powerpoint/2010/main" val="1113696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208106" y="1039675"/>
            <a:ext cx="6612580" cy="3203635"/>
          </a:xfrm>
          <a:prstGeom prst="rect">
            <a:avLst/>
          </a:prstGeom>
        </p:spPr>
      </p:pic>
      <p:sp>
        <p:nvSpPr>
          <p:cNvPr id="2" name="Title 1"/>
          <p:cNvSpPr>
            <a:spLocks noGrp="1"/>
          </p:cNvSpPr>
          <p:nvPr>
            <p:ph type="title"/>
          </p:nvPr>
        </p:nvSpPr>
        <p:spPr>
          <a:xfrm>
            <a:off x="0" y="1"/>
            <a:ext cx="10450286" cy="1245702"/>
          </a:xfrm>
        </p:spPr>
        <p:txBody>
          <a:bodyPr>
            <a:normAutofit fontScale="90000"/>
          </a:bodyPr>
          <a:lstStyle/>
          <a:p>
            <a:br>
              <a:rPr lang="en-US" dirty="0"/>
            </a:br>
            <a:r>
              <a:rPr lang="en-US" dirty="0"/>
              <a:t>   Knowledge Discovery is an Iterative Process</a:t>
            </a:r>
          </a:p>
        </p:txBody>
      </p:sp>
      <p:pic>
        <p:nvPicPr>
          <p:cNvPr id="9" name="Picture 8"/>
          <p:cNvPicPr>
            <a:picLocks noChangeAspect="1"/>
          </p:cNvPicPr>
          <p:nvPr/>
        </p:nvPicPr>
        <p:blipFill>
          <a:blip r:embed="rId4"/>
          <a:stretch>
            <a:fillRect/>
          </a:stretch>
        </p:blipFill>
        <p:spPr>
          <a:xfrm>
            <a:off x="286379" y="4243310"/>
            <a:ext cx="8508976" cy="2537392"/>
          </a:xfrm>
          <a:prstGeom prst="rect">
            <a:avLst/>
          </a:prstGeom>
        </p:spPr>
      </p:pic>
    </p:spTree>
    <p:extLst>
      <p:ext uri="{BB962C8B-B14F-4D97-AF65-F5344CB8AC3E}">
        <p14:creationId xmlns:p14="http://schemas.microsoft.com/office/powerpoint/2010/main" val="814645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903946" cy="1245702"/>
          </a:xfrm>
        </p:spPr>
        <p:txBody>
          <a:bodyPr/>
          <a:lstStyle/>
          <a:p>
            <a:br>
              <a:rPr lang="en-US" dirty="0"/>
            </a:br>
            <a:r>
              <a:rPr lang="en-US" dirty="0"/>
              <a:t>   Summary</a:t>
            </a:r>
          </a:p>
        </p:txBody>
      </p:sp>
      <p:sp>
        <p:nvSpPr>
          <p:cNvPr id="3" name="Content Placeholder 2"/>
          <p:cNvSpPr>
            <a:spLocks noGrp="1"/>
          </p:cNvSpPr>
          <p:nvPr>
            <p:ph sz="quarter" idx="10"/>
          </p:nvPr>
        </p:nvSpPr>
        <p:spPr/>
        <p:txBody>
          <a:bodyPr/>
          <a:lstStyle/>
          <a:p>
            <a:r>
              <a:rPr lang="en-US" dirty="0"/>
              <a:t>Several attempts to make the process of discovering knowledge scientific</a:t>
            </a:r>
          </a:p>
          <a:p>
            <a:pPr lvl="1"/>
            <a:r>
              <a:rPr lang="en-US" dirty="0"/>
              <a:t>KDD, CRISP-DM,CCC Big Data Pipeline</a:t>
            </a:r>
          </a:p>
          <a:p>
            <a:r>
              <a:rPr lang="en-US" dirty="0"/>
              <a:t>All have very similar steps</a:t>
            </a:r>
          </a:p>
          <a:p>
            <a:pPr lvl="1"/>
            <a:r>
              <a:rPr lang="en-US" dirty="0"/>
              <a:t>Data Mining is only one of those steps (but an important one)</a:t>
            </a:r>
          </a:p>
        </p:txBody>
      </p:sp>
    </p:spTree>
    <p:extLst>
      <p:ext uri="{BB962C8B-B14F-4D97-AF65-F5344CB8AC3E}">
        <p14:creationId xmlns:p14="http://schemas.microsoft.com/office/powerpoint/2010/main" val="13643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Stephen F Elston| Principle Consultant, Quantia Analytics, LLC</a:t>
            </a:r>
          </a:p>
        </p:txBody>
      </p:sp>
      <p:sp>
        <p:nvSpPr>
          <p:cNvPr id="2" name="Title 1"/>
          <p:cNvSpPr>
            <a:spLocks noGrp="1"/>
          </p:cNvSpPr>
          <p:nvPr>
            <p:ph type="ctrTitle"/>
          </p:nvPr>
        </p:nvSpPr>
        <p:spPr>
          <a:solidFill>
            <a:srgbClr val="007233"/>
          </a:solidFill>
        </p:spPr>
        <p:txBody>
          <a:bodyPr/>
          <a:lstStyle/>
          <a:p>
            <a:r>
              <a:rPr lang="en-US" sz="4000" dirty="0"/>
              <a:t>Introduction to Data Science Technologies</a:t>
            </a:r>
          </a:p>
        </p:txBody>
      </p:sp>
    </p:spTree>
    <p:extLst>
      <p:ext uri="{BB962C8B-B14F-4D97-AF65-F5344CB8AC3E}">
        <p14:creationId xmlns:p14="http://schemas.microsoft.com/office/powerpoint/2010/main" val="1665733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Overview of data science technology</a:t>
            </a:r>
          </a:p>
          <a:p>
            <a:r>
              <a:rPr lang="en-GB" dirty="0">
                <a:latin typeface="Segoe"/>
              </a:rPr>
              <a:t>Tour of Azure ML Studio</a:t>
            </a:r>
          </a:p>
          <a:p>
            <a:r>
              <a:rPr lang="en-GB" dirty="0">
                <a:latin typeface="Segoe"/>
              </a:rPr>
              <a:t>Azure ML Experiments</a:t>
            </a:r>
          </a:p>
          <a:p>
            <a:r>
              <a:rPr lang="en-GB" dirty="0">
                <a:latin typeface="Segoe"/>
              </a:rPr>
              <a:t>Azure tables and data types</a:t>
            </a:r>
          </a:p>
          <a:p>
            <a:r>
              <a:rPr lang="en-GB" dirty="0">
                <a:latin typeface="Segoe"/>
              </a:rPr>
              <a:t>R and Python for Azure ML</a:t>
            </a:r>
          </a:p>
          <a:p>
            <a:r>
              <a:rPr lang="en-GB" dirty="0">
                <a:latin typeface="Segoe"/>
              </a:rPr>
              <a:t>SQL for Azure ML</a:t>
            </a:r>
          </a:p>
          <a:p>
            <a:r>
              <a:rPr lang="en-GB" dirty="0">
                <a:latin typeface="Segoe"/>
              </a:rPr>
              <a:t>Machine learning example</a:t>
            </a:r>
          </a:p>
        </p:txBody>
      </p:sp>
      <p:sp>
        <p:nvSpPr>
          <p:cNvPr id="2" name="Title 1"/>
          <p:cNvSpPr>
            <a:spLocks noGrp="1"/>
          </p:cNvSpPr>
          <p:nvPr>
            <p:ph type="title"/>
          </p:nvPr>
        </p:nvSpPr>
        <p:spPr/>
        <p:txBody>
          <a:bodyPr/>
          <a:lstStyle/>
          <a:p>
            <a:r>
              <a:rPr lang="en-US" dirty="0">
                <a:latin typeface="Segoe"/>
              </a:rPr>
              <a:t>Outline</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Tools for Data Science</a:t>
            </a:r>
          </a:p>
        </p:txBody>
      </p:sp>
      <p:sp>
        <p:nvSpPr>
          <p:cNvPr id="3" name="Content Placeholder 2"/>
          <p:cNvSpPr>
            <a:spLocks noGrp="1"/>
          </p:cNvSpPr>
          <p:nvPr>
            <p:ph sz="quarter" idx="10"/>
          </p:nvPr>
        </p:nvSpPr>
        <p:spPr/>
        <p:txBody>
          <a:bodyPr/>
          <a:lstStyle/>
          <a:p>
            <a:r>
              <a:rPr lang="en-US" dirty="0">
                <a:solidFill>
                  <a:schemeClr val="tx1">
                    <a:lumMod val="50000"/>
                  </a:schemeClr>
                </a:solidFill>
                <a:latin typeface="Segoe"/>
                <a:ea typeface="ＭＳ Ｐゴシック" pitchFamily="34" charset="-128"/>
              </a:rPr>
              <a:t>Open source tools: R and Python </a:t>
            </a:r>
          </a:p>
          <a:p>
            <a:r>
              <a:rPr lang="en-US" dirty="0">
                <a:solidFill>
                  <a:schemeClr val="tx1">
                    <a:lumMod val="50000"/>
                  </a:schemeClr>
                </a:solidFill>
                <a:latin typeface="Segoe"/>
                <a:ea typeface="ＭＳ Ｐゴシック" pitchFamily="34" charset="-128"/>
              </a:rPr>
              <a:t>Azure Machine Learning</a:t>
            </a:r>
          </a:p>
          <a:p>
            <a:pPr lvl="1"/>
            <a:r>
              <a:rPr lang="en-US" dirty="0">
                <a:solidFill>
                  <a:schemeClr val="tx1">
                    <a:lumMod val="50000"/>
                  </a:schemeClr>
                </a:solidFill>
                <a:latin typeface="Segoe"/>
                <a:ea typeface="ＭＳ Ｐゴシック" pitchFamily="34" charset="-128"/>
              </a:rPr>
              <a:t>Easy to use</a:t>
            </a:r>
          </a:p>
          <a:p>
            <a:pPr lvl="1"/>
            <a:r>
              <a:rPr lang="en-US" dirty="0">
                <a:solidFill>
                  <a:schemeClr val="tx1">
                    <a:lumMod val="50000"/>
                  </a:schemeClr>
                </a:solidFill>
                <a:latin typeface="Segoe"/>
                <a:ea typeface="ＭＳ Ｐゴシック" pitchFamily="34" charset="-128"/>
              </a:rPr>
              <a:t>Easy to deploy</a:t>
            </a:r>
          </a:p>
          <a:p>
            <a:r>
              <a:rPr lang="en-US" dirty="0">
                <a:solidFill>
                  <a:schemeClr val="tx1">
                    <a:lumMod val="50000"/>
                  </a:schemeClr>
                </a:solidFill>
                <a:latin typeface="Segoe"/>
                <a:ea typeface="ＭＳ Ｐゴシック" pitchFamily="34" charset="-128"/>
              </a:rPr>
              <a:t>Data science stacks</a:t>
            </a:r>
            <a:endParaRPr lang="en-US" dirty="0">
              <a:latin typeface="Segoe"/>
              <a:ea typeface="ＭＳ Ｐゴシック" pitchFamily="34" charset="-128"/>
            </a:endParaRPr>
          </a:p>
        </p:txBody>
      </p:sp>
    </p:spTree>
    <p:extLst>
      <p:ext uri="{BB962C8B-B14F-4D97-AF65-F5344CB8AC3E}">
        <p14:creationId xmlns:p14="http://schemas.microsoft.com/office/powerpoint/2010/main" val="405330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Why Open-Source Tools?</a:t>
            </a:r>
          </a:p>
        </p:txBody>
      </p:sp>
      <p:sp>
        <p:nvSpPr>
          <p:cNvPr id="3" name="Content Placeholder 2"/>
          <p:cNvSpPr>
            <a:spLocks noGrp="1"/>
          </p:cNvSpPr>
          <p:nvPr>
            <p:ph sz="quarter" idx="10"/>
          </p:nvPr>
        </p:nvSpPr>
        <p:spPr/>
        <p:txBody>
          <a:bodyPr/>
          <a:lstStyle/>
          <a:p>
            <a:r>
              <a:rPr lang="en-US" dirty="0">
                <a:solidFill>
                  <a:schemeClr val="tx1">
                    <a:lumMod val="50000"/>
                  </a:schemeClr>
                </a:solidFill>
                <a:latin typeface="Segoe"/>
                <a:ea typeface="ＭＳ Ｐゴシック" pitchFamily="34" charset="-128"/>
              </a:rPr>
              <a:t>R and Python widely used in data science</a:t>
            </a:r>
          </a:p>
          <a:p>
            <a:r>
              <a:rPr lang="en-US" dirty="0">
                <a:solidFill>
                  <a:schemeClr val="tx1">
                    <a:lumMod val="50000"/>
                  </a:schemeClr>
                </a:solidFill>
                <a:latin typeface="Segoe"/>
                <a:ea typeface="ＭＳ Ｐゴシック" pitchFamily="34" charset="-128"/>
              </a:rPr>
              <a:t>Highly interactive</a:t>
            </a:r>
          </a:p>
          <a:p>
            <a:r>
              <a:rPr lang="en-US" dirty="0">
                <a:solidFill>
                  <a:schemeClr val="tx1">
                    <a:lumMod val="50000"/>
                  </a:schemeClr>
                </a:solidFill>
                <a:latin typeface="Segoe"/>
                <a:ea typeface="ＭＳ Ｐゴシック" pitchFamily="34" charset="-128"/>
              </a:rPr>
              <a:t>Good visualization</a:t>
            </a:r>
          </a:p>
          <a:p>
            <a:r>
              <a:rPr lang="en-US" dirty="0">
                <a:solidFill>
                  <a:schemeClr val="tx1">
                    <a:lumMod val="50000"/>
                  </a:schemeClr>
                </a:solidFill>
                <a:latin typeface="Segoe"/>
                <a:ea typeface="ＭＳ Ｐゴシック" pitchFamily="34" charset="-128"/>
              </a:rPr>
              <a:t>Vast packages (libraries) of utilities and algorithms</a:t>
            </a:r>
          </a:p>
          <a:p>
            <a:r>
              <a:rPr lang="en-US" dirty="0">
                <a:solidFill>
                  <a:schemeClr val="tx1">
                    <a:lumMod val="50000"/>
                  </a:schemeClr>
                </a:solidFill>
                <a:latin typeface="Segoe"/>
                <a:ea typeface="ＭＳ Ｐゴシック" pitchFamily="34" charset="-128"/>
              </a:rPr>
              <a:t>Excellent development environments</a:t>
            </a:r>
          </a:p>
          <a:p>
            <a:r>
              <a:rPr lang="en-US" dirty="0" err="1">
                <a:solidFill>
                  <a:schemeClr val="tx1">
                    <a:lumMod val="50000"/>
                  </a:schemeClr>
                </a:solidFill>
                <a:latin typeface="Segoe"/>
                <a:ea typeface="ＭＳ Ｐゴシック" pitchFamily="34" charset="-128"/>
              </a:rPr>
              <a:t>Jupyter</a:t>
            </a:r>
            <a:r>
              <a:rPr lang="en-US" dirty="0">
                <a:solidFill>
                  <a:schemeClr val="tx1">
                    <a:lumMod val="50000"/>
                  </a:schemeClr>
                </a:solidFill>
                <a:latin typeface="Segoe"/>
                <a:ea typeface="ＭＳ Ｐゴシック" pitchFamily="34" charset="-128"/>
              </a:rPr>
              <a:t> notebooks</a:t>
            </a:r>
            <a:endParaRPr lang="en-US" dirty="0">
              <a:latin typeface="Segoe"/>
              <a:ea typeface="ＭＳ Ｐゴシック" pitchFamily="34" charset="-128"/>
            </a:endParaRPr>
          </a:p>
        </p:txBody>
      </p:sp>
    </p:spTree>
    <p:extLst>
      <p:ext uri="{BB962C8B-B14F-4D97-AF65-F5344CB8AC3E}">
        <p14:creationId xmlns:p14="http://schemas.microsoft.com/office/powerpoint/2010/main" val="341091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latin typeface="Segoe"/>
              </a:rPr>
              <a:t>R and Python are widely used in data science</a:t>
            </a:r>
          </a:p>
          <a:p>
            <a:r>
              <a:rPr lang="en-GB" dirty="0">
                <a:latin typeface="Segoe"/>
              </a:rPr>
              <a:t>Powerful open-source data science tools</a:t>
            </a:r>
          </a:p>
          <a:p>
            <a:r>
              <a:rPr lang="en-GB" dirty="0">
                <a:latin typeface="Segoe"/>
              </a:rPr>
              <a:t>Both have advantages and disadvantages</a:t>
            </a:r>
          </a:p>
          <a:p>
            <a:r>
              <a:rPr lang="en-GB" dirty="0">
                <a:latin typeface="Segoe"/>
              </a:rPr>
              <a:t>Python tends to be more systematic and faster</a:t>
            </a:r>
          </a:p>
          <a:p>
            <a:r>
              <a:rPr lang="en-GB" dirty="0">
                <a:latin typeface="Segoe"/>
              </a:rPr>
              <a:t>R contains wider range of packages and capabilities</a:t>
            </a:r>
          </a:p>
          <a:p>
            <a:r>
              <a:rPr lang="en-GB" dirty="0">
                <a:latin typeface="Segoe"/>
              </a:rPr>
              <a:t>R offers grammar of graphics</a:t>
            </a:r>
          </a:p>
          <a:p>
            <a:pPr marL="0" indent="0">
              <a:buNone/>
            </a:pPr>
            <a:endParaRPr lang="en-GB" dirty="0"/>
          </a:p>
        </p:txBody>
      </p:sp>
      <p:sp>
        <p:nvSpPr>
          <p:cNvPr id="2" name="Title 1"/>
          <p:cNvSpPr>
            <a:spLocks noGrp="1"/>
          </p:cNvSpPr>
          <p:nvPr>
            <p:ph type="title"/>
          </p:nvPr>
        </p:nvSpPr>
        <p:spPr/>
        <p:txBody>
          <a:bodyPr/>
          <a:lstStyle/>
          <a:p>
            <a:r>
              <a:rPr lang="en-US" dirty="0">
                <a:latin typeface="Segoe"/>
              </a:rPr>
              <a:t>R or Python?</a:t>
            </a:r>
          </a:p>
        </p:txBody>
      </p:sp>
    </p:spTree>
    <p:extLst>
      <p:ext uri="{BB962C8B-B14F-4D97-AF65-F5344CB8AC3E}">
        <p14:creationId xmlns:p14="http://schemas.microsoft.com/office/powerpoint/2010/main" val="166765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dirty="0">
                <a:latin typeface="Segoe"/>
              </a:rPr>
              <a:t>Cortana Intelligence Suite</a:t>
            </a:r>
          </a:p>
        </p:txBody>
      </p:sp>
      <p:sp>
        <p:nvSpPr>
          <p:cNvPr id="134" name="Rectangle 133"/>
          <p:cNvSpPr/>
          <p:nvPr/>
        </p:nvSpPr>
        <p:spPr bwMode="auto">
          <a:xfrm>
            <a:off x="7848562" y="1360546"/>
            <a:ext cx="1627734" cy="2870523"/>
          </a:xfrm>
          <a:prstGeom prst="rect">
            <a:avLst/>
          </a:prstGeom>
          <a:solidFill>
            <a:srgbClr val="0078D7"/>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78" tIns="91427" rIns="18278" bIns="91388" numCol="1" spcCol="1270" anchor="t" anchorCtr="0">
            <a:noAutofit/>
          </a:bodyPr>
          <a:lstStyle/>
          <a:p>
            <a:pPr algn="ctr" defTabSz="724873">
              <a:spcBef>
                <a:spcPct val="0"/>
              </a:spcBef>
              <a:spcAft>
                <a:spcPct val="35000"/>
              </a:spcAft>
            </a:pPr>
            <a:r>
              <a:rPr lang="en-US" sz="1400" dirty="0">
                <a:solidFill>
                  <a:srgbClr val="FFFFFF"/>
                </a:solidFill>
                <a:latin typeface="Segoe UI Semibold" panose="020B0702040204020203" pitchFamily="34" charset="0"/>
                <a:cs typeface="Segoe UI Semibold" panose="020B0702040204020203" pitchFamily="34" charset="0"/>
              </a:rPr>
              <a:t>Intelligence</a:t>
            </a:r>
          </a:p>
        </p:txBody>
      </p:sp>
      <p:sp>
        <p:nvSpPr>
          <p:cNvPr id="142" name="Rectangle 141"/>
          <p:cNvSpPr/>
          <p:nvPr/>
        </p:nvSpPr>
        <p:spPr bwMode="auto">
          <a:xfrm>
            <a:off x="7848562" y="4355367"/>
            <a:ext cx="1627734" cy="1267590"/>
          </a:xfrm>
          <a:prstGeom prst="rect">
            <a:avLst/>
          </a:prstGeom>
          <a:solidFill>
            <a:srgbClr val="0078D7"/>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78" tIns="91427" rIns="18278" bIns="91388" numCol="1" spcCol="1270" anchor="t" anchorCtr="0">
            <a:noAutofit/>
          </a:bodyPr>
          <a:lstStyle/>
          <a:p>
            <a:pPr algn="ctr" defTabSz="724873">
              <a:spcBef>
                <a:spcPct val="0"/>
              </a:spcBef>
              <a:spcAft>
                <a:spcPct val="35000"/>
              </a:spcAft>
            </a:pPr>
            <a:r>
              <a:rPr lang="en-US" sz="1400" dirty="0">
                <a:solidFill>
                  <a:srgbClr val="FFFFFF"/>
                </a:solidFill>
                <a:latin typeface="Segoe UI Semibold" panose="020B0702040204020203" pitchFamily="34" charset="0"/>
                <a:cs typeface="Segoe UI Semibold" panose="020B0702040204020203" pitchFamily="34" charset="0"/>
              </a:rPr>
              <a:t>Dashboards &amp; Visualizations</a:t>
            </a:r>
          </a:p>
        </p:txBody>
      </p:sp>
      <p:sp>
        <p:nvSpPr>
          <p:cNvPr id="131" name="Rectangle 130"/>
          <p:cNvSpPr/>
          <p:nvPr/>
        </p:nvSpPr>
        <p:spPr bwMode="auto">
          <a:xfrm>
            <a:off x="2626936" y="1360546"/>
            <a:ext cx="1627734" cy="4262412"/>
          </a:xfrm>
          <a:prstGeom prst="rect">
            <a:avLst/>
          </a:prstGeom>
          <a:solidFill>
            <a:srgbClr val="0078D7"/>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78" tIns="91427" rIns="18278" bIns="91388" numCol="1" spcCol="1270" anchor="t" anchorCtr="0">
            <a:noAutofit/>
          </a:bodyPr>
          <a:lstStyle/>
          <a:p>
            <a:pPr algn="ctr" defTabSz="724873">
              <a:spcBef>
                <a:spcPct val="0"/>
              </a:spcBef>
              <a:spcAft>
                <a:spcPct val="35000"/>
              </a:spcAft>
            </a:pPr>
            <a:r>
              <a:rPr lang="en-US" sz="1400" dirty="0">
                <a:solidFill>
                  <a:srgbClr val="FFFFFF"/>
                </a:solidFill>
                <a:latin typeface="Segoe UI Semibold" panose="020B0702040204020203" pitchFamily="34" charset="0"/>
                <a:cs typeface="Segoe UI Semibold" panose="020B0702040204020203" pitchFamily="34" charset="0"/>
              </a:rPr>
              <a:t>Information Management</a:t>
            </a:r>
          </a:p>
        </p:txBody>
      </p:sp>
      <p:sp>
        <p:nvSpPr>
          <p:cNvPr id="132" name="Rectangle 131"/>
          <p:cNvSpPr/>
          <p:nvPr/>
        </p:nvSpPr>
        <p:spPr bwMode="auto">
          <a:xfrm>
            <a:off x="4367479" y="1360547"/>
            <a:ext cx="1627734" cy="4262412"/>
          </a:xfrm>
          <a:prstGeom prst="rect">
            <a:avLst/>
          </a:prstGeom>
          <a:solidFill>
            <a:srgbClr val="0078D7"/>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78" tIns="91427" rIns="18278" bIns="91388" numCol="1" spcCol="1270" anchor="t" anchorCtr="0">
            <a:noAutofit/>
          </a:bodyPr>
          <a:lstStyle/>
          <a:p>
            <a:pPr algn="ctr" defTabSz="724873">
              <a:spcBef>
                <a:spcPct val="0"/>
              </a:spcBef>
              <a:spcAft>
                <a:spcPct val="35000"/>
              </a:spcAft>
            </a:pPr>
            <a:r>
              <a:rPr lang="en-US" sz="1400" dirty="0">
                <a:solidFill>
                  <a:srgbClr val="FFFFFF"/>
                </a:solidFill>
                <a:latin typeface="Segoe UI Semibold" panose="020B0702040204020203" pitchFamily="34" charset="0"/>
                <a:cs typeface="Segoe UI Semibold" panose="020B0702040204020203" pitchFamily="34" charset="0"/>
              </a:rPr>
              <a:t>Big Data Stores</a:t>
            </a:r>
          </a:p>
        </p:txBody>
      </p:sp>
      <p:sp>
        <p:nvSpPr>
          <p:cNvPr id="133" name="Rectangle 132"/>
          <p:cNvSpPr/>
          <p:nvPr/>
        </p:nvSpPr>
        <p:spPr bwMode="auto">
          <a:xfrm>
            <a:off x="6108020" y="1360547"/>
            <a:ext cx="1627734" cy="4262412"/>
          </a:xfrm>
          <a:prstGeom prst="rect">
            <a:avLst/>
          </a:prstGeom>
          <a:solidFill>
            <a:srgbClr val="0078D7"/>
          </a:solidFill>
          <a:ln w="3175">
            <a:noFill/>
          </a:ln>
        </p:spPr>
        <p:style>
          <a:lnRef idx="0">
            <a:scrgbClr r="0" g="0" b="0"/>
          </a:lnRef>
          <a:fillRef idx="0">
            <a:scrgbClr r="0" g="0" b="0"/>
          </a:fillRef>
          <a:effectRef idx="0">
            <a:scrgbClr r="0" g="0" b="0"/>
          </a:effectRef>
          <a:fontRef idx="minor">
            <a:schemeClr val="lt1"/>
          </a:fontRef>
        </p:style>
        <p:txBody>
          <a:bodyPr spcFirstLastPara="0" vert="horz" wrap="square" lIns="18278" tIns="91427" rIns="18278" bIns="91388" numCol="1" spcCol="1270" anchor="t" anchorCtr="0">
            <a:noAutofit/>
          </a:bodyPr>
          <a:lstStyle/>
          <a:p>
            <a:pPr algn="ctr" defTabSz="724873">
              <a:spcBef>
                <a:spcPct val="0"/>
              </a:spcBef>
              <a:spcAft>
                <a:spcPct val="35000"/>
              </a:spcAft>
            </a:pPr>
            <a:r>
              <a:rPr lang="en-US" sz="140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35" name="Rectangle 134"/>
          <p:cNvSpPr/>
          <p:nvPr/>
        </p:nvSpPr>
        <p:spPr>
          <a:xfrm>
            <a:off x="8477444" y="3702647"/>
            <a:ext cx="1188805" cy="261610"/>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Cortana</a:t>
            </a:r>
          </a:p>
        </p:txBody>
      </p:sp>
      <p:grpSp>
        <p:nvGrpSpPr>
          <p:cNvPr id="136" name="Group 135"/>
          <p:cNvGrpSpPr/>
          <p:nvPr/>
        </p:nvGrpSpPr>
        <p:grpSpPr>
          <a:xfrm>
            <a:off x="8106453" y="3675547"/>
            <a:ext cx="295835" cy="295835"/>
            <a:chOff x="3236100" y="589298"/>
            <a:chExt cx="5641200" cy="5641200"/>
          </a:xfrm>
        </p:grpSpPr>
        <p:sp>
          <p:nvSpPr>
            <p:cNvPr id="137" name="Freeform 136"/>
            <p:cNvSpPr/>
            <p:nvPr/>
          </p:nvSpPr>
          <p:spPr bwMode="auto">
            <a:xfrm>
              <a:off x="3236100"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pPr>
              <a:endParaRPr lang="en-US" sz="3600" dirty="0" err="1">
                <a:solidFill>
                  <a:srgbClr val="FFFFFF"/>
                </a:solidFill>
                <a:ea typeface="Segoe UI" pitchFamily="34" charset="0"/>
                <a:cs typeface="Segoe UI" pitchFamily="34" charset="0"/>
              </a:endParaRPr>
            </a:p>
          </p:txBody>
        </p:sp>
        <p:sp>
          <p:nvSpPr>
            <p:cNvPr id="138" name="Freeform 137"/>
            <p:cNvSpPr/>
            <p:nvPr/>
          </p:nvSpPr>
          <p:spPr bwMode="auto">
            <a:xfrm>
              <a:off x="3615099"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chemeClr val="tx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spcBef>
                  <a:spcPct val="0"/>
                </a:spcBef>
                <a:spcAft>
                  <a:spcPct val="0"/>
                </a:spcAft>
              </a:pPr>
              <a:endParaRPr lang="en-US" sz="3600" dirty="0" err="1">
                <a:solidFill>
                  <a:srgbClr val="FFFFFF"/>
                </a:solidFill>
                <a:ea typeface="Segoe UI" pitchFamily="34" charset="0"/>
                <a:cs typeface="Segoe UI" pitchFamily="34" charset="0"/>
              </a:endParaRPr>
            </a:p>
          </p:txBody>
        </p:sp>
      </p:grpSp>
      <p:sp>
        <p:nvSpPr>
          <p:cNvPr id="141" name="Rectangle 140"/>
          <p:cNvSpPr/>
          <p:nvPr/>
        </p:nvSpPr>
        <p:spPr>
          <a:xfrm>
            <a:off x="3145110" y="3702648"/>
            <a:ext cx="1190817" cy="259799"/>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Event Hubs</a:t>
            </a:r>
            <a:endParaRPr lang="en-US" sz="1100" dirty="0">
              <a:solidFill>
                <a:srgbClr val="FFFFFF"/>
              </a:solidFill>
            </a:endParaRPr>
          </a:p>
        </p:txBody>
      </p:sp>
      <p:sp>
        <p:nvSpPr>
          <p:cNvPr id="143" name="Rectangle 142"/>
          <p:cNvSpPr/>
          <p:nvPr/>
        </p:nvSpPr>
        <p:spPr>
          <a:xfrm>
            <a:off x="6697340" y="3544051"/>
            <a:ext cx="1188805" cy="600164"/>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HDInsight </a:t>
            </a:r>
          </a:p>
          <a:p>
            <a:pPr defTabSz="914367"/>
            <a:r>
              <a:rPr lang="en-US" sz="1100" dirty="0">
                <a:solidFill>
                  <a:srgbClr val="FFFFFF"/>
                </a:solidFill>
                <a:cs typeface="Segoe UI Semilight" panose="020B0402040204020203" pitchFamily="34" charset="0"/>
              </a:rPr>
              <a:t>(Hadoop and Spark)</a:t>
            </a:r>
          </a:p>
        </p:txBody>
      </p:sp>
      <p:sp>
        <p:nvSpPr>
          <p:cNvPr id="140" name="Rectangle 139"/>
          <p:cNvSpPr/>
          <p:nvPr/>
        </p:nvSpPr>
        <p:spPr>
          <a:xfrm>
            <a:off x="6697340" y="4479675"/>
            <a:ext cx="849799" cy="430887"/>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Stream Analytics</a:t>
            </a:r>
          </a:p>
        </p:txBody>
      </p:sp>
      <p:sp>
        <p:nvSpPr>
          <p:cNvPr id="189" name="Rectangle 188"/>
          <p:cNvSpPr/>
          <p:nvPr/>
        </p:nvSpPr>
        <p:spPr>
          <a:xfrm>
            <a:off x="2126699" y="5900454"/>
            <a:ext cx="874688" cy="300880"/>
          </a:xfrm>
          <a:prstGeom prst="rect">
            <a:avLst/>
          </a:prstGeom>
        </p:spPr>
        <p:txBody>
          <a:bodyPr wrap="none" lIns="0" tIns="0" rIns="0" bIns="0" anchor="ctr">
            <a:noAutofit/>
          </a:bodyPr>
          <a:lstStyle/>
          <a:p>
            <a:pPr defTabSz="914367">
              <a:lnSpc>
                <a:spcPct val="90000"/>
              </a:lnSpc>
            </a:pPr>
            <a:r>
              <a:rPr lang="en-US" sz="2400" dirty="0">
                <a:solidFill>
                  <a:srgbClr val="002050"/>
                </a:solidFill>
                <a:latin typeface="Segoe UI Light"/>
              </a:rPr>
              <a:t>Data</a:t>
            </a:r>
          </a:p>
        </p:txBody>
      </p:sp>
      <p:sp>
        <p:nvSpPr>
          <p:cNvPr id="190" name="Rectangle 189"/>
          <p:cNvSpPr/>
          <p:nvPr/>
        </p:nvSpPr>
        <p:spPr>
          <a:xfrm>
            <a:off x="5332740" y="5866228"/>
            <a:ext cx="1455528" cy="369332"/>
          </a:xfrm>
          <a:prstGeom prst="rect">
            <a:avLst/>
          </a:prstGeom>
        </p:spPr>
        <p:txBody>
          <a:bodyPr wrap="none" lIns="0" tIns="0" rIns="0" bIns="0" anchor="ctr">
            <a:spAutoFit/>
          </a:bodyPr>
          <a:lstStyle/>
          <a:p>
            <a:pPr algn="ctr" defTabSz="724873">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cxnSp>
        <p:nvCxnSpPr>
          <p:cNvPr id="192" name="Straight Connector 191"/>
          <p:cNvCxnSpPr/>
          <p:nvPr/>
        </p:nvCxnSpPr>
        <p:spPr>
          <a:xfrm>
            <a:off x="3437991" y="6051467"/>
            <a:ext cx="1271086" cy="0"/>
          </a:xfrm>
          <a:prstGeom prst="line">
            <a:avLst/>
          </a:prstGeom>
          <a:solidFill>
            <a:schemeClr val="tx1">
              <a:lumMod val="85000"/>
            </a:schemeClr>
          </a:solidFill>
          <a:ln w="285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3" name="Group 192"/>
          <p:cNvGrpSpPr/>
          <p:nvPr/>
        </p:nvGrpSpPr>
        <p:grpSpPr>
          <a:xfrm rot="13500000">
            <a:off x="4511642" y="5967142"/>
            <a:ext cx="170045" cy="167504"/>
            <a:chOff x="402446" y="5872915"/>
            <a:chExt cx="292608" cy="288235"/>
          </a:xfrm>
          <a:solidFill>
            <a:schemeClr val="tx1">
              <a:lumMod val="85000"/>
            </a:schemeClr>
          </a:solidFill>
        </p:grpSpPr>
        <p:cxnSp>
          <p:nvCxnSpPr>
            <p:cNvPr id="194" name="Straight Connector 193"/>
            <p:cNvCxnSpPr/>
            <p:nvPr/>
          </p:nvCxnSpPr>
          <p:spPr>
            <a:xfrm>
              <a:off x="412598" y="5872915"/>
              <a:ext cx="0" cy="288235"/>
            </a:xfrm>
            <a:prstGeom prst="line">
              <a:avLst/>
            </a:prstGeom>
            <a:grpFill/>
            <a:ln w="285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402446" y="6148978"/>
              <a:ext cx="292608" cy="0"/>
            </a:xfrm>
            <a:prstGeom prst="line">
              <a:avLst/>
            </a:prstGeom>
            <a:grpFill/>
            <a:ln w="285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97" name="Straight Connector 196"/>
          <p:cNvCxnSpPr/>
          <p:nvPr/>
        </p:nvCxnSpPr>
        <p:spPr>
          <a:xfrm>
            <a:off x="7576708" y="6051467"/>
            <a:ext cx="1271086" cy="0"/>
          </a:xfrm>
          <a:prstGeom prst="line">
            <a:avLst/>
          </a:prstGeom>
          <a:solidFill>
            <a:schemeClr val="tx1">
              <a:lumMod val="85000"/>
            </a:schemeClr>
          </a:solidFill>
          <a:ln w="285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8" name="Group 197"/>
          <p:cNvGrpSpPr/>
          <p:nvPr/>
        </p:nvGrpSpPr>
        <p:grpSpPr>
          <a:xfrm rot="13500000">
            <a:off x="8650359" y="5967142"/>
            <a:ext cx="170045" cy="167504"/>
            <a:chOff x="402446" y="5872915"/>
            <a:chExt cx="292608" cy="288235"/>
          </a:xfrm>
          <a:solidFill>
            <a:schemeClr val="tx1">
              <a:lumMod val="85000"/>
            </a:schemeClr>
          </a:solidFill>
        </p:grpSpPr>
        <p:cxnSp>
          <p:nvCxnSpPr>
            <p:cNvPr id="199" name="Straight Connector 198"/>
            <p:cNvCxnSpPr/>
            <p:nvPr/>
          </p:nvCxnSpPr>
          <p:spPr>
            <a:xfrm>
              <a:off x="412598" y="5872915"/>
              <a:ext cx="0" cy="288235"/>
            </a:xfrm>
            <a:prstGeom prst="line">
              <a:avLst/>
            </a:prstGeom>
            <a:grpFill/>
            <a:ln w="285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402446" y="6148978"/>
              <a:ext cx="292608" cy="0"/>
            </a:xfrm>
            <a:prstGeom prst="line">
              <a:avLst/>
            </a:prstGeom>
            <a:grpFill/>
            <a:ln w="285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1" name="Rectangle 200"/>
          <p:cNvSpPr/>
          <p:nvPr/>
        </p:nvSpPr>
        <p:spPr>
          <a:xfrm>
            <a:off x="9583111" y="5897283"/>
            <a:ext cx="1405919" cy="307222"/>
          </a:xfrm>
          <a:prstGeom prst="rect">
            <a:avLst/>
          </a:prstGeom>
        </p:spPr>
        <p:txBody>
          <a:bodyPr wrap="none" lIns="0" tIns="0" rIns="0" bIns="0" anchor="ctr">
            <a:noAutofit/>
          </a:bodyPr>
          <a:lstStyle/>
          <a:p>
            <a:pPr defTabSz="914367">
              <a:lnSpc>
                <a:spcPct val="90000"/>
              </a:lnSpc>
            </a:pPr>
            <a:r>
              <a:rPr lang="en-US" sz="2400" dirty="0">
                <a:solidFill>
                  <a:srgbClr val="002050"/>
                </a:solidFill>
                <a:latin typeface="Segoe UI Light"/>
              </a:rPr>
              <a:t>Action</a:t>
            </a:r>
          </a:p>
        </p:txBody>
      </p:sp>
      <p:sp>
        <p:nvSpPr>
          <p:cNvPr id="203" name="Freeform 202"/>
          <p:cNvSpPr/>
          <p:nvPr/>
        </p:nvSpPr>
        <p:spPr bwMode="auto">
          <a:xfrm>
            <a:off x="2427955" y="1369115"/>
            <a:ext cx="134337" cy="4274940"/>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367"/>
            <a:endParaRPr lang="en-US" sz="1200">
              <a:solidFill>
                <a:srgbClr val="FFFFFF"/>
              </a:solidFill>
            </a:endParaRPr>
          </a:p>
        </p:txBody>
      </p:sp>
      <p:sp>
        <p:nvSpPr>
          <p:cNvPr id="206" name="Freeform 205"/>
          <p:cNvSpPr/>
          <p:nvPr/>
        </p:nvSpPr>
        <p:spPr bwMode="auto">
          <a:xfrm flipH="1">
            <a:off x="9562528" y="1369115"/>
            <a:ext cx="116042" cy="4274940"/>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367"/>
            <a:endParaRPr lang="en-US">
              <a:solidFill>
                <a:srgbClr val="FFFFFF"/>
              </a:solidFill>
            </a:endParaRPr>
          </a:p>
        </p:txBody>
      </p:sp>
      <p:cxnSp>
        <p:nvCxnSpPr>
          <p:cNvPr id="207" name="Straight Connector 206"/>
          <p:cNvCxnSpPr/>
          <p:nvPr/>
        </p:nvCxnSpPr>
        <p:spPr>
          <a:xfrm flipH="1">
            <a:off x="9562528" y="3506583"/>
            <a:ext cx="289008"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8" name="TextBox 207"/>
          <p:cNvSpPr txBox="1"/>
          <p:nvPr/>
        </p:nvSpPr>
        <p:spPr>
          <a:xfrm>
            <a:off x="10305429" y="1661976"/>
            <a:ext cx="1021276" cy="458313"/>
          </a:xfrm>
          <a:prstGeom prst="rect">
            <a:avLst/>
          </a:prstGeom>
          <a:noFill/>
        </p:spPr>
        <p:txBody>
          <a:bodyPr wrap="square" lIns="182828" tIns="146262" rIns="182828" bIns="146262" rtlCol="0">
            <a:spAutoFit/>
          </a:bodyPr>
          <a:lstStyle/>
          <a:p>
            <a:pPr defTabSz="932384">
              <a:lnSpc>
                <a:spcPct val="90000"/>
              </a:lnSpc>
              <a:spcBef>
                <a:spcPct val="0"/>
              </a:spcBef>
              <a:spcAft>
                <a:spcPts val="600"/>
              </a:spcAft>
            </a:pPr>
            <a:r>
              <a:rPr lang="en-US" sz="1200" spc="-30" dirty="0">
                <a:solidFill>
                  <a:srgbClr val="002050"/>
                </a:solidFill>
                <a:latin typeface="Segoe UI Semilight" panose="020B0402040204020203" pitchFamily="34" charset="0"/>
                <a:cs typeface="Segoe UI Semilight" panose="020B0402040204020203" pitchFamily="34" charset="0"/>
              </a:rPr>
              <a:t>People</a:t>
            </a:r>
          </a:p>
        </p:txBody>
      </p:sp>
      <p:sp>
        <p:nvSpPr>
          <p:cNvPr id="209" name="TextBox 208"/>
          <p:cNvSpPr txBox="1"/>
          <p:nvPr/>
        </p:nvSpPr>
        <p:spPr>
          <a:xfrm>
            <a:off x="10557259" y="4763673"/>
            <a:ext cx="813484" cy="332399"/>
          </a:xfrm>
          <a:prstGeom prst="rect">
            <a:avLst/>
          </a:prstGeom>
          <a:noFill/>
        </p:spPr>
        <p:txBody>
          <a:bodyPr wrap="square" lIns="0" tIns="0" rIns="0" bIns="0" rtlCol="0">
            <a:spAutoFit/>
          </a:bodyPr>
          <a:lstStyle/>
          <a:p>
            <a:pPr defTabSz="932384">
              <a:lnSpc>
                <a:spcPct val="90000"/>
              </a:lnSpc>
              <a:spcBef>
                <a:spcPct val="0"/>
              </a:spcBef>
              <a:spcAft>
                <a:spcPts val="600"/>
              </a:spcAft>
            </a:pPr>
            <a:r>
              <a:rPr lang="en-US" sz="1200" spc="-30" dirty="0">
                <a:solidFill>
                  <a:srgbClr val="002050"/>
                </a:solidFill>
                <a:latin typeface="Segoe UI Semilight" panose="020B0402040204020203" pitchFamily="34" charset="0"/>
                <a:cs typeface="Segoe UI Semilight" panose="020B0402040204020203" pitchFamily="34" charset="0"/>
              </a:rPr>
              <a:t>Automated </a:t>
            </a:r>
            <a:br>
              <a:rPr lang="en-US" sz="1200" spc="-30" dirty="0">
                <a:solidFill>
                  <a:srgbClr val="002050"/>
                </a:solidFill>
                <a:latin typeface="Segoe UI Semilight" panose="020B0402040204020203" pitchFamily="34" charset="0"/>
                <a:cs typeface="Segoe UI Semilight" panose="020B0402040204020203" pitchFamily="34" charset="0"/>
              </a:rPr>
            </a:br>
            <a:r>
              <a:rPr lang="en-US" sz="1200" spc="-30" dirty="0">
                <a:solidFill>
                  <a:srgbClr val="002050"/>
                </a:solidFill>
                <a:latin typeface="Segoe UI Semilight" panose="020B0402040204020203" pitchFamily="34" charset="0"/>
                <a:cs typeface="Segoe UI Semilight" panose="020B0402040204020203" pitchFamily="34" charset="0"/>
              </a:rPr>
              <a:t>Systems</a:t>
            </a:r>
          </a:p>
        </p:txBody>
      </p:sp>
      <p:grpSp>
        <p:nvGrpSpPr>
          <p:cNvPr id="210" name="Group 209"/>
          <p:cNvGrpSpPr/>
          <p:nvPr/>
        </p:nvGrpSpPr>
        <p:grpSpPr>
          <a:xfrm>
            <a:off x="9932983" y="1697710"/>
            <a:ext cx="353425" cy="361026"/>
            <a:chOff x="6112510" y="6954657"/>
            <a:chExt cx="1181100" cy="1206500"/>
          </a:xfrm>
          <a:solidFill>
            <a:schemeClr val="accent2"/>
          </a:solidFill>
        </p:grpSpPr>
        <p:sp>
          <p:nvSpPr>
            <p:cNvPr id="211"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sp>
          <p:nvSpPr>
            <p:cNvPr id="212"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sp>
          <p:nvSpPr>
            <p:cNvPr id="213"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sp>
          <p:nvSpPr>
            <p:cNvPr id="214"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grpSp>
      <p:grpSp>
        <p:nvGrpSpPr>
          <p:cNvPr id="215" name="Group 214"/>
          <p:cNvGrpSpPr/>
          <p:nvPr/>
        </p:nvGrpSpPr>
        <p:grpSpPr>
          <a:xfrm>
            <a:off x="9979993" y="4693505"/>
            <a:ext cx="361410" cy="451762"/>
            <a:chOff x="2954338" y="6831013"/>
            <a:chExt cx="1041400" cy="1301750"/>
          </a:xfrm>
          <a:solidFill>
            <a:schemeClr val="accent2"/>
          </a:solidFill>
        </p:grpSpPr>
        <p:sp>
          <p:nvSpPr>
            <p:cNvPr id="216"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sp>
          <p:nvSpPr>
            <p:cNvPr id="217"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grpSp>
      <p:grpSp>
        <p:nvGrpSpPr>
          <p:cNvPr id="10" name="Group 9"/>
          <p:cNvGrpSpPr/>
          <p:nvPr/>
        </p:nvGrpSpPr>
        <p:grpSpPr>
          <a:xfrm>
            <a:off x="9828594" y="2845608"/>
            <a:ext cx="1760336" cy="1445432"/>
            <a:chOff x="9910801" y="2434267"/>
            <a:chExt cx="1878892" cy="1542780"/>
          </a:xfrm>
          <a:solidFill>
            <a:schemeClr val="accent2"/>
          </a:solidFill>
        </p:grpSpPr>
        <p:sp>
          <p:nvSpPr>
            <p:cNvPr id="218" name="TextBox 217"/>
            <p:cNvSpPr txBox="1"/>
            <p:nvPr/>
          </p:nvSpPr>
          <p:spPr>
            <a:xfrm>
              <a:off x="9910801" y="3234749"/>
              <a:ext cx="1090058" cy="489180"/>
            </a:xfrm>
            <a:prstGeom prst="rect">
              <a:avLst/>
            </a:prstGeom>
            <a:noFill/>
          </p:spPr>
          <p:txBody>
            <a:bodyPr wrap="square" lIns="182828" tIns="146262" rIns="182828" bIns="146262" rtlCol="0">
              <a:spAutoFit/>
            </a:bodyPr>
            <a:lstStyle/>
            <a:p>
              <a:pPr defTabSz="932384">
                <a:lnSpc>
                  <a:spcPct val="90000"/>
                </a:lnSpc>
                <a:spcBef>
                  <a:spcPct val="0"/>
                </a:spcBef>
                <a:spcAft>
                  <a:spcPts val="600"/>
                </a:spcAft>
              </a:pPr>
              <a:r>
                <a:rPr lang="en-US" sz="1200" spc="-30" dirty="0">
                  <a:solidFill>
                    <a:srgbClr val="002050"/>
                  </a:solidFill>
                  <a:latin typeface="Segoe UI Semilight" panose="020B0402040204020203" pitchFamily="34" charset="0"/>
                  <a:cs typeface="Segoe UI Semilight" panose="020B0402040204020203" pitchFamily="34" charset="0"/>
                </a:rPr>
                <a:t>Apps</a:t>
              </a:r>
            </a:p>
          </p:txBody>
        </p:sp>
        <p:grpSp>
          <p:nvGrpSpPr>
            <p:cNvPr id="219" name="Group 218"/>
            <p:cNvGrpSpPr/>
            <p:nvPr/>
          </p:nvGrpSpPr>
          <p:grpSpPr>
            <a:xfrm>
              <a:off x="10012430" y="2917883"/>
              <a:ext cx="462396" cy="357669"/>
              <a:chOff x="5007615" y="2323753"/>
              <a:chExt cx="649029" cy="502032"/>
            </a:xfrm>
            <a:grpFill/>
          </p:grpSpPr>
          <p:sp>
            <p:nvSpPr>
              <p:cNvPr id="220" name="Freeform 21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27" tIns="45713" rIns="91427" bIns="45713" numCol="1" anchor="t" anchorCtr="0" compatLnSpc="1">
                <a:prstTxWarp prst="textNoShape">
                  <a:avLst/>
                </a:prstTxWarp>
                <a:noAutofit/>
              </a:bodyPr>
              <a:lstStyle/>
              <a:p>
                <a:pPr defTabSz="914367"/>
                <a:endParaRPr lang="en-US" dirty="0">
                  <a:solidFill>
                    <a:srgbClr val="FFFFFF"/>
                  </a:solidFill>
                </a:endParaRPr>
              </a:p>
            </p:txBody>
          </p:sp>
          <p:sp>
            <p:nvSpPr>
              <p:cNvPr id="221" name="Freeform 22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noAutofit/>
              </a:bodyPr>
              <a:lstStyle/>
              <a:p>
                <a:pPr defTabSz="914367"/>
                <a:endParaRPr lang="en-US" dirty="0">
                  <a:solidFill>
                    <a:srgbClr val="FFFFFF"/>
                  </a:solidFill>
                </a:endParaRPr>
              </a:p>
            </p:txBody>
          </p:sp>
        </p:grpSp>
        <p:grpSp>
          <p:nvGrpSpPr>
            <p:cNvPr id="222" name="Group 221"/>
            <p:cNvGrpSpPr/>
            <p:nvPr/>
          </p:nvGrpSpPr>
          <p:grpSpPr>
            <a:xfrm>
              <a:off x="10486805" y="2434267"/>
              <a:ext cx="1302888" cy="1542780"/>
              <a:chOff x="10486805" y="2923046"/>
              <a:chExt cx="1302888" cy="1542780"/>
            </a:xfrm>
            <a:grpFill/>
          </p:grpSpPr>
          <p:sp>
            <p:nvSpPr>
              <p:cNvPr id="223" name="Rectangle 222"/>
              <p:cNvSpPr/>
              <p:nvPr/>
            </p:nvSpPr>
            <p:spPr bwMode="auto">
              <a:xfrm>
                <a:off x="10802824" y="2923046"/>
                <a:ext cx="986869" cy="1542780"/>
              </a:xfrm>
              <a:prstGeom prst="rect">
                <a:avLst/>
              </a:prstGeom>
              <a:noFill/>
              <a:ln>
                <a:solidFill>
                  <a:schemeClr val="tx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TextBox 223"/>
              <p:cNvSpPr txBox="1"/>
              <p:nvPr/>
            </p:nvSpPr>
            <p:spPr>
              <a:xfrm>
                <a:off x="11212738" y="3022354"/>
                <a:ext cx="473389" cy="172465"/>
              </a:xfrm>
              <a:prstGeom prst="rect">
                <a:avLst/>
              </a:prstGeom>
              <a:noFill/>
            </p:spPr>
            <p:txBody>
              <a:bodyPr wrap="square" lIns="0" tIns="0" rIns="0" bIns="0" rtlCol="0">
                <a:spAutoFit/>
              </a:bodyPr>
              <a:lstStyle/>
              <a:p>
                <a:pPr defTabSz="932384">
                  <a:spcBef>
                    <a:spcPct val="0"/>
                  </a:spcBef>
                  <a:spcAft>
                    <a:spcPts val="600"/>
                  </a:spcAft>
                </a:pPr>
                <a:r>
                  <a:rPr lang="en-US" sz="1050" dirty="0">
                    <a:solidFill>
                      <a:srgbClr val="0078D7"/>
                    </a:solidFill>
                    <a:cs typeface="Segoe UI Semilight" panose="020B0402040204020203" pitchFamily="34" charset="0"/>
                  </a:rPr>
                  <a:t>Web</a:t>
                </a:r>
              </a:p>
            </p:txBody>
          </p:sp>
          <p:sp>
            <p:nvSpPr>
              <p:cNvPr id="225" name="TextBox 224"/>
              <p:cNvSpPr txBox="1"/>
              <p:nvPr/>
            </p:nvSpPr>
            <p:spPr>
              <a:xfrm>
                <a:off x="11212738" y="3571985"/>
                <a:ext cx="473389" cy="172465"/>
              </a:xfrm>
              <a:prstGeom prst="rect">
                <a:avLst/>
              </a:prstGeom>
              <a:noFill/>
            </p:spPr>
            <p:txBody>
              <a:bodyPr wrap="square" lIns="0" tIns="0" rIns="0" bIns="0" rtlCol="0">
                <a:spAutoFit/>
              </a:bodyPr>
              <a:lstStyle/>
              <a:p>
                <a:pPr defTabSz="932384">
                  <a:spcBef>
                    <a:spcPct val="0"/>
                  </a:spcBef>
                  <a:spcAft>
                    <a:spcPts val="600"/>
                  </a:spcAft>
                </a:pPr>
                <a:r>
                  <a:rPr lang="en-US" sz="1050" dirty="0">
                    <a:solidFill>
                      <a:srgbClr val="0078D7"/>
                    </a:solidFill>
                    <a:cs typeface="Segoe UI Semilight" panose="020B0402040204020203" pitchFamily="34" charset="0"/>
                  </a:rPr>
                  <a:t>Mobile</a:t>
                </a:r>
              </a:p>
            </p:txBody>
          </p:sp>
          <p:sp>
            <p:nvSpPr>
              <p:cNvPr id="226" name="TextBox 225"/>
              <p:cNvSpPr txBox="1"/>
              <p:nvPr/>
            </p:nvSpPr>
            <p:spPr>
              <a:xfrm>
                <a:off x="11212738" y="4160204"/>
                <a:ext cx="473389" cy="172465"/>
              </a:xfrm>
              <a:prstGeom prst="rect">
                <a:avLst/>
              </a:prstGeom>
              <a:noFill/>
            </p:spPr>
            <p:txBody>
              <a:bodyPr wrap="square" lIns="0" tIns="0" rIns="0" bIns="0" rtlCol="0">
                <a:spAutoFit/>
              </a:bodyPr>
              <a:lstStyle/>
              <a:p>
                <a:pPr defTabSz="932384">
                  <a:spcBef>
                    <a:spcPct val="0"/>
                  </a:spcBef>
                  <a:spcAft>
                    <a:spcPts val="600"/>
                  </a:spcAft>
                </a:pPr>
                <a:r>
                  <a:rPr lang="en-US" sz="1050" dirty="0">
                    <a:solidFill>
                      <a:srgbClr val="0078D7"/>
                    </a:solidFill>
                    <a:cs typeface="Segoe UI Semilight" panose="020B0402040204020203" pitchFamily="34" charset="0"/>
                  </a:rPr>
                  <a:t>Bots</a:t>
                </a:r>
              </a:p>
            </p:txBody>
          </p:sp>
          <p:sp>
            <p:nvSpPr>
              <p:cNvPr id="227" name="Freeform 226"/>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grpFill/>
              <a:ln>
                <a:noFill/>
              </a:ln>
            </p:spPr>
            <p:txBody>
              <a:bodyPr vert="horz" wrap="square" lIns="91427" tIns="45713" rIns="91427" bIns="45713" numCol="1" anchor="t" anchorCtr="0" compatLnSpc="1">
                <a:prstTxWarp prst="textNoShape">
                  <a:avLst/>
                </a:prstTxWarp>
                <a:noAutofit/>
              </a:bodyPr>
              <a:lstStyle/>
              <a:p>
                <a:pPr defTabSz="914367"/>
                <a:endParaRPr lang="en-US" dirty="0">
                  <a:solidFill>
                    <a:srgbClr val="FFFFFF"/>
                  </a:solidFill>
                </a:endParaRPr>
              </a:p>
            </p:txBody>
          </p:sp>
          <p:sp>
            <p:nvSpPr>
              <p:cNvPr id="228" name="Freeform 227"/>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grpFill/>
              <a:ln>
                <a:noFill/>
              </a:ln>
            </p:spPr>
            <p:txBody>
              <a:bodyPr vert="horz" wrap="square" lIns="91427" tIns="45713" rIns="91427" bIns="45713" numCol="1" anchor="t" anchorCtr="0" compatLnSpc="1">
                <a:prstTxWarp prst="textNoShape">
                  <a:avLst/>
                </a:prstTxWarp>
                <a:noAutofit/>
              </a:bodyPr>
              <a:lstStyle/>
              <a:p>
                <a:pPr defTabSz="914367"/>
                <a:endParaRPr lang="en-US">
                  <a:solidFill>
                    <a:srgbClr val="FFFFFF"/>
                  </a:solidFill>
                </a:endParaRPr>
              </a:p>
            </p:txBody>
          </p:sp>
          <p:sp>
            <p:nvSpPr>
              <p:cNvPr id="229" name="Freeform 228"/>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noFill/>
              <a:ln w="31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solidFill>
                    <a:srgbClr val="0078D7"/>
                  </a:solidFill>
                  <a:ea typeface="Segoe UI" pitchFamily="34" charset="0"/>
                  <a:cs typeface="Segoe UI" pitchFamily="34" charset="0"/>
                </a:endParaRPr>
              </a:p>
            </p:txBody>
          </p:sp>
          <p:cxnSp>
            <p:nvCxnSpPr>
              <p:cNvPr id="230" name="Straight Connector 229"/>
              <p:cNvCxnSpPr/>
              <p:nvPr/>
            </p:nvCxnSpPr>
            <p:spPr>
              <a:xfrm flipH="1">
                <a:off x="10486805" y="3605293"/>
                <a:ext cx="308472" cy="0"/>
              </a:xfrm>
              <a:prstGeom prst="line">
                <a:avLst/>
              </a:prstGeom>
              <a:grpFill/>
              <a:ln>
                <a:solidFill>
                  <a:schemeClr val="tx1">
                    <a:lumMod val="6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sp>
        <p:nvSpPr>
          <p:cNvPr id="139" name="Rectangle 138"/>
          <p:cNvSpPr/>
          <p:nvPr/>
        </p:nvSpPr>
        <p:spPr>
          <a:xfrm>
            <a:off x="8477444" y="2846796"/>
            <a:ext cx="1188805" cy="430887"/>
          </a:xfrm>
          <a:prstGeom prst="rect">
            <a:avLst/>
          </a:prstGeom>
        </p:spPr>
        <p:txBody>
          <a:bodyPr wrap="square" anchor="ctr">
            <a:spAutoFit/>
          </a:bodyPr>
          <a:lstStyle/>
          <a:p>
            <a:pPr defTabSz="914367"/>
            <a:r>
              <a:rPr lang="en-US" sz="1100" dirty="0">
                <a:solidFill>
                  <a:srgbClr val="FFFFFF"/>
                </a:solidFill>
                <a:cs typeface="Segoe UI Semilight" panose="020B0402040204020203" pitchFamily="34" charset="0"/>
              </a:rPr>
              <a:t>Bot </a:t>
            </a:r>
            <a:br>
              <a:rPr lang="en-US" sz="1100" dirty="0">
                <a:solidFill>
                  <a:srgbClr val="FFFFFF"/>
                </a:solidFill>
                <a:cs typeface="Segoe UI Semilight" panose="020B0402040204020203" pitchFamily="34" charset="0"/>
              </a:rPr>
            </a:br>
            <a:r>
              <a:rPr lang="en-US" sz="1100" dirty="0">
                <a:solidFill>
                  <a:srgbClr val="FFFFFF"/>
                </a:solidFill>
                <a:cs typeface="Segoe UI Semilight" panose="020B0402040204020203" pitchFamily="34" charset="0"/>
              </a:rPr>
              <a:t>Framework</a:t>
            </a:r>
          </a:p>
        </p:txBody>
      </p:sp>
      <p:sp>
        <p:nvSpPr>
          <p:cNvPr id="145" name="Rectangle 144"/>
          <p:cNvSpPr/>
          <p:nvPr/>
        </p:nvSpPr>
        <p:spPr>
          <a:xfrm>
            <a:off x="4847393" y="2860389"/>
            <a:ext cx="1190817" cy="430887"/>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SQL Data </a:t>
            </a:r>
          </a:p>
          <a:p>
            <a:pPr defTabSz="914367"/>
            <a:r>
              <a:rPr lang="en-US" sz="1100" dirty="0">
                <a:solidFill>
                  <a:srgbClr val="FFFFFF"/>
                </a:solidFill>
                <a:cs typeface="Segoe UI Semilight" panose="020B0402040204020203" pitchFamily="34" charset="0"/>
              </a:rPr>
              <a:t>Warehouse</a:t>
            </a:r>
          </a:p>
        </p:txBody>
      </p:sp>
      <p:sp>
        <p:nvSpPr>
          <p:cNvPr id="144" name="Rectangle 143"/>
          <p:cNvSpPr/>
          <p:nvPr/>
        </p:nvSpPr>
        <p:spPr>
          <a:xfrm>
            <a:off x="3145110" y="2959570"/>
            <a:ext cx="1190817" cy="261610"/>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Data Catalog</a:t>
            </a:r>
          </a:p>
        </p:txBody>
      </p:sp>
      <p:grpSp>
        <p:nvGrpSpPr>
          <p:cNvPr id="231" name="Group 230"/>
          <p:cNvGrpSpPr/>
          <p:nvPr/>
        </p:nvGrpSpPr>
        <p:grpSpPr>
          <a:xfrm>
            <a:off x="2850073" y="2919805"/>
            <a:ext cx="257645" cy="274068"/>
            <a:chOff x="3232150" y="382588"/>
            <a:chExt cx="5727700" cy="6092825"/>
          </a:xfrm>
          <a:solidFill>
            <a:schemeClr val="tx1"/>
          </a:solidFill>
        </p:grpSpPr>
        <p:sp>
          <p:nvSpPr>
            <p:cNvPr id="232"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sp>
          <p:nvSpPr>
            <p:cNvPr id="233"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sp>
          <p:nvSpPr>
            <p:cNvPr id="234"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grpSp>
      <p:sp>
        <p:nvSpPr>
          <p:cNvPr id="150" name="Rectangle 149"/>
          <p:cNvSpPr/>
          <p:nvPr/>
        </p:nvSpPr>
        <p:spPr>
          <a:xfrm>
            <a:off x="6697340" y="2860389"/>
            <a:ext cx="1188805" cy="430887"/>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Data Lake Analytics</a:t>
            </a:r>
          </a:p>
        </p:txBody>
      </p:sp>
      <p:grpSp>
        <p:nvGrpSpPr>
          <p:cNvPr id="235" name="Group 234"/>
          <p:cNvGrpSpPr/>
          <p:nvPr/>
        </p:nvGrpSpPr>
        <p:grpSpPr>
          <a:xfrm>
            <a:off x="6349902" y="2938197"/>
            <a:ext cx="206719" cy="270413"/>
            <a:chOff x="3473450" y="4579938"/>
            <a:chExt cx="1741488" cy="2278062"/>
          </a:xfrm>
          <a:solidFill>
            <a:schemeClr val="tx1"/>
          </a:solidFill>
        </p:grpSpPr>
        <p:sp>
          <p:nvSpPr>
            <p:cNvPr id="236" name="Freeform 16"/>
            <p:cNvSpPr>
              <a:spLocks/>
            </p:cNvSpPr>
            <p:nvPr/>
          </p:nvSpPr>
          <p:spPr bwMode="auto">
            <a:xfrm>
              <a:off x="3575050" y="4579938"/>
              <a:ext cx="1493838" cy="403225"/>
            </a:xfrm>
            <a:custGeom>
              <a:avLst/>
              <a:gdLst>
                <a:gd name="T0" fmla="*/ 2 w 1883"/>
                <a:gd name="T1" fmla="*/ 263 h 508"/>
                <a:gd name="T2" fmla="*/ 17 w 1883"/>
                <a:gd name="T3" fmla="*/ 290 h 508"/>
                <a:gd name="T4" fmla="*/ 51 w 1883"/>
                <a:gd name="T5" fmla="*/ 321 h 508"/>
                <a:gd name="T6" fmla="*/ 101 w 1883"/>
                <a:gd name="T7" fmla="*/ 352 h 508"/>
                <a:gd name="T8" fmla="*/ 169 w 1883"/>
                <a:gd name="T9" fmla="*/ 384 h 508"/>
                <a:gd name="T10" fmla="*/ 253 w 1883"/>
                <a:gd name="T11" fmla="*/ 414 h 508"/>
                <a:gd name="T12" fmla="*/ 351 w 1883"/>
                <a:gd name="T13" fmla="*/ 442 h 508"/>
                <a:gd name="T14" fmla="*/ 465 w 1883"/>
                <a:gd name="T15" fmla="*/ 467 h 508"/>
                <a:gd name="T16" fmla="*/ 592 w 1883"/>
                <a:gd name="T17" fmla="*/ 486 h 508"/>
                <a:gd name="T18" fmla="*/ 733 w 1883"/>
                <a:gd name="T19" fmla="*/ 500 h 508"/>
                <a:gd name="T20" fmla="*/ 887 w 1883"/>
                <a:gd name="T21" fmla="*/ 508 h 508"/>
                <a:gd name="T22" fmla="*/ 996 w 1883"/>
                <a:gd name="T23" fmla="*/ 508 h 508"/>
                <a:gd name="T24" fmla="*/ 1150 w 1883"/>
                <a:gd name="T25" fmla="*/ 500 h 508"/>
                <a:gd name="T26" fmla="*/ 1291 w 1883"/>
                <a:gd name="T27" fmla="*/ 486 h 508"/>
                <a:gd name="T28" fmla="*/ 1419 w 1883"/>
                <a:gd name="T29" fmla="*/ 467 h 508"/>
                <a:gd name="T30" fmla="*/ 1532 w 1883"/>
                <a:gd name="T31" fmla="*/ 442 h 508"/>
                <a:gd name="T32" fmla="*/ 1632 w 1883"/>
                <a:gd name="T33" fmla="*/ 414 h 508"/>
                <a:gd name="T34" fmla="*/ 1715 w 1883"/>
                <a:gd name="T35" fmla="*/ 384 h 508"/>
                <a:gd name="T36" fmla="*/ 1782 w 1883"/>
                <a:gd name="T37" fmla="*/ 352 h 508"/>
                <a:gd name="T38" fmla="*/ 1834 w 1883"/>
                <a:gd name="T39" fmla="*/ 321 h 508"/>
                <a:gd name="T40" fmla="*/ 1866 w 1883"/>
                <a:gd name="T41" fmla="*/ 290 h 508"/>
                <a:gd name="T42" fmla="*/ 1882 w 1883"/>
                <a:gd name="T43" fmla="*/ 263 h 508"/>
                <a:gd name="T44" fmla="*/ 1882 w 1883"/>
                <a:gd name="T45" fmla="*/ 245 h 508"/>
                <a:gd name="T46" fmla="*/ 1866 w 1883"/>
                <a:gd name="T47" fmla="*/ 217 h 508"/>
                <a:gd name="T48" fmla="*/ 1834 w 1883"/>
                <a:gd name="T49" fmla="*/ 187 h 508"/>
                <a:gd name="T50" fmla="*/ 1782 w 1883"/>
                <a:gd name="T51" fmla="*/ 155 h 508"/>
                <a:gd name="T52" fmla="*/ 1715 w 1883"/>
                <a:gd name="T53" fmla="*/ 124 h 508"/>
                <a:gd name="T54" fmla="*/ 1632 w 1883"/>
                <a:gd name="T55" fmla="*/ 93 h 508"/>
                <a:gd name="T56" fmla="*/ 1532 w 1883"/>
                <a:gd name="T57" fmla="*/ 64 h 508"/>
                <a:gd name="T58" fmla="*/ 1419 w 1883"/>
                <a:gd name="T59" fmla="*/ 40 h 508"/>
                <a:gd name="T60" fmla="*/ 1291 w 1883"/>
                <a:gd name="T61" fmla="*/ 20 h 508"/>
                <a:gd name="T62" fmla="*/ 1150 w 1883"/>
                <a:gd name="T63" fmla="*/ 6 h 508"/>
                <a:gd name="T64" fmla="*/ 996 w 1883"/>
                <a:gd name="T65" fmla="*/ 0 h 508"/>
                <a:gd name="T66" fmla="*/ 887 w 1883"/>
                <a:gd name="T67" fmla="*/ 0 h 508"/>
                <a:gd name="T68" fmla="*/ 733 w 1883"/>
                <a:gd name="T69" fmla="*/ 6 h 508"/>
                <a:gd name="T70" fmla="*/ 592 w 1883"/>
                <a:gd name="T71" fmla="*/ 20 h 508"/>
                <a:gd name="T72" fmla="*/ 465 w 1883"/>
                <a:gd name="T73" fmla="*/ 40 h 508"/>
                <a:gd name="T74" fmla="*/ 351 w 1883"/>
                <a:gd name="T75" fmla="*/ 64 h 508"/>
                <a:gd name="T76" fmla="*/ 253 w 1883"/>
                <a:gd name="T77" fmla="*/ 93 h 508"/>
                <a:gd name="T78" fmla="*/ 169 w 1883"/>
                <a:gd name="T79" fmla="*/ 124 h 508"/>
                <a:gd name="T80" fmla="*/ 101 w 1883"/>
                <a:gd name="T81" fmla="*/ 155 h 508"/>
                <a:gd name="T82" fmla="*/ 51 w 1883"/>
                <a:gd name="T83" fmla="*/ 187 h 508"/>
                <a:gd name="T84" fmla="*/ 17 w 1883"/>
                <a:gd name="T85" fmla="*/ 217 h 508"/>
                <a:gd name="T86" fmla="*/ 2 w 1883"/>
                <a:gd name="T87" fmla="*/ 245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83" h="508">
                  <a:moveTo>
                    <a:pt x="0" y="254"/>
                  </a:moveTo>
                  <a:lnTo>
                    <a:pt x="0" y="254"/>
                  </a:lnTo>
                  <a:lnTo>
                    <a:pt x="2" y="263"/>
                  </a:lnTo>
                  <a:lnTo>
                    <a:pt x="5" y="271"/>
                  </a:lnTo>
                  <a:lnTo>
                    <a:pt x="11" y="280"/>
                  </a:lnTo>
                  <a:lnTo>
                    <a:pt x="17" y="290"/>
                  </a:lnTo>
                  <a:lnTo>
                    <a:pt x="27" y="301"/>
                  </a:lnTo>
                  <a:lnTo>
                    <a:pt x="37" y="311"/>
                  </a:lnTo>
                  <a:lnTo>
                    <a:pt x="51" y="321"/>
                  </a:lnTo>
                  <a:lnTo>
                    <a:pt x="66" y="331"/>
                  </a:lnTo>
                  <a:lnTo>
                    <a:pt x="82" y="342"/>
                  </a:lnTo>
                  <a:lnTo>
                    <a:pt x="101" y="352"/>
                  </a:lnTo>
                  <a:lnTo>
                    <a:pt x="122" y="362"/>
                  </a:lnTo>
                  <a:lnTo>
                    <a:pt x="144" y="374"/>
                  </a:lnTo>
                  <a:lnTo>
                    <a:pt x="169" y="384"/>
                  </a:lnTo>
                  <a:lnTo>
                    <a:pt x="195" y="394"/>
                  </a:lnTo>
                  <a:lnTo>
                    <a:pt x="222" y="404"/>
                  </a:lnTo>
                  <a:lnTo>
                    <a:pt x="253" y="414"/>
                  </a:lnTo>
                  <a:lnTo>
                    <a:pt x="284" y="424"/>
                  </a:lnTo>
                  <a:lnTo>
                    <a:pt x="317" y="433"/>
                  </a:lnTo>
                  <a:lnTo>
                    <a:pt x="351" y="442"/>
                  </a:lnTo>
                  <a:lnTo>
                    <a:pt x="388" y="451"/>
                  </a:lnTo>
                  <a:lnTo>
                    <a:pt x="426" y="460"/>
                  </a:lnTo>
                  <a:lnTo>
                    <a:pt x="465" y="467"/>
                  </a:lnTo>
                  <a:lnTo>
                    <a:pt x="506" y="473"/>
                  </a:lnTo>
                  <a:lnTo>
                    <a:pt x="549" y="481"/>
                  </a:lnTo>
                  <a:lnTo>
                    <a:pt x="592" y="486"/>
                  </a:lnTo>
                  <a:lnTo>
                    <a:pt x="639" y="492"/>
                  </a:lnTo>
                  <a:lnTo>
                    <a:pt x="685" y="496"/>
                  </a:lnTo>
                  <a:lnTo>
                    <a:pt x="733" y="500"/>
                  </a:lnTo>
                  <a:lnTo>
                    <a:pt x="784" y="504"/>
                  </a:lnTo>
                  <a:lnTo>
                    <a:pt x="836" y="506"/>
                  </a:lnTo>
                  <a:lnTo>
                    <a:pt x="887" y="508"/>
                  </a:lnTo>
                  <a:lnTo>
                    <a:pt x="942" y="508"/>
                  </a:lnTo>
                  <a:lnTo>
                    <a:pt x="942" y="508"/>
                  </a:lnTo>
                  <a:lnTo>
                    <a:pt x="996" y="508"/>
                  </a:lnTo>
                  <a:lnTo>
                    <a:pt x="1049" y="506"/>
                  </a:lnTo>
                  <a:lnTo>
                    <a:pt x="1101" y="504"/>
                  </a:lnTo>
                  <a:lnTo>
                    <a:pt x="1150" y="500"/>
                  </a:lnTo>
                  <a:lnTo>
                    <a:pt x="1199" y="496"/>
                  </a:lnTo>
                  <a:lnTo>
                    <a:pt x="1246" y="492"/>
                  </a:lnTo>
                  <a:lnTo>
                    <a:pt x="1291" y="486"/>
                  </a:lnTo>
                  <a:lnTo>
                    <a:pt x="1335" y="481"/>
                  </a:lnTo>
                  <a:lnTo>
                    <a:pt x="1378" y="473"/>
                  </a:lnTo>
                  <a:lnTo>
                    <a:pt x="1419" y="467"/>
                  </a:lnTo>
                  <a:lnTo>
                    <a:pt x="1459" y="460"/>
                  </a:lnTo>
                  <a:lnTo>
                    <a:pt x="1497" y="451"/>
                  </a:lnTo>
                  <a:lnTo>
                    <a:pt x="1532" y="442"/>
                  </a:lnTo>
                  <a:lnTo>
                    <a:pt x="1567" y="433"/>
                  </a:lnTo>
                  <a:lnTo>
                    <a:pt x="1600" y="424"/>
                  </a:lnTo>
                  <a:lnTo>
                    <a:pt x="1632" y="414"/>
                  </a:lnTo>
                  <a:lnTo>
                    <a:pt x="1661" y="404"/>
                  </a:lnTo>
                  <a:lnTo>
                    <a:pt x="1689" y="394"/>
                  </a:lnTo>
                  <a:lnTo>
                    <a:pt x="1715" y="384"/>
                  </a:lnTo>
                  <a:lnTo>
                    <a:pt x="1739" y="374"/>
                  </a:lnTo>
                  <a:lnTo>
                    <a:pt x="1762" y="362"/>
                  </a:lnTo>
                  <a:lnTo>
                    <a:pt x="1782" y="352"/>
                  </a:lnTo>
                  <a:lnTo>
                    <a:pt x="1801" y="342"/>
                  </a:lnTo>
                  <a:lnTo>
                    <a:pt x="1818" y="331"/>
                  </a:lnTo>
                  <a:lnTo>
                    <a:pt x="1834" y="321"/>
                  </a:lnTo>
                  <a:lnTo>
                    <a:pt x="1846" y="311"/>
                  </a:lnTo>
                  <a:lnTo>
                    <a:pt x="1858" y="301"/>
                  </a:lnTo>
                  <a:lnTo>
                    <a:pt x="1866" y="290"/>
                  </a:lnTo>
                  <a:lnTo>
                    <a:pt x="1874" y="280"/>
                  </a:lnTo>
                  <a:lnTo>
                    <a:pt x="1879" y="271"/>
                  </a:lnTo>
                  <a:lnTo>
                    <a:pt x="1882" y="263"/>
                  </a:lnTo>
                  <a:lnTo>
                    <a:pt x="1883" y="254"/>
                  </a:lnTo>
                  <a:lnTo>
                    <a:pt x="1883" y="254"/>
                  </a:lnTo>
                  <a:lnTo>
                    <a:pt x="1882" y="245"/>
                  </a:lnTo>
                  <a:lnTo>
                    <a:pt x="1879" y="236"/>
                  </a:lnTo>
                  <a:lnTo>
                    <a:pt x="1874" y="226"/>
                  </a:lnTo>
                  <a:lnTo>
                    <a:pt x="1866" y="217"/>
                  </a:lnTo>
                  <a:lnTo>
                    <a:pt x="1858" y="207"/>
                  </a:lnTo>
                  <a:lnTo>
                    <a:pt x="1846" y="197"/>
                  </a:lnTo>
                  <a:lnTo>
                    <a:pt x="1834" y="187"/>
                  </a:lnTo>
                  <a:lnTo>
                    <a:pt x="1818" y="176"/>
                  </a:lnTo>
                  <a:lnTo>
                    <a:pt x="1801" y="165"/>
                  </a:lnTo>
                  <a:lnTo>
                    <a:pt x="1782" y="155"/>
                  </a:lnTo>
                  <a:lnTo>
                    <a:pt x="1762" y="144"/>
                  </a:lnTo>
                  <a:lnTo>
                    <a:pt x="1739" y="134"/>
                  </a:lnTo>
                  <a:lnTo>
                    <a:pt x="1715" y="124"/>
                  </a:lnTo>
                  <a:lnTo>
                    <a:pt x="1689" y="114"/>
                  </a:lnTo>
                  <a:lnTo>
                    <a:pt x="1661" y="102"/>
                  </a:lnTo>
                  <a:lnTo>
                    <a:pt x="1632" y="93"/>
                  </a:lnTo>
                  <a:lnTo>
                    <a:pt x="1600" y="83"/>
                  </a:lnTo>
                  <a:lnTo>
                    <a:pt x="1567" y="74"/>
                  </a:lnTo>
                  <a:lnTo>
                    <a:pt x="1532" y="64"/>
                  </a:lnTo>
                  <a:lnTo>
                    <a:pt x="1497" y="57"/>
                  </a:lnTo>
                  <a:lnTo>
                    <a:pt x="1459" y="48"/>
                  </a:lnTo>
                  <a:lnTo>
                    <a:pt x="1419" y="40"/>
                  </a:lnTo>
                  <a:lnTo>
                    <a:pt x="1378" y="33"/>
                  </a:lnTo>
                  <a:lnTo>
                    <a:pt x="1335" y="27"/>
                  </a:lnTo>
                  <a:lnTo>
                    <a:pt x="1291" y="20"/>
                  </a:lnTo>
                  <a:lnTo>
                    <a:pt x="1246" y="15"/>
                  </a:lnTo>
                  <a:lnTo>
                    <a:pt x="1199" y="10"/>
                  </a:lnTo>
                  <a:lnTo>
                    <a:pt x="1150" y="6"/>
                  </a:lnTo>
                  <a:lnTo>
                    <a:pt x="1101" y="4"/>
                  </a:lnTo>
                  <a:lnTo>
                    <a:pt x="1049" y="1"/>
                  </a:lnTo>
                  <a:lnTo>
                    <a:pt x="996" y="0"/>
                  </a:lnTo>
                  <a:lnTo>
                    <a:pt x="942" y="0"/>
                  </a:lnTo>
                  <a:lnTo>
                    <a:pt x="942" y="0"/>
                  </a:lnTo>
                  <a:lnTo>
                    <a:pt x="887" y="0"/>
                  </a:lnTo>
                  <a:lnTo>
                    <a:pt x="836" y="1"/>
                  </a:lnTo>
                  <a:lnTo>
                    <a:pt x="784" y="4"/>
                  </a:lnTo>
                  <a:lnTo>
                    <a:pt x="733" y="6"/>
                  </a:lnTo>
                  <a:lnTo>
                    <a:pt x="685" y="10"/>
                  </a:lnTo>
                  <a:lnTo>
                    <a:pt x="639" y="15"/>
                  </a:lnTo>
                  <a:lnTo>
                    <a:pt x="592" y="20"/>
                  </a:lnTo>
                  <a:lnTo>
                    <a:pt x="549" y="27"/>
                  </a:lnTo>
                  <a:lnTo>
                    <a:pt x="506" y="33"/>
                  </a:lnTo>
                  <a:lnTo>
                    <a:pt x="465" y="40"/>
                  </a:lnTo>
                  <a:lnTo>
                    <a:pt x="426" y="48"/>
                  </a:lnTo>
                  <a:lnTo>
                    <a:pt x="388" y="57"/>
                  </a:lnTo>
                  <a:lnTo>
                    <a:pt x="351" y="64"/>
                  </a:lnTo>
                  <a:lnTo>
                    <a:pt x="317" y="74"/>
                  </a:lnTo>
                  <a:lnTo>
                    <a:pt x="284" y="83"/>
                  </a:lnTo>
                  <a:lnTo>
                    <a:pt x="253" y="93"/>
                  </a:lnTo>
                  <a:lnTo>
                    <a:pt x="222" y="102"/>
                  </a:lnTo>
                  <a:lnTo>
                    <a:pt x="195" y="114"/>
                  </a:lnTo>
                  <a:lnTo>
                    <a:pt x="169" y="124"/>
                  </a:lnTo>
                  <a:lnTo>
                    <a:pt x="144" y="134"/>
                  </a:lnTo>
                  <a:lnTo>
                    <a:pt x="122" y="144"/>
                  </a:lnTo>
                  <a:lnTo>
                    <a:pt x="101" y="155"/>
                  </a:lnTo>
                  <a:lnTo>
                    <a:pt x="82" y="165"/>
                  </a:lnTo>
                  <a:lnTo>
                    <a:pt x="66" y="176"/>
                  </a:lnTo>
                  <a:lnTo>
                    <a:pt x="51" y="187"/>
                  </a:lnTo>
                  <a:lnTo>
                    <a:pt x="37" y="197"/>
                  </a:lnTo>
                  <a:lnTo>
                    <a:pt x="27" y="207"/>
                  </a:lnTo>
                  <a:lnTo>
                    <a:pt x="17" y="217"/>
                  </a:lnTo>
                  <a:lnTo>
                    <a:pt x="11" y="226"/>
                  </a:lnTo>
                  <a:lnTo>
                    <a:pt x="5" y="236"/>
                  </a:lnTo>
                  <a:lnTo>
                    <a:pt x="2" y="245"/>
                  </a:lnTo>
                  <a:lnTo>
                    <a:pt x="0" y="254"/>
                  </a:lnTo>
                  <a:lnTo>
                    <a:pt x="0" y="2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sp>
          <p:nvSpPr>
            <p:cNvPr id="237" name="Freeform 17"/>
            <p:cNvSpPr>
              <a:spLocks/>
            </p:cNvSpPr>
            <p:nvPr/>
          </p:nvSpPr>
          <p:spPr bwMode="auto">
            <a:xfrm>
              <a:off x="3473450" y="4781550"/>
              <a:ext cx="1741488" cy="1411287"/>
            </a:xfrm>
            <a:custGeom>
              <a:avLst/>
              <a:gdLst>
                <a:gd name="T0" fmla="*/ 280 w 2194"/>
                <a:gd name="T1" fmla="*/ 1778 h 1779"/>
                <a:gd name="T2" fmla="*/ 363 w 2194"/>
                <a:gd name="T3" fmla="*/ 1764 h 1779"/>
                <a:gd name="T4" fmla="*/ 440 w 2194"/>
                <a:gd name="T5" fmla="*/ 1736 h 1779"/>
                <a:gd name="T6" fmla="*/ 511 w 2194"/>
                <a:gd name="T7" fmla="*/ 1693 h 1779"/>
                <a:gd name="T8" fmla="*/ 573 w 2194"/>
                <a:gd name="T9" fmla="*/ 1637 h 1779"/>
                <a:gd name="T10" fmla="*/ 625 w 2194"/>
                <a:gd name="T11" fmla="*/ 1569 h 1779"/>
                <a:gd name="T12" fmla="*/ 633 w 2194"/>
                <a:gd name="T13" fmla="*/ 1558 h 1779"/>
                <a:gd name="T14" fmla="*/ 652 w 2194"/>
                <a:gd name="T15" fmla="*/ 1547 h 1779"/>
                <a:gd name="T16" fmla="*/ 675 w 2194"/>
                <a:gd name="T17" fmla="*/ 1543 h 1779"/>
                <a:gd name="T18" fmla="*/ 696 w 2194"/>
                <a:gd name="T19" fmla="*/ 1547 h 1779"/>
                <a:gd name="T20" fmla="*/ 715 w 2194"/>
                <a:gd name="T21" fmla="*/ 1558 h 1779"/>
                <a:gd name="T22" fmla="*/ 725 w 2194"/>
                <a:gd name="T23" fmla="*/ 1569 h 1779"/>
                <a:gd name="T24" fmla="*/ 776 w 2194"/>
                <a:gd name="T25" fmla="*/ 1637 h 1779"/>
                <a:gd name="T26" fmla="*/ 838 w 2194"/>
                <a:gd name="T27" fmla="*/ 1693 h 1779"/>
                <a:gd name="T28" fmla="*/ 908 w 2194"/>
                <a:gd name="T29" fmla="*/ 1736 h 1779"/>
                <a:gd name="T30" fmla="*/ 985 w 2194"/>
                <a:gd name="T31" fmla="*/ 1764 h 1779"/>
                <a:gd name="T32" fmla="*/ 1069 w 2194"/>
                <a:gd name="T33" fmla="*/ 1778 h 1779"/>
                <a:gd name="T34" fmla="*/ 1125 w 2194"/>
                <a:gd name="T35" fmla="*/ 1778 h 1779"/>
                <a:gd name="T36" fmla="*/ 1209 w 2194"/>
                <a:gd name="T37" fmla="*/ 1764 h 1779"/>
                <a:gd name="T38" fmla="*/ 1286 w 2194"/>
                <a:gd name="T39" fmla="*/ 1736 h 1779"/>
                <a:gd name="T40" fmla="*/ 1356 w 2194"/>
                <a:gd name="T41" fmla="*/ 1693 h 1779"/>
                <a:gd name="T42" fmla="*/ 1418 w 2194"/>
                <a:gd name="T43" fmla="*/ 1637 h 1779"/>
                <a:gd name="T44" fmla="*/ 1470 w 2194"/>
                <a:gd name="T45" fmla="*/ 1569 h 1779"/>
                <a:gd name="T46" fmla="*/ 1479 w 2194"/>
                <a:gd name="T47" fmla="*/ 1558 h 1779"/>
                <a:gd name="T48" fmla="*/ 1498 w 2194"/>
                <a:gd name="T49" fmla="*/ 1547 h 1779"/>
                <a:gd name="T50" fmla="*/ 1519 w 2194"/>
                <a:gd name="T51" fmla="*/ 1543 h 1779"/>
                <a:gd name="T52" fmla="*/ 1542 w 2194"/>
                <a:gd name="T53" fmla="*/ 1547 h 1779"/>
                <a:gd name="T54" fmla="*/ 1561 w 2194"/>
                <a:gd name="T55" fmla="*/ 1558 h 1779"/>
                <a:gd name="T56" fmla="*/ 1569 w 2194"/>
                <a:gd name="T57" fmla="*/ 1569 h 1779"/>
                <a:gd name="T58" fmla="*/ 1621 w 2194"/>
                <a:gd name="T59" fmla="*/ 1637 h 1779"/>
                <a:gd name="T60" fmla="*/ 1683 w 2194"/>
                <a:gd name="T61" fmla="*/ 1693 h 1779"/>
                <a:gd name="T62" fmla="*/ 1754 w 2194"/>
                <a:gd name="T63" fmla="*/ 1736 h 1779"/>
                <a:gd name="T64" fmla="*/ 1831 w 2194"/>
                <a:gd name="T65" fmla="*/ 1764 h 1779"/>
                <a:gd name="T66" fmla="*/ 1914 w 2194"/>
                <a:gd name="T67" fmla="*/ 1778 h 1779"/>
                <a:gd name="T68" fmla="*/ 1977 w 2194"/>
                <a:gd name="T69" fmla="*/ 1778 h 1779"/>
                <a:gd name="T70" fmla="*/ 2077 w 2194"/>
                <a:gd name="T71" fmla="*/ 1757 h 1779"/>
                <a:gd name="T72" fmla="*/ 2166 w 2194"/>
                <a:gd name="T73" fmla="*/ 1716 h 1779"/>
                <a:gd name="T74" fmla="*/ 2194 w 2194"/>
                <a:gd name="T75" fmla="*/ 0 h 1779"/>
                <a:gd name="T76" fmla="*/ 2190 w 2194"/>
                <a:gd name="T77" fmla="*/ 39 h 1779"/>
                <a:gd name="T78" fmla="*/ 2179 w 2194"/>
                <a:gd name="T79" fmla="*/ 77 h 1779"/>
                <a:gd name="T80" fmla="*/ 2154 w 2194"/>
                <a:gd name="T81" fmla="*/ 125 h 1779"/>
                <a:gd name="T82" fmla="*/ 2097 w 2194"/>
                <a:gd name="T83" fmla="*/ 189 h 1779"/>
                <a:gd name="T84" fmla="*/ 2016 w 2194"/>
                <a:gd name="T85" fmla="*/ 247 h 1779"/>
                <a:gd name="T86" fmla="*/ 1916 w 2194"/>
                <a:gd name="T87" fmla="*/ 297 h 1779"/>
                <a:gd name="T88" fmla="*/ 1800 w 2194"/>
                <a:gd name="T89" fmla="*/ 339 h 1779"/>
                <a:gd name="T90" fmla="*/ 1670 w 2194"/>
                <a:gd name="T91" fmla="*/ 375 h 1779"/>
                <a:gd name="T92" fmla="*/ 1529 w 2194"/>
                <a:gd name="T93" fmla="*/ 401 h 1779"/>
                <a:gd name="T94" fmla="*/ 1380 w 2194"/>
                <a:gd name="T95" fmla="*/ 422 h 1779"/>
                <a:gd name="T96" fmla="*/ 1226 w 2194"/>
                <a:gd name="T97" fmla="*/ 433 h 1779"/>
                <a:gd name="T98" fmla="*/ 1069 w 2194"/>
                <a:gd name="T99" fmla="*/ 437 h 1779"/>
                <a:gd name="T100" fmla="*/ 900 w 2194"/>
                <a:gd name="T101" fmla="*/ 433 h 1779"/>
                <a:gd name="T102" fmla="*/ 651 w 2194"/>
                <a:gd name="T103" fmla="*/ 409 h 1779"/>
                <a:gd name="T104" fmla="*/ 423 w 2194"/>
                <a:gd name="T105" fmla="*/ 363 h 1779"/>
                <a:gd name="T106" fmla="*/ 320 w 2194"/>
                <a:gd name="T107" fmla="*/ 334 h 1779"/>
                <a:gd name="T108" fmla="*/ 226 w 2194"/>
                <a:gd name="T109" fmla="*/ 299 h 1779"/>
                <a:gd name="T110" fmla="*/ 144 w 2194"/>
                <a:gd name="T111" fmla="*/ 259 h 1779"/>
                <a:gd name="T112" fmla="*/ 73 w 2194"/>
                <a:gd name="T113" fmla="*/ 214 h 1779"/>
                <a:gd name="T114" fmla="*/ 16 w 2194"/>
                <a:gd name="T115" fmla="*/ 165 h 1779"/>
                <a:gd name="T116" fmla="*/ 0 w 2194"/>
                <a:gd name="T117" fmla="*/ 1698 h 1779"/>
                <a:gd name="T118" fmla="*/ 87 w 2194"/>
                <a:gd name="T119" fmla="*/ 1746 h 1779"/>
                <a:gd name="T120" fmla="*/ 183 w 2194"/>
                <a:gd name="T121" fmla="*/ 1773 h 1779"/>
                <a:gd name="T122" fmla="*/ 252 w 2194"/>
                <a:gd name="T123" fmla="*/ 1779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94" h="1779">
                  <a:moveTo>
                    <a:pt x="252" y="1779"/>
                  </a:moveTo>
                  <a:lnTo>
                    <a:pt x="252" y="1779"/>
                  </a:lnTo>
                  <a:lnTo>
                    <a:pt x="280" y="1778"/>
                  </a:lnTo>
                  <a:lnTo>
                    <a:pt x="308" y="1775"/>
                  </a:lnTo>
                  <a:lnTo>
                    <a:pt x="336" y="1770"/>
                  </a:lnTo>
                  <a:lnTo>
                    <a:pt x="363" y="1764"/>
                  </a:lnTo>
                  <a:lnTo>
                    <a:pt x="390" y="1756"/>
                  </a:lnTo>
                  <a:lnTo>
                    <a:pt x="415" y="1747"/>
                  </a:lnTo>
                  <a:lnTo>
                    <a:pt x="440" y="1736"/>
                  </a:lnTo>
                  <a:lnTo>
                    <a:pt x="466" y="1723"/>
                  </a:lnTo>
                  <a:lnTo>
                    <a:pt x="488" y="1709"/>
                  </a:lnTo>
                  <a:lnTo>
                    <a:pt x="511" y="1693"/>
                  </a:lnTo>
                  <a:lnTo>
                    <a:pt x="532" y="1675"/>
                  </a:lnTo>
                  <a:lnTo>
                    <a:pt x="554" y="1658"/>
                  </a:lnTo>
                  <a:lnTo>
                    <a:pt x="573" y="1637"/>
                  </a:lnTo>
                  <a:lnTo>
                    <a:pt x="592" y="1616"/>
                  </a:lnTo>
                  <a:lnTo>
                    <a:pt x="608" y="1593"/>
                  </a:lnTo>
                  <a:lnTo>
                    <a:pt x="625" y="1569"/>
                  </a:lnTo>
                  <a:lnTo>
                    <a:pt x="625" y="1569"/>
                  </a:lnTo>
                  <a:lnTo>
                    <a:pt x="628" y="1563"/>
                  </a:lnTo>
                  <a:lnTo>
                    <a:pt x="633" y="1558"/>
                  </a:lnTo>
                  <a:lnTo>
                    <a:pt x="640" y="1554"/>
                  </a:lnTo>
                  <a:lnTo>
                    <a:pt x="646" y="1550"/>
                  </a:lnTo>
                  <a:lnTo>
                    <a:pt x="652" y="1547"/>
                  </a:lnTo>
                  <a:lnTo>
                    <a:pt x="660" y="1545"/>
                  </a:lnTo>
                  <a:lnTo>
                    <a:pt x="667" y="1544"/>
                  </a:lnTo>
                  <a:lnTo>
                    <a:pt x="675" y="1543"/>
                  </a:lnTo>
                  <a:lnTo>
                    <a:pt x="681" y="1544"/>
                  </a:lnTo>
                  <a:lnTo>
                    <a:pt x="689" y="1545"/>
                  </a:lnTo>
                  <a:lnTo>
                    <a:pt x="696" y="1547"/>
                  </a:lnTo>
                  <a:lnTo>
                    <a:pt x="703" y="1550"/>
                  </a:lnTo>
                  <a:lnTo>
                    <a:pt x="709" y="1554"/>
                  </a:lnTo>
                  <a:lnTo>
                    <a:pt x="715" y="1558"/>
                  </a:lnTo>
                  <a:lnTo>
                    <a:pt x="720" y="1563"/>
                  </a:lnTo>
                  <a:lnTo>
                    <a:pt x="725" y="1569"/>
                  </a:lnTo>
                  <a:lnTo>
                    <a:pt x="725" y="1569"/>
                  </a:lnTo>
                  <a:lnTo>
                    <a:pt x="741" y="1593"/>
                  </a:lnTo>
                  <a:lnTo>
                    <a:pt x="758" y="1616"/>
                  </a:lnTo>
                  <a:lnTo>
                    <a:pt x="776" y="1637"/>
                  </a:lnTo>
                  <a:lnTo>
                    <a:pt x="796" y="1658"/>
                  </a:lnTo>
                  <a:lnTo>
                    <a:pt x="816" y="1675"/>
                  </a:lnTo>
                  <a:lnTo>
                    <a:pt x="838" y="1693"/>
                  </a:lnTo>
                  <a:lnTo>
                    <a:pt x="860" y="1709"/>
                  </a:lnTo>
                  <a:lnTo>
                    <a:pt x="884" y="1723"/>
                  </a:lnTo>
                  <a:lnTo>
                    <a:pt x="908" y="1736"/>
                  </a:lnTo>
                  <a:lnTo>
                    <a:pt x="934" y="1747"/>
                  </a:lnTo>
                  <a:lnTo>
                    <a:pt x="959" y="1756"/>
                  </a:lnTo>
                  <a:lnTo>
                    <a:pt x="985" y="1764"/>
                  </a:lnTo>
                  <a:lnTo>
                    <a:pt x="1013" y="1770"/>
                  </a:lnTo>
                  <a:lnTo>
                    <a:pt x="1041" y="1775"/>
                  </a:lnTo>
                  <a:lnTo>
                    <a:pt x="1069" y="1778"/>
                  </a:lnTo>
                  <a:lnTo>
                    <a:pt x="1098" y="1779"/>
                  </a:lnTo>
                  <a:lnTo>
                    <a:pt x="1098" y="1779"/>
                  </a:lnTo>
                  <a:lnTo>
                    <a:pt x="1125" y="1778"/>
                  </a:lnTo>
                  <a:lnTo>
                    <a:pt x="1153" y="1775"/>
                  </a:lnTo>
                  <a:lnTo>
                    <a:pt x="1181" y="1770"/>
                  </a:lnTo>
                  <a:lnTo>
                    <a:pt x="1209" y="1764"/>
                  </a:lnTo>
                  <a:lnTo>
                    <a:pt x="1235" y="1756"/>
                  </a:lnTo>
                  <a:lnTo>
                    <a:pt x="1260" y="1747"/>
                  </a:lnTo>
                  <a:lnTo>
                    <a:pt x="1286" y="1736"/>
                  </a:lnTo>
                  <a:lnTo>
                    <a:pt x="1310" y="1723"/>
                  </a:lnTo>
                  <a:lnTo>
                    <a:pt x="1334" y="1709"/>
                  </a:lnTo>
                  <a:lnTo>
                    <a:pt x="1356" y="1693"/>
                  </a:lnTo>
                  <a:lnTo>
                    <a:pt x="1378" y="1675"/>
                  </a:lnTo>
                  <a:lnTo>
                    <a:pt x="1399" y="1658"/>
                  </a:lnTo>
                  <a:lnTo>
                    <a:pt x="1418" y="1637"/>
                  </a:lnTo>
                  <a:lnTo>
                    <a:pt x="1436" y="1616"/>
                  </a:lnTo>
                  <a:lnTo>
                    <a:pt x="1453" y="1593"/>
                  </a:lnTo>
                  <a:lnTo>
                    <a:pt x="1470" y="1569"/>
                  </a:lnTo>
                  <a:lnTo>
                    <a:pt x="1470" y="1569"/>
                  </a:lnTo>
                  <a:lnTo>
                    <a:pt x="1474" y="1563"/>
                  </a:lnTo>
                  <a:lnTo>
                    <a:pt x="1479" y="1558"/>
                  </a:lnTo>
                  <a:lnTo>
                    <a:pt x="1485" y="1554"/>
                  </a:lnTo>
                  <a:lnTo>
                    <a:pt x="1491" y="1550"/>
                  </a:lnTo>
                  <a:lnTo>
                    <a:pt x="1498" y="1547"/>
                  </a:lnTo>
                  <a:lnTo>
                    <a:pt x="1505" y="1545"/>
                  </a:lnTo>
                  <a:lnTo>
                    <a:pt x="1513" y="1544"/>
                  </a:lnTo>
                  <a:lnTo>
                    <a:pt x="1519" y="1543"/>
                  </a:lnTo>
                  <a:lnTo>
                    <a:pt x="1527" y="1544"/>
                  </a:lnTo>
                  <a:lnTo>
                    <a:pt x="1534" y="1545"/>
                  </a:lnTo>
                  <a:lnTo>
                    <a:pt x="1542" y="1547"/>
                  </a:lnTo>
                  <a:lnTo>
                    <a:pt x="1548" y="1550"/>
                  </a:lnTo>
                  <a:lnTo>
                    <a:pt x="1554" y="1554"/>
                  </a:lnTo>
                  <a:lnTo>
                    <a:pt x="1561" y="1558"/>
                  </a:lnTo>
                  <a:lnTo>
                    <a:pt x="1566" y="1563"/>
                  </a:lnTo>
                  <a:lnTo>
                    <a:pt x="1569" y="1569"/>
                  </a:lnTo>
                  <a:lnTo>
                    <a:pt x="1569" y="1569"/>
                  </a:lnTo>
                  <a:lnTo>
                    <a:pt x="1586" y="1593"/>
                  </a:lnTo>
                  <a:lnTo>
                    <a:pt x="1602" y="1616"/>
                  </a:lnTo>
                  <a:lnTo>
                    <a:pt x="1621" y="1637"/>
                  </a:lnTo>
                  <a:lnTo>
                    <a:pt x="1640" y="1658"/>
                  </a:lnTo>
                  <a:lnTo>
                    <a:pt x="1662" y="1675"/>
                  </a:lnTo>
                  <a:lnTo>
                    <a:pt x="1683" y="1693"/>
                  </a:lnTo>
                  <a:lnTo>
                    <a:pt x="1706" y="1709"/>
                  </a:lnTo>
                  <a:lnTo>
                    <a:pt x="1728" y="1723"/>
                  </a:lnTo>
                  <a:lnTo>
                    <a:pt x="1754" y="1736"/>
                  </a:lnTo>
                  <a:lnTo>
                    <a:pt x="1779" y="1747"/>
                  </a:lnTo>
                  <a:lnTo>
                    <a:pt x="1804" y="1756"/>
                  </a:lnTo>
                  <a:lnTo>
                    <a:pt x="1831" y="1764"/>
                  </a:lnTo>
                  <a:lnTo>
                    <a:pt x="1858" y="1770"/>
                  </a:lnTo>
                  <a:lnTo>
                    <a:pt x="1886" y="1775"/>
                  </a:lnTo>
                  <a:lnTo>
                    <a:pt x="1914" y="1778"/>
                  </a:lnTo>
                  <a:lnTo>
                    <a:pt x="1942" y="1779"/>
                  </a:lnTo>
                  <a:lnTo>
                    <a:pt x="1942" y="1779"/>
                  </a:lnTo>
                  <a:lnTo>
                    <a:pt x="1977" y="1778"/>
                  </a:lnTo>
                  <a:lnTo>
                    <a:pt x="2011" y="1773"/>
                  </a:lnTo>
                  <a:lnTo>
                    <a:pt x="2044" y="1766"/>
                  </a:lnTo>
                  <a:lnTo>
                    <a:pt x="2077" y="1757"/>
                  </a:lnTo>
                  <a:lnTo>
                    <a:pt x="2107" y="1746"/>
                  </a:lnTo>
                  <a:lnTo>
                    <a:pt x="2137" y="1732"/>
                  </a:lnTo>
                  <a:lnTo>
                    <a:pt x="2166" y="1716"/>
                  </a:lnTo>
                  <a:lnTo>
                    <a:pt x="2194" y="1698"/>
                  </a:lnTo>
                  <a:lnTo>
                    <a:pt x="2194" y="0"/>
                  </a:lnTo>
                  <a:lnTo>
                    <a:pt x="2194" y="0"/>
                  </a:lnTo>
                  <a:lnTo>
                    <a:pt x="2193" y="12"/>
                  </a:lnTo>
                  <a:lnTo>
                    <a:pt x="2191" y="26"/>
                  </a:lnTo>
                  <a:lnTo>
                    <a:pt x="2190" y="39"/>
                  </a:lnTo>
                  <a:lnTo>
                    <a:pt x="2186" y="52"/>
                  </a:lnTo>
                  <a:lnTo>
                    <a:pt x="2184" y="64"/>
                  </a:lnTo>
                  <a:lnTo>
                    <a:pt x="2179" y="77"/>
                  </a:lnTo>
                  <a:lnTo>
                    <a:pt x="2174" y="89"/>
                  </a:lnTo>
                  <a:lnTo>
                    <a:pt x="2168" y="101"/>
                  </a:lnTo>
                  <a:lnTo>
                    <a:pt x="2154" y="125"/>
                  </a:lnTo>
                  <a:lnTo>
                    <a:pt x="2137" y="146"/>
                  </a:lnTo>
                  <a:lnTo>
                    <a:pt x="2118" y="169"/>
                  </a:lnTo>
                  <a:lnTo>
                    <a:pt x="2097" y="189"/>
                  </a:lnTo>
                  <a:lnTo>
                    <a:pt x="2072" y="209"/>
                  </a:lnTo>
                  <a:lnTo>
                    <a:pt x="2045" y="228"/>
                  </a:lnTo>
                  <a:lnTo>
                    <a:pt x="2016" y="247"/>
                  </a:lnTo>
                  <a:lnTo>
                    <a:pt x="1985" y="265"/>
                  </a:lnTo>
                  <a:lnTo>
                    <a:pt x="1952" y="281"/>
                  </a:lnTo>
                  <a:lnTo>
                    <a:pt x="1916" y="297"/>
                  </a:lnTo>
                  <a:lnTo>
                    <a:pt x="1880" y="312"/>
                  </a:lnTo>
                  <a:lnTo>
                    <a:pt x="1841" y="327"/>
                  </a:lnTo>
                  <a:lnTo>
                    <a:pt x="1800" y="339"/>
                  </a:lnTo>
                  <a:lnTo>
                    <a:pt x="1759" y="352"/>
                  </a:lnTo>
                  <a:lnTo>
                    <a:pt x="1715" y="363"/>
                  </a:lnTo>
                  <a:lnTo>
                    <a:pt x="1670" y="375"/>
                  </a:lnTo>
                  <a:lnTo>
                    <a:pt x="1625" y="385"/>
                  </a:lnTo>
                  <a:lnTo>
                    <a:pt x="1577" y="394"/>
                  </a:lnTo>
                  <a:lnTo>
                    <a:pt x="1529" y="401"/>
                  </a:lnTo>
                  <a:lnTo>
                    <a:pt x="1480" y="409"/>
                  </a:lnTo>
                  <a:lnTo>
                    <a:pt x="1431" y="415"/>
                  </a:lnTo>
                  <a:lnTo>
                    <a:pt x="1380" y="422"/>
                  </a:lnTo>
                  <a:lnTo>
                    <a:pt x="1330" y="427"/>
                  </a:lnTo>
                  <a:lnTo>
                    <a:pt x="1278" y="430"/>
                  </a:lnTo>
                  <a:lnTo>
                    <a:pt x="1226" y="433"/>
                  </a:lnTo>
                  <a:lnTo>
                    <a:pt x="1173" y="435"/>
                  </a:lnTo>
                  <a:lnTo>
                    <a:pt x="1122" y="437"/>
                  </a:lnTo>
                  <a:lnTo>
                    <a:pt x="1069" y="437"/>
                  </a:lnTo>
                  <a:lnTo>
                    <a:pt x="1069" y="437"/>
                  </a:lnTo>
                  <a:lnTo>
                    <a:pt x="984" y="437"/>
                  </a:lnTo>
                  <a:lnTo>
                    <a:pt x="900" y="433"/>
                  </a:lnTo>
                  <a:lnTo>
                    <a:pt x="815" y="427"/>
                  </a:lnTo>
                  <a:lnTo>
                    <a:pt x="733" y="419"/>
                  </a:lnTo>
                  <a:lnTo>
                    <a:pt x="651" y="409"/>
                  </a:lnTo>
                  <a:lnTo>
                    <a:pt x="573" y="396"/>
                  </a:lnTo>
                  <a:lnTo>
                    <a:pt x="496" y="381"/>
                  </a:lnTo>
                  <a:lnTo>
                    <a:pt x="423" y="363"/>
                  </a:lnTo>
                  <a:lnTo>
                    <a:pt x="387" y="355"/>
                  </a:lnTo>
                  <a:lnTo>
                    <a:pt x="353" y="344"/>
                  </a:lnTo>
                  <a:lnTo>
                    <a:pt x="320" y="334"/>
                  </a:lnTo>
                  <a:lnTo>
                    <a:pt x="288" y="323"/>
                  </a:lnTo>
                  <a:lnTo>
                    <a:pt x="256" y="312"/>
                  </a:lnTo>
                  <a:lnTo>
                    <a:pt x="226" y="299"/>
                  </a:lnTo>
                  <a:lnTo>
                    <a:pt x="197" y="286"/>
                  </a:lnTo>
                  <a:lnTo>
                    <a:pt x="169" y="273"/>
                  </a:lnTo>
                  <a:lnTo>
                    <a:pt x="144" y="259"/>
                  </a:lnTo>
                  <a:lnTo>
                    <a:pt x="119" y="245"/>
                  </a:lnTo>
                  <a:lnTo>
                    <a:pt x="95" y="230"/>
                  </a:lnTo>
                  <a:lnTo>
                    <a:pt x="73" y="214"/>
                  </a:lnTo>
                  <a:lnTo>
                    <a:pt x="52" y="198"/>
                  </a:lnTo>
                  <a:lnTo>
                    <a:pt x="33" y="182"/>
                  </a:lnTo>
                  <a:lnTo>
                    <a:pt x="16" y="165"/>
                  </a:lnTo>
                  <a:lnTo>
                    <a:pt x="0" y="148"/>
                  </a:lnTo>
                  <a:lnTo>
                    <a:pt x="0" y="1698"/>
                  </a:lnTo>
                  <a:lnTo>
                    <a:pt x="0" y="1698"/>
                  </a:lnTo>
                  <a:lnTo>
                    <a:pt x="28" y="1716"/>
                  </a:lnTo>
                  <a:lnTo>
                    <a:pt x="57" y="1732"/>
                  </a:lnTo>
                  <a:lnTo>
                    <a:pt x="87" y="1746"/>
                  </a:lnTo>
                  <a:lnTo>
                    <a:pt x="117" y="1757"/>
                  </a:lnTo>
                  <a:lnTo>
                    <a:pt x="150" y="1766"/>
                  </a:lnTo>
                  <a:lnTo>
                    <a:pt x="183" y="1773"/>
                  </a:lnTo>
                  <a:lnTo>
                    <a:pt x="217" y="1778"/>
                  </a:lnTo>
                  <a:lnTo>
                    <a:pt x="252" y="1779"/>
                  </a:lnTo>
                  <a:lnTo>
                    <a:pt x="252" y="17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sp>
          <p:nvSpPr>
            <p:cNvPr id="238" name="Freeform 18"/>
            <p:cNvSpPr>
              <a:spLocks/>
            </p:cNvSpPr>
            <p:nvPr/>
          </p:nvSpPr>
          <p:spPr bwMode="auto">
            <a:xfrm>
              <a:off x="3473450" y="6130925"/>
              <a:ext cx="1741488" cy="727075"/>
            </a:xfrm>
            <a:custGeom>
              <a:avLst/>
              <a:gdLst>
                <a:gd name="T0" fmla="*/ 1911 w 2194"/>
                <a:gd name="T1" fmla="*/ 195 h 915"/>
                <a:gd name="T2" fmla="*/ 1821 w 2194"/>
                <a:gd name="T3" fmla="*/ 183 h 915"/>
                <a:gd name="T4" fmla="*/ 1736 w 2194"/>
                <a:gd name="T5" fmla="*/ 156 h 915"/>
                <a:gd name="T6" fmla="*/ 1655 w 2194"/>
                <a:gd name="T7" fmla="*/ 117 h 915"/>
                <a:gd name="T8" fmla="*/ 1583 w 2194"/>
                <a:gd name="T9" fmla="*/ 64 h 915"/>
                <a:gd name="T10" fmla="*/ 1519 w 2194"/>
                <a:gd name="T11" fmla="*/ 0 h 915"/>
                <a:gd name="T12" fmla="*/ 1479 w 2194"/>
                <a:gd name="T13" fmla="*/ 44 h 915"/>
                <a:gd name="T14" fmla="*/ 1408 w 2194"/>
                <a:gd name="T15" fmla="*/ 101 h 915"/>
                <a:gd name="T16" fmla="*/ 1331 w 2194"/>
                <a:gd name="T17" fmla="*/ 145 h 915"/>
                <a:gd name="T18" fmla="*/ 1247 w 2194"/>
                <a:gd name="T19" fmla="*/ 175 h 915"/>
                <a:gd name="T20" fmla="*/ 1158 w 2194"/>
                <a:gd name="T21" fmla="*/ 193 h 915"/>
                <a:gd name="T22" fmla="*/ 1098 w 2194"/>
                <a:gd name="T23" fmla="*/ 195 h 915"/>
                <a:gd name="T24" fmla="*/ 1006 w 2194"/>
                <a:gd name="T25" fmla="*/ 188 h 915"/>
                <a:gd name="T26" fmla="*/ 918 w 2194"/>
                <a:gd name="T27" fmla="*/ 166 h 915"/>
                <a:gd name="T28" fmla="*/ 836 w 2194"/>
                <a:gd name="T29" fmla="*/ 131 h 915"/>
                <a:gd name="T30" fmla="*/ 762 w 2194"/>
                <a:gd name="T31" fmla="*/ 83 h 915"/>
                <a:gd name="T32" fmla="*/ 695 w 2194"/>
                <a:gd name="T33" fmla="*/ 22 h 915"/>
                <a:gd name="T34" fmla="*/ 655 w 2194"/>
                <a:gd name="T35" fmla="*/ 22 h 915"/>
                <a:gd name="T36" fmla="*/ 588 w 2194"/>
                <a:gd name="T37" fmla="*/ 83 h 915"/>
                <a:gd name="T38" fmla="*/ 512 w 2194"/>
                <a:gd name="T39" fmla="*/ 131 h 915"/>
                <a:gd name="T40" fmla="*/ 430 w 2194"/>
                <a:gd name="T41" fmla="*/ 166 h 915"/>
                <a:gd name="T42" fmla="*/ 343 w 2194"/>
                <a:gd name="T43" fmla="*/ 188 h 915"/>
                <a:gd name="T44" fmla="*/ 252 w 2194"/>
                <a:gd name="T45" fmla="*/ 195 h 915"/>
                <a:gd name="T46" fmla="*/ 185 w 2194"/>
                <a:gd name="T47" fmla="*/ 192 h 915"/>
                <a:gd name="T48" fmla="*/ 90 w 2194"/>
                <a:gd name="T49" fmla="*/ 171 h 915"/>
                <a:gd name="T50" fmla="*/ 0 w 2194"/>
                <a:gd name="T51" fmla="*/ 135 h 915"/>
                <a:gd name="T52" fmla="*/ 15 w 2194"/>
                <a:gd name="T53" fmla="*/ 703 h 915"/>
                <a:gd name="T54" fmla="*/ 69 w 2194"/>
                <a:gd name="T55" fmla="*/ 737 h 915"/>
                <a:gd name="T56" fmla="*/ 136 w 2194"/>
                <a:gd name="T57" fmla="*/ 770 h 915"/>
                <a:gd name="T58" fmla="*/ 274 w 2194"/>
                <a:gd name="T59" fmla="*/ 819 h 915"/>
                <a:gd name="T60" fmla="*/ 477 w 2194"/>
                <a:gd name="T61" fmla="*/ 866 h 915"/>
                <a:gd name="T62" fmla="*/ 713 w 2194"/>
                <a:gd name="T63" fmla="*/ 899 h 915"/>
                <a:gd name="T64" fmla="*/ 975 w 2194"/>
                <a:gd name="T65" fmla="*/ 914 h 915"/>
                <a:gd name="T66" fmla="*/ 1125 w 2194"/>
                <a:gd name="T67" fmla="*/ 915 h 915"/>
                <a:gd name="T68" fmla="*/ 1294 w 2194"/>
                <a:gd name="T69" fmla="*/ 909 h 915"/>
                <a:gd name="T70" fmla="*/ 1455 w 2194"/>
                <a:gd name="T71" fmla="*/ 895 h 915"/>
                <a:gd name="T72" fmla="*/ 1604 w 2194"/>
                <a:gd name="T73" fmla="*/ 875 h 915"/>
                <a:gd name="T74" fmla="*/ 1741 w 2194"/>
                <a:gd name="T75" fmla="*/ 849 h 915"/>
                <a:gd name="T76" fmla="*/ 1863 w 2194"/>
                <a:gd name="T77" fmla="*/ 818 h 915"/>
                <a:gd name="T78" fmla="*/ 1969 w 2194"/>
                <a:gd name="T79" fmla="*/ 782 h 915"/>
                <a:gd name="T80" fmla="*/ 2058 w 2194"/>
                <a:gd name="T81" fmla="*/ 742 h 915"/>
                <a:gd name="T82" fmla="*/ 2125 w 2194"/>
                <a:gd name="T83" fmla="*/ 698 h 915"/>
                <a:gd name="T84" fmla="*/ 2170 w 2194"/>
                <a:gd name="T85" fmla="*/ 651 h 915"/>
                <a:gd name="T86" fmla="*/ 2191 w 2194"/>
                <a:gd name="T87" fmla="*/ 601 h 915"/>
                <a:gd name="T88" fmla="*/ 2194 w 2194"/>
                <a:gd name="T89" fmla="*/ 135 h 915"/>
                <a:gd name="T90" fmla="*/ 2104 w 2194"/>
                <a:gd name="T91" fmla="*/ 171 h 915"/>
                <a:gd name="T92" fmla="*/ 2009 w 2194"/>
                <a:gd name="T93" fmla="*/ 192 h 915"/>
                <a:gd name="T94" fmla="*/ 1942 w 2194"/>
                <a:gd name="T95" fmla="*/ 195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94" h="915">
                  <a:moveTo>
                    <a:pt x="1942" y="195"/>
                  </a:moveTo>
                  <a:lnTo>
                    <a:pt x="1942" y="195"/>
                  </a:lnTo>
                  <a:lnTo>
                    <a:pt x="1911" y="195"/>
                  </a:lnTo>
                  <a:lnTo>
                    <a:pt x="1881" y="193"/>
                  </a:lnTo>
                  <a:lnTo>
                    <a:pt x="1851" y="188"/>
                  </a:lnTo>
                  <a:lnTo>
                    <a:pt x="1821" y="183"/>
                  </a:lnTo>
                  <a:lnTo>
                    <a:pt x="1792" y="175"/>
                  </a:lnTo>
                  <a:lnTo>
                    <a:pt x="1764" y="166"/>
                  </a:lnTo>
                  <a:lnTo>
                    <a:pt x="1736" y="156"/>
                  </a:lnTo>
                  <a:lnTo>
                    <a:pt x="1708" y="145"/>
                  </a:lnTo>
                  <a:lnTo>
                    <a:pt x="1682" y="131"/>
                  </a:lnTo>
                  <a:lnTo>
                    <a:pt x="1655" y="117"/>
                  </a:lnTo>
                  <a:lnTo>
                    <a:pt x="1631" y="101"/>
                  </a:lnTo>
                  <a:lnTo>
                    <a:pt x="1606" y="83"/>
                  </a:lnTo>
                  <a:lnTo>
                    <a:pt x="1583" y="64"/>
                  </a:lnTo>
                  <a:lnTo>
                    <a:pt x="1561" y="44"/>
                  </a:lnTo>
                  <a:lnTo>
                    <a:pt x="1539" y="22"/>
                  </a:lnTo>
                  <a:lnTo>
                    <a:pt x="1519" y="0"/>
                  </a:lnTo>
                  <a:lnTo>
                    <a:pt x="1519" y="0"/>
                  </a:lnTo>
                  <a:lnTo>
                    <a:pt x="1499" y="22"/>
                  </a:lnTo>
                  <a:lnTo>
                    <a:pt x="1479" y="44"/>
                  </a:lnTo>
                  <a:lnTo>
                    <a:pt x="1456" y="64"/>
                  </a:lnTo>
                  <a:lnTo>
                    <a:pt x="1432" y="83"/>
                  </a:lnTo>
                  <a:lnTo>
                    <a:pt x="1408" y="101"/>
                  </a:lnTo>
                  <a:lnTo>
                    <a:pt x="1383" y="117"/>
                  </a:lnTo>
                  <a:lnTo>
                    <a:pt x="1358" y="131"/>
                  </a:lnTo>
                  <a:lnTo>
                    <a:pt x="1331" y="145"/>
                  </a:lnTo>
                  <a:lnTo>
                    <a:pt x="1303" y="156"/>
                  </a:lnTo>
                  <a:lnTo>
                    <a:pt x="1276" y="166"/>
                  </a:lnTo>
                  <a:lnTo>
                    <a:pt x="1247" y="175"/>
                  </a:lnTo>
                  <a:lnTo>
                    <a:pt x="1217" y="183"/>
                  </a:lnTo>
                  <a:lnTo>
                    <a:pt x="1188" y="188"/>
                  </a:lnTo>
                  <a:lnTo>
                    <a:pt x="1158" y="193"/>
                  </a:lnTo>
                  <a:lnTo>
                    <a:pt x="1128" y="195"/>
                  </a:lnTo>
                  <a:lnTo>
                    <a:pt x="1098" y="195"/>
                  </a:lnTo>
                  <a:lnTo>
                    <a:pt x="1098" y="195"/>
                  </a:lnTo>
                  <a:lnTo>
                    <a:pt x="1066" y="195"/>
                  </a:lnTo>
                  <a:lnTo>
                    <a:pt x="1036" y="193"/>
                  </a:lnTo>
                  <a:lnTo>
                    <a:pt x="1006" y="188"/>
                  </a:lnTo>
                  <a:lnTo>
                    <a:pt x="977" y="183"/>
                  </a:lnTo>
                  <a:lnTo>
                    <a:pt x="947" y="175"/>
                  </a:lnTo>
                  <a:lnTo>
                    <a:pt x="918" y="166"/>
                  </a:lnTo>
                  <a:lnTo>
                    <a:pt x="891" y="156"/>
                  </a:lnTo>
                  <a:lnTo>
                    <a:pt x="863" y="145"/>
                  </a:lnTo>
                  <a:lnTo>
                    <a:pt x="836" y="131"/>
                  </a:lnTo>
                  <a:lnTo>
                    <a:pt x="811" y="117"/>
                  </a:lnTo>
                  <a:lnTo>
                    <a:pt x="786" y="101"/>
                  </a:lnTo>
                  <a:lnTo>
                    <a:pt x="762" y="83"/>
                  </a:lnTo>
                  <a:lnTo>
                    <a:pt x="738" y="64"/>
                  </a:lnTo>
                  <a:lnTo>
                    <a:pt x="715" y="44"/>
                  </a:lnTo>
                  <a:lnTo>
                    <a:pt x="695" y="22"/>
                  </a:lnTo>
                  <a:lnTo>
                    <a:pt x="675" y="0"/>
                  </a:lnTo>
                  <a:lnTo>
                    <a:pt x="675" y="0"/>
                  </a:lnTo>
                  <a:lnTo>
                    <a:pt x="655" y="22"/>
                  </a:lnTo>
                  <a:lnTo>
                    <a:pt x="633" y="44"/>
                  </a:lnTo>
                  <a:lnTo>
                    <a:pt x="611" y="64"/>
                  </a:lnTo>
                  <a:lnTo>
                    <a:pt x="588" y="83"/>
                  </a:lnTo>
                  <a:lnTo>
                    <a:pt x="563" y="101"/>
                  </a:lnTo>
                  <a:lnTo>
                    <a:pt x="539" y="117"/>
                  </a:lnTo>
                  <a:lnTo>
                    <a:pt x="512" y="131"/>
                  </a:lnTo>
                  <a:lnTo>
                    <a:pt x="486" y="145"/>
                  </a:lnTo>
                  <a:lnTo>
                    <a:pt x="458" y="156"/>
                  </a:lnTo>
                  <a:lnTo>
                    <a:pt x="430" y="166"/>
                  </a:lnTo>
                  <a:lnTo>
                    <a:pt x="402" y="175"/>
                  </a:lnTo>
                  <a:lnTo>
                    <a:pt x="373" y="183"/>
                  </a:lnTo>
                  <a:lnTo>
                    <a:pt x="343" y="188"/>
                  </a:lnTo>
                  <a:lnTo>
                    <a:pt x="313" y="193"/>
                  </a:lnTo>
                  <a:lnTo>
                    <a:pt x="283" y="195"/>
                  </a:lnTo>
                  <a:lnTo>
                    <a:pt x="252" y="195"/>
                  </a:lnTo>
                  <a:lnTo>
                    <a:pt x="252" y="195"/>
                  </a:lnTo>
                  <a:lnTo>
                    <a:pt x="218" y="195"/>
                  </a:lnTo>
                  <a:lnTo>
                    <a:pt x="185" y="192"/>
                  </a:lnTo>
                  <a:lnTo>
                    <a:pt x="153" y="186"/>
                  </a:lnTo>
                  <a:lnTo>
                    <a:pt x="121" y="180"/>
                  </a:lnTo>
                  <a:lnTo>
                    <a:pt x="90" y="171"/>
                  </a:lnTo>
                  <a:lnTo>
                    <a:pt x="59" y="161"/>
                  </a:lnTo>
                  <a:lnTo>
                    <a:pt x="29" y="149"/>
                  </a:lnTo>
                  <a:lnTo>
                    <a:pt x="0" y="135"/>
                  </a:lnTo>
                  <a:lnTo>
                    <a:pt x="0" y="690"/>
                  </a:lnTo>
                  <a:lnTo>
                    <a:pt x="0" y="690"/>
                  </a:lnTo>
                  <a:lnTo>
                    <a:pt x="15" y="703"/>
                  </a:lnTo>
                  <a:lnTo>
                    <a:pt x="32" y="714"/>
                  </a:lnTo>
                  <a:lnTo>
                    <a:pt x="50" y="726"/>
                  </a:lnTo>
                  <a:lnTo>
                    <a:pt x="69" y="737"/>
                  </a:lnTo>
                  <a:lnTo>
                    <a:pt x="91" y="748"/>
                  </a:lnTo>
                  <a:lnTo>
                    <a:pt x="112" y="760"/>
                  </a:lnTo>
                  <a:lnTo>
                    <a:pt x="136" y="770"/>
                  </a:lnTo>
                  <a:lnTo>
                    <a:pt x="161" y="780"/>
                  </a:lnTo>
                  <a:lnTo>
                    <a:pt x="214" y="800"/>
                  </a:lnTo>
                  <a:lnTo>
                    <a:pt x="274" y="819"/>
                  </a:lnTo>
                  <a:lnTo>
                    <a:pt x="337" y="835"/>
                  </a:lnTo>
                  <a:lnTo>
                    <a:pt x="405" y="852"/>
                  </a:lnTo>
                  <a:lnTo>
                    <a:pt x="477" y="866"/>
                  </a:lnTo>
                  <a:lnTo>
                    <a:pt x="551" y="878"/>
                  </a:lnTo>
                  <a:lnTo>
                    <a:pt x="631" y="890"/>
                  </a:lnTo>
                  <a:lnTo>
                    <a:pt x="713" y="899"/>
                  </a:lnTo>
                  <a:lnTo>
                    <a:pt x="797" y="905"/>
                  </a:lnTo>
                  <a:lnTo>
                    <a:pt x="886" y="911"/>
                  </a:lnTo>
                  <a:lnTo>
                    <a:pt x="975" y="914"/>
                  </a:lnTo>
                  <a:lnTo>
                    <a:pt x="1067" y="915"/>
                  </a:lnTo>
                  <a:lnTo>
                    <a:pt x="1067" y="915"/>
                  </a:lnTo>
                  <a:lnTo>
                    <a:pt x="1125" y="915"/>
                  </a:lnTo>
                  <a:lnTo>
                    <a:pt x="1182" y="914"/>
                  </a:lnTo>
                  <a:lnTo>
                    <a:pt x="1239" y="911"/>
                  </a:lnTo>
                  <a:lnTo>
                    <a:pt x="1294" y="909"/>
                  </a:lnTo>
                  <a:lnTo>
                    <a:pt x="1349" y="905"/>
                  </a:lnTo>
                  <a:lnTo>
                    <a:pt x="1402" y="900"/>
                  </a:lnTo>
                  <a:lnTo>
                    <a:pt x="1455" y="895"/>
                  </a:lnTo>
                  <a:lnTo>
                    <a:pt x="1505" y="888"/>
                  </a:lnTo>
                  <a:lnTo>
                    <a:pt x="1556" y="882"/>
                  </a:lnTo>
                  <a:lnTo>
                    <a:pt x="1604" y="875"/>
                  </a:lnTo>
                  <a:lnTo>
                    <a:pt x="1651" y="867"/>
                  </a:lnTo>
                  <a:lnTo>
                    <a:pt x="1697" y="858"/>
                  </a:lnTo>
                  <a:lnTo>
                    <a:pt x="1741" y="849"/>
                  </a:lnTo>
                  <a:lnTo>
                    <a:pt x="1784" y="839"/>
                  </a:lnTo>
                  <a:lnTo>
                    <a:pt x="1824" y="829"/>
                  </a:lnTo>
                  <a:lnTo>
                    <a:pt x="1863" y="818"/>
                  </a:lnTo>
                  <a:lnTo>
                    <a:pt x="1901" y="806"/>
                  </a:lnTo>
                  <a:lnTo>
                    <a:pt x="1937" y="795"/>
                  </a:lnTo>
                  <a:lnTo>
                    <a:pt x="1969" y="782"/>
                  </a:lnTo>
                  <a:lnTo>
                    <a:pt x="2001" y="769"/>
                  </a:lnTo>
                  <a:lnTo>
                    <a:pt x="2030" y="756"/>
                  </a:lnTo>
                  <a:lnTo>
                    <a:pt x="2058" y="742"/>
                  </a:lnTo>
                  <a:lnTo>
                    <a:pt x="2083" y="727"/>
                  </a:lnTo>
                  <a:lnTo>
                    <a:pt x="2104" y="713"/>
                  </a:lnTo>
                  <a:lnTo>
                    <a:pt x="2125" y="698"/>
                  </a:lnTo>
                  <a:lnTo>
                    <a:pt x="2142" y="683"/>
                  </a:lnTo>
                  <a:lnTo>
                    <a:pt x="2157" y="666"/>
                  </a:lnTo>
                  <a:lnTo>
                    <a:pt x="2170" y="651"/>
                  </a:lnTo>
                  <a:lnTo>
                    <a:pt x="2180" y="635"/>
                  </a:lnTo>
                  <a:lnTo>
                    <a:pt x="2188" y="618"/>
                  </a:lnTo>
                  <a:lnTo>
                    <a:pt x="2191" y="601"/>
                  </a:lnTo>
                  <a:lnTo>
                    <a:pt x="2194" y="584"/>
                  </a:lnTo>
                  <a:lnTo>
                    <a:pt x="2194" y="135"/>
                  </a:lnTo>
                  <a:lnTo>
                    <a:pt x="2194" y="135"/>
                  </a:lnTo>
                  <a:lnTo>
                    <a:pt x="2165" y="149"/>
                  </a:lnTo>
                  <a:lnTo>
                    <a:pt x="2135" y="161"/>
                  </a:lnTo>
                  <a:lnTo>
                    <a:pt x="2104" y="171"/>
                  </a:lnTo>
                  <a:lnTo>
                    <a:pt x="2073" y="180"/>
                  </a:lnTo>
                  <a:lnTo>
                    <a:pt x="2041" y="186"/>
                  </a:lnTo>
                  <a:lnTo>
                    <a:pt x="2009" y="192"/>
                  </a:lnTo>
                  <a:lnTo>
                    <a:pt x="1976" y="195"/>
                  </a:lnTo>
                  <a:lnTo>
                    <a:pt x="1942" y="195"/>
                  </a:lnTo>
                  <a:lnTo>
                    <a:pt x="1942"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grpSp>
      <p:sp>
        <p:nvSpPr>
          <p:cNvPr id="146" name="Rectangle 145"/>
          <p:cNvSpPr/>
          <p:nvPr/>
        </p:nvSpPr>
        <p:spPr>
          <a:xfrm>
            <a:off x="3145110" y="2176754"/>
            <a:ext cx="1190817" cy="261610"/>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Data Factory </a:t>
            </a:r>
            <a:endParaRPr lang="en-US" sz="1100" dirty="0">
              <a:solidFill>
                <a:srgbClr val="FFFFFF"/>
              </a:solidFill>
            </a:endParaRPr>
          </a:p>
        </p:txBody>
      </p:sp>
      <p:sp>
        <p:nvSpPr>
          <p:cNvPr id="149" name="Rectangle 148"/>
          <p:cNvSpPr/>
          <p:nvPr/>
        </p:nvSpPr>
        <p:spPr>
          <a:xfrm>
            <a:off x="6697340" y="2097458"/>
            <a:ext cx="1188805" cy="430887"/>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Machine Learning</a:t>
            </a:r>
          </a:p>
        </p:txBody>
      </p:sp>
      <p:sp>
        <p:nvSpPr>
          <p:cNvPr id="147" name="Rectangle 146"/>
          <p:cNvSpPr/>
          <p:nvPr/>
        </p:nvSpPr>
        <p:spPr>
          <a:xfrm>
            <a:off x="4834447" y="2176754"/>
            <a:ext cx="1190817" cy="261610"/>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Data Lake Store</a:t>
            </a:r>
          </a:p>
        </p:txBody>
      </p:sp>
      <p:grpSp>
        <p:nvGrpSpPr>
          <p:cNvPr id="239" name="Group 238"/>
          <p:cNvGrpSpPr/>
          <p:nvPr/>
        </p:nvGrpSpPr>
        <p:grpSpPr>
          <a:xfrm>
            <a:off x="4545383" y="2181635"/>
            <a:ext cx="235342" cy="235342"/>
            <a:chOff x="4068192" y="3363795"/>
            <a:chExt cx="324957" cy="324957"/>
          </a:xfrm>
        </p:grpSpPr>
        <p:sp>
          <p:nvSpPr>
            <p:cNvPr id="240" name="Rounded Rectangle 239"/>
            <p:cNvSpPr/>
            <p:nvPr/>
          </p:nvSpPr>
          <p:spPr bwMode="auto">
            <a:xfrm>
              <a:off x="4068192" y="3363795"/>
              <a:ext cx="324957" cy="324957"/>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4106551" y="3401141"/>
              <a:ext cx="43611" cy="4361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4245904" y="3401141"/>
              <a:ext cx="43611" cy="4361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Oval 242"/>
            <p:cNvSpPr/>
            <p:nvPr/>
          </p:nvSpPr>
          <p:spPr bwMode="auto">
            <a:xfrm>
              <a:off x="4174625" y="3401529"/>
              <a:ext cx="46815" cy="46816"/>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Oval 243"/>
            <p:cNvSpPr/>
            <p:nvPr/>
          </p:nvSpPr>
          <p:spPr bwMode="auto">
            <a:xfrm>
              <a:off x="4313978" y="3401529"/>
              <a:ext cx="46815" cy="46816"/>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4106551" y="3550317"/>
              <a:ext cx="43611" cy="4361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4245904" y="3550317"/>
              <a:ext cx="43611" cy="4361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7" name="Oval 246"/>
            <p:cNvSpPr/>
            <p:nvPr/>
          </p:nvSpPr>
          <p:spPr bwMode="auto">
            <a:xfrm>
              <a:off x="4174625" y="3550705"/>
              <a:ext cx="46815" cy="46816"/>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Oval 247"/>
            <p:cNvSpPr/>
            <p:nvPr/>
          </p:nvSpPr>
          <p:spPr bwMode="auto">
            <a:xfrm>
              <a:off x="4313978" y="3550705"/>
              <a:ext cx="46815" cy="46816"/>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4178218" y="3621636"/>
              <a:ext cx="43611" cy="4361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4317571" y="3621636"/>
              <a:ext cx="43611" cy="4361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1" name="Oval 250"/>
            <p:cNvSpPr/>
            <p:nvPr/>
          </p:nvSpPr>
          <p:spPr bwMode="auto">
            <a:xfrm>
              <a:off x="4106939" y="3622024"/>
              <a:ext cx="46815" cy="46816"/>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2" name="Oval 251"/>
            <p:cNvSpPr/>
            <p:nvPr/>
          </p:nvSpPr>
          <p:spPr bwMode="auto">
            <a:xfrm>
              <a:off x="4246293" y="3622024"/>
              <a:ext cx="46815" cy="46816"/>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4178218" y="3465945"/>
              <a:ext cx="43611" cy="4361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4317571" y="3465945"/>
              <a:ext cx="43611" cy="4361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5" name="Oval 254"/>
            <p:cNvSpPr/>
            <p:nvPr/>
          </p:nvSpPr>
          <p:spPr bwMode="auto">
            <a:xfrm>
              <a:off x="4106939" y="3466334"/>
              <a:ext cx="46815" cy="46816"/>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6" name="Oval 255"/>
            <p:cNvSpPr/>
            <p:nvPr/>
          </p:nvSpPr>
          <p:spPr bwMode="auto">
            <a:xfrm>
              <a:off x="4246293" y="3466334"/>
              <a:ext cx="46815" cy="46816"/>
            </a:xfrm>
            <a:prstGeom prst="ellipse">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1" name="Rectangle 150"/>
          <p:cNvSpPr/>
          <p:nvPr/>
        </p:nvSpPr>
        <p:spPr>
          <a:xfrm>
            <a:off x="8477444" y="2097458"/>
            <a:ext cx="1188805" cy="430887"/>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Cognitive Services</a:t>
            </a:r>
          </a:p>
        </p:txBody>
      </p:sp>
      <p:grpSp>
        <p:nvGrpSpPr>
          <p:cNvPr id="13" name="Group 12"/>
          <p:cNvGrpSpPr/>
          <p:nvPr/>
        </p:nvGrpSpPr>
        <p:grpSpPr>
          <a:xfrm>
            <a:off x="8054139" y="2170914"/>
            <a:ext cx="400460" cy="256783"/>
            <a:chOff x="7822816" y="2717080"/>
            <a:chExt cx="427431" cy="274077"/>
          </a:xfrm>
        </p:grpSpPr>
        <p:sp>
          <p:nvSpPr>
            <p:cNvPr id="257" name="Freeform 256"/>
            <p:cNvSpPr>
              <a:spLocks/>
            </p:cNvSpPr>
            <p:nvPr/>
          </p:nvSpPr>
          <p:spPr bwMode="auto">
            <a:xfrm flipH="1">
              <a:off x="7822816"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chemeClr val="tx1"/>
            </a:solidFill>
            <a:ln>
              <a:noFill/>
            </a:ln>
          </p:spPr>
          <p:txBody>
            <a:bodyPr vert="horz" wrap="square" lIns="91427" tIns="45713" rIns="91427" bIns="45713" numCol="1" anchor="t" anchorCtr="0" compatLnSpc="1">
              <a:prstTxWarp prst="textNoShape">
                <a:avLst/>
              </a:prstTxWarp>
              <a:noAutofit/>
            </a:bodyPr>
            <a:lstStyle/>
            <a:p>
              <a:pPr defTabSz="914367"/>
              <a:endParaRPr lang="en-US">
                <a:solidFill>
                  <a:srgbClr val="FFFFFF"/>
                </a:solidFill>
              </a:endParaRPr>
            </a:p>
          </p:txBody>
        </p:sp>
        <p:sp>
          <p:nvSpPr>
            <p:cNvPr id="258" name="Freeform 109"/>
            <p:cNvSpPr>
              <a:spLocks/>
            </p:cNvSpPr>
            <p:nvPr/>
          </p:nvSpPr>
          <p:spPr bwMode="auto">
            <a:xfrm>
              <a:off x="7936686"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grpSp>
      <p:sp>
        <p:nvSpPr>
          <p:cNvPr id="263" name="Rectangle 262"/>
          <p:cNvSpPr/>
          <p:nvPr/>
        </p:nvSpPr>
        <p:spPr>
          <a:xfrm>
            <a:off x="8300622" y="5090613"/>
            <a:ext cx="1190817" cy="261610"/>
          </a:xfrm>
          <a:prstGeom prst="rect">
            <a:avLst/>
          </a:prstGeom>
        </p:spPr>
        <p:txBody>
          <a:bodyPr wrap="square">
            <a:spAutoFit/>
          </a:bodyPr>
          <a:lstStyle/>
          <a:p>
            <a:pPr defTabSz="914367"/>
            <a:r>
              <a:rPr lang="en-US" sz="1100" dirty="0">
                <a:solidFill>
                  <a:srgbClr val="FFFFFF"/>
                </a:solidFill>
                <a:cs typeface="Segoe UI Semilight" panose="020B0402040204020203" pitchFamily="34" charset="0"/>
              </a:rPr>
              <a:t>Power BI</a:t>
            </a:r>
          </a:p>
        </p:txBody>
      </p:sp>
      <p:grpSp>
        <p:nvGrpSpPr>
          <p:cNvPr id="30" name="Group 29"/>
          <p:cNvGrpSpPr/>
          <p:nvPr/>
        </p:nvGrpSpPr>
        <p:grpSpPr>
          <a:xfrm>
            <a:off x="7965433" y="5115886"/>
            <a:ext cx="304404" cy="194560"/>
            <a:chOff x="7884058" y="5368509"/>
            <a:chExt cx="324905" cy="207663"/>
          </a:xfrm>
        </p:grpSpPr>
        <p:sp>
          <p:nvSpPr>
            <p:cNvPr id="265" name="Freeform 5"/>
            <p:cNvSpPr>
              <a:spLocks noEditPoints="1"/>
            </p:cNvSpPr>
            <p:nvPr/>
          </p:nvSpPr>
          <p:spPr bwMode="auto">
            <a:xfrm>
              <a:off x="7884058"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367"/>
              <a:endParaRPr lang="en-US" sz="1765">
                <a:solidFill>
                  <a:srgbClr val="FFFFFF"/>
                </a:solidFill>
              </a:endParaRPr>
            </a:p>
          </p:txBody>
        </p:sp>
        <p:sp>
          <p:nvSpPr>
            <p:cNvPr id="266" name="Freeform 6"/>
            <p:cNvSpPr>
              <a:spLocks/>
            </p:cNvSpPr>
            <p:nvPr/>
          </p:nvSpPr>
          <p:spPr bwMode="auto">
            <a:xfrm>
              <a:off x="8002832"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367"/>
              <a:endParaRPr lang="en-US" sz="1765">
                <a:solidFill>
                  <a:srgbClr val="FFFFFF"/>
                </a:solidFill>
              </a:endParaRPr>
            </a:p>
          </p:txBody>
        </p:sp>
        <p:sp>
          <p:nvSpPr>
            <p:cNvPr id="267" name="Freeform 7"/>
            <p:cNvSpPr>
              <a:spLocks/>
            </p:cNvSpPr>
            <p:nvPr/>
          </p:nvSpPr>
          <p:spPr bwMode="auto">
            <a:xfrm>
              <a:off x="8055706"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367"/>
              <a:endParaRPr lang="en-US" sz="1765">
                <a:solidFill>
                  <a:srgbClr val="FFFFFF"/>
                </a:solidFill>
              </a:endParaRPr>
            </a:p>
          </p:txBody>
        </p:sp>
        <p:sp>
          <p:nvSpPr>
            <p:cNvPr id="268" name="Freeform 8"/>
            <p:cNvSpPr>
              <a:spLocks/>
            </p:cNvSpPr>
            <p:nvPr/>
          </p:nvSpPr>
          <p:spPr bwMode="auto">
            <a:xfrm>
              <a:off x="7943062"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367"/>
              <a:endParaRPr lang="en-US" sz="1765">
                <a:solidFill>
                  <a:srgbClr val="FFFFFF"/>
                </a:solidFill>
              </a:endParaRPr>
            </a:p>
          </p:txBody>
        </p:sp>
        <p:sp>
          <p:nvSpPr>
            <p:cNvPr id="269" name="Freeform 9"/>
            <p:cNvSpPr>
              <a:spLocks/>
            </p:cNvSpPr>
            <p:nvPr/>
          </p:nvSpPr>
          <p:spPr bwMode="auto">
            <a:xfrm>
              <a:off x="8104749"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chemeClr val="tx1"/>
            </a:solidFill>
            <a:ln>
              <a:noFill/>
            </a:ln>
          </p:spPr>
          <p:txBody>
            <a:bodyPr vert="horz" wrap="square" lIns="89630" tIns="44814" rIns="89630" bIns="44814" numCol="1" anchor="t" anchorCtr="0" compatLnSpc="1">
              <a:prstTxWarp prst="textNoShape">
                <a:avLst/>
              </a:prstTxWarp>
            </a:bodyPr>
            <a:lstStyle/>
            <a:p>
              <a:pPr defTabSz="914367"/>
              <a:endParaRPr lang="en-US" sz="1765">
                <a:solidFill>
                  <a:srgbClr val="FFFFFF"/>
                </a:solidFill>
              </a:endParaRPr>
            </a:p>
          </p:txBody>
        </p:sp>
      </p:grpSp>
      <p:sp>
        <p:nvSpPr>
          <p:cNvPr id="156" name="Freeform 155"/>
          <p:cNvSpPr/>
          <p:nvPr/>
        </p:nvSpPr>
        <p:spPr bwMode="auto">
          <a:xfrm>
            <a:off x="8079469" y="2939449"/>
            <a:ext cx="349800" cy="237781"/>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rgbClr val="FFFFFF"/>
              </a:solidFill>
              <a:ea typeface="Segoe UI" pitchFamily="34" charset="0"/>
              <a:cs typeface="Segoe UI" pitchFamily="34" charset="0"/>
            </a:endParaRPr>
          </a:p>
        </p:txBody>
      </p:sp>
      <p:grpSp>
        <p:nvGrpSpPr>
          <p:cNvPr id="259" name="Group 258"/>
          <p:cNvGrpSpPr/>
          <p:nvPr/>
        </p:nvGrpSpPr>
        <p:grpSpPr>
          <a:xfrm>
            <a:off x="6290200" y="4481848"/>
            <a:ext cx="330403" cy="253812"/>
            <a:chOff x="1260022" y="5196402"/>
            <a:chExt cx="3273425" cy="2514600"/>
          </a:xfrm>
          <a:solidFill>
            <a:schemeClr val="tx1"/>
          </a:solidFill>
        </p:grpSpPr>
        <p:sp>
          <p:nvSpPr>
            <p:cNvPr id="260" name="Freeform 259"/>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61" name="Freeform 260"/>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62" name="Freeform 261"/>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70" name="Freeform 269"/>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grpSp>
      <p:sp>
        <p:nvSpPr>
          <p:cNvPr id="271" name="Freeform 270"/>
          <p:cNvSpPr>
            <a:spLocks/>
          </p:cNvSpPr>
          <p:nvPr/>
        </p:nvSpPr>
        <p:spPr bwMode="auto">
          <a:xfrm>
            <a:off x="6291433" y="3695421"/>
            <a:ext cx="343262" cy="259763"/>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tx1"/>
          </a:solidFill>
          <a:ln w="6350">
            <a:noFill/>
          </a:ln>
        </p:spPr>
        <p:txBody>
          <a:bodyPr vert="horz" wrap="square" lIns="91427" tIns="45713" rIns="91427" bIns="45713" numCol="1" anchor="t" anchorCtr="0" compatLnSpc="1">
            <a:prstTxWarp prst="textNoShape">
              <a:avLst/>
            </a:prstTxWarp>
          </a:bodyPr>
          <a:lstStyle/>
          <a:p>
            <a:pPr defTabSz="914367"/>
            <a:endParaRPr lang="en-US" sz="1600" dirty="0">
              <a:solidFill>
                <a:srgbClr val="FFFFFF"/>
              </a:solidFill>
            </a:endParaRPr>
          </a:p>
        </p:txBody>
      </p:sp>
      <p:sp>
        <p:nvSpPr>
          <p:cNvPr id="301" name="Freeform 300"/>
          <p:cNvSpPr/>
          <p:nvPr/>
        </p:nvSpPr>
        <p:spPr bwMode="auto">
          <a:xfrm>
            <a:off x="2846319" y="2119356"/>
            <a:ext cx="268385" cy="282036"/>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rgbClr val="FFFFFF"/>
              </a:solidFill>
              <a:ea typeface="Segoe UI" pitchFamily="34" charset="0"/>
              <a:cs typeface="Segoe UI" pitchFamily="34" charset="0"/>
            </a:endParaRPr>
          </a:p>
        </p:txBody>
      </p:sp>
      <p:sp>
        <p:nvSpPr>
          <p:cNvPr id="302" name="Freeform 301"/>
          <p:cNvSpPr/>
          <p:nvPr/>
        </p:nvSpPr>
        <p:spPr bwMode="auto">
          <a:xfrm>
            <a:off x="2865358" y="3707262"/>
            <a:ext cx="216961" cy="227043"/>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dirty="0">
              <a:solidFill>
                <a:srgbClr val="FFFFFF"/>
              </a:solidFill>
              <a:ea typeface="Segoe UI" pitchFamily="34" charset="0"/>
              <a:cs typeface="Segoe UI" pitchFamily="34" charset="0"/>
            </a:endParaRPr>
          </a:p>
        </p:txBody>
      </p:sp>
      <p:sp>
        <p:nvSpPr>
          <p:cNvPr id="303" name="Freeform 302"/>
          <p:cNvSpPr/>
          <p:nvPr/>
        </p:nvSpPr>
        <p:spPr bwMode="auto">
          <a:xfrm flipH="1">
            <a:off x="6331953" y="2170754"/>
            <a:ext cx="250388" cy="264973"/>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rgbClr val="FFFFFF"/>
              </a:solidFill>
              <a:ea typeface="Segoe UI" pitchFamily="34" charset="0"/>
              <a:cs typeface="Segoe UI" pitchFamily="34" charset="0"/>
            </a:endParaRPr>
          </a:p>
        </p:txBody>
      </p:sp>
      <p:grpSp>
        <p:nvGrpSpPr>
          <p:cNvPr id="351" name="Group 350"/>
          <p:cNvGrpSpPr/>
          <p:nvPr/>
        </p:nvGrpSpPr>
        <p:grpSpPr>
          <a:xfrm>
            <a:off x="4545988" y="2919803"/>
            <a:ext cx="232591" cy="284870"/>
            <a:chOff x="-3084513" y="3390510"/>
            <a:chExt cx="2716213" cy="3363913"/>
          </a:xfrm>
          <a:solidFill>
            <a:schemeClr val="tx1"/>
          </a:solidFill>
        </p:grpSpPr>
        <p:sp>
          <p:nvSpPr>
            <p:cNvPr id="348"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sp>
          <p:nvSpPr>
            <p:cNvPr id="349"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367"/>
              <a:endParaRPr lang="en-US">
                <a:solidFill>
                  <a:srgbClr val="FFFFFF"/>
                </a:solidFill>
              </a:endParaRPr>
            </a:p>
          </p:txBody>
        </p:sp>
      </p:grpSp>
      <p:sp>
        <p:nvSpPr>
          <p:cNvPr id="177" name="TextBox 176"/>
          <p:cNvSpPr txBox="1"/>
          <p:nvPr/>
        </p:nvSpPr>
        <p:spPr>
          <a:xfrm>
            <a:off x="1647494" y="1848886"/>
            <a:ext cx="562299" cy="369332"/>
          </a:xfrm>
          <a:prstGeom prst="rect">
            <a:avLst/>
          </a:prstGeom>
          <a:noFill/>
        </p:spPr>
        <p:txBody>
          <a:bodyPr wrap="square" lIns="0" tIns="0" rIns="0" bIns="0" rtlCol="0" anchor="ctr" anchorCtr="0">
            <a:spAutoFit/>
          </a:bodyPr>
          <a:lstStyle/>
          <a:p>
            <a:pPr defTabSz="914192">
              <a:spcAft>
                <a:spcPts val="588"/>
              </a:spcAft>
            </a:pPr>
            <a:r>
              <a:rPr lang="en-US" sz="1200" dirty="0">
                <a:solidFill>
                  <a:srgbClr val="002050"/>
                </a:solidFill>
                <a:cs typeface="Segoe UI Semilight" panose="020B0402040204020203" pitchFamily="34" charset="0"/>
              </a:rPr>
              <a:t>Data Sources</a:t>
            </a:r>
          </a:p>
        </p:txBody>
      </p:sp>
      <p:sp>
        <p:nvSpPr>
          <p:cNvPr id="179" name="TextBox 178"/>
          <p:cNvSpPr txBox="1"/>
          <p:nvPr/>
        </p:nvSpPr>
        <p:spPr>
          <a:xfrm>
            <a:off x="1647494" y="3146325"/>
            <a:ext cx="562299" cy="184666"/>
          </a:xfrm>
          <a:prstGeom prst="rect">
            <a:avLst/>
          </a:prstGeom>
          <a:noFill/>
        </p:spPr>
        <p:txBody>
          <a:bodyPr wrap="square" lIns="0" tIns="0" rIns="0" bIns="0" rtlCol="0" anchor="ctr" anchorCtr="0">
            <a:spAutoFit/>
          </a:bodyPr>
          <a:lstStyle/>
          <a:p>
            <a:pPr defTabSz="914192">
              <a:spcBef>
                <a:spcPct val="0"/>
              </a:spcBef>
              <a:spcAft>
                <a:spcPts val="588"/>
              </a:spcAft>
            </a:pPr>
            <a:r>
              <a:rPr lang="en-US" sz="1200" dirty="0">
                <a:solidFill>
                  <a:srgbClr val="002050"/>
                </a:solidFill>
                <a:cs typeface="Segoe UI Semilight" panose="020B0402040204020203" pitchFamily="34" charset="0"/>
              </a:rPr>
              <a:t>Apps</a:t>
            </a:r>
          </a:p>
        </p:txBody>
      </p:sp>
      <p:sp>
        <p:nvSpPr>
          <p:cNvPr id="181" name="TextBox 180"/>
          <p:cNvSpPr txBox="1"/>
          <p:nvPr/>
        </p:nvSpPr>
        <p:spPr>
          <a:xfrm>
            <a:off x="1647494" y="4338193"/>
            <a:ext cx="782405" cy="553998"/>
          </a:xfrm>
          <a:prstGeom prst="rect">
            <a:avLst/>
          </a:prstGeom>
          <a:noFill/>
        </p:spPr>
        <p:txBody>
          <a:bodyPr wrap="square" lIns="0" tIns="0" rIns="0" bIns="0" rtlCol="0" anchor="ctr" anchorCtr="0">
            <a:spAutoFit/>
          </a:bodyPr>
          <a:lstStyle/>
          <a:p>
            <a:pPr defTabSz="914192">
              <a:spcBef>
                <a:spcPct val="0"/>
              </a:spcBef>
              <a:spcAft>
                <a:spcPts val="588"/>
              </a:spcAft>
            </a:pPr>
            <a:r>
              <a:rPr lang="en-US" sz="1200" dirty="0">
                <a:solidFill>
                  <a:srgbClr val="002050"/>
                </a:solidFill>
                <a:cs typeface="Segoe UI Semilight" panose="020B0402040204020203" pitchFamily="34" charset="0"/>
              </a:rPr>
              <a:t>Sensors </a:t>
            </a:r>
            <a:br>
              <a:rPr lang="en-US" sz="1200" dirty="0">
                <a:solidFill>
                  <a:srgbClr val="002050"/>
                </a:solidFill>
                <a:cs typeface="Segoe UI Semilight" panose="020B0402040204020203" pitchFamily="34" charset="0"/>
              </a:rPr>
            </a:br>
            <a:r>
              <a:rPr lang="en-US" sz="1200" dirty="0">
                <a:solidFill>
                  <a:srgbClr val="002050"/>
                </a:solidFill>
                <a:cs typeface="Segoe UI Semilight" panose="020B0402040204020203" pitchFamily="34" charset="0"/>
              </a:rPr>
              <a:t>and devices</a:t>
            </a:r>
          </a:p>
        </p:txBody>
      </p:sp>
      <p:sp>
        <p:nvSpPr>
          <p:cNvPr id="182" name="TextBox 181"/>
          <p:cNvSpPr txBox="1"/>
          <p:nvPr/>
        </p:nvSpPr>
        <p:spPr>
          <a:xfrm>
            <a:off x="1377722" y="5325134"/>
            <a:ext cx="367436" cy="184666"/>
          </a:xfrm>
          <a:prstGeom prst="rect">
            <a:avLst/>
          </a:prstGeom>
          <a:noFill/>
        </p:spPr>
        <p:txBody>
          <a:bodyPr wrap="square" lIns="0" tIns="0" rIns="0" bIns="0" rtlCol="0" anchor="ctr">
            <a:spAutoFit/>
          </a:bodyPr>
          <a:lstStyle>
            <a:defPPr>
              <a:defRPr lang="en-US"/>
            </a:defPPr>
            <a:lvl1pPr algn="ctr" defTabSz="932563">
              <a:spcBef>
                <a:spcPct val="0"/>
              </a:spcBef>
              <a:spcAft>
                <a:spcPts val="600"/>
              </a:spcAft>
              <a:defRPr sz="1100">
                <a:solidFill>
                  <a:schemeClr val="bg1"/>
                </a:solidFill>
                <a:latin typeface="Segoe UI Semilight" panose="020B0402040204020203" pitchFamily="34" charset="0"/>
                <a:cs typeface="Segoe UI Semilight" panose="020B0402040204020203" pitchFamily="34" charset="0"/>
              </a:defRPr>
            </a:lvl1pPr>
          </a:lstStyle>
          <a:p>
            <a:r>
              <a:rPr lang="en-US" sz="1200" dirty="0">
                <a:solidFill>
                  <a:srgbClr val="002050"/>
                </a:solidFill>
                <a:latin typeface="+mn-lt"/>
              </a:rPr>
              <a:t>Data</a:t>
            </a:r>
          </a:p>
        </p:txBody>
      </p:sp>
      <p:cxnSp>
        <p:nvCxnSpPr>
          <p:cNvPr id="202" name="Straight Connector 201"/>
          <p:cNvCxnSpPr>
            <a:endCxn id="177" idx="3"/>
          </p:cNvCxnSpPr>
          <p:nvPr/>
        </p:nvCxnSpPr>
        <p:spPr>
          <a:xfrm flipH="1" flipV="1">
            <a:off x="2209793" y="2033552"/>
            <a:ext cx="2" cy="1221370"/>
          </a:xfrm>
          <a:prstGeom prst="line">
            <a:avLst/>
          </a:prstGeom>
          <a:solidFill>
            <a:srgbClr val="0078D7"/>
          </a:solidFill>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89" name="Picture 288"/>
          <p:cNvPicPr>
            <a:picLocks noChangeAspect="1"/>
          </p:cNvPicPr>
          <p:nvPr/>
        </p:nvPicPr>
        <p:blipFill>
          <a:blip cstate="email">
            <a:extLst>
              <a:ext uri="{28A0092B-C50C-407E-A947-70E740481C1C}">
                <a14:useLocalDpi xmlns:a14="http://schemas.microsoft.com/office/drawing/2010/main"/>
              </a:ext>
            </a:extLst>
          </a:blip>
          <a:stretch>
            <a:fillRect/>
          </a:stretch>
        </p:blipFill>
        <p:spPr>
          <a:xfrm>
            <a:off x="807151" y="2881576"/>
            <a:ext cx="825421" cy="834266"/>
          </a:xfrm>
          <a:prstGeom prst="rect">
            <a:avLst/>
          </a:prstGeom>
        </p:spPr>
      </p:pic>
      <p:pic>
        <p:nvPicPr>
          <p:cNvPr id="290" name="Picture 28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3778" y="4210527"/>
            <a:ext cx="800747" cy="809329"/>
          </a:xfrm>
          <a:prstGeom prst="rect">
            <a:avLst/>
          </a:prstGeom>
        </p:spPr>
      </p:pic>
      <p:pic>
        <p:nvPicPr>
          <p:cNvPr id="291" name="Picture 290"/>
          <p:cNvPicPr>
            <a:picLocks noChangeAspect="1"/>
          </p:cNvPicPr>
          <p:nvPr/>
        </p:nvPicPr>
        <p:blipFill>
          <a:blip cstate="email">
            <a:extLst>
              <a:ext uri="{28A0092B-C50C-407E-A947-70E740481C1C}">
                <a14:useLocalDpi xmlns:a14="http://schemas.microsoft.com/office/drawing/2010/main"/>
              </a:ext>
            </a:extLst>
          </a:blip>
          <a:stretch>
            <a:fillRect/>
          </a:stretch>
        </p:blipFill>
        <p:spPr>
          <a:xfrm>
            <a:off x="883913" y="1643642"/>
            <a:ext cx="729302" cy="737118"/>
          </a:xfrm>
          <a:prstGeom prst="rect">
            <a:avLst/>
          </a:prstGeom>
        </p:spPr>
      </p:pic>
    </p:spTree>
    <p:extLst>
      <p:ext uri="{BB962C8B-B14F-4D97-AF65-F5344CB8AC3E}">
        <p14:creationId xmlns:p14="http://schemas.microsoft.com/office/powerpoint/2010/main" val="253033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3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5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7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4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0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0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0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0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2" grpId="0" animBg="1"/>
      <p:bldP spid="131" grpId="0" animBg="1"/>
      <p:bldP spid="132" grpId="0" animBg="1"/>
      <p:bldP spid="133" grpId="0" animBg="1"/>
      <p:bldP spid="141" grpId="0"/>
      <p:bldP spid="143" grpId="0"/>
      <p:bldP spid="140" grpId="0"/>
      <p:bldP spid="189" grpId="0"/>
      <p:bldP spid="190" grpId="0"/>
      <p:bldP spid="201" grpId="0"/>
      <p:bldP spid="203" grpId="0" animBg="1"/>
      <p:bldP spid="206" grpId="0" animBg="1"/>
      <p:bldP spid="208" grpId="0"/>
      <p:bldP spid="209" grpId="0"/>
      <p:bldP spid="145" grpId="0"/>
      <p:bldP spid="144" grpId="0"/>
      <p:bldP spid="150" grpId="0"/>
      <p:bldP spid="146" grpId="0"/>
      <p:bldP spid="149" grpId="0"/>
      <p:bldP spid="147" grpId="0"/>
      <p:bldP spid="263" grpId="0"/>
      <p:bldP spid="156" grpId="0" animBg="1"/>
      <p:bldP spid="271" grpId="0" animBg="1"/>
      <p:bldP spid="301" grpId="0" animBg="1"/>
      <p:bldP spid="302" grpId="0" animBg="1"/>
      <p:bldP spid="303" grpId="0" animBg="1"/>
      <p:bldP spid="177" grpId="0"/>
      <p:bldP spid="179" grpId="0"/>
      <p:bldP spid="181" grpId="0"/>
      <p:bldP spid="18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a:t>Tour of Azure ML</a:t>
            </a:r>
          </a:p>
        </p:txBody>
      </p:sp>
    </p:spTree>
    <p:extLst>
      <p:ext uri="{BB962C8B-B14F-4D97-AF65-F5344CB8AC3E}">
        <p14:creationId xmlns:p14="http://schemas.microsoft.com/office/powerpoint/2010/main" val="1396623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Why Azure ML?</a:t>
            </a:r>
          </a:p>
        </p:txBody>
      </p:sp>
      <p:sp>
        <p:nvSpPr>
          <p:cNvPr id="3" name="Content Placeholder 2"/>
          <p:cNvSpPr>
            <a:spLocks noGrp="1"/>
          </p:cNvSpPr>
          <p:nvPr>
            <p:ph sz="quarter" idx="10"/>
          </p:nvPr>
        </p:nvSpPr>
        <p:spPr>
          <a:xfrm>
            <a:off x="379413" y="1062318"/>
            <a:ext cx="11525250" cy="5616296"/>
          </a:xfrm>
        </p:spPr>
        <p:txBody>
          <a:bodyPr/>
          <a:lstStyle/>
          <a:p>
            <a:r>
              <a:rPr lang="en-US" dirty="0">
                <a:solidFill>
                  <a:schemeClr val="tx1">
                    <a:lumMod val="50000"/>
                  </a:schemeClr>
                </a:solidFill>
                <a:latin typeface="Segoe"/>
                <a:ea typeface="ＭＳ Ｐゴシック" pitchFamily="34" charset="-128"/>
              </a:rPr>
              <a:t>Easy to use</a:t>
            </a:r>
          </a:p>
          <a:p>
            <a:r>
              <a:rPr lang="en-US" dirty="0">
                <a:solidFill>
                  <a:schemeClr val="tx1">
                    <a:lumMod val="50000"/>
                  </a:schemeClr>
                </a:solidFill>
                <a:latin typeface="Segoe"/>
                <a:ea typeface="ＭＳ Ｐゴシック" pitchFamily="34" charset="-128"/>
              </a:rPr>
              <a:t>Quickly deploy production solutions as </a:t>
            </a:r>
            <a:br>
              <a:rPr lang="en-US" dirty="0">
                <a:solidFill>
                  <a:schemeClr val="tx1">
                    <a:lumMod val="50000"/>
                  </a:schemeClr>
                </a:solidFill>
                <a:latin typeface="Segoe"/>
                <a:ea typeface="ＭＳ Ｐゴシック" pitchFamily="34" charset="-128"/>
              </a:rPr>
            </a:br>
            <a:r>
              <a:rPr lang="en-US" dirty="0">
                <a:solidFill>
                  <a:schemeClr val="tx1">
                    <a:lumMod val="50000"/>
                  </a:schemeClr>
                </a:solidFill>
                <a:latin typeface="Segoe"/>
                <a:ea typeface="ＭＳ Ｐゴシック" pitchFamily="34" charset="-128"/>
              </a:rPr>
              <a:t>web services</a:t>
            </a:r>
          </a:p>
          <a:p>
            <a:r>
              <a:rPr lang="en-US" dirty="0">
                <a:solidFill>
                  <a:schemeClr val="tx1">
                    <a:lumMod val="50000"/>
                  </a:schemeClr>
                </a:solidFill>
                <a:latin typeface="Segoe"/>
                <a:ea typeface="ＭＳ Ｐゴシック" pitchFamily="34" charset="-128"/>
              </a:rPr>
              <a:t>Models run in a highly scalable cloud environment</a:t>
            </a:r>
          </a:p>
          <a:p>
            <a:r>
              <a:rPr lang="en-US" dirty="0">
                <a:solidFill>
                  <a:schemeClr val="tx1">
                    <a:lumMod val="50000"/>
                  </a:schemeClr>
                </a:solidFill>
                <a:latin typeface="Segoe"/>
                <a:ea typeface="ＭＳ Ｐゴシック" pitchFamily="34" charset="-128"/>
              </a:rPr>
              <a:t>Secure cloud environment for data and code</a:t>
            </a:r>
          </a:p>
          <a:p>
            <a:r>
              <a:rPr lang="en-US" dirty="0">
                <a:solidFill>
                  <a:schemeClr val="tx1">
                    <a:lumMod val="50000"/>
                  </a:schemeClr>
                </a:solidFill>
                <a:latin typeface="Segoe"/>
                <a:ea typeface="ＭＳ Ｐゴシック" pitchFamily="34" charset="-128"/>
              </a:rPr>
              <a:t>Powerful, efficient built-in algorithms</a:t>
            </a:r>
          </a:p>
          <a:p>
            <a:r>
              <a:rPr lang="en-US" dirty="0">
                <a:latin typeface="Segoe"/>
                <a:ea typeface="ＭＳ Ｐゴシック" pitchFamily="34" charset="-128"/>
              </a:rPr>
              <a:t>Extensible with, SQL, Python, and R</a:t>
            </a:r>
          </a:p>
          <a:p>
            <a:r>
              <a:rPr lang="en-US" dirty="0">
                <a:latin typeface="Segoe"/>
                <a:ea typeface="ＭＳ Ｐゴシック" pitchFamily="34" charset="-128"/>
              </a:rPr>
              <a:t>Integration with </a:t>
            </a:r>
            <a:r>
              <a:rPr lang="en-US" dirty="0" err="1">
                <a:latin typeface="Segoe"/>
                <a:ea typeface="ＭＳ Ｐゴシック" pitchFamily="34" charset="-128"/>
              </a:rPr>
              <a:t>Jupyter</a:t>
            </a:r>
            <a:r>
              <a:rPr lang="en-US" dirty="0">
                <a:latin typeface="Segoe"/>
                <a:ea typeface="ＭＳ Ｐゴシック" pitchFamily="34" charset="-128"/>
              </a:rPr>
              <a:t> notebooks</a:t>
            </a: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a:latin typeface="Segoe"/>
              </a:rPr>
              <a:t>Detect risking payment accounts:</a:t>
            </a:r>
          </a:p>
          <a:p>
            <a:r>
              <a:rPr lang="en-GB" dirty="0">
                <a:latin typeface="Segoe"/>
              </a:rPr>
              <a:t>Formally performed manual retrospective analysis</a:t>
            </a:r>
          </a:p>
          <a:p>
            <a:r>
              <a:rPr lang="en-GB" dirty="0">
                <a:latin typeface="Segoe"/>
              </a:rPr>
              <a:t>Real-time decision on account</a:t>
            </a:r>
          </a:p>
          <a:p>
            <a:r>
              <a:rPr lang="en-GB" dirty="0">
                <a:latin typeface="Segoe"/>
              </a:rPr>
              <a:t>Classification widely used for anomaly detection</a:t>
            </a:r>
          </a:p>
        </p:txBody>
      </p:sp>
      <p:sp>
        <p:nvSpPr>
          <p:cNvPr id="2" name="Title 1"/>
          <p:cNvSpPr>
            <a:spLocks noGrp="1"/>
          </p:cNvSpPr>
          <p:nvPr>
            <p:ph type="title"/>
          </p:nvPr>
        </p:nvSpPr>
        <p:spPr>
          <a:xfrm>
            <a:off x="0" y="1"/>
            <a:ext cx="11903845" cy="1388226"/>
          </a:xfrm>
        </p:spPr>
        <p:txBody>
          <a:bodyPr/>
          <a:lstStyle/>
          <a:p>
            <a:br>
              <a:rPr lang="en-US" dirty="0">
                <a:latin typeface="Segoe"/>
              </a:rPr>
            </a:br>
            <a:r>
              <a:rPr lang="en-US" dirty="0">
                <a:latin typeface="Segoe"/>
              </a:rPr>
              <a:t>   Data Analytic Example</a:t>
            </a:r>
          </a:p>
        </p:txBody>
      </p:sp>
    </p:spTree>
    <p:extLst>
      <p:ext uri="{BB962C8B-B14F-4D97-AF65-F5344CB8AC3E}">
        <p14:creationId xmlns:p14="http://schemas.microsoft.com/office/powerpoint/2010/main" val="950364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Azure ML Free Tier Account</a:t>
            </a:r>
          </a:p>
        </p:txBody>
      </p:sp>
      <p:sp>
        <p:nvSpPr>
          <p:cNvPr id="3" name="Content Placeholder 2"/>
          <p:cNvSpPr>
            <a:spLocks noGrp="1"/>
          </p:cNvSpPr>
          <p:nvPr>
            <p:ph sz="quarter" idx="10"/>
          </p:nvPr>
        </p:nvSpPr>
        <p:spPr/>
        <p:txBody>
          <a:bodyPr/>
          <a:lstStyle/>
          <a:p>
            <a:r>
              <a:rPr lang="en-US" dirty="0">
                <a:latin typeface="Segoe"/>
              </a:rPr>
              <a:t>Free Tier Account</a:t>
            </a:r>
            <a:endParaRPr lang="en-US" dirty="0"/>
          </a:p>
          <a:p>
            <a:r>
              <a:rPr lang="en-US" dirty="0">
                <a:latin typeface="Segoe"/>
              </a:rPr>
              <a:t>Unlimited time, with restricted priority</a:t>
            </a:r>
          </a:p>
          <a:p>
            <a:r>
              <a:rPr lang="en-US" dirty="0">
                <a:latin typeface="Segoe"/>
              </a:rPr>
              <a:t>Paid account provides full performance</a:t>
            </a:r>
          </a:p>
          <a:p>
            <a:pPr marL="0" indent="0">
              <a:buNone/>
            </a:pPr>
            <a:endParaRPr lang="en-US" dirty="0"/>
          </a:p>
        </p:txBody>
      </p:sp>
    </p:spTree>
    <p:extLst>
      <p:ext uri="{BB962C8B-B14F-4D97-AF65-F5344CB8AC3E}">
        <p14:creationId xmlns:p14="http://schemas.microsoft.com/office/powerpoint/2010/main" val="3088927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1676412"/>
            <a:ext cx="11653523" cy="4315756"/>
          </a:xfrm>
        </p:spPr>
        <p:txBody>
          <a:bodyPr/>
          <a:lstStyle/>
          <a:p>
            <a:r>
              <a:rPr lang="en-US" dirty="0">
                <a:latin typeface="Segoe"/>
              </a:rPr>
              <a:t>Experiments contain workflow</a:t>
            </a:r>
          </a:p>
          <a:p>
            <a:r>
              <a:rPr lang="en-US" dirty="0">
                <a:latin typeface="Segoe"/>
              </a:rPr>
              <a:t>Experiments constructed of modules</a:t>
            </a:r>
          </a:p>
          <a:p>
            <a:r>
              <a:rPr lang="en-US" dirty="0">
                <a:latin typeface="Segoe"/>
              </a:rPr>
              <a:t>Experiments in sharable workspace</a:t>
            </a:r>
          </a:p>
          <a:p>
            <a:r>
              <a:rPr lang="en-US" dirty="0">
                <a:latin typeface="Segoe"/>
              </a:rPr>
              <a:t>Modules transform data, compute models, score models, and evaluate models</a:t>
            </a:r>
          </a:p>
          <a:p>
            <a:r>
              <a:rPr lang="en-US" dirty="0">
                <a:latin typeface="Segoe"/>
              </a:rPr>
              <a:t>Create custom modules with SQL, R and Python</a:t>
            </a:r>
          </a:p>
          <a:p>
            <a:r>
              <a:rPr lang="en-US" dirty="0">
                <a:latin typeface="Segoe"/>
              </a:rPr>
              <a:t>Deploy solutions as web services</a:t>
            </a:r>
            <a:endParaRPr lang="en-US" dirty="0">
              <a:solidFill>
                <a:schemeClr val="tx1">
                  <a:lumMod val="95000"/>
                </a:schemeClr>
              </a:solidFill>
              <a:latin typeface="Segoe"/>
              <a:ea typeface="ＭＳ Ｐゴシック" pitchFamily="34" charset="-128"/>
            </a:endParaRPr>
          </a:p>
        </p:txBody>
      </p:sp>
      <p:sp>
        <p:nvSpPr>
          <p:cNvPr id="2" name="Title 1"/>
          <p:cNvSpPr>
            <a:spLocks noGrp="1"/>
          </p:cNvSpPr>
          <p:nvPr>
            <p:ph type="title"/>
          </p:nvPr>
        </p:nvSpPr>
        <p:spPr/>
        <p:txBody>
          <a:bodyPr/>
          <a:lstStyle/>
          <a:p>
            <a:r>
              <a:rPr lang="en-US" dirty="0">
                <a:latin typeface="Segoe"/>
              </a:rPr>
              <a:t>Azure ML Studio</a:t>
            </a:r>
            <a:endParaRPr lang="en-US" sz="3300" dirty="0">
              <a:gradFill>
                <a:gsLst>
                  <a:gs pos="10101">
                    <a:schemeClr val="tx1"/>
                  </a:gs>
                  <a:gs pos="54000">
                    <a:schemeClr val="tx1"/>
                  </a:gs>
                </a:gsLst>
                <a:lin ang="5400000" scaled="0"/>
              </a:gradFill>
            </a:endParaRPr>
          </a:p>
        </p:txBody>
      </p:sp>
    </p:spTree>
    <p:extLst>
      <p:ext uri="{BB962C8B-B14F-4D97-AF65-F5344CB8AC3E}">
        <p14:creationId xmlns:p14="http://schemas.microsoft.com/office/powerpoint/2010/main" val="216744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Segoe"/>
              </a:rPr>
              <a:t>Data Passed from Module to Module</a:t>
            </a:r>
            <a:br>
              <a:rPr lang="en-US" dirty="0">
                <a:latin typeface="Segoe"/>
              </a:rPr>
            </a:br>
            <a:r>
              <a:rPr lang="en-US" dirty="0">
                <a:latin typeface="Segoe"/>
              </a:rPr>
              <a:t>in Azure ML Tables</a:t>
            </a:r>
          </a:p>
        </p:txBody>
      </p:sp>
      <p:sp>
        <p:nvSpPr>
          <p:cNvPr id="6" name="Rectangle 5"/>
          <p:cNvSpPr/>
          <p:nvPr/>
        </p:nvSpPr>
        <p:spPr>
          <a:xfrm>
            <a:off x="2462249" y="1858434"/>
            <a:ext cx="3037113" cy="64309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81865" y="1756636"/>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890657" y="2403561"/>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91861" y="5723886"/>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3121330" y="5872823"/>
            <a:ext cx="1537006"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Module</a:t>
            </a:r>
          </a:p>
        </p:txBody>
      </p:sp>
      <p:sp>
        <p:nvSpPr>
          <p:cNvPr id="15" name="Content Placeholder 2"/>
          <p:cNvSpPr txBox="1">
            <a:spLocks/>
          </p:cNvSpPr>
          <p:nvPr/>
        </p:nvSpPr>
        <p:spPr>
          <a:xfrm>
            <a:off x="3082389" y="1952579"/>
            <a:ext cx="1796832" cy="45098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Module</a:t>
            </a:r>
          </a:p>
        </p:txBody>
      </p:sp>
      <p:sp>
        <p:nvSpPr>
          <p:cNvPr id="16" name="Content Placeholder 2"/>
          <p:cNvSpPr txBox="1">
            <a:spLocks/>
          </p:cNvSpPr>
          <p:nvPr/>
        </p:nvSpPr>
        <p:spPr>
          <a:xfrm>
            <a:off x="358857" y="3049403"/>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Col1,   Col2,   Col3, ………………………,</a:t>
            </a:r>
            <a:r>
              <a:rPr lang="en-US" dirty="0" err="1"/>
              <a:t>ColN</a:t>
            </a:r>
            <a:endParaRPr lang="en-US" dirty="0"/>
          </a:p>
        </p:txBody>
      </p:sp>
      <p:cxnSp>
        <p:nvCxnSpPr>
          <p:cNvPr id="24" name="Straight Arrow Connector 23"/>
          <p:cNvCxnSpPr>
            <a:stCxn id="9" idx="4"/>
          </p:cNvCxnSpPr>
          <p:nvPr/>
        </p:nvCxnSpPr>
        <p:spPr>
          <a:xfrm flipH="1">
            <a:off x="3980807" y="2599504"/>
            <a:ext cx="7822" cy="43365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881865" y="5440756"/>
            <a:ext cx="7966"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371277" y="5825554"/>
            <a:ext cx="3037113" cy="690367"/>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58857" y="3033160"/>
            <a:ext cx="7259542" cy="2367319"/>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p:cNvSpPr txBox="1">
            <a:spLocks/>
          </p:cNvSpPr>
          <p:nvPr/>
        </p:nvSpPr>
        <p:spPr>
          <a:xfrm>
            <a:off x="408877" y="3692501"/>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Val11, Val12, Val13, ……………………,Val1N</a:t>
            </a:r>
          </a:p>
        </p:txBody>
      </p:sp>
      <p:sp>
        <p:nvSpPr>
          <p:cNvPr id="33" name="Content Placeholder 2"/>
          <p:cNvSpPr txBox="1">
            <a:spLocks/>
          </p:cNvSpPr>
          <p:nvPr/>
        </p:nvSpPr>
        <p:spPr>
          <a:xfrm>
            <a:off x="408877" y="4757381"/>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ValM1, ValM2, ValM3, ………………, </a:t>
            </a:r>
            <a:r>
              <a:rPr lang="en-US" dirty="0" err="1"/>
              <a:t>ValMN</a:t>
            </a:r>
            <a:endParaRPr lang="en-US" dirty="0"/>
          </a:p>
        </p:txBody>
      </p:sp>
      <p:sp>
        <p:nvSpPr>
          <p:cNvPr id="34" name="Content Placeholder 2"/>
          <p:cNvSpPr txBox="1">
            <a:spLocks/>
          </p:cNvSpPr>
          <p:nvPr/>
        </p:nvSpPr>
        <p:spPr>
          <a:xfrm>
            <a:off x="440637" y="4200673"/>
            <a:ext cx="7209522" cy="6430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 ……….., ………., ……………………., ………</a:t>
            </a:r>
          </a:p>
        </p:txBody>
      </p:sp>
      <p:sp>
        <p:nvSpPr>
          <p:cNvPr id="37" name="Oval 36"/>
          <p:cNvSpPr/>
          <p:nvPr/>
        </p:nvSpPr>
        <p:spPr>
          <a:xfrm>
            <a:off x="3803373" y="6417949"/>
            <a:ext cx="19594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p:cNvSpPr txBox="1">
            <a:spLocks/>
          </p:cNvSpPr>
          <p:nvPr/>
        </p:nvSpPr>
        <p:spPr>
          <a:xfrm>
            <a:off x="7746968" y="2824960"/>
            <a:ext cx="4318064" cy="269497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a:rPr>
              <a:t>Rectangular table</a:t>
            </a:r>
          </a:p>
          <a:p>
            <a:pPr marL="0" indent="0">
              <a:buFont typeface="Arial" pitchFamily="34" charset="0"/>
              <a:buNone/>
            </a:pPr>
            <a:r>
              <a:rPr lang="en-US" dirty="0">
                <a:latin typeface="Segoe"/>
              </a:rPr>
              <a:t>N Columns</a:t>
            </a:r>
          </a:p>
          <a:p>
            <a:pPr marL="0" indent="0">
              <a:buFont typeface="Arial" pitchFamily="34" charset="0"/>
              <a:buNone/>
            </a:pPr>
            <a:r>
              <a:rPr lang="en-US" dirty="0">
                <a:latin typeface="Segoe"/>
              </a:rPr>
              <a:t>M Rows</a:t>
            </a:r>
          </a:p>
          <a:p>
            <a:pPr marL="0" indent="0">
              <a:buFont typeface="Arial" pitchFamily="34" charset="0"/>
              <a:buNone/>
            </a:pPr>
            <a:r>
              <a:rPr lang="en-US" dirty="0">
                <a:latin typeface="Segoe"/>
              </a:rPr>
              <a:t>Equal length columns</a:t>
            </a:r>
          </a:p>
        </p:txBody>
      </p:sp>
    </p:spTree>
    <p:extLst>
      <p:ext uri="{BB962C8B-B14F-4D97-AF65-F5344CB8AC3E}">
        <p14:creationId xmlns:p14="http://schemas.microsoft.com/office/powerpoint/2010/main" val="369569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4" grpId="0"/>
      <p:bldP spid="15" grpId="0"/>
      <p:bldP spid="16" grpId="0"/>
      <p:bldP spid="30" grpId="0" animBg="1"/>
      <p:bldP spid="31" grpId="0" animBg="1"/>
      <p:bldP spid="32" grpId="0"/>
      <p:bldP spid="33" grpId="0"/>
      <p:bldP spid="34" grpId="0"/>
      <p:bldP spid="37" grpId="0" animBg="1"/>
      <p:bldP spid="3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Azure ML Table Data Types </a:t>
            </a:r>
          </a:p>
        </p:txBody>
      </p:sp>
      <p:sp>
        <p:nvSpPr>
          <p:cNvPr id="3" name="Content Placeholder 2"/>
          <p:cNvSpPr>
            <a:spLocks noGrp="1"/>
          </p:cNvSpPr>
          <p:nvPr>
            <p:ph sz="quarter" idx="10"/>
          </p:nvPr>
        </p:nvSpPr>
        <p:spPr>
          <a:xfrm>
            <a:off x="367838" y="1226180"/>
            <a:ext cx="5720446" cy="5290388"/>
          </a:xfrm>
        </p:spPr>
        <p:txBody>
          <a:bodyPr/>
          <a:lstStyle/>
          <a:p>
            <a:r>
              <a:rPr lang="en-US" dirty="0">
                <a:latin typeface="Segoe"/>
              </a:rPr>
              <a:t>Numeric; Floating Point</a:t>
            </a:r>
          </a:p>
          <a:p>
            <a:r>
              <a:rPr lang="en-US" dirty="0">
                <a:latin typeface="Segoe"/>
              </a:rPr>
              <a:t>Numeric: Integer</a:t>
            </a:r>
          </a:p>
          <a:p>
            <a:r>
              <a:rPr lang="en-US" dirty="0">
                <a:latin typeface="Segoe"/>
              </a:rPr>
              <a:t>Boolean</a:t>
            </a:r>
          </a:p>
          <a:p>
            <a:r>
              <a:rPr lang="en-US" dirty="0">
                <a:latin typeface="Segoe"/>
              </a:rPr>
              <a:t>String</a:t>
            </a:r>
          </a:p>
        </p:txBody>
      </p:sp>
      <p:sp>
        <p:nvSpPr>
          <p:cNvPr id="5" name="Content Placeholder 2"/>
          <p:cNvSpPr txBox="1">
            <a:spLocks/>
          </p:cNvSpPr>
          <p:nvPr/>
        </p:nvSpPr>
        <p:spPr>
          <a:xfrm>
            <a:off x="6471554" y="1173740"/>
            <a:ext cx="5720446"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a:rPr>
              <a:t>Categorical</a:t>
            </a:r>
          </a:p>
          <a:p>
            <a:r>
              <a:rPr lang="en-US" dirty="0">
                <a:latin typeface="Segoe"/>
              </a:rPr>
              <a:t>Date-time</a:t>
            </a:r>
          </a:p>
          <a:p>
            <a:r>
              <a:rPr lang="en-US" dirty="0">
                <a:latin typeface="Segoe"/>
              </a:rPr>
              <a:t>Time-Span</a:t>
            </a:r>
          </a:p>
          <a:p>
            <a:r>
              <a:rPr lang="en-US" dirty="0">
                <a:latin typeface="Segoe"/>
              </a:rPr>
              <a:t>Image</a:t>
            </a:r>
          </a:p>
        </p:txBody>
      </p:sp>
    </p:spTree>
    <p:extLst>
      <p:ext uri="{BB962C8B-B14F-4D97-AF65-F5344CB8AC3E}">
        <p14:creationId xmlns:p14="http://schemas.microsoft.com/office/powerpoint/2010/main" val="265301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a:t>Uploading data into Azure ML</a:t>
            </a:r>
          </a:p>
        </p:txBody>
      </p:sp>
    </p:spTree>
    <p:extLst>
      <p:ext uri="{BB962C8B-B14F-4D97-AF65-F5344CB8AC3E}">
        <p14:creationId xmlns:p14="http://schemas.microsoft.com/office/powerpoint/2010/main" val="1253778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1676414"/>
            <a:ext cx="11653523" cy="4315756"/>
          </a:xfrm>
        </p:spPr>
        <p:txBody>
          <a:bodyPr/>
          <a:lstStyle/>
          <a:p>
            <a:r>
              <a:rPr lang="en-GB" dirty="0">
                <a:latin typeface="Segoe"/>
              </a:rPr>
              <a:t>Azure ML is a production environment</a:t>
            </a:r>
          </a:p>
          <a:p>
            <a:r>
              <a:rPr lang="en-GB" dirty="0">
                <a:latin typeface="Segoe"/>
              </a:rPr>
              <a:t>Interactively develop and test in IDE</a:t>
            </a:r>
          </a:p>
          <a:p>
            <a:r>
              <a:rPr lang="en-GB" dirty="0">
                <a:latin typeface="Segoe"/>
              </a:rPr>
              <a:t>Subset data as needed – download as .csv</a:t>
            </a:r>
          </a:p>
          <a:p>
            <a:r>
              <a:rPr lang="en-GB" dirty="0">
                <a:latin typeface="Segoe"/>
              </a:rPr>
              <a:t>IDE has powerful editor and debugger</a:t>
            </a:r>
          </a:p>
          <a:p>
            <a:r>
              <a:rPr lang="en-GB" dirty="0">
                <a:latin typeface="Segoe"/>
              </a:rPr>
              <a:t>Cut and paste code into Execute R/Python Script module to test in Azure ML</a:t>
            </a:r>
          </a:p>
          <a:p>
            <a:r>
              <a:rPr lang="en-GB" dirty="0" err="1">
                <a:latin typeface="Segoe"/>
              </a:rPr>
              <a:t>Jupyter</a:t>
            </a:r>
            <a:r>
              <a:rPr lang="en-GB" dirty="0">
                <a:latin typeface="Segoe"/>
              </a:rPr>
              <a:t> notebooks</a:t>
            </a:r>
            <a:endParaRPr lang="en-US" dirty="0">
              <a:solidFill>
                <a:schemeClr val="tx1">
                  <a:lumMod val="95000"/>
                </a:schemeClr>
              </a:solidFill>
              <a:latin typeface="Segoe"/>
              <a:ea typeface="ＭＳ Ｐゴシック" pitchFamily="34" charset="-128"/>
            </a:endParaRPr>
          </a:p>
        </p:txBody>
      </p:sp>
      <p:sp>
        <p:nvSpPr>
          <p:cNvPr id="2" name="Title 1"/>
          <p:cNvSpPr>
            <a:spLocks noGrp="1"/>
          </p:cNvSpPr>
          <p:nvPr>
            <p:ph type="title"/>
          </p:nvPr>
        </p:nvSpPr>
        <p:spPr/>
        <p:txBody>
          <a:bodyPr/>
          <a:lstStyle/>
          <a:p>
            <a:r>
              <a:rPr lang="en-US" dirty="0">
                <a:latin typeface="Segoe"/>
              </a:rPr>
              <a:t>Developing and testing R and Python</a:t>
            </a:r>
            <a:endParaRPr lang="en-US" sz="3300" dirty="0">
              <a:gradFill>
                <a:gsLst>
                  <a:gs pos="10101">
                    <a:schemeClr val="tx1"/>
                  </a:gs>
                  <a:gs pos="54000">
                    <a:schemeClr val="tx1"/>
                  </a:gs>
                </a:gsLst>
                <a:lin ang="5400000" scaled="0"/>
              </a:gradFill>
            </a:endParaRPr>
          </a:p>
        </p:txBody>
      </p:sp>
    </p:spTree>
    <p:extLst>
      <p:ext uri="{BB962C8B-B14F-4D97-AF65-F5344CB8AC3E}">
        <p14:creationId xmlns:p14="http://schemas.microsoft.com/office/powerpoint/2010/main" val="168752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Execute R Script</a:t>
            </a:r>
            <a:endParaRPr lang="en-US" sz="3300" dirty="0">
              <a:gradFill>
                <a:gsLst>
                  <a:gs pos="10101">
                    <a:schemeClr val="tx1"/>
                  </a:gs>
                  <a:gs pos="54000">
                    <a:schemeClr val="tx1"/>
                  </a:gs>
                </a:gsLst>
                <a:lin ang="5400000" scaled="0"/>
              </a:gradFill>
            </a:endParaRPr>
          </a:p>
        </p:txBody>
      </p:sp>
      <p:sp>
        <p:nvSpPr>
          <p:cNvPr id="5" name="Rectangle 4"/>
          <p:cNvSpPr/>
          <p:nvPr/>
        </p:nvSpPr>
        <p:spPr>
          <a:xfrm>
            <a:off x="986972" y="1937671"/>
            <a:ext cx="9013371" cy="3712028"/>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6" name="Oval 5"/>
          <p:cNvSpPr/>
          <p:nvPr/>
        </p:nvSpPr>
        <p:spPr>
          <a:xfrm>
            <a:off x="2452914" y="1839700"/>
            <a:ext cx="195471"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7" name="Oval 6"/>
          <p:cNvSpPr/>
          <p:nvPr/>
        </p:nvSpPr>
        <p:spPr>
          <a:xfrm>
            <a:off x="6538686" y="1835381"/>
            <a:ext cx="195471"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8" name="Oval 7"/>
          <p:cNvSpPr/>
          <p:nvPr/>
        </p:nvSpPr>
        <p:spPr>
          <a:xfrm>
            <a:off x="8454015" y="1865241"/>
            <a:ext cx="195471"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9" name="Oval 8"/>
          <p:cNvSpPr/>
          <p:nvPr/>
        </p:nvSpPr>
        <p:spPr>
          <a:xfrm>
            <a:off x="8047038" y="5551728"/>
            <a:ext cx="221340"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10" name="Oval 9"/>
          <p:cNvSpPr/>
          <p:nvPr/>
        </p:nvSpPr>
        <p:spPr>
          <a:xfrm>
            <a:off x="5036457" y="5551729"/>
            <a:ext cx="195471"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11" name="Content Placeholder 2"/>
          <p:cNvSpPr txBox="1">
            <a:spLocks/>
          </p:cNvSpPr>
          <p:nvPr/>
        </p:nvSpPr>
        <p:spPr>
          <a:xfrm>
            <a:off x="2499915" y="886409"/>
            <a:ext cx="4206240" cy="483938"/>
          </a:xfrm>
          <a:prstGeom prst="rect">
            <a:avLst/>
          </a:prstGeom>
        </p:spPr>
        <p:txBody>
          <a:bodyPr vert="horz" wrap="square" lIns="120057" tIns="75037" rIns="120057" bIns="75037" rtlCol="0">
            <a:spAutoFit/>
          </a:bodyPr>
          <a:lstStyle>
            <a:lvl1pPr marL="281838" marR="0" indent="-281838" algn="l" defTabSz="766645" rtl="0" eaLnBrk="1" fontAlgn="auto" latinLnBrk="0" hangingPunct="1">
              <a:lnSpc>
                <a:spcPct val="90000"/>
              </a:lnSpc>
              <a:spcBef>
                <a:spcPct val="20000"/>
              </a:spcBef>
              <a:spcAft>
                <a:spcPts val="0"/>
              </a:spcAft>
              <a:buClrTx/>
              <a:buSzPct val="90000"/>
              <a:buFont typeface="Arial" pitchFamily="34" charset="0"/>
              <a:buChar char="•"/>
              <a:tabLst/>
              <a:defRPr sz="3300" kern="1200" spc="0" baseline="0">
                <a:gradFill>
                  <a:gsLst>
                    <a:gs pos="1250">
                      <a:schemeClr val="tx1"/>
                    </a:gs>
                    <a:gs pos="100000">
                      <a:schemeClr val="tx1"/>
                    </a:gs>
                  </a:gsLst>
                  <a:lin ang="5400000" scaled="0"/>
                </a:gradFill>
                <a:latin typeface="+mj-lt"/>
                <a:ea typeface="+mn-ea"/>
                <a:cs typeface="+mn-cs"/>
              </a:defRPr>
            </a:lvl1pPr>
            <a:lvl2pPr marL="480170" marR="0" indent="-198333" algn="l" defTabSz="766645"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57622"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845514"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1033407"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2108278"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91592"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74918"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258242"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buNone/>
            </a:pPr>
            <a:r>
              <a:rPr lang="en-US" sz="2400" dirty="0"/>
              <a:t>Azure ML Tables</a:t>
            </a:r>
          </a:p>
        </p:txBody>
      </p:sp>
      <p:sp>
        <p:nvSpPr>
          <p:cNvPr id="12" name="Content Placeholder 2"/>
          <p:cNvSpPr txBox="1">
            <a:spLocks/>
          </p:cNvSpPr>
          <p:nvPr/>
        </p:nvSpPr>
        <p:spPr>
          <a:xfrm>
            <a:off x="3036201" y="6037945"/>
            <a:ext cx="3600239"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Azure ML Table</a:t>
            </a:r>
          </a:p>
        </p:txBody>
      </p:sp>
      <p:sp>
        <p:nvSpPr>
          <p:cNvPr id="13" name="Content Placeholder 2"/>
          <p:cNvSpPr txBox="1">
            <a:spLocks/>
          </p:cNvSpPr>
          <p:nvPr/>
        </p:nvSpPr>
        <p:spPr>
          <a:xfrm>
            <a:off x="6493498" y="6012203"/>
            <a:ext cx="3506865"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R Device Port</a:t>
            </a:r>
          </a:p>
        </p:txBody>
      </p:sp>
      <p:sp>
        <p:nvSpPr>
          <p:cNvPr id="14" name="Content Placeholder 2"/>
          <p:cNvSpPr txBox="1">
            <a:spLocks/>
          </p:cNvSpPr>
          <p:nvPr/>
        </p:nvSpPr>
        <p:spPr>
          <a:xfrm>
            <a:off x="2003613" y="2259920"/>
            <a:ext cx="5082988"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err="1"/>
              <a:t>myFrame</a:t>
            </a:r>
            <a:r>
              <a:rPr lang="en-US" sz="2400" b="1" dirty="0"/>
              <a:t> &lt;- </a:t>
            </a:r>
            <a:r>
              <a:rPr lang="en-US" sz="2400" b="1" dirty="0" err="1"/>
              <a:t>maml.mapInputPort</a:t>
            </a:r>
            <a:r>
              <a:rPr lang="en-US" sz="2400" b="1" dirty="0"/>
              <a:t>(1,2)</a:t>
            </a:r>
          </a:p>
        </p:txBody>
      </p:sp>
      <p:sp>
        <p:nvSpPr>
          <p:cNvPr id="15" name="Content Placeholder 2"/>
          <p:cNvSpPr txBox="1">
            <a:spLocks/>
          </p:cNvSpPr>
          <p:nvPr/>
        </p:nvSpPr>
        <p:spPr>
          <a:xfrm>
            <a:off x="7958914" y="911958"/>
            <a:ext cx="1230215"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zip file</a:t>
            </a:r>
          </a:p>
        </p:txBody>
      </p:sp>
      <p:sp>
        <p:nvSpPr>
          <p:cNvPr id="16" name="Content Placeholder 2"/>
          <p:cNvSpPr txBox="1">
            <a:spLocks/>
          </p:cNvSpPr>
          <p:nvPr/>
        </p:nvSpPr>
        <p:spPr>
          <a:xfrm>
            <a:off x="6636421" y="3115041"/>
            <a:ext cx="3363922"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source("</a:t>
            </a:r>
            <a:r>
              <a:rPr lang="en-US" sz="2400" b="1" dirty="0" err="1"/>
              <a:t>src</a:t>
            </a:r>
            <a:r>
              <a:rPr lang="en-US" sz="2400" b="1" dirty="0"/>
              <a:t>/</a:t>
            </a:r>
            <a:r>
              <a:rPr lang="en-US" sz="2400" b="1" dirty="0" err="1"/>
              <a:t>myScript.R</a:t>
            </a:r>
            <a:r>
              <a:rPr lang="en-US" sz="2400" b="1" dirty="0"/>
              <a:t>")</a:t>
            </a:r>
          </a:p>
        </p:txBody>
      </p:sp>
      <p:sp>
        <p:nvSpPr>
          <p:cNvPr id="17" name="Content Placeholder 2"/>
          <p:cNvSpPr txBox="1">
            <a:spLocks/>
          </p:cNvSpPr>
          <p:nvPr/>
        </p:nvSpPr>
        <p:spPr>
          <a:xfrm>
            <a:off x="2375195" y="3950689"/>
            <a:ext cx="6136004"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err="1"/>
              <a:t>maml.mapOutputPort</a:t>
            </a:r>
            <a:r>
              <a:rPr lang="en-US" sz="2400" b="1" dirty="0"/>
              <a:t>(“</a:t>
            </a:r>
            <a:r>
              <a:rPr lang="en-US" sz="2400" b="1" dirty="0" err="1"/>
              <a:t>myFrame</a:t>
            </a:r>
            <a:r>
              <a:rPr lang="en-US" sz="2400" b="1" dirty="0"/>
              <a:t>")</a:t>
            </a:r>
          </a:p>
        </p:txBody>
      </p:sp>
      <p:sp>
        <p:nvSpPr>
          <p:cNvPr id="18" name="Content Placeholder 2"/>
          <p:cNvSpPr txBox="1">
            <a:spLocks/>
          </p:cNvSpPr>
          <p:nvPr/>
        </p:nvSpPr>
        <p:spPr>
          <a:xfrm>
            <a:off x="6636420" y="4675258"/>
            <a:ext cx="3363923" cy="643098"/>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print(“Hello world")</a:t>
            </a:r>
          </a:p>
        </p:txBody>
      </p:sp>
      <p:cxnSp>
        <p:nvCxnSpPr>
          <p:cNvPr id="19" name="Straight Arrow Connector 18"/>
          <p:cNvCxnSpPr/>
          <p:nvPr/>
        </p:nvCxnSpPr>
        <p:spPr>
          <a:xfrm flipH="1">
            <a:off x="2888346" y="1370584"/>
            <a:ext cx="1698172"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60687" y="1370584"/>
            <a:ext cx="1778000" cy="46479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74022" y="1396139"/>
            <a:ext cx="10621"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595264" y="2052439"/>
            <a:ext cx="10621" cy="1062602"/>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69402" y="2031323"/>
            <a:ext cx="10621"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659027" y="2048121"/>
            <a:ext cx="10621"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34162" y="4593787"/>
            <a:ext cx="10621" cy="93433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172355" y="5182530"/>
            <a:ext cx="5312" cy="34559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128367" y="5759389"/>
            <a:ext cx="10621"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134151" y="5747670"/>
            <a:ext cx="10621" cy="38479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11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p:bldP spid="13" grpId="0"/>
      <p:bldP spid="14" grpId="0"/>
      <p:bldP spid="15" grpId="0"/>
      <p:bldP spid="16" grpId="0"/>
      <p:bldP spid="17" grpId="0"/>
      <p:bldP spid="1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Execute Python Script</a:t>
            </a:r>
            <a:endParaRPr lang="en-US" sz="3300" dirty="0">
              <a:gradFill>
                <a:gsLst>
                  <a:gs pos="10101">
                    <a:schemeClr val="tx1"/>
                  </a:gs>
                  <a:gs pos="54000">
                    <a:schemeClr val="tx1"/>
                  </a:gs>
                </a:gsLst>
                <a:lin ang="5400000" scaled="0"/>
              </a:gradFill>
            </a:endParaRPr>
          </a:p>
        </p:txBody>
      </p:sp>
      <p:sp>
        <p:nvSpPr>
          <p:cNvPr id="39" name="Rectangle 38"/>
          <p:cNvSpPr/>
          <p:nvPr/>
        </p:nvSpPr>
        <p:spPr>
          <a:xfrm>
            <a:off x="986993" y="1863650"/>
            <a:ext cx="9985828" cy="3786034"/>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0" name="Oval 39"/>
          <p:cNvSpPr/>
          <p:nvPr/>
        </p:nvSpPr>
        <p:spPr>
          <a:xfrm>
            <a:off x="4523569" y="1782213"/>
            <a:ext cx="216560" cy="19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1" name="Oval 40"/>
          <p:cNvSpPr/>
          <p:nvPr/>
        </p:nvSpPr>
        <p:spPr>
          <a:xfrm>
            <a:off x="6776912" y="1805852"/>
            <a:ext cx="216560" cy="19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2" name="Oval 41"/>
          <p:cNvSpPr/>
          <p:nvPr/>
        </p:nvSpPr>
        <p:spPr>
          <a:xfrm>
            <a:off x="9245929" y="1781886"/>
            <a:ext cx="216560" cy="19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3" name="Oval 42"/>
          <p:cNvSpPr/>
          <p:nvPr/>
        </p:nvSpPr>
        <p:spPr>
          <a:xfrm>
            <a:off x="8355321" y="5567522"/>
            <a:ext cx="216560" cy="19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4" name="Oval 43"/>
          <p:cNvSpPr/>
          <p:nvPr/>
        </p:nvSpPr>
        <p:spPr>
          <a:xfrm>
            <a:off x="3652692" y="5567522"/>
            <a:ext cx="216560" cy="199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297" tIns="45647" rIns="91297" bIns="45647" rtlCol="0" anchor="ctr"/>
          <a:lstStyle/>
          <a:p>
            <a:pPr algn="ctr"/>
            <a:endParaRPr lang="en-US" sz="2400"/>
          </a:p>
        </p:txBody>
      </p:sp>
      <p:sp>
        <p:nvSpPr>
          <p:cNvPr id="45" name="Content Placeholder 2"/>
          <p:cNvSpPr txBox="1">
            <a:spLocks/>
          </p:cNvSpPr>
          <p:nvPr/>
        </p:nvSpPr>
        <p:spPr>
          <a:xfrm>
            <a:off x="3265393" y="856331"/>
            <a:ext cx="3993156" cy="483938"/>
          </a:xfrm>
          <a:prstGeom prst="rect">
            <a:avLst/>
          </a:prstGeom>
        </p:spPr>
        <p:txBody>
          <a:bodyPr vert="horz" wrap="square" lIns="120057" tIns="75037" rIns="120057" bIns="75037" rtlCol="0">
            <a:spAutoFit/>
          </a:bodyPr>
          <a:lstStyle>
            <a:lvl1pPr marL="281838" marR="0" indent="-281838" algn="l" defTabSz="766645" rtl="0" eaLnBrk="1" fontAlgn="auto" latinLnBrk="0" hangingPunct="1">
              <a:lnSpc>
                <a:spcPct val="90000"/>
              </a:lnSpc>
              <a:spcBef>
                <a:spcPct val="20000"/>
              </a:spcBef>
              <a:spcAft>
                <a:spcPts val="0"/>
              </a:spcAft>
              <a:buClrTx/>
              <a:buSzPct val="90000"/>
              <a:buFont typeface="Arial" pitchFamily="34" charset="0"/>
              <a:buChar char="•"/>
              <a:tabLst/>
              <a:defRPr sz="3300" kern="1200" spc="0" baseline="0">
                <a:gradFill>
                  <a:gsLst>
                    <a:gs pos="1250">
                      <a:schemeClr val="tx1"/>
                    </a:gs>
                    <a:gs pos="100000">
                      <a:schemeClr val="tx1"/>
                    </a:gs>
                  </a:gsLst>
                  <a:lin ang="5400000" scaled="0"/>
                </a:gradFill>
                <a:latin typeface="+mj-lt"/>
                <a:ea typeface="+mn-ea"/>
                <a:cs typeface="+mn-cs"/>
              </a:defRPr>
            </a:lvl1pPr>
            <a:lvl2pPr marL="480170" marR="0" indent="-198333" algn="l" defTabSz="766645"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57622"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845514"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4pPr>
            <a:lvl5pPr marL="1033407" marR="0" indent="-187892" algn="l" defTabSz="766645" rtl="0" eaLnBrk="1" fontAlgn="auto" latinLnBrk="0" hangingPunct="1">
              <a:lnSpc>
                <a:spcPct val="90000"/>
              </a:lnSpc>
              <a:spcBef>
                <a:spcPct val="20000"/>
              </a:spcBef>
              <a:spcAft>
                <a:spcPts val="0"/>
              </a:spcAft>
              <a:buClrTx/>
              <a:buSzPct val="90000"/>
              <a:buFont typeface="Arial" pitchFamily="34" charset="0"/>
              <a:buChar char="•"/>
              <a:tabLst/>
              <a:defRPr sz="1500" kern="1200" spc="0" baseline="0">
                <a:gradFill>
                  <a:gsLst>
                    <a:gs pos="1250">
                      <a:schemeClr val="tx1"/>
                    </a:gs>
                    <a:gs pos="100000">
                      <a:schemeClr val="tx1"/>
                    </a:gs>
                  </a:gsLst>
                  <a:lin ang="5400000" scaled="0"/>
                </a:gradFill>
                <a:latin typeface="+mn-lt"/>
                <a:ea typeface="+mn-ea"/>
                <a:cs typeface="+mn-cs"/>
              </a:defRPr>
            </a:lvl5pPr>
            <a:lvl6pPr marL="2108278"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91592"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74918"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258242" indent="-191662" algn="l" defTabSz="766645"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lgn="ctr">
              <a:buNone/>
            </a:pPr>
            <a:r>
              <a:rPr lang="en-US" sz="2400" dirty="0"/>
              <a:t>Azure ML Tables</a:t>
            </a:r>
          </a:p>
        </p:txBody>
      </p:sp>
      <p:sp>
        <p:nvSpPr>
          <p:cNvPr id="46" name="Content Placeholder 2"/>
          <p:cNvSpPr txBox="1">
            <a:spLocks/>
          </p:cNvSpPr>
          <p:nvPr/>
        </p:nvSpPr>
        <p:spPr>
          <a:xfrm>
            <a:off x="2420470" y="6019098"/>
            <a:ext cx="2708977"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Azure ML Table</a:t>
            </a:r>
          </a:p>
        </p:txBody>
      </p:sp>
      <p:sp>
        <p:nvSpPr>
          <p:cNvPr id="47" name="Content Placeholder 2"/>
          <p:cNvSpPr txBox="1">
            <a:spLocks/>
          </p:cNvSpPr>
          <p:nvPr/>
        </p:nvSpPr>
        <p:spPr>
          <a:xfrm>
            <a:off x="6535271" y="6059127"/>
            <a:ext cx="3623789"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Python Device Port</a:t>
            </a:r>
          </a:p>
        </p:txBody>
      </p:sp>
      <p:sp>
        <p:nvSpPr>
          <p:cNvPr id="48" name="Content Placeholder 2"/>
          <p:cNvSpPr txBox="1">
            <a:spLocks/>
          </p:cNvSpPr>
          <p:nvPr/>
        </p:nvSpPr>
        <p:spPr>
          <a:xfrm>
            <a:off x="3160058" y="2247115"/>
            <a:ext cx="5411823"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err="1"/>
              <a:t>def</a:t>
            </a:r>
            <a:r>
              <a:rPr lang="en-US" sz="2400" b="1" dirty="0"/>
              <a:t> </a:t>
            </a:r>
            <a:r>
              <a:rPr lang="en-US" sz="2400" b="1" dirty="0" err="1"/>
              <a:t>azureml_main</a:t>
            </a:r>
            <a:r>
              <a:rPr lang="en-US" sz="2400" b="1" dirty="0"/>
              <a:t>(inFrame1, inFrame2)</a:t>
            </a:r>
          </a:p>
        </p:txBody>
      </p:sp>
      <p:sp>
        <p:nvSpPr>
          <p:cNvPr id="49" name="Content Placeholder 2"/>
          <p:cNvSpPr txBox="1">
            <a:spLocks/>
          </p:cNvSpPr>
          <p:nvPr/>
        </p:nvSpPr>
        <p:spPr>
          <a:xfrm>
            <a:off x="8669328" y="829205"/>
            <a:ext cx="1431703"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zip file</a:t>
            </a:r>
          </a:p>
        </p:txBody>
      </p:sp>
      <p:sp>
        <p:nvSpPr>
          <p:cNvPr id="50" name="Content Placeholder 2"/>
          <p:cNvSpPr txBox="1">
            <a:spLocks/>
          </p:cNvSpPr>
          <p:nvPr/>
        </p:nvSpPr>
        <p:spPr>
          <a:xfrm>
            <a:off x="7947213" y="3033538"/>
            <a:ext cx="2968508"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400" b="1" dirty="0"/>
              <a:t>import </a:t>
            </a:r>
            <a:r>
              <a:rPr lang="en-US" sz="2400" b="1" dirty="0" err="1"/>
              <a:t>my_package</a:t>
            </a:r>
            <a:endParaRPr lang="en-US" sz="2400" b="1" dirty="0"/>
          </a:p>
        </p:txBody>
      </p:sp>
      <p:sp>
        <p:nvSpPr>
          <p:cNvPr id="51" name="Content Placeholder 2"/>
          <p:cNvSpPr txBox="1">
            <a:spLocks/>
          </p:cNvSpPr>
          <p:nvPr/>
        </p:nvSpPr>
        <p:spPr>
          <a:xfrm>
            <a:off x="2608729" y="4040314"/>
            <a:ext cx="2520719"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return </a:t>
            </a:r>
            <a:r>
              <a:rPr lang="en-US" sz="2400" b="1" dirty="0" err="1"/>
              <a:t>myFrame</a:t>
            </a:r>
            <a:endParaRPr lang="en-US" sz="2400" b="1" dirty="0"/>
          </a:p>
        </p:txBody>
      </p:sp>
      <p:sp>
        <p:nvSpPr>
          <p:cNvPr id="52" name="Content Placeholder 2"/>
          <p:cNvSpPr txBox="1">
            <a:spLocks/>
          </p:cNvSpPr>
          <p:nvPr/>
        </p:nvSpPr>
        <p:spPr>
          <a:xfrm>
            <a:off x="7153835" y="4682152"/>
            <a:ext cx="2840691" cy="655919"/>
          </a:xfrm>
          <a:prstGeom prst="rect">
            <a:avLst/>
          </a:prstGeom>
        </p:spPr>
        <p:txBody>
          <a:bodyPr lIns="91297" tIns="45647" rIns="91297" bIns="45647"/>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print(“Hello world")</a:t>
            </a:r>
          </a:p>
        </p:txBody>
      </p:sp>
      <p:cxnSp>
        <p:nvCxnSpPr>
          <p:cNvPr id="53" name="Straight Arrow Connector 52"/>
          <p:cNvCxnSpPr/>
          <p:nvPr/>
        </p:nvCxnSpPr>
        <p:spPr>
          <a:xfrm flipH="1">
            <a:off x="4932995" y="1340643"/>
            <a:ext cx="727832"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834996" y="1340643"/>
            <a:ext cx="889000" cy="469101"/>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0"/>
          </p:cNvCxnSpPr>
          <p:nvPr/>
        </p:nvCxnSpPr>
        <p:spPr>
          <a:xfrm flipH="1">
            <a:off x="9354209" y="1309009"/>
            <a:ext cx="20531" cy="47287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9349609" y="1915528"/>
            <a:ext cx="1817" cy="108378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636809" y="1979998"/>
            <a:ext cx="1817" cy="3924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885193" y="1933719"/>
            <a:ext cx="1817" cy="3924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759201" y="4594847"/>
            <a:ext cx="1817" cy="952965"/>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485040" y="5195328"/>
            <a:ext cx="909" cy="352483"/>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780802" y="5767370"/>
            <a:ext cx="1817" cy="3924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8450314" y="5667445"/>
            <a:ext cx="1817" cy="39247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63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1" grpId="0"/>
      <p:bldP spid="5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1676409"/>
            <a:ext cx="11653523" cy="3258742"/>
          </a:xfrm>
        </p:spPr>
        <p:txBody>
          <a:bodyPr/>
          <a:lstStyle/>
          <a:p>
            <a:r>
              <a:rPr lang="en-GB" dirty="0">
                <a:latin typeface="Segoe"/>
              </a:rPr>
              <a:t>Code tested in IDE should run in Azure ML, but…….</a:t>
            </a:r>
          </a:p>
          <a:p>
            <a:r>
              <a:rPr lang="en-GB" dirty="0">
                <a:latin typeface="Segoe"/>
              </a:rPr>
              <a:t>If error occurs look at the error.log or output.log</a:t>
            </a:r>
          </a:p>
          <a:p>
            <a:r>
              <a:rPr lang="en-GB" dirty="0">
                <a:latin typeface="Segoe"/>
              </a:rPr>
              <a:t>From R use print() function</a:t>
            </a:r>
          </a:p>
          <a:p>
            <a:r>
              <a:rPr lang="en-GB" dirty="0">
                <a:latin typeface="Segoe"/>
              </a:rPr>
              <a:t>From Python use </a:t>
            </a:r>
            <a:r>
              <a:rPr lang="en-GB" dirty="0" err="1">
                <a:latin typeface="Segoe"/>
              </a:rPr>
              <a:t>sys.stderr.write</a:t>
            </a:r>
            <a:r>
              <a:rPr lang="en-GB" dirty="0">
                <a:latin typeface="Segoe"/>
              </a:rPr>
              <a:t>() from sys</a:t>
            </a:r>
            <a:endParaRPr lang="en-US" dirty="0">
              <a:solidFill>
                <a:schemeClr val="tx1">
                  <a:lumMod val="95000"/>
                </a:schemeClr>
              </a:solidFill>
              <a:latin typeface="Segoe"/>
              <a:ea typeface="ＭＳ Ｐゴシック" pitchFamily="34" charset="-128"/>
            </a:endParaRPr>
          </a:p>
        </p:txBody>
      </p:sp>
      <p:sp>
        <p:nvSpPr>
          <p:cNvPr id="2" name="Title 1"/>
          <p:cNvSpPr>
            <a:spLocks noGrp="1"/>
          </p:cNvSpPr>
          <p:nvPr>
            <p:ph type="title"/>
          </p:nvPr>
        </p:nvSpPr>
        <p:spPr/>
        <p:txBody>
          <a:bodyPr/>
          <a:lstStyle/>
          <a:p>
            <a:r>
              <a:rPr lang="en-US" dirty="0">
                <a:latin typeface="Segoe"/>
              </a:rPr>
              <a:t>Debugging R and Python in Azure ML</a:t>
            </a:r>
            <a:endParaRPr lang="en-US" sz="3300" dirty="0">
              <a:gradFill>
                <a:gsLst>
                  <a:gs pos="10101">
                    <a:schemeClr val="tx1"/>
                  </a:gs>
                  <a:gs pos="54000">
                    <a:schemeClr val="tx1"/>
                  </a:gs>
                </a:gsLst>
                <a:lin ang="5400000" scaled="0"/>
              </a:gradFill>
            </a:endParaRPr>
          </a:p>
        </p:txBody>
      </p:sp>
    </p:spTree>
    <p:extLst>
      <p:ext uri="{BB962C8B-B14F-4D97-AF65-F5344CB8AC3E}">
        <p14:creationId xmlns:p14="http://schemas.microsoft.com/office/powerpoint/2010/main" val="160418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rPr>
              <a:t>SQL in Azure ML</a:t>
            </a:r>
          </a:p>
        </p:txBody>
      </p:sp>
      <p:sp>
        <p:nvSpPr>
          <p:cNvPr id="3" name="Content Placeholder 2"/>
          <p:cNvSpPr>
            <a:spLocks noGrp="1"/>
          </p:cNvSpPr>
          <p:nvPr>
            <p:ph sz="quarter" idx="10"/>
          </p:nvPr>
        </p:nvSpPr>
        <p:spPr/>
        <p:txBody>
          <a:bodyPr/>
          <a:lstStyle/>
          <a:p>
            <a:r>
              <a:rPr lang="en-US" dirty="0">
                <a:latin typeface="Segoe"/>
              </a:rPr>
              <a:t>SQL data I/O; Reader and Writer modules</a:t>
            </a:r>
          </a:p>
          <a:p>
            <a:r>
              <a:rPr lang="en-US" dirty="0">
                <a:latin typeface="Segoe"/>
              </a:rPr>
              <a:t>SQL transformation module</a:t>
            </a:r>
          </a:p>
          <a:p>
            <a:r>
              <a:rPr lang="en-US" dirty="0">
                <a:latin typeface="Segoe"/>
              </a:rPr>
              <a:t>SQL resources</a:t>
            </a:r>
            <a:endParaRPr lang="en-US" dirty="0">
              <a:solidFill>
                <a:schemeClr val="tx2"/>
              </a:solidFill>
            </a:endParaRPr>
          </a:p>
          <a:p>
            <a:pPr marL="0" indent="0">
              <a:buNone/>
            </a:pPr>
            <a:r>
              <a:rPr lang="en-US" dirty="0">
                <a:solidFill>
                  <a:schemeClr val="tx2"/>
                </a:solidFill>
                <a:latin typeface="Segoe"/>
              </a:rPr>
              <a:t>Querying with Transact-SQL, Graeme Malcom and Geoff </a:t>
            </a:r>
            <a:r>
              <a:rPr lang="en-US" dirty="0" err="1">
                <a:solidFill>
                  <a:schemeClr val="tx2"/>
                </a:solidFill>
                <a:latin typeface="Segoe"/>
              </a:rPr>
              <a:t>Allix</a:t>
            </a:r>
            <a:r>
              <a:rPr lang="en-US" dirty="0">
                <a:solidFill>
                  <a:schemeClr val="tx2"/>
                </a:solidFill>
                <a:latin typeface="Segoe"/>
              </a:rPr>
              <a:t>, </a:t>
            </a:r>
            <a:r>
              <a:rPr lang="en-US" dirty="0">
                <a:solidFill>
                  <a:schemeClr val="tx2"/>
                </a:solidFill>
                <a:hlinkClick r:id="rId2"/>
              </a:rPr>
              <a:t>https://www.edx.org/course/querying-transact-sql-microsoft-dat201x-0</a:t>
            </a:r>
            <a:r>
              <a:rPr lang="en-US" dirty="0">
                <a:solidFill>
                  <a:schemeClr val="tx2"/>
                </a:solidFill>
              </a:rPr>
              <a:t> </a:t>
            </a:r>
            <a:endParaRPr lang="en-US" b="1" dirty="0"/>
          </a:p>
        </p:txBody>
      </p:sp>
    </p:spTree>
    <p:extLst>
      <p:ext uri="{BB962C8B-B14F-4D97-AF65-F5344CB8AC3E}">
        <p14:creationId xmlns:p14="http://schemas.microsoft.com/office/powerpoint/2010/main" val="146855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a:latin typeface="Segoe"/>
              </a:rPr>
              <a:t>Bicycle Rental Demand:</a:t>
            </a:r>
          </a:p>
          <a:p>
            <a:r>
              <a:rPr lang="en-GB" dirty="0">
                <a:latin typeface="Segoe"/>
              </a:rPr>
              <a:t>Under stocking or over-stocking costly</a:t>
            </a:r>
          </a:p>
          <a:p>
            <a:r>
              <a:rPr lang="en-GB" dirty="0">
                <a:latin typeface="Segoe"/>
              </a:rPr>
              <a:t>Manual forecasting difficult</a:t>
            </a:r>
          </a:p>
          <a:p>
            <a:r>
              <a:rPr lang="en-GB" dirty="0">
                <a:latin typeface="Segoe"/>
              </a:rPr>
              <a:t>Forecast demand to optimize inventory</a:t>
            </a:r>
          </a:p>
          <a:p>
            <a:r>
              <a:rPr lang="en-GB" dirty="0">
                <a:latin typeface="Segoe"/>
              </a:rPr>
              <a:t>Forecasting widely used</a:t>
            </a:r>
          </a:p>
        </p:txBody>
      </p:sp>
      <p:sp>
        <p:nvSpPr>
          <p:cNvPr id="2" name="Title 1"/>
          <p:cNvSpPr>
            <a:spLocks noGrp="1"/>
          </p:cNvSpPr>
          <p:nvPr>
            <p:ph type="title"/>
          </p:nvPr>
        </p:nvSpPr>
        <p:spPr>
          <a:xfrm>
            <a:off x="0" y="1"/>
            <a:ext cx="11903845" cy="1388226"/>
          </a:xfrm>
        </p:spPr>
        <p:txBody>
          <a:bodyPr/>
          <a:lstStyle/>
          <a:p>
            <a:br>
              <a:rPr lang="en-US" dirty="0">
                <a:latin typeface="Segoe"/>
              </a:rPr>
            </a:br>
            <a:r>
              <a:rPr lang="en-US" dirty="0">
                <a:latin typeface="Segoe"/>
              </a:rPr>
              <a:t>   Data Analytic Example</a:t>
            </a:r>
          </a:p>
        </p:txBody>
      </p:sp>
    </p:spTree>
    <p:extLst>
      <p:ext uri="{BB962C8B-B14F-4D97-AF65-F5344CB8AC3E}">
        <p14:creationId xmlns:p14="http://schemas.microsoft.com/office/powerpoint/2010/main" val="7793440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7233"/>
          </a:solidFill>
        </p:spPr>
        <p:txBody>
          <a:bodyPr/>
          <a:lstStyle/>
          <a:p>
            <a:r>
              <a:rPr lang="en-US" sz="4000" dirty="0"/>
              <a:t>Simple Machine Learning Example</a:t>
            </a:r>
          </a:p>
        </p:txBody>
      </p:sp>
    </p:spTree>
    <p:extLst>
      <p:ext uri="{BB962C8B-B14F-4D97-AF65-F5344CB8AC3E}">
        <p14:creationId xmlns:p14="http://schemas.microsoft.com/office/powerpoint/2010/main" val="20787823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2299" y="914411"/>
            <a:ext cx="11582400" cy="1231835"/>
          </a:xfrm>
        </p:spPr>
        <p:txBody>
          <a:bodyPr/>
          <a:lstStyle/>
          <a:p>
            <a:pPr marL="0" indent="0">
              <a:buNone/>
            </a:pPr>
            <a:r>
              <a:rPr lang="en-US" sz="2600" dirty="0">
                <a:latin typeface="+mn-lt"/>
              </a:rPr>
              <a:t>Formally, given training set (</a:t>
            </a:r>
            <a:r>
              <a:rPr lang="en-US" sz="2600" dirty="0" err="1">
                <a:latin typeface="+mn-lt"/>
              </a:rPr>
              <a:t>x</a:t>
            </a:r>
            <a:r>
              <a:rPr lang="en-US" sz="2600" baseline="-25000" dirty="0" err="1">
                <a:latin typeface="+mn-lt"/>
              </a:rPr>
              <a:t>i,</a:t>
            </a:r>
            <a:r>
              <a:rPr lang="en-US" sz="2600" dirty="0" err="1">
                <a:latin typeface="+mn-lt"/>
              </a:rPr>
              <a:t>y</a:t>
            </a:r>
            <a:r>
              <a:rPr lang="en-US" sz="2600" baseline="-25000" dirty="0" err="1">
                <a:latin typeface="+mn-lt"/>
              </a:rPr>
              <a:t>i</a:t>
            </a:r>
            <a:r>
              <a:rPr lang="en-US" sz="2600" dirty="0">
                <a:latin typeface="+mn-lt"/>
              </a:rPr>
              <a:t>) for </a:t>
            </a:r>
            <a:r>
              <a:rPr lang="en-US" sz="2600" dirty="0" err="1">
                <a:latin typeface="+mn-lt"/>
              </a:rPr>
              <a:t>i</a:t>
            </a:r>
            <a:r>
              <a:rPr lang="en-US" sz="2600" dirty="0">
                <a:latin typeface="+mn-lt"/>
              </a:rPr>
              <a:t>=1…n, we want to create a classification model f that can predict label y for a new </a:t>
            </a:r>
            <a:r>
              <a:rPr lang="en-US" sz="2600">
                <a:latin typeface="+mn-lt"/>
              </a:rPr>
              <a:t>feature values </a:t>
            </a:r>
            <a:r>
              <a:rPr lang="en-US" sz="2600" dirty="0">
                <a:latin typeface="+mn-lt"/>
              </a:rPr>
              <a:t>x.</a:t>
            </a:r>
            <a:endParaRPr lang="en-US" sz="2600" dirty="0">
              <a:solidFill>
                <a:schemeClr val="tx1">
                  <a:lumMod val="95000"/>
                </a:schemeClr>
              </a:solidFill>
              <a:latin typeface="+mn-lt"/>
              <a:ea typeface="ＭＳ Ｐゴシック" pitchFamily="34" charset="-128"/>
            </a:endParaRPr>
          </a:p>
        </p:txBody>
      </p:sp>
      <p:sp>
        <p:nvSpPr>
          <p:cNvPr id="2" name="Title 1"/>
          <p:cNvSpPr>
            <a:spLocks noGrp="1"/>
          </p:cNvSpPr>
          <p:nvPr>
            <p:ph type="title"/>
          </p:nvPr>
        </p:nvSpPr>
        <p:spPr/>
        <p:txBody>
          <a:bodyPr/>
          <a:lstStyle/>
          <a:p>
            <a:r>
              <a:rPr lang="en-US" dirty="0">
                <a:latin typeface="Segoe"/>
              </a:rPr>
              <a:t>Classification</a:t>
            </a:r>
            <a:endParaRPr lang="en-US" sz="3300" dirty="0">
              <a:gradFill>
                <a:gsLst>
                  <a:gs pos="10101">
                    <a:schemeClr val="tx1"/>
                  </a:gs>
                  <a:gs pos="54000">
                    <a:schemeClr val="tx1"/>
                  </a:gs>
                </a:gsLst>
                <a:lin ang="5400000" scaled="0"/>
              </a:gradFill>
              <a:latin typeface="Segoe"/>
            </a:endParaRPr>
          </a:p>
        </p:txBody>
      </p:sp>
      <p:pic>
        <p:nvPicPr>
          <p:cNvPr id="4" name="Picture 3" descr="ClassificImag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4154" y="2003762"/>
            <a:ext cx="4487499" cy="3999078"/>
          </a:xfrm>
          <a:prstGeom prst="rect">
            <a:avLst/>
          </a:prstGeom>
        </p:spPr>
      </p:pic>
      <p:cxnSp>
        <p:nvCxnSpPr>
          <p:cNvPr id="5" name="Straight Arrow Connector 4"/>
          <p:cNvCxnSpPr/>
          <p:nvPr/>
        </p:nvCxnSpPr>
        <p:spPr>
          <a:xfrm>
            <a:off x="4380087" y="6124210"/>
            <a:ext cx="777051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flipV="1">
            <a:off x="4361273" y="2003762"/>
            <a:ext cx="18815" cy="4106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066852" y="6221885"/>
            <a:ext cx="1562334" cy="523016"/>
          </a:xfrm>
          <a:prstGeom prst="rect">
            <a:avLst/>
          </a:prstGeom>
          <a:noFill/>
        </p:spPr>
        <p:txBody>
          <a:bodyPr wrap="none" lIns="91241" tIns="45619" rIns="91241" bIns="45619" rtlCol="0">
            <a:spAutoFit/>
          </a:bodyPr>
          <a:lstStyle/>
          <a:p>
            <a:r>
              <a:rPr lang="en-US" sz="2800" dirty="0"/>
              <a:t>Feature 1</a:t>
            </a:r>
          </a:p>
        </p:txBody>
      </p:sp>
      <p:sp>
        <p:nvSpPr>
          <p:cNvPr id="10" name="TextBox 9"/>
          <p:cNvSpPr txBox="1"/>
          <p:nvPr/>
        </p:nvSpPr>
        <p:spPr>
          <a:xfrm rot="16200000">
            <a:off x="3201051" y="4003722"/>
            <a:ext cx="1644087" cy="523016"/>
          </a:xfrm>
          <a:prstGeom prst="rect">
            <a:avLst/>
          </a:prstGeom>
          <a:noFill/>
        </p:spPr>
        <p:txBody>
          <a:bodyPr wrap="none" lIns="91241" tIns="45619" rIns="91241" bIns="45619" rtlCol="0">
            <a:spAutoFit/>
          </a:bodyPr>
          <a:lstStyle/>
          <a:p>
            <a:r>
              <a:rPr lang="en-US" sz="2800" dirty="0"/>
              <a:t> Feature 2</a:t>
            </a:r>
          </a:p>
        </p:txBody>
      </p:sp>
      <p:sp>
        <p:nvSpPr>
          <p:cNvPr id="11" name="TextBox 10"/>
          <p:cNvSpPr txBox="1"/>
          <p:nvPr/>
        </p:nvSpPr>
        <p:spPr>
          <a:xfrm>
            <a:off x="3811891" y="5654616"/>
            <a:ext cx="367006" cy="523016"/>
          </a:xfrm>
          <a:prstGeom prst="rect">
            <a:avLst/>
          </a:prstGeom>
          <a:noFill/>
        </p:spPr>
        <p:txBody>
          <a:bodyPr wrap="none" lIns="91241" tIns="45619" rIns="91241" bIns="45619" rtlCol="0">
            <a:spAutoFit/>
          </a:bodyPr>
          <a:lstStyle/>
          <a:p>
            <a:r>
              <a:rPr lang="en-US" sz="2800" dirty="0"/>
              <a:t>0</a:t>
            </a:r>
          </a:p>
        </p:txBody>
      </p:sp>
      <p:sp>
        <p:nvSpPr>
          <p:cNvPr id="13" name="TextBox 12"/>
          <p:cNvSpPr txBox="1"/>
          <p:nvPr/>
        </p:nvSpPr>
        <p:spPr>
          <a:xfrm>
            <a:off x="9554176" y="2455327"/>
            <a:ext cx="727683" cy="369128"/>
          </a:xfrm>
          <a:prstGeom prst="rect">
            <a:avLst/>
          </a:prstGeom>
          <a:noFill/>
        </p:spPr>
        <p:txBody>
          <a:bodyPr wrap="none" lIns="91241" tIns="45619" rIns="91241" bIns="45619" rtlCol="0">
            <a:spAutoFit/>
          </a:bodyPr>
          <a:lstStyle/>
          <a:p>
            <a:r>
              <a:rPr lang="en-US" dirty="0"/>
              <a:t>f(x)=0</a:t>
            </a:r>
          </a:p>
        </p:txBody>
      </p:sp>
      <p:sp>
        <p:nvSpPr>
          <p:cNvPr id="14" name="TextBox 13"/>
          <p:cNvSpPr txBox="1"/>
          <p:nvPr/>
        </p:nvSpPr>
        <p:spPr>
          <a:xfrm>
            <a:off x="10829822" y="2353729"/>
            <a:ext cx="727683" cy="369128"/>
          </a:xfrm>
          <a:prstGeom prst="rect">
            <a:avLst/>
          </a:prstGeom>
          <a:noFill/>
        </p:spPr>
        <p:txBody>
          <a:bodyPr wrap="none" lIns="91241" tIns="45619" rIns="91241" bIns="45619" rtlCol="0">
            <a:spAutoFit/>
          </a:bodyPr>
          <a:lstStyle/>
          <a:p>
            <a:r>
              <a:rPr lang="en-US" dirty="0"/>
              <a:t>f(x)&lt;0</a:t>
            </a:r>
          </a:p>
        </p:txBody>
      </p:sp>
      <p:sp>
        <p:nvSpPr>
          <p:cNvPr id="15" name="TextBox 14"/>
          <p:cNvSpPr txBox="1"/>
          <p:nvPr/>
        </p:nvSpPr>
        <p:spPr>
          <a:xfrm>
            <a:off x="8191986" y="1955795"/>
            <a:ext cx="727683" cy="369128"/>
          </a:xfrm>
          <a:prstGeom prst="rect">
            <a:avLst/>
          </a:prstGeom>
          <a:noFill/>
        </p:spPr>
        <p:txBody>
          <a:bodyPr wrap="none" lIns="91241" tIns="45619" rIns="91241" bIns="45619" rtlCol="0">
            <a:spAutoFit/>
          </a:bodyPr>
          <a:lstStyle/>
          <a:p>
            <a:r>
              <a:rPr lang="en-US" dirty="0"/>
              <a:t>f(x)&gt;0</a:t>
            </a:r>
          </a:p>
        </p:txBody>
      </p:sp>
      <p:sp>
        <p:nvSpPr>
          <p:cNvPr id="30" name="TextBox 29"/>
          <p:cNvSpPr txBox="1"/>
          <p:nvPr/>
        </p:nvSpPr>
        <p:spPr>
          <a:xfrm>
            <a:off x="134471" y="3672312"/>
            <a:ext cx="3485513" cy="769237"/>
          </a:xfrm>
          <a:prstGeom prst="rect">
            <a:avLst/>
          </a:prstGeom>
          <a:noFill/>
        </p:spPr>
        <p:txBody>
          <a:bodyPr wrap="square" lIns="91241" tIns="45619" rIns="91241" bIns="45619" rtlCol="0">
            <a:spAutoFit/>
          </a:bodyPr>
          <a:lstStyle/>
          <a:p>
            <a:endParaRPr lang="en-US" sz="2000" dirty="0"/>
          </a:p>
          <a:p>
            <a:r>
              <a:rPr lang="en-US" sz="2400" dirty="0"/>
              <a:t>f(x) = function(features) </a:t>
            </a:r>
          </a:p>
        </p:txBody>
      </p:sp>
      <p:sp>
        <p:nvSpPr>
          <p:cNvPr id="31" name="Rectangle 30"/>
          <p:cNvSpPr/>
          <p:nvPr/>
        </p:nvSpPr>
        <p:spPr>
          <a:xfrm>
            <a:off x="6252882" y="2040486"/>
            <a:ext cx="1183342" cy="11733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793941" y="5018733"/>
            <a:ext cx="1183342" cy="1020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696675" y="2353729"/>
            <a:ext cx="1556207" cy="1569660"/>
          </a:xfrm>
          <a:prstGeom prst="rect">
            <a:avLst/>
          </a:prstGeom>
          <a:noFill/>
        </p:spPr>
        <p:txBody>
          <a:bodyPr wrap="square" rtlCol="0">
            <a:spAutoFit/>
          </a:bodyPr>
          <a:lstStyle/>
          <a:p>
            <a:pPr algn="ctr"/>
            <a:r>
              <a:rPr lang="en-US" sz="9600" dirty="0"/>
              <a:t>L1</a:t>
            </a:r>
          </a:p>
        </p:txBody>
      </p:sp>
      <p:sp>
        <p:nvSpPr>
          <p:cNvPr id="34" name="TextBox 33"/>
          <p:cNvSpPr txBox="1"/>
          <p:nvPr/>
        </p:nvSpPr>
        <p:spPr>
          <a:xfrm>
            <a:off x="10385612" y="4534955"/>
            <a:ext cx="1556207" cy="1569660"/>
          </a:xfrm>
          <a:prstGeom prst="rect">
            <a:avLst/>
          </a:prstGeom>
          <a:noFill/>
        </p:spPr>
        <p:txBody>
          <a:bodyPr wrap="square" rtlCol="0">
            <a:spAutoFit/>
          </a:bodyPr>
          <a:lstStyle/>
          <a:p>
            <a:pPr algn="ctr"/>
            <a:r>
              <a:rPr lang="en-US" sz="9600" dirty="0"/>
              <a:t>L2</a:t>
            </a:r>
          </a:p>
        </p:txBody>
      </p:sp>
    </p:spTree>
    <p:extLst>
      <p:ext uri="{BB962C8B-B14F-4D97-AF65-F5344CB8AC3E}">
        <p14:creationId xmlns:p14="http://schemas.microsoft.com/office/powerpoint/2010/main" val="61653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P spid="13" grpId="0"/>
      <p:bldP spid="14" grpId="0"/>
      <p:bldP spid="15" grpId="0"/>
      <p:bldP spid="30" grpId="0"/>
      <p:bldP spid="31" grpId="0" animBg="1"/>
      <p:bldP spid="32" grpId="0" animBg="1"/>
      <p:bldP spid="33" grpId="0"/>
      <p:bldP spid="3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Segoe"/>
              </a:rPr>
              <a:t>Machine learning workflow</a:t>
            </a:r>
            <a:endParaRPr lang="en-US" dirty="0"/>
          </a:p>
        </p:txBody>
      </p:sp>
      <p:sp>
        <p:nvSpPr>
          <p:cNvPr id="6" name="Rectangle 5"/>
          <p:cNvSpPr/>
          <p:nvPr/>
        </p:nvSpPr>
        <p:spPr>
          <a:xfrm>
            <a:off x="6197601" y="1227865"/>
            <a:ext cx="5023945" cy="4729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241" tIns="45619" rIns="91241" bIns="45619" rtlCol="0" anchor="ctr"/>
          <a:lstStyle/>
          <a:p>
            <a:pPr algn="ctr"/>
            <a:r>
              <a:rPr lang="en-US" sz="2800" b="1" dirty="0">
                <a:solidFill>
                  <a:schemeClr val="tx1"/>
                </a:solidFill>
              </a:rPr>
              <a:t>Input data</a:t>
            </a:r>
          </a:p>
        </p:txBody>
      </p:sp>
      <p:sp>
        <p:nvSpPr>
          <p:cNvPr id="7" name="Rectangle 6"/>
          <p:cNvSpPr/>
          <p:nvPr/>
        </p:nvSpPr>
        <p:spPr>
          <a:xfrm>
            <a:off x="6197600" y="2052927"/>
            <a:ext cx="5023945" cy="4729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241" tIns="45619" rIns="91241" bIns="45619" rtlCol="0" anchor="ctr"/>
          <a:lstStyle/>
          <a:p>
            <a:pPr algn="ctr"/>
            <a:r>
              <a:rPr lang="en-US" sz="2800" b="1" dirty="0">
                <a:solidFill>
                  <a:schemeClr val="tx1"/>
                </a:solidFill>
              </a:rPr>
              <a:t>Data Transformation</a:t>
            </a:r>
          </a:p>
        </p:txBody>
      </p:sp>
      <p:sp>
        <p:nvSpPr>
          <p:cNvPr id="8" name="Rectangle 7"/>
          <p:cNvSpPr/>
          <p:nvPr/>
        </p:nvSpPr>
        <p:spPr>
          <a:xfrm>
            <a:off x="3317797" y="3695166"/>
            <a:ext cx="4789209" cy="4729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241" tIns="45619" rIns="91241" bIns="45619" rtlCol="0" anchor="ctr"/>
          <a:lstStyle/>
          <a:p>
            <a:pPr algn="ctr"/>
            <a:r>
              <a:rPr lang="en-US" sz="2800" b="1" dirty="0">
                <a:solidFill>
                  <a:schemeClr val="tx1"/>
                </a:solidFill>
              </a:rPr>
              <a:t>Train Model</a:t>
            </a:r>
          </a:p>
        </p:txBody>
      </p:sp>
      <p:sp>
        <p:nvSpPr>
          <p:cNvPr id="9" name="Rectangle 8"/>
          <p:cNvSpPr/>
          <p:nvPr/>
        </p:nvSpPr>
        <p:spPr>
          <a:xfrm>
            <a:off x="402896" y="2830693"/>
            <a:ext cx="5023945" cy="4729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241" tIns="45619" rIns="91241" bIns="45619" rtlCol="0" anchor="ctr"/>
          <a:lstStyle/>
          <a:p>
            <a:pPr algn="ctr"/>
            <a:r>
              <a:rPr lang="en-US" sz="2800" b="1" dirty="0">
                <a:solidFill>
                  <a:schemeClr val="tx1"/>
                </a:solidFill>
              </a:rPr>
              <a:t>Define Model</a:t>
            </a:r>
          </a:p>
        </p:txBody>
      </p:sp>
      <p:sp>
        <p:nvSpPr>
          <p:cNvPr id="10" name="Rectangle 9"/>
          <p:cNvSpPr/>
          <p:nvPr/>
        </p:nvSpPr>
        <p:spPr>
          <a:xfrm>
            <a:off x="6197600" y="2830693"/>
            <a:ext cx="5023945" cy="4729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241" tIns="45619" rIns="91241" bIns="45619" rtlCol="0" anchor="ctr"/>
          <a:lstStyle/>
          <a:p>
            <a:pPr algn="ctr"/>
            <a:r>
              <a:rPr lang="en-US" sz="2800" b="1" dirty="0">
                <a:solidFill>
                  <a:schemeClr val="tx1"/>
                </a:solidFill>
              </a:rPr>
              <a:t>Split Data</a:t>
            </a:r>
          </a:p>
        </p:txBody>
      </p:sp>
      <p:sp>
        <p:nvSpPr>
          <p:cNvPr id="11" name="Rectangle 10"/>
          <p:cNvSpPr/>
          <p:nvPr/>
        </p:nvSpPr>
        <p:spPr>
          <a:xfrm>
            <a:off x="6208105" y="4535988"/>
            <a:ext cx="5023945" cy="4729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241" tIns="45619" rIns="91241" bIns="45619" rtlCol="0" anchor="ctr"/>
          <a:lstStyle/>
          <a:p>
            <a:pPr algn="ctr"/>
            <a:r>
              <a:rPr lang="en-US" sz="2800" b="1" dirty="0">
                <a:solidFill>
                  <a:schemeClr val="tx1"/>
                </a:solidFill>
              </a:rPr>
              <a:t>Score (prediction)</a:t>
            </a:r>
          </a:p>
        </p:txBody>
      </p:sp>
      <p:sp>
        <p:nvSpPr>
          <p:cNvPr id="12" name="Rectangle 11"/>
          <p:cNvSpPr/>
          <p:nvPr/>
        </p:nvSpPr>
        <p:spPr>
          <a:xfrm>
            <a:off x="6208105" y="5384688"/>
            <a:ext cx="5023945" cy="4729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241" tIns="45619" rIns="91241" bIns="45619" rtlCol="0" anchor="ctr"/>
          <a:lstStyle/>
          <a:p>
            <a:pPr algn="ctr"/>
            <a:r>
              <a:rPr lang="en-US" sz="2800" b="1" dirty="0">
                <a:solidFill>
                  <a:schemeClr val="tx1"/>
                </a:solidFill>
              </a:rPr>
              <a:t>Evaluate Model</a:t>
            </a:r>
          </a:p>
        </p:txBody>
      </p:sp>
      <p:cxnSp>
        <p:nvCxnSpPr>
          <p:cNvPr id="13" name="Straight Arrow Connector 12"/>
          <p:cNvCxnSpPr>
            <a:stCxn id="6" idx="2"/>
            <a:endCxn id="7" idx="0"/>
          </p:cNvCxnSpPr>
          <p:nvPr/>
        </p:nvCxnSpPr>
        <p:spPr>
          <a:xfrm flipH="1">
            <a:off x="8709601" y="1700831"/>
            <a:ext cx="1" cy="35209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671062" y="2554817"/>
            <a:ext cx="1" cy="35209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245158" y="3343070"/>
            <a:ext cx="1" cy="35209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190152" y="3343070"/>
            <a:ext cx="1" cy="35209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353760" y="4173383"/>
            <a:ext cx="1" cy="35209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720105" y="5006319"/>
            <a:ext cx="1" cy="352096"/>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0"/>
          </p:cNvCxnSpPr>
          <p:nvPr/>
        </p:nvCxnSpPr>
        <p:spPr>
          <a:xfrm flipH="1">
            <a:off x="8720077" y="3343070"/>
            <a:ext cx="3" cy="1192918"/>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36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GB" dirty="0">
                <a:latin typeface="Segoe"/>
              </a:rPr>
              <a:t>Data Analytic Thinking:</a:t>
            </a:r>
          </a:p>
          <a:p>
            <a:r>
              <a:rPr lang="en-GB" dirty="0">
                <a:latin typeface="Segoe"/>
              </a:rPr>
              <a:t>Replace intuition with data driven analytical decisions</a:t>
            </a:r>
          </a:p>
          <a:p>
            <a:r>
              <a:rPr lang="en-GB" dirty="0">
                <a:latin typeface="Segoe"/>
              </a:rPr>
              <a:t>Transform raw data to valuable asset</a:t>
            </a:r>
          </a:p>
          <a:p>
            <a:r>
              <a:rPr lang="en-GB" dirty="0">
                <a:latin typeface="Segoe"/>
              </a:rPr>
              <a:t>Increase pace </a:t>
            </a:r>
            <a:r>
              <a:rPr lang="en-GB">
                <a:latin typeface="Segoe"/>
              </a:rPr>
              <a:t>of action</a:t>
            </a:r>
            <a:endParaRPr lang="en-GB" dirty="0">
              <a:latin typeface="Segoe"/>
            </a:endParaRPr>
          </a:p>
        </p:txBody>
      </p:sp>
      <p:sp>
        <p:nvSpPr>
          <p:cNvPr id="2" name="Title 1"/>
          <p:cNvSpPr>
            <a:spLocks noGrp="1"/>
          </p:cNvSpPr>
          <p:nvPr>
            <p:ph type="title"/>
          </p:nvPr>
        </p:nvSpPr>
        <p:spPr>
          <a:xfrm>
            <a:off x="0" y="1"/>
            <a:ext cx="11903845" cy="1388226"/>
          </a:xfrm>
        </p:spPr>
        <p:txBody>
          <a:bodyPr/>
          <a:lstStyle/>
          <a:p>
            <a:br>
              <a:rPr lang="en-US" dirty="0">
                <a:latin typeface="Segoe"/>
              </a:rPr>
            </a:br>
            <a:r>
              <a:rPr lang="en-US" dirty="0">
                <a:latin typeface="Segoe"/>
              </a:rPr>
              <a:t>   Data Analytic Thinking</a:t>
            </a:r>
          </a:p>
        </p:txBody>
      </p:sp>
    </p:spTree>
    <p:extLst>
      <p:ext uri="{BB962C8B-B14F-4D97-AF65-F5344CB8AC3E}">
        <p14:creationId xmlns:p14="http://schemas.microsoft.com/office/powerpoint/2010/main" val="103905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01 | Overview of The Data Science Process</a:t>
            </a:r>
          </a:p>
        </p:txBody>
      </p:sp>
      <p:sp>
        <p:nvSpPr>
          <p:cNvPr id="4" name="Subtitle 3"/>
          <p:cNvSpPr>
            <a:spLocks noGrp="1"/>
          </p:cNvSpPr>
          <p:nvPr>
            <p:ph type="subTitle" idx="1"/>
          </p:nvPr>
        </p:nvSpPr>
        <p:spPr>
          <a:xfrm>
            <a:off x="193271" y="5132437"/>
            <a:ext cx="8409867" cy="1725563"/>
          </a:xfrm>
        </p:spPr>
        <p:txBody>
          <a:bodyPr/>
          <a:lstStyle/>
          <a:p>
            <a:r>
              <a:rPr lang="en-US" dirty="0"/>
              <a:t>Cynthia </a:t>
            </a:r>
            <a:r>
              <a:rPr lang="en-US" dirty="0" err="1"/>
              <a:t>Rudin</a:t>
            </a:r>
            <a:r>
              <a:rPr lang="en-US" dirty="0"/>
              <a:t> | MIT Sloan School of Management</a:t>
            </a:r>
          </a:p>
          <a:p>
            <a:endParaRPr lang="en-US" dirty="0"/>
          </a:p>
        </p:txBody>
      </p:sp>
    </p:spTree>
    <p:extLst>
      <p:ext uri="{BB962C8B-B14F-4D97-AF65-F5344CB8AC3E}">
        <p14:creationId xmlns:p14="http://schemas.microsoft.com/office/powerpoint/2010/main" val="226662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8696" y="1393022"/>
            <a:ext cx="11525250" cy="4509738"/>
          </a:xfrm>
        </p:spPr>
        <p:txBody>
          <a:bodyPr>
            <a:normAutofit/>
          </a:bodyPr>
          <a:lstStyle/>
          <a:p>
            <a:r>
              <a:rPr lang="en-GB" dirty="0"/>
              <a:t>Historical Notes on KDD, CRISP-DM, Big Data and Data Science and their relationship to Data Mining and Machine Learning</a:t>
            </a:r>
          </a:p>
          <a:p>
            <a:r>
              <a:rPr lang="en-GB" dirty="0"/>
              <a:t>Example of the knowledge discovery process</a:t>
            </a:r>
          </a:p>
        </p:txBody>
      </p:sp>
      <p:sp>
        <p:nvSpPr>
          <p:cNvPr id="2" name="Title 1"/>
          <p:cNvSpPr>
            <a:spLocks noGrp="1"/>
          </p:cNvSpPr>
          <p:nvPr>
            <p:ph type="title"/>
          </p:nvPr>
        </p:nvSpPr>
        <p:spPr>
          <a:xfrm>
            <a:off x="0" y="1"/>
            <a:ext cx="11903946" cy="1245702"/>
          </a:xfrm>
        </p:spPr>
        <p:txBody>
          <a:bodyPr/>
          <a:lstStyle/>
          <a:p>
            <a:br>
              <a:rPr lang="en-US" dirty="0"/>
            </a:br>
            <a:r>
              <a:rPr lang="en-US" dirty="0"/>
              <a:t>   Module Overview</a:t>
            </a:r>
          </a:p>
        </p:txBody>
      </p:sp>
    </p:spTree>
    <p:extLst>
      <p:ext uri="{BB962C8B-B14F-4D97-AF65-F5344CB8AC3E}">
        <p14:creationId xmlns:p14="http://schemas.microsoft.com/office/powerpoint/2010/main" val="37326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r>
              <a:rPr lang="en-GB" sz="2800" dirty="0"/>
              <a:t>Historical Notes on KDD, CRISP-DM, Big Data and Data Science and their relationship to Data Mining and Machine Learning</a:t>
            </a:r>
          </a:p>
        </p:txBody>
      </p:sp>
    </p:spTree>
    <p:extLst>
      <p:ext uri="{BB962C8B-B14F-4D97-AF65-F5344CB8AC3E}">
        <p14:creationId xmlns:p14="http://schemas.microsoft.com/office/powerpoint/2010/main" val="171915964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OLOR TEMPLATE">
  <a:themeElements>
    <a:clrScheme name="Custom 2">
      <a:dk1>
        <a:srgbClr val="505050"/>
      </a:dk1>
      <a:lt1>
        <a:srgbClr val="FFFFFF"/>
      </a:lt1>
      <a:dk2>
        <a:srgbClr val="002050"/>
      </a:dk2>
      <a:lt2>
        <a:srgbClr val="CDF4FF"/>
      </a:lt2>
      <a:accent1>
        <a:srgbClr val="0078D7"/>
      </a:accent1>
      <a:accent2>
        <a:srgbClr val="0078D7"/>
      </a:accent2>
      <a:accent3>
        <a:srgbClr val="107C10"/>
      </a:accent3>
      <a:accent4>
        <a:srgbClr val="B4009E"/>
      </a:accent4>
      <a:accent5>
        <a:srgbClr val="5C2D91"/>
      </a:accent5>
      <a:accent6>
        <a:srgbClr val="008272"/>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40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636b0322-90fb-440c-9cbc-22749e7231e9"/>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11180</TotalTime>
  <Words>3174</Words>
  <Application>Microsoft Office PowerPoint</Application>
  <PresentationFormat>Widescreen</PresentationFormat>
  <Paragraphs>451</Paragraphs>
  <Slides>53</Slides>
  <Notes>41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53</vt:i4>
      </vt:variant>
    </vt:vector>
  </HeadingPairs>
  <TitlesOfParts>
    <vt:vector size="65" baseType="lpstr">
      <vt:lpstr>ＭＳ Ｐゴシック</vt:lpstr>
      <vt:lpstr>Arial</vt:lpstr>
      <vt:lpstr>Calibri</vt:lpstr>
      <vt:lpstr>Consolas</vt:lpstr>
      <vt:lpstr>Segoe</vt:lpstr>
      <vt:lpstr>Segoe UI</vt:lpstr>
      <vt:lpstr>Segoe UI Light</vt:lpstr>
      <vt:lpstr>Segoe UI Semibold</vt:lpstr>
      <vt:lpstr>Segoe UI Semilight</vt:lpstr>
      <vt:lpstr>Wingdings</vt:lpstr>
      <vt:lpstr>1_Office Theme</vt:lpstr>
      <vt:lpstr>2_COLOR TEMPLATE</vt:lpstr>
      <vt:lpstr>PowerPoint Presentation</vt:lpstr>
      <vt:lpstr>    Data Analytic Thinking</vt:lpstr>
      <vt:lpstr>    Data Analytic Example</vt:lpstr>
      <vt:lpstr>    Data Analytic Example</vt:lpstr>
      <vt:lpstr>    Data Analytic Example</vt:lpstr>
      <vt:lpstr>    Data Analytic Thinking</vt:lpstr>
      <vt:lpstr>PowerPoint Presentation</vt:lpstr>
      <vt:lpstr>    Module Overview</vt:lpstr>
      <vt:lpstr>PowerPoint Presentation</vt:lpstr>
      <vt:lpstr>    Historical Notes </vt:lpstr>
      <vt:lpstr>    Historical Notes</vt:lpstr>
      <vt:lpstr>    Historical Notes</vt:lpstr>
      <vt:lpstr>PowerPoint Presentation</vt:lpstr>
      <vt:lpstr>    Historical Notes</vt:lpstr>
      <vt:lpstr>    Historical Notes</vt:lpstr>
      <vt:lpstr>    Historical Notes</vt:lpstr>
      <vt:lpstr>PowerPoint Presentation</vt:lpstr>
      <vt:lpstr>    Knowledge Discovery Process Example</vt:lpstr>
      <vt:lpstr>    Motivation for Example</vt:lpstr>
      <vt:lpstr>PowerPoint Presentation</vt:lpstr>
      <vt:lpstr>    Opportunity Assessment &amp; Business Understanding</vt:lpstr>
      <vt:lpstr>    Data Understanding &amp; Data Acquisition</vt:lpstr>
      <vt:lpstr>    Data Cleaning and Transformation</vt:lpstr>
      <vt:lpstr>    Data Cleaning and Transformation</vt:lpstr>
      <vt:lpstr>    Knowledge Discovery Process</vt:lpstr>
      <vt:lpstr>    Model Building</vt:lpstr>
      <vt:lpstr>    Policy Construction</vt:lpstr>
      <vt:lpstr>    Evaluation</vt:lpstr>
      <vt:lpstr>    Deployment</vt:lpstr>
      <vt:lpstr>    Knowledge Discovery is an Iterative Process</vt:lpstr>
      <vt:lpstr>    Summary</vt:lpstr>
      <vt:lpstr>Introduction to Data Science Technologies</vt:lpstr>
      <vt:lpstr>Outline</vt:lpstr>
      <vt:lpstr>Tools for Data Science</vt:lpstr>
      <vt:lpstr>Why Open-Source Tools?</vt:lpstr>
      <vt:lpstr>R or Python?</vt:lpstr>
      <vt:lpstr>Cortana Intelligence Suite</vt:lpstr>
      <vt:lpstr>Tour of Azure ML</vt:lpstr>
      <vt:lpstr>Why Azure ML?</vt:lpstr>
      <vt:lpstr>Azure ML Free Tier Account</vt:lpstr>
      <vt:lpstr>Azure ML Studio</vt:lpstr>
      <vt:lpstr>Data Passed from Module to Module in Azure ML Tables</vt:lpstr>
      <vt:lpstr>Azure ML Table Data Types </vt:lpstr>
      <vt:lpstr>Uploading data into Azure ML</vt:lpstr>
      <vt:lpstr>Developing and testing R and Python</vt:lpstr>
      <vt:lpstr>Execute R Script</vt:lpstr>
      <vt:lpstr>Execute Python Script</vt:lpstr>
      <vt:lpstr>Debugging R and Python in Azure ML</vt:lpstr>
      <vt:lpstr>SQL in Azure ML</vt:lpstr>
      <vt:lpstr>Simple Machine Learning Example</vt:lpstr>
      <vt:lpstr>Classification</vt:lpstr>
      <vt:lpstr>Machine learning workflow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195</cp:revision>
  <dcterms:created xsi:type="dcterms:W3CDTF">2013-02-15T23:12:42Z</dcterms:created>
  <dcterms:modified xsi:type="dcterms:W3CDTF">2016-08-11T19:26:28Z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