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6"/>
  </p:notesMasterIdLst>
  <p:sldIdLst>
    <p:sldId id="283" r:id="rId2"/>
    <p:sldId id="257" r:id="rId3"/>
    <p:sldId id="269" r:id="rId4"/>
    <p:sldId id="258" r:id="rId5"/>
    <p:sldId id="259" r:id="rId6"/>
    <p:sldId id="262" r:id="rId7"/>
    <p:sldId id="276" r:id="rId8"/>
    <p:sldId id="278" r:id="rId9"/>
    <p:sldId id="277" r:id="rId10"/>
    <p:sldId id="279" r:id="rId11"/>
    <p:sldId id="280" r:id="rId12"/>
    <p:sldId id="271" r:id="rId13"/>
    <p:sldId id="270" r:id="rId14"/>
    <p:sldId id="273" r:id="rId15"/>
    <p:sldId id="274" r:id="rId16"/>
    <p:sldId id="275" r:id="rId17"/>
    <p:sldId id="261" r:id="rId18"/>
    <p:sldId id="267" r:id="rId19"/>
    <p:sldId id="265" r:id="rId20"/>
    <p:sldId id="266" r:id="rId21"/>
    <p:sldId id="263" r:id="rId22"/>
    <p:sldId id="284" r:id="rId23"/>
    <p:sldId id="26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282" r:id="rId1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Westover (JATINDER PAL S KOHLI)" initials="SW(PSK" lastIdx="1" clrIdx="0">
    <p:extLst>
      <p:ext uri="{19B8F6BF-5375-455C-9EA6-DF929625EA0E}">
        <p15:presenceInfo xmlns:p15="http://schemas.microsoft.com/office/powerpoint/2012/main" userId="S-1-5-21-2127521184-1604012920-1887927527-179058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54" autoAdjust="0"/>
  </p:normalViewPr>
  <p:slideViewPr>
    <p:cSldViewPr snapToGrid="0" snapToObjects="1">
      <p:cViewPr varScale="1">
        <p:scale>
          <a:sx n="79" d="100"/>
          <a:sy n="79" d="100"/>
        </p:scale>
        <p:origin x="321"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07T12:01:59.264" idx="1">
    <p:pos x="10" y="10"/>
    <p:text>I can clean up this graphic for you in Photoshop, but I'm not sure what it's supposed to look like.  Are the text boxes supposed to be covering up part of the lines?</p:text>
    <p:extLst>
      <p:ext uri="{C676402C-5697-4E1C-873F-D02D1690AC5C}">
        <p15:threadingInfo xmlns:p15="http://schemas.microsoft.com/office/powerpoint/2012/main" timeZoneBias="4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CB397-AEE5-E84C-BBF9-9497015C1EDB}" type="datetimeFigureOut">
              <a:rPr lang="en-US" smtClean="0"/>
              <a:t>8/11/2016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E9F092-88D3-CB4F-9D41-ED97B6E449EA}" type="slidenum">
              <a:rPr lang="en-US" smtClean="0"/>
              <a:t>‹#›</a:t>
            </a:fld>
            <a:endParaRPr lang="en-US"/>
          </a:p>
        </p:txBody>
      </p:sp>
    </p:spTree>
    <p:extLst>
      <p:ext uri="{BB962C8B-B14F-4D97-AF65-F5344CB8AC3E}">
        <p14:creationId xmlns:p14="http://schemas.microsoft.com/office/powerpoint/2010/main" val="1373255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928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Oh now there’s 3 bumps. So why 3 bumps? I’ll</a:t>
            </a:r>
            <a:r>
              <a:rPr lang="en-US" baseline="0" dirty="0"/>
              <a:t> give you a hint. If the lemonade is 5 bucks and 600 people purchase it, that’s 3000 bucks.</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10</a:t>
            </a:fld>
            <a:endParaRPr lang="en-US"/>
          </a:p>
        </p:txBody>
      </p:sp>
    </p:spTree>
    <p:extLst>
      <p:ext uri="{BB962C8B-B14F-4D97-AF65-F5344CB8AC3E}">
        <p14:creationId xmlns:p14="http://schemas.microsoft.com/office/powerpoint/2010/main" val="131171399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Can</a:t>
            </a:r>
            <a:r>
              <a:rPr lang="en-US" baseline="0" dirty="0"/>
              <a:t> you assume this, even if you don’t know the variances?</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111</a:t>
            </a:fld>
            <a:endParaRPr lang="en-US"/>
          </a:p>
        </p:txBody>
      </p:sp>
    </p:spTree>
    <p:extLst>
      <p:ext uri="{BB962C8B-B14F-4D97-AF65-F5344CB8AC3E}">
        <p14:creationId xmlns:p14="http://schemas.microsoft.com/office/powerpoint/2010/main" val="37468136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a:t>
            </a:r>
            <a:r>
              <a:rPr lang="en-US" baseline="0" dirty="0"/>
              <a:t>w the calculation is actually different if you choose equal variances or unequal variances, so beware. If you choose equal variances, you are making a stronger assumption so the test will be more powerful. But if you choose unequal variances, you are making a less strong assumption, so your test won’t be as powerful, but at least in that case you’re not making untrue assumptions and it’s more likely that the result will hold.</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112</a:t>
            </a:fld>
            <a:endParaRPr lang="en-US"/>
          </a:p>
        </p:txBody>
      </p:sp>
    </p:spTree>
    <p:extLst>
      <p:ext uri="{BB962C8B-B14F-4D97-AF65-F5344CB8AC3E}">
        <p14:creationId xmlns:p14="http://schemas.microsoft.com/office/powerpoint/2010/main" val="429348743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look up which one you need to do and what the</a:t>
            </a:r>
            <a:r>
              <a:rPr lang="en-US" baseline="0" dirty="0"/>
              <a:t> assumptions are. The options are pretty much always the same, you send in the data, tell it whether to do a right tailed test, left tailed test, or both, depending on your alternative hypothesis. Tell it what the null hypothesis is, and tell it the significance level, and off it goes doing the test for you</a:t>
            </a:r>
            <a:r>
              <a:rPr lang="is-IS" baseline="0" dirty="0"/>
              <a:t>…. </a:t>
            </a:r>
            <a:r>
              <a:rPr lang="en-US" baseline="0" dirty="0"/>
              <a:t>O</a:t>
            </a:r>
            <a:r>
              <a:rPr lang="is-IS" baseline="0" dirty="0"/>
              <a:t>ne of my favorite tests is the Fisher’s exact test which uses the hypergeometric distribution, I end up using that one a lot.</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113</a:t>
            </a:fld>
            <a:endParaRPr lang="en-US"/>
          </a:p>
        </p:txBody>
      </p:sp>
    </p:spTree>
    <p:extLst>
      <p:ext uri="{BB962C8B-B14F-4D97-AF65-F5344CB8AC3E}">
        <p14:creationId xmlns:p14="http://schemas.microsoft.com/office/powerpoint/2010/main" val="223267566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Hypothesis testing is obviously a key topic in statistics. Hypothesis</a:t>
            </a:r>
            <a:r>
              <a:rPr lang="en-US" baseline="0" dirty="0"/>
              <a:t> tests are used as a sort of data-centered technique to prove that something is true beyond a reasonable doubt. There’s been a lot of </a:t>
            </a:r>
            <a:r>
              <a:rPr lang="en-US" baseline="0" dirty="0" err="1"/>
              <a:t>contraversy</a:t>
            </a:r>
            <a:r>
              <a:rPr lang="en-US" baseline="0" dirty="0"/>
              <a:t> over hypothesis tests lately. There was a psychology journal that banned </a:t>
            </a:r>
            <a:r>
              <a:rPr lang="en-US" baseline="0" dirty="0" err="1"/>
              <a:t>pvalues</a:t>
            </a:r>
            <a:r>
              <a:rPr lang="en-US" baseline="0" dirty="0"/>
              <a:t> recently, and there was some real debate over this, sort of culminating with a letter from the American statistical association explaining what </a:t>
            </a:r>
            <a:r>
              <a:rPr lang="en-US" baseline="0" dirty="0" err="1"/>
              <a:t>pvalues</a:t>
            </a:r>
            <a:r>
              <a:rPr lang="en-US" baseline="0" dirty="0"/>
              <a:t> actually are and what they are not, warning people not to mess it up. There are multimillion dollar decisions being made based on </a:t>
            </a:r>
            <a:r>
              <a:rPr lang="en-US" baseline="0" dirty="0" err="1"/>
              <a:t>pvalues</a:t>
            </a:r>
            <a:r>
              <a:rPr lang="en-US" baseline="0" dirty="0"/>
              <a:t> every day. What drugs are safe for you to take, that depends somewhat on </a:t>
            </a:r>
            <a:r>
              <a:rPr lang="en-US" baseline="0" dirty="0" err="1"/>
              <a:t>pvalues</a:t>
            </a:r>
            <a:r>
              <a:rPr lang="en-US" baseline="0" dirty="0"/>
              <a:t>, and there are lawsuits every day about the interpretation of these </a:t>
            </a:r>
            <a:r>
              <a:rPr lang="en-US" baseline="0" dirty="0" err="1"/>
              <a:t>pvalues</a:t>
            </a:r>
            <a:r>
              <a:rPr lang="en-US" baseline="0" dirty="0"/>
              <a:t>. So let’s discuss it in a way that you can not only use it in your toolbox, but know when someone is using it incorrectly in theirs.</a:t>
            </a:r>
          </a:p>
          <a:p>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114</a:t>
            </a:fld>
            <a:endParaRPr lang="en-US"/>
          </a:p>
        </p:txBody>
      </p:sp>
    </p:spTree>
    <p:extLst>
      <p:ext uri="{BB962C8B-B14F-4D97-AF65-F5344CB8AC3E}">
        <p14:creationId xmlns:p14="http://schemas.microsoft.com/office/powerpoint/2010/main" val="341213309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so this is really the best way to learn hypothesis testing. Let’s go through a bunch of examples, and then we’ll try</a:t>
            </a:r>
            <a:r>
              <a:rPr lang="en-US" baseline="0" dirty="0"/>
              <a:t> to figure out which test to use. Ready?</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115</a:t>
            </a:fld>
            <a:endParaRPr lang="en-US"/>
          </a:p>
        </p:txBody>
      </p:sp>
    </p:spTree>
    <p:extLst>
      <p:ext uri="{BB962C8B-B14F-4D97-AF65-F5344CB8AC3E}">
        <p14:creationId xmlns:p14="http://schemas.microsoft.com/office/powerpoint/2010/main" val="12523539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 are 36 points here. So what test do I use? I bought a bunch of containers of toothpaste, namely 36</a:t>
            </a:r>
            <a:r>
              <a:rPr lang="en-US" baseline="0" dirty="0"/>
              <a:t> of them, and measured how many units of toothpaste there were.</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116</a:t>
            </a:fld>
            <a:endParaRPr lang="en-US"/>
          </a:p>
        </p:txBody>
      </p:sp>
    </p:spTree>
    <p:extLst>
      <p:ext uri="{BB962C8B-B14F-4D97-AF65-F5344CB8AC3E}">
        <p14:creationId xmlns:p14="http://schemas.microsoft.com/office/powerpoint/2010/main" val="408886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117</a:t>
            </a:fld>
            <a:endParaRPr lang="en-US"/>
          </a:p>
        </p:txBody>
      </p:sp>
    </p:spTree>
    <p:extLst>
      <p:ext uri="{BB962C8B-B14F-4D97-AF65-F5344CB8AC3E}">
        <p14:creationId xmlns:p14="http://schemas.microsoft.com/office/powerpoint/2010/main" val="27508440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Clearly</a:t>
            </a:r>
            <a:r>
              <a:rPr lang="en-US" baseline="0" dirty="0"/>
              <a:t> it’s independent samples since we have more measurements from one company than the other. </a:t>
            </a:r>
          </a:p>
          <a:p>
            <a:r>
              <a:rPr lang="en-US" baseline="0" dirty="0"/>
              <a:t>Here also the test turned out that we couldn’t reject the null hypothesis.</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118</a:t>
            </a:fld>
            <a:endParaRPr lang="en-US"/>
          </a:p>
        </p:txBody>
      </p:sp>
    </p:spTree>
    <p:extLst>
      <p:ext uri="{BB962C8B-B14F-4D97-AF65-F5344CB8AC3E}">
        <p14:creationId xmlns:p14="http://schemas.microsoft.com/office/powerpoint/2010/main" val="31239537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a:t>
            </a:r>
            <a:r>
              <a:rPr lang="en-US" baseline="0" dirty="0"/>
              <a:t> the </a:t>
            </a:r>
            <a:r>
              <a:rPr lang="en-US" baseline="0" dirty="0" err="1"/>
              <a:t>pvalue</a:t>
            </a:r>
            <a:r>
              <a:rPr lang="en-US" baseline="0" dirty="0"/>
              <a:t> is below the level of significance alpha, then I reject the null hypothesis.</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119</a:t>
            </a:fld>
            <a:endParaRPr lang="en-US"/>
          </a:p>
        </p:txBody>
      </p:sp>
    </p:spTree>
    <p:extLst>
      <p:ext uri="{BB962C8B-B14F-4D97-AF65-F5344CB8AC3E}">
        <p14:creationId xmlns:p14="http://schemas.microsoft.com/office/powerpoint/2010/main" val="6075197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 not sure I buy that. Because I’m not sure I agree with the normality assumption here. Because I think some people purchase more than other people. There’s not</a:t>
            </a:r>
            <a:r>
              <a:rPr lang="en-US" baseline="0" dirty="0"/>
              <a:t> necessarily a central limit theorem to kick in here, because we’re not adding them up, we’re considering them each separately. There can be groups of customers that behave very differently. You could have a cluster of customers that buys almost nothing, and another clump that buys lots of stuff. I’m just not buying it. So I might use a sign test, which is a test that assumes very little about the distributions. I might not get as power, but at least I didn’t make an untrue assumption, leading me to an untrue conclusion.</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120</a:t>
            </a:fld>
            <a:endParaRPr lang="en-US"/>
          </a:p>
        </p:txBody>
      </p:sp>
    </p:spTree>
    <p:extLst>
      <p:ext uri="{BB962C8B-B14F-4D97-AF65-F5344CB8AC3E}">
        <p14:creationId xmlns:p14="http://schemas.microsoft.com/office/powerpoint/2010/main" val="2200540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a:t>
            </a:r>
            <a:r>
              <a:rPr lang="en-US" baseline="0" dirty="0"/>
              <a:t> if we charge $4 then we’re here. And for 3.50, we’re here. So those three bumps are for different prices of lemonade that are possible. In the next slide, let’s just model the tips.</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11</a:t>
            </a:fld>
            <a:endParaRPr lang="en-US"/>
          </a:p>
        </p:txBody>
      </p:sp>
    </p:spTree>
    <p:extLst>
      <p:ext uri="{BB962C8B-B14F-4D97-AF65-F5344CB8AC3E}">
        <p14:creationId xmlns:p14="http://schemas.microsoft.com/office/powerpoint/2010/main" val="131171399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 not sure I buy that. Because I’m not sure I agree with the normality assumption here. Because I think some people purchase more than other people. There’s not</a:t>
            </a:r>
            <a:r>
              <a:rPr lang="en-US" baseline="0" dirty="0"/>
              <a:t> necessarily a central limit theorem to kick in here, because we’re not adding them up, we’re considering them each separately. There can be groups of customers that behave very differently. You could have a cluster of customers that buys almost nothing, and another clump that buys lots of stuff. I’m just not buying it. So I might use a sign test, which is a test that assumes very little about the distributions. I might not get as power, but at least I didn’t make an untrue assumption, leading me to an </a:t>
            </a:r>
            <a:r>
              <a:rPr lang="en-US" baseline="0"/>
              <a:t>untrue conclusion.</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121</a:t>
            </a:fld>
            <a:endParaRPr lang="en-US"/>
          </a:p>
        </p:txBody>
      </p:sp>
    </p:spTree>
    <p:extLst>
      <p:ext uri="{BB962C8B-B14F-4D97-AF65-F5344CB8AC3E}">
        <p14:creationId xmlns:p14="http://schemas.microsoft.com/office/powerpoint/2010/main" val="143349173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Hypothesis testing is obviously a key topic in statistics. Hypothesis</a:t>
            </a:r>
            <a:r>
              <a:rPr lang="en-US" baseline="0" dirty="0"/>
              <a:t> tests are used as a sort of data-centered technique to prove that something is true beyond a reasonable doubt. There’s been a lot of controversy over hypothesis tests lately. There was a psychology journal that banned p-values recently, and there was some real debate over this, sort of culminating with a letter from the American statistical association explaining what p-values actually are and what they are not, warning people not to mess it up. There are multimillion dollar decisions being made based on p-values every day. What drugs are safe for you to take, that depends somewhat on p-values, and there are lawsuits every day about the interpretation of these p-values. So let’s discuss it in a way that you can not only use it in your toolbox, but know when someone is using it incorrectly in theirs.</a:t>
            </a:r>
          </a:p>
          <a:p>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122</a:t>
            </a:fld>
            <a:endParaRPr lang="en-US"/>
          </a:p>
        </p:txBody>
      </p:sp>
    </p:spTree>
    <p:extLst>
      <p:ext uri="{BB962C8B-B14F-4D97-AF65-F5344CB8AC3E}">
        <p14:creationId xmlns:p14="http://schemas.microsoft.com/office/powerpoint/2010/main" val="32414892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Hypothesis testing is obviously a key topic in statistics. Hypothesis</a:t>
            </a:r>
            <a:r>
              <a:rPr lang="en-US" baseline="0" dirty="0"/>
              <a:t> tests are used as a sort of data-centered technique to prove that something is true beyond a reasonable doubt. There’s been a lot of controversy over hypothesis tests lately. There was a psychology journal that banned p-values recently, and there was some real debate over this, sort of culminating with a letter from the American statistical association explaining what p-values actually are and what they are not, warning people not to mess it up. There are multimillion dollar decisions being made based on p-values every day. What drugs are safe for you to take, that depends somewhat on p-values, and there are lawsuits every day about the interpretation of these p-values. So let’s discuss it in a way that you can not only use it in your toolbox, but know when someone is using it incorrectly in theirs.</a:t>
            </a:r>
          </a:p>
          <a:p>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126</a:t>
            </a:fld>
            <a:endParaRPr lang="en-US"/>
          </a:p>
        </p:txBody>
      </p:sp>
    </p:spTree>
    <p:extLst>
      <p:ext uri="{BB962C8B-B14F-4D97-AF65-F5344CB8AC3E}">
        <p14:creationId xmlns:p14="http://schemas.microsoft.com/office/powerpoint/2010/main" val="87338944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a:t>
            </a:r>
            <a:r>
              <a:rPr lang="en-US" baseline="0" dirty="0"/>
              <a:t> way </a:t>
            </a:r>
            <a:r>
              <a:rPr lang="en-US" baseline="0" dirty="0" err="1"/>
              <a:t>jose</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130</a:t>
            </a:fld>
            <a:endParaRPr lang="en-US"/>
          </a:p>
        </p:txBody>
      </p:sp>
    </p:spTree>
    <p:extLst>
      <p:ext uri="{BB962C8B-B14F-4D97-AF65-F5344CB8AC3E}">
        <p14:creationId xmlns:p14="http://schemas.microsoft.com/office/powerpoint/2010/main" val="143855757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a:t>
            </a:r>
            <a:r>
              <a:rPr lang="en-US" baseline="0" dirty="0"/>
              <a:t> way </a:t>
            </a:r>
            <a:r>
              <a:rPr lang="en-US" baseline="0" dirty="0" err="1"/>
              <a:t>jose</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131</a:t>
            </a:fld>
            <a:endParaRPr lang="en-US"/>
          </a:p>
        </p:txBody>
      </p:sp>
    </p:spTree>
    <p:extLst>
      <p:ext uri="{BB962C8B-B14F-4D97-AF65-F5344CB8AC3E}">
        <p14:creationId xmlns:p14="http://schemas.microsoft.com/office/powerpoint/2010/main" val="113726006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have no idea what that means, random chance alone. No that’s not it. The</a:t>
            </a:r>
            <a:r>
              <a:rPr lang="en-US" baseline="0" dirty="0"/>
              <a:t> </a:t>
            </a:r>
            <a:r>
              <a:rPr lang="en-US" baseline="0" dirty="0" err="1"/>
              <a:t>pvalue</a:t>
            </a:r>
            <a:r>
              <a:rPr lang="en-US" baseline="0" dirty="0"/>
              <a:t> has got to be thought of with respect to the null hypothesis.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132</a:t>
            </a:fld>
            <a:endParaRPr lang="en-US"/>
          </a:p>
        </p:txBody>
      </p:sp>
    </p:spTree>
    <p:extLst>
      <p:ext uri="{BB962C8B-B14F-4D97-AF65-F5344CB8AC3E}">
        <p14:creationId xmlns:p14="http://schemas.microsoft.com/office/powerpoint/2010/main" val="396487379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have no idea what that means, random chance alone. No that’s not it. The</a:t>
            </a:r>
            <a:r>
              <a:rPr lang="en-US" baseline="0" dirty="0"/>
              <a:t> </a:t>
            </a:r>
            <a:r>
              <a:rPr lang="en-US" baseline="0" dirty="0" err="1"/>
              <a:t>pvalue</a:t>
            </a:r>
            <a:r>
              <a:rPr lang="en-US" baseline="0" dirty="0"/>
              <a:t> has got to be thought of with respect to the null hypothesis.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133</a:t>
            </a:fld>
            <a:endParaRPr lang="en-US"/>
          </a:p>
        </p:txBody>
      </p:sp>
    </p:spTree>
    <p:extLst>
      <p:ext uri="{BB962C8B-B14F-4D97-AF65-F5344CB8AC3E}">
        <p14:creationId xmlns:p14="http://schemas.microsoft.com/office/powerpoint/2010/main" val="50883278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Depends on how</a:t>
            </a:r>
            <a:r>
              <a:rPr lang="en-US" baseline="0" dirty="0"/>
              <a:t> the study is done and whether there’s enough other evidence to make that decision. The </a:t>
            </a:r>
            <a:r>
              <a:rPr lang="en-US" baseline="0" dirty="0" err="1"/>
              <a:t>pvalue</a:t>
            </a:r>
            <a:r>
              <a:rPr lang="en-US" baseline="0" dirty="0"/>
              <a:t> is a piece of evidence (assuming someone didn’t manufacture the data to get the </a:t>
            </a:r>
            <a:r>
              <a:rPr lang="en-US" baseline="0" dirty="0" err="1"/>
              <a:t>pvalue</a:t>
            </a:r>
            <a:r>
              <a:rPr lang="en-US" baseline="0" dirty="0"/>
              <a:t> they wanted, which people do, obviously this is totally unethical, but people do it anyway).</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134</a:t>
            </a:fld>
            <a:endParaRPr lang="en-US"/>
          </a:p>
        </p:txBody>
      </p:sp>
    </p:spTree>
    <p:extLst>
      <p:ext uri="{BB962C8B-B14F-4D97-AF65-F5344CB8AC3E}">
        <p14:creationId xmlns:p14="http://schemas.microsoft.com/office/powerpoint/2010/main" val="354968341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Depends on how</a:t>
            </a:r>
            <a:r>
              <a:rPr lang="en-US" baseline="0" dirty="0"/>
              <a:t> the study is done and whether there’s enough other evidence to make that decision. The </a:t>
            </a:r>
            <a:r>
              <a:rPr lang="en-US" baseline="0" dirty="0" err="1"/>
              <a:t>pvalue</a:t>
            </a:r>
            <a:r>
              <a:rPr lang="en-US" baseline="0" dirty="0"/>
              <a:t> is a piece of evidence (assuming someone didn’t manufacture the data to get the </a:t>
            </a:r>
            <a:r>
              <a:rPr lang="en-US" baseline="0" dirty="0" err="1"/>
              <a:t>pvalue</a:t>
            </a:r>
            <a:r>
              <a:rPr lang="en-US" baseline="0" dirty="0"/>
              <a:t> they wanted, which people do, obviously this is totally unethical, but people do it anyway).</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135</a:t>
            </a:fld>
            <a:endParaRPr lang="en-US"/>
          </a:p>
        </p:txBody>
      </p:sp>
    </p:spTree>
    <p:extLst>
      <p:ext uri="{BB962C8B-B14F-4D97-AF65-F5344CB8AC3E}">
        <p14:creationId xmlns:p14="http://schemas.microsoft.com/office/powerpoint/2010/main" val="203702213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a:t>
            </a:r>
            <a:r>
              <a:rPr lang="en-US" baseline="0" dirty="0"/>
              <a:t> way! Here’s an example.</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136</a:t>
            </a:fld>
            <a:endParaRPr lang="en-US"/>
          </a:p>
        </p:txBody>
      </p:sp>
    </p:spTree>
    <p:extLst>
      <p:ext uri="{BB962C8B-B14F-4D97-AF65-F5344CB8AC3E}">
        <p14:creationId xmlns:p14="http://schemas.microsoft.com/office/powerpoint/2010/main" val="2043734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tips are here. Look at them</a:t>
            </a:r>
            <a:r>
              <a:rPr lang="en-US" baseline="0" dirty="0"/>
              <a:t> - half the time they’re 0, but when they aren’t 0, they just add bumps at various places. They’ll create sort of ripple bumps throughout our histogram. And there won’t just be 4 bumps, they’ll be 4 bumps for each of the 3 prices of lemonade, so 12 bumps. Some of the bumps are going to be kind of small and will get </a:t>
            </a:r>
            <a:r>
              <a:rPr lang="en-US" baseline="0" dirty="0" err="1"/>
              <a:t>schmeared</a:t>
            </a:r>
            <a:r>
              <a:rPr lang="en-US" baseline="0" dirty="0"/>
              <a:t> out. So let’s see it all together again.</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15</a:t>
            </a:fld>
            <a:endParaRPr lang="en-US"/>
          </a:p>
        </p:txBody>
      </p:sp>
    </p:spTree>
    <p:extLst>
      <p:ext uri="{BB962C8B-B14F-4D97-AF65-F5344CB8AC3E}">
        <p14:creationId xmlns:p14="http://schemas.microsoft.com/office/powerpoint/2010/main" val="365044061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I’ve got n=10</a:t>
            </a:r>
            <a:r>
              <a:rPr lang="en-US" baseline="0" dirty="0"/>
              <a:t> million students, say they all go to a tutoring session. The tutoring session improves their score by</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137</a:t>
            </a:fld>
            <a:endParaRPr lang="en-US"/>
          </a:p>
        </p:txBody>
      </p:sp>
    </p:spTree>
    <p:extLst>
      <p:ext uri="{BB962C8B-B14F-4D97-AF65-F5344CB8AC3E}">
        <p14:creationId xmlns:p14="http://schemas.microsoft.com/office/powerpoint/2010/main" val="336152761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I’ve got n=10</a:t>
            </a:r>
            <a:r>
              <a:rPr lang="en-US" baseline="0" dirty="0"/>
              <a:t> million students, say they all go to a tutoring session. The tutoring session improves their score over the population mean by only 5 </a:t>
            </a:r>
            <a:r>
              <a:rPr lang="en-US" baseline="0" dirty="0" err="1"/>
              <a:t>hundreths</a:t>
            </a:r>
            <a:r>
              <a:rPr lang="en-US" baseline="0" dirty="0"/>
              <a:t> of a point. 5 </a:t>
            </a:r>
            <a:r>
              <a:rPr lang="en-US" baseline="0" dirty="0" err="1"/>
              <a:t>hundreths</a:t>
            </a:r>
            <a:r>
              <a:rPr lang="en-US" baseline="0" dirty="0"/>
              <a:t>. And then I could calculate the </a:t>
            </a:r>
            <a:r>
              <a:rPr lang="en-US" baseline="0" dirty="0" err="1"/>
              <a:t>pvalue</a:t>
            </a:r>
            <a:r>
              <a:rPr lang="en-US" baseline="0" dirty="0"/>
              <a:t> for testing whether the tutoring session improves their score above 0, and I might get</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138</a:t>
            </a:fld>
            <a:endParaRPr lang="en-US"/>
          </a:p>
        </p:txBody>
      </p:sp>
    </p:spTree>
    <p:extLst>
      <p:ext uri="{BB962C8B-B14F-4D97-AF65-F5344CB8AC3E}">
        <p14:creationId xmlns:p14="http://schemas.microsoft.com/office/powerpoint/2010/main" val="414983000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the </a:t>
            </a:r>
            <a:r>
              <a:rPr lang="en-US" dirty="0" err="1"/>
              <a:t>pvalue</a:t>
            </a:r>
            <a:r>
              <a:rPr lang="en-US" dirty="0"/>
              <a:t> is .0001 so highly</a:t>
            </a:r>
            <a:r>
              <a:rPr lang="en-US" baseline="0" dirty="0"/>
              <a:t> significant. So I’m really sure that the tutoring sessions improved their score. But </a:t>
            </a:r>
            <a:r>
              <a:rPr lang="en-US" baseline="0" dirty="0" err="1"/>
              <a:t>whopdee</a:t>
            </a:r>
            <a:r>
              <a:rPr lang="en-US" baseline="0" dirty="0"/>
              <a:t> do, yes it improved their score, and I’m really sure of it, but it only improved the score by a tiny little drop! So don’t get fooled by this one. The </a:t>
            </a:r>
            <a:r>
              <a:rPr lang="en-US" baseline="0" dirty="0" err="1"/>
              <a:t>pvalue</a:t>
            </a:r>
            <a:r>
              <a:rPr lang="en-US" baseline="0" dirty="0"/>
              <a:t> is not the size of the effect, no way, no how.</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139</a:t>
            </a:fld>
            <a:endParaRPr lang="en-US"/>
          </a:p>
        </p:txBody>
      </p:sp>
    </p:spTree>
    <p:extLst>
      <p:ext uri="{BB962C8B-B14F-4D97-AF65-F5344CB8AC3E}">
        <p14:creationId xmlns:p14="http://schemas.microsoft.com/office/powerpoint/2010/main" val="110710199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the </a:t>
            </a:r>
            <a:r>
              <a:rPr lang="en-US" dirty="0" err="1"/>
              <a:t>pvalue</a:t>
            </a:r>
            <a:r>
              <a:rPr lang="en-US" dirty="0"/>
              <a:t> is .0001 so highly</a:t>
            </a:r>
            <a:r>
              <a:rPr lang="en-US" baseline="0" dirty="0"/>
              <a:t> significant. So I’m really sure that the tutoring sessions improved their score. But </a:t>
            </a:r>
            <a:r>
              <a:rPr lang="en-US" baseline="0" dirty="0" err="1"/>
              <a:t>whopdee</a:t>
            </a:r>
            <a:r>
              <a:rPr lang="en-US" baseline="0" dirty="0"/>
              <a:t> do, yes it improved their score, and I’m really sure of it, but it only improved the score by a tiny little drop! So don’t get fooled by this one. The </a:t>
            </a:r>
            <a:r>
              <a:rPr lang="en-US" baseline="0" dirty="0" err="1"/>
              <a:t>pvalue</a:t>
            </a:r>
            <a:r>
              <a:rPr lang="en-US" baseline="0" dirty="0"/>
              <a:t> is not the size of the effect, no way, no how.</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140</a:t>
            </a:fld>
            <a:endParaRPr lang="en-US"/>
          </a:p>
        </p:txBody>
      </p:sp>
    </p:spTree>
    <p:extLst>
      <p:ext uri="{BB962C8B-B14F-4D97-AF65-F5344CB8AC3E}">
        <p14:creationId xmlns:p14="http://schemas.microsoft.com/office/powerpoint/2010/main" val="118552767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answer to this one</a:t>
            </a:r>
            <a:r>
              <a:rPr lang="en-US" dirty="0"/>
              <a:t> should be obvious.</a:t>
            </a:r>
            <a:r>
              <a:rPr lang="en-US" baseline="0" dirty="0"/>
              <a:t> If it doesn’t tell you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141</a:t>
            </a:fld>
            <a:endParaRPr lang="en-US"/>
          </a:p>
        </p:txBody>
      </p:sp>
    </p:spTree>
    <p:extLst>
      <p:ext uri="{BB962C8B-B14F-4D97-AF65-F5344CB8AC3E}">
        <p14:creationId xmlns:p14="http://schemas.microsoft.com/office/powerpoint/2010/main" val="12318046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answer to this one</a:t>
            </a:r>
            <a:r>
              <a:rPr lang="en-US" dirty="0"/>
              <a:t> should be obvious.</a:t>
            </a:r>
            <a:r>
              <a:rPr lang="en-US" baseline="0" dirty="0"/>
              <a:t> If it doesn’t tell you how big the effect is, how can it tell you how important the </a:t>
            </a:r>
            <a:r>
              <a:rPr lang="en-US" baseline="0"/>
              <a:t>result is?</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142</a:t>
            </a:fld>
            <a:endParaRPr lang="en-US"/>
          </a:p>
        </p:txBody>
      </p:sp>
    </p:spTree>
    <p:extLst>
      <p:ext uri="{BB962C8B-B14F-4D97-AF65-F5344CB8AC3E}">
        <p14:creationId xmlns:p14="http://schemas.microsoft.com/office/powerpoint/2010/main" val="170291251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P-value is the first line of defense against</a:t>
            </a:r>
            <a:r>
              <a:rPr lang="en-US" baseline="0" dirty="0"/>
              <a:t> being fooled by random chance. They are very helpful, and I suggest you use them</a:t>
            </a:r>
            <a:r>
              <a:rPr lang="is-IS" baseline="0"/>
              <a:t>… with caution.</a:t>
            </a:r>
            <a:endParaRPr lang="en-US"/>
          </a:p>
        </p:txBody>
      </p:sp>
      <p:sp>
        <p:nvSpPr>
          <p:cNvPr id="4" name="Slide Number Placeholder 3"/>
          <p:cNvSpPr>
            <a:spLocks noGrp="1"/>
          </p:cNvSpPr>
          <p:nvPr>
            <p:ph type="sldNum" sz="quarter" idx="10"/>
          </p:nvPr>
        </p:nvSpPr>
        <p:spPr/>
        <p:txBody>
          <a:bodyPr/>
          <a:lstStyle/>
          <a:p>
            <a:fld id="{28DA8FDA-65CC-9749-B53A-7C3384897403}" type="slidenum">
              <a:rPr lang="en-US" smtClean="0"/>
              <a:t>143</a:t>
            </a:fld>
            <a:endParaRPr lang="en-US"/>
          </a:p>
        </p:txBody>
      </p:sp>
    </p:spTree>
    <p:extLst>
      <p:ext uri="{BB962C8B-B14F-4D97-AF65-F5344CB8AC3E}">
        <p14:creationId xmlns:p14="http://schemas.microsoft.com/office/powerpoint/2010/main" val="311659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there it is</a:t>
            </a:r>
            <a:r>
              <a:rPr lang="en-US" baseline="0" dirty="0"/>
              <a:t>. So now you know where it comes from! Two bumps here are sort of </a:t>
            </a:r>
            <a:r>
              <a:rPr lang="en-US" baseline="0" dirty="0" err="1"/>
              <a:t>smushed</a:t>
            </a:r>
            <a:r>
              <a:rPr lang="en-US" baseline="0" dirty="0"/>
              <a:t> because of the tips, and then this small bump out here is also because of the tips.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Now I can estimate probabilities</a:t>
            </a:r>
            <a:r>
              <a:rPr lang="en-US" baseline="0" dirty="0"/>
              <a:t> really easily, if I want to know how often I will get less than 3000 profit, I just count the percent of days when I get less than 3000 profit.</a:t>
            </a:r>
            <a:endParaRPr lang="en-US" dirty="0"/>
          </a:p>
          <a:p>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16</a:t>
            </a:fld>
            <a:endParaRPr lang="en-US"/>
          </a:p>
        </p:txBody>
      </p:sp>
    </p:spTree>
    <p:extLst>
      <p:ext uri="{BB962C8B-B14F-4D97-AF65-F5344CB8AC3E}">
        <p14:creationId xmlns:p14="http://schemas.microsoft.com/office/powerpoint/2010/main" val="3973768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I can estimate probabilities</a:t>
            </a:r>
            <a:r>
              <a:rPr lang="en-US" baseline="0" dirty="0"/>
              <a:t> really easily, if I want to know how often I will get less than 3000 profit, I just count the percent of days when I get less than 3000 profit.</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18</a:t>
            </a:fld>
            <a:endParaRPr lang="en-US"/>
          </a:p>
        </p:txBody>
      </p:sp>
    </p:spTree>
    <p:extLst>
      <p:ext uri="{BB962C8B-B14F-4D97-AF65-F5344CB8AC3E}">
        <p14:creationId xmlns:p14="http://schemas.microsoft.com/office/powerpoint/2010/main" val="1251869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I can estimate probabilities</a:t>
            </a:r>
            <a:r>
              <a:rPr lang="en-US" baseline="0" dirty="0"/>
              <a:t> really easily, if I want to know how often I will get less than 3000 profit, I just count the percent of days when I get less than 3000 profit.</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19</a:t>
            </a:fld>
            <a:endParaRPr lang="en-US"/>
          </a:p>
        </p:txBody>
      </p:sp>
    </p:spTree>
    <p:extLst>
      <p:ext uri="{BB962C8B-B14F-4D97-AF65-F5344CB8AC3E}">
        <p14:creationId xmlns:p14="http://schemas.microsoft.com/office/powerpoint/2010/main" val="1251869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if I want to know the probability to get between 2500 and 3500 profit, I just count the percent of days when I get between 2500 and 3500 profit in the simulation.</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20</a:t>
            </a:fld>
            <a:endParaRPr lang="en-US"/>
          </a:p>
        </p:txBody>
      </p:sp>
    </p:spTree>
    <p:extLst>
      <p:ext uri="{BB962C8B-B14F-4D97-AF65-F5344CB8AC3E}">
        <p14:creationId xmlns:p14="http://schemas.microsoft.com/office/powerpoint/2010/main" val="1251869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how do you do that? It’s actually really simple.</a:t>
            </a:r>
          </a:p>
        </p:txBody>
      </p:sp>
      <p:sp>
        <p:nvSpPr>
          <p:cNvPr id="4" name="Slide Number Placeholder 3"/>
          <p:cNvSpPr>
            <a:spLocks noGrp="1"/>
          </p:cNvSpPr>
          <p:nvPr>
            <p:ph type="sldNum" sz="quarter" idx="10"/>
          </p:nvPr>
        </p:nvSpPr>
        <p:spPr/>
        <p:txBody>
          <a:bodyPr/>
          <a:lstStyle/>
          <a:p>
            <a:fld id="{56E9F092-88D3-CB4F-9D41-ED97B6E449EA}" type="slidenum">
              <a:rPr lang="en-US" smtClean="0"/>
              <a:t>21</a:t>
            </a:fld>
            <a:endParaRPr lang="en-US"/>
          </a:p>
        </p:txBody>
      </p:sp>
    </p:spTree>
    <p:extLst>
      <p:ext uri="{BB962C8B-B14F-4D97-AF65-F5344CB8AC3E}">
        <p14:creationId xmlns:p14="http://schemas.microsoft.com/office/powerpoint/2010/main" val="3383310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you do is this. And I’ll do an example to demonstrate it. Let’s say I want to sample from the distribution of tips.</a:t>
            </a:r>
            <a:r>
              <a:rPr lang="en-US" baseline="0" dirty="0"/>
              <a:t> With these probabilities up here. So I’ll draw a single uniform random number between 0 and 1. And then I’ll divide the interval up according to the probabilities. If my random number is less than .5, which happens half the time obviously, then I assign no tip. If the value is between .5 and .7, which happens with .2 </a:t>
            </a:r>
            <a:r>
              <a:rPr lang="en-US" baseline="0" dirty="0" err="1"/>
              <a:t>probabilitiy</a:t>
            </a:r>
            <a:r>
              <a:rPr lang="en-US" baseline="0" dirty="0"/>
              <a:t>, then assign a small tip and so on. And that’s it!</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22</a:t>
            </a:fld>
            <a:endParaRPr lang="en-US"/>
          </a:p>
        </p:txBody>
      </p:sp>
    </p:spTree>
    <p:extLst>
      <p:ext uri="{BB962C8B-B14F-4D97-AF65-F5344CB8AC3E}">
        <p14:creationId xmlns:p14="http://schemas.microsoft.com/office/powerpoint/2010/main" val="4133982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*read1*</a:t>
            </a:r>
            <a:r>
              <a:rPr lang="en-US" baseline="0" dirty="0"/>
              <a:t> </a:t>
            </a:r>
            <a:r>
              <a:rPr lang="en-US" dirty="0"/>
              <a:t>This is a distribution that is so complicated that you can’t write it down exactly. You can write down what</a:t>
            </a:r>
            <a:r>
              <a:rPr lang="en-US" baseline="0" dirty="0"/>
              <a:t> the random process is that generates the data, but you can’t write down its </a:t>
            </a:r>
            <a:r>
              <a:rPr lang="en-US" baseline="0" dirty="0" err="1"/>
              <a:t>pdf</a:t>
            </a:r>
            <a:r>
              <a:rPr lang="en-US" baseline="0" dirty="0"/>
              <a:t>. In that case, you can simulate from the distribution and at least you can see what it look like. And you can also use it to calculate estimated probabilities, which can be really useful.</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23</a:t>
            </a:fld>
            <a:endParaRPr lang="en-US"/>
          </a:p>
        </p:txBody>
      </p:sp>
    </p:spTree>
    <p:extLst>
      <p:ext uri="{BB962C8B-B14F-4D97-AF65-F5344CB8AC3E}">
        <p14:creationId xmlns:p14="http://schemas.microsoft.com/office/powerpoint/2010/main" val="181363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 distribution that is so complicated that you can’t write it down exactly. You can write down what</a:t>
            </a:r>
            <a:r>
              <a:rPr lang="en-US" baseline="0" dirty="0"/>
              <a:t> the random process is that generates the data, but you can’t write down its </a:t>
            </a:r>
            <a:r>
              <a:rPr lang="en-US" baseline="0" dirty="0" err="1"/>
              <a:t>pdf</a:t>
            </a:r>
            <a:r>
              <a:rPr lang="en-US" baseline="0" dirty="0"/>
              <a:t>. In that case, </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2</a:t>
            </a:fld>
            <a:endParaRPr lang="en-US"/>
          </a:p>
        </p:txBody>
      </p:sp>
    </p:spTree>
    <p:extLst>
      <p:ext uri="{BB962C8B-B14F-4D97-AF65-F5344CB8AC3E}">
        <p14:creationId xmlns:p14="http://schemas.microsoft.com/office/powerpoint/2010/main" val="1813631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443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machine can’t pour exactly</a:t>
            </a:r>
            <a:r>
              <a:rPr lang="en-US" baseline="0" dirty="0"/>
              <a:t> accurately, so there’s some distribution. I think it’s fair to guess that the distribution is approximately normal. Maybe that’s not fair, I’m not sure, but it seems that because of the central limit theorem, and the fact that a cup of coffee is a sum of lots of little drops of coffee that this would be ok.</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25</a:t>
            </a:fld>
            <a:endParaRPr lang="en-US"/>
          </a:p>
        </p:txBody>
      </p:sp>
    </p:spTree>
    <p:extLst>
      <p:ext uri="{BB962C8B-B14F-4D97-AF65-F5344CB8AC3E}">
        <p14:creationId xmlns:p14="http://schemas.microsoft.com/office/powerpoint/2010/main" val="315200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Steve helps me out by drinking 100 cups of coffee.</a:t>
            </a:r>
          </a:p>
          <a:p>
            <a:r>
              <a:rPr lang="en-US" dirty="0"/>
              <a:t>Now if</a:t>
            </a:r>
            <a:r>
              <a:rPr lang="en-US" baseline="0" dirty="0"/>
              <a:t> I take the average of these numbers, how close is it to the population average? If I had him drink infinitely many mugs of coffee?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26</a:t>
            </a:fld>
            <a:endParaRPr lang="en-US"/>
          </a:p>
        </p:txBody>
      </p:sp>
    </p:spTree>
    <p:extLst>
      <p:ext uri="{BB962C8B-B14F-4D97-AF65-F5344CB8AC3E}">
        <p14:creationId xmlns:p14="http://schemas.microsoft.com/office/powerpoint/2010/main" val="358276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Steve helps me out by drinking 100 cups of coffee.</a:t>
            </a:r>
          </a:p>
          <a:p>
            <a:r>
              <a:rPr lang="en-US" dirty="0"/>
              <a:t>Now if</a:t>
            </a:r>
            <a:r>
              <a:rPr lang="en-US" baseline="0" dirty="0"/>
              <a:t> I take the average of these numbers, how close is it to the population average? If I had him drink infinitely many cups of coffee?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27</a:t>
            </a:fld>
            <a:endParaRPr lang="en-US"/>
          </a:p>
        </p:txBody>
      </p:sp>
    </p:spTree>
    <p:extLst>
      <p:ext uri="{BB962C8B-B14F-4D97-AF65-F5344CB8AC3E}">
        <p14:creationId xmlns:p14="http://schemas.microsoft.com/office/powerpoint/2010/main" val="3790414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Steve helps me out by drinking 100 cups of coffee.</a:t>
            </a:r>
          </a:p>
          <a:p>
            <a:r>
              <a:rPr lang="en-US" dirty="0"/>
              <a:t>Now if</a:t>
            </a:r>
            <a:r>
              <a:rPr lang="en-US" baseline="0" dirty="0"/>
              <a:t> I take the average of these numbers, how close is it to the population average? If I had him drink infinitely many cups of coffee?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28</a:t>
            </a:fld>
            <a:endParaRPr lang="en-US"/>
          </a:p>
        </p:txBody>
      </p:sp>
    </p:spTree>
    <p:extLst>
      <p:ext uri="{BB962C8B-B14F-4D97-AF65-F5344CB8AC3E}">
        <p14:creationId xmlns:p14="http://schemas.microsoft.com/office/powerpoint/2010/main" val="1509163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Steve helps me out by drinking 100 cups of coffee.</a:t>
            </a:r>
          </a:p>
          <a:p>
            <a:r>
              <a:rPr lang="en-US" dirty="0"/>
              <a:t>Now if</a:t>
            </a:r>
            <a:r>
              <a:rPr lang="en-US" baseline="0" dirty="0"/>
              <a:t> I take the average of these numbers, how close is it to the population average? If I had him drink infinitely many cups of coffee?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29</a:t>
            </a:fld>
            <a:endParaRPr lang="en-US"/>
          </a:p>
        </p:txBody>
      </p:sp>
    </p:spTree>
    <p:extLst>
      <p:ext uri="{BB962C8B-B14F-4D97-AF65-F5344CB8AC3E}">
        <p14:creationId xmlns:p14="http://schemas.microsoft.com/office/powerpoint/2010/main" val="2609295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Steve helps me out by drinking 100 cups of coffee.</a:t>
            </a:r>
          </a:p>
          <a:p>
            <a:r>
              <a:rPr lang="en-US" dirty="0"/>
              <a:t>Now if</a:t>
            </a:r>
            <a:r>
              <a:rPr lang="en-US" baseline="0" dirty="0"/>
              <a:t> I take the average of these numbers, how close is it to the population average? If I had him drink infinitely many cups of coffee?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30</a:t>
            </a:fld>
            <a:endParaRPr lang="en-US"/>
          </a:p>
        </p:txBody>
      </p:sp>
    </p:spTree>
    <p:extLst>
      <p:ext uri="{BB962C8B-B14F-4D97-AF65-F5344CB8AC3E}">
        <p14:creationId xmlns:p14="http://schemas.microsoft.com/office/powerpoint/2010/main" val="652734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Steve helps me out by drinking 100 cups of coffee.</a:t>
            </a:r>
          </a:p>
          <a:p>
            <a:r>
              <a:rPr lang="en-US" dirty="0"/>
              <a:t>Now if</a:t>
            </a:r>
            <a:r>
              <a:rPr lang="en-US" baseline="0" dirty="0"/>
              <a:t> I take the average of these numbers, how close is it to the population average? If I had him drink infinitely many cups of coffee?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31</a:t>
            </a:fld>
            <a:endParaRPr lang="en-US"/>
          </a:p>
        </p:txBody>
      </p:sp>
    </p:spTree>
    <p:extLst>
      <p:ext uri="{BB962C8B-B14F-4D97-AF65-F5344CB8AC3E}">
        <p14:creationId xmlns:p14="http://schemas.microsoft.com/office/powerpoint/2010/main" val="3048257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can tell</a:t>
            </a:r>
            <a:r>
              <a:rPr lang="en-US" baseline="0" dirty="0"/>
              <a:t> you exactly what that interval is but it has a bunch of symbols in it that you don</a:t>
            </a:r>
            <a:r>
              <a:rPr lang="uk-UA" baseline="0" dirty="0"/>
              <a:t>’</a:t>
            </a:r>
            <a:r>
              <a:rPr lang="en-US" baseline="0" dirty="0"/>
              <a:t>t know, so let me explain that and get back to this.</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34</a:t>
            </a:fld>
            <a:endParaRPr lang="en-US"/>
          </a:p>
        </p:txBody>
      </p:sp>
    </p:spTree>
    <p:extLst>
      <p:ext uri="{BB962C8B-B14F-4D97-AF65-F5344CB8AC3E}">
        <p14:creationId xmlns:p14="http://schemas.microsoft.com/office/powerpoint/2010/main" val="2912926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the standard normal, so mean 0</a:t>
            </a:r>
            <a:r>
              <a:rPr lang="en-US" baseline="0" dirty="0"/>
              <a:t> and standard deviation 1. I’m going to ask you some questions about this distribution.</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35</a:t>
            </a:fld>
            <a:endParaRPr lang="en-US"/>
          </a:p>
        </p:txBody>
      </p:sp>
    </p:spTree>
    <p:extLst>
      <p:ext uri="{BB962C8B-B14F-4D97-AF65-F5344CB8AC3E}">
        <p14:creationId xmlns:p14="http://schemas.microsoft.com/office/powerpoint/2010/main" val="51422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Maybe a few of you already knew this but over</a:t>
            </a:r>
            <a:r>
              <a:rPr lang="en-US" baseline="0" dirty="0"/>
              <a:t> the summer, when classes are not in session, I run a chain of </a:t>
            </a:r>
            <a:r>
              <a:rPr lang="en-US" dirty="0"/>
              <a:t>9 lemonade stands</a:t>
            </a:r>
            <a:r>
              <a:rPr lang="en-US" baseline="0" dirty="0"/>
              <a:t> operating currently throughout Boston Common over the spring and summer and a little into the fall. It’s called “The Squish” and we sell only lemonade, and it’s really good. Here’s a picture of one of my regular customers, it’s a 9 year old boy that visited pretty much every day in July and August last year, and it’s a customer happily drinking his lemonade. Now, in general, my profit for the day is a </a:t>
            </a:r>
            <a:r>
              <a:rPr lang="en-US" baseline="0" dirty="0" err="1"/>
              <a:t>rv</a:t>
            </a:r>
            <a:r>
              <a:rPr lang="en-US" baseline="0" dirty="0"/>
              <a:t> that depends on the number of customers I get that day, also the weather because we adjust the price of the lemonade depending on the weather, and then whatever tips the customer decides to leave for us. I’m going to tell you exactly how the profit depends on those things in a minute.</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3</a:t>
            </a:fld>
            <a:endParaRPr lang="en-US"/>
          </a:p>
        </p:txBody>
      </p:sp>
    </p:spTree>
    <p:extLst>
      <p:ext uri="{BB962C8B-B14F-4D97-AF65-F5344CB8AC3E}">
        <p14:creationId xmlns:p14="http://schemas.microsoft.com/office/powerpoint/2010/main" val="1721848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a:t>
            </a:r>
            <a:r>
              <a:rPr lang="en-US" baseline="0" dirty="0"/>
              <a:t> want to know</a:t>
            </a:r>
            <a:r>
              <a:rPr lang="is-IS" baseline="0" dirty="0"/>
              <a:t>…. </a:t>
            </a:r>
            <a:r>
              <a:rPr lang="en-US" baseline="0" dirty="0"/>
              <a:t>I</a:t>
            </a:r>
            <a:r>
              <a:rPr lang="is-IS" baseline="0" dirty="0"/>
              <a:t>f I draw a point from this distribution, </a:t>
            </a:r>
            <a:r>
              <a:rPr lang="en-US" baseline="0" dirty="0"/>
              <a:t>W</a:t>
            </a:r>
            <a:r>
              <a:rPr lang="is-IS" baseline="0" dirty="0"/>
              <a:t>hat is the probability it will be more than 1 standard deviation above the mean? Remember, probabilities are areas... </a:t>
            </a:r>
            <a:r>
              <a:rPr lang="en-US" baseline="0" dirty="0"/>
              <a:t>h</a:t>
            </a:r>
            <a:r>
              <a:rPr lang="is-IS" baseline="0" dirty="0"/>
              <a:t>ere. So what do you think the answer is?</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36</a:t>
            </a:fld>
            <a:endParaRPr lang="en-US"/>
          </a:p>
        </p:txBody>
      </p:sp>
    </p:spTree>
    <p:extLst>
      <p:ext uri="{BB962C8B-B14F-4D97-AF65-F5344CB8AC3E}">
        <p14:creationId xmlns:p14="http://schemas.microsoft.com/office/powerpoint/2010/main" val="1362524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Turns out it’s about 15.87% chance. </a:t>
            </a:r>
            <a:r>
              <a:rPr lang="en-US" baseline="0" dirty="0"/>
              <a:t>Unfortunately there’s no formula that people can write down to get you from 1 to 15%. The problem is that there’s no analytical form for the area under the normal distribution. Remember, probabilities are integrals.. here. But this is a case where we can’t compute the integral using a formula. That’s ok, we have a lookup table in the computer. Any software you use will have a command that gets you between these things. So,</a:t>
            </a:r>
            <a:endParaRPr lang="en-US" dirty="0"/>
          </a:p>
          <a:p>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37</a:t>
            </a:fld>
            <a:endParaRPr lang="en-US"/>
          </a:p>
        </p:txBody>
      </p:sp>
    </p:spTree>
    <p:extLst>
      <p:ext uri="{BB962C8B-B14F-4D97-AF65-F5344CB8AC3E}">
        <p14:creationId xmlns:p14="http://schemas.microsoft.com/office/powerpoint/2010/main" val="1412854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 know that this probability</a:t>
            </a:r>
            <a:r>
              <a:rPr lang="en-US" baseline="0" dirty="0"/>
              <a:t> is 15%, </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38</a:t>
            </a:fld>
            <a:endParaRPr lang="en-US"/>
          </a:p>
        </p:txBody>
      </p:sp>
    </p:spTree>
    <p:extLst>
      <p:ext uri="{BB962C8B-B14F-4D97-AF65-F5344CB8AC3E}">
        <p14:creationId xmlns:p14="http://schemas.microsoft.com/office/powerpoint/2010/main" val="3954877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computer can tell you this corresponds to 1 standard</a:t>
            </a:r>
            <a:r>
              <a:rPr lang="en-US" baseline="0" dirty="0"/>
              <a:t> deviation above the mean.</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39</a:t>
            </a:fld>
            <a:endParaRPr lang="en-US"/>
          </a:p>
        </p:txBody>
      </p:sp>
    </p:spTree>
    <p:extLst>
      <p:ext uri="{BB962C8B-B14F-4D97-AF65-F5344CB8AC3E}">
        <p14:creationId xmlns:p14="http://schemas.microsoft.com/office/powerpoint/2010/main" val="4097854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it works for any alpha</a:t>
            </a:r>
            <a:r>
              <a:rPr lang="en-US" baseline="0" dirty="0"/>
              <a:t> and z alpha. This is the usual notation. Alpha is the area (that is, the probability), and </a:t>
            </a:r>
            <a:r>
              <a:rPr lang="en-US" baseline="0" dirty="0" err="1"/>
              <a:t>z_alpha</a:t>
            </a:r>
            <a:r>
              <a:rPr lang="en-US" baseline="0" dirty="0"/>
              <a:t> is the corresponding z score. </a:t>
            </a:r>
            <a:r>
              <a:rPr lang="en-US" baseline="0" dirty="0" err="1"/>
              <a:t>Zalpha</a:t>
            </a:r>
            <a:r>
              <a:rPr lang="en-US" baseline="0" dirty="0"/>
              <a:t> is the number of standard deviations above or below the mean.</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40</a:t>
            </a:fld>
            <a:endParaRPr lang="en-US"/>
          </a:p>
        </p:txBody>
      </p:sp>
    </p:spTree>
    <p:extLst>
      <p:ext uri="{BB962C8B-B14F-4D97-AF65-F5344CB8AC3E}">
        <p14:creationId xmlns:p14="http://schemas.microsoft.com/office/powerpoint/2010/main" val="2452128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 If you give me </a:t>
            </a:r>
            <a:r>
              <a:rPr lang="en-US" baseline="0" dirty="0" err="1"/>
              <a:t>zalpha</a:t>
            </a:r>
            <a:r>
              <a:rPr lang="en-US" baseline="0" dirty="0"/>
              <a:t>, whatever it is</a:t>
            </a:r>
            <a:endParaRPr lang="en-US" dirty="0"/>
          </a:p>
          <a:p>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41</a:t>
            </a:fld>
            <a:endParaRPr lang="en-US"/>
          </a:p>
        </p:txBody>
      </p:sp>
    </p:spTree>
    <p:extLst>
      <p:ext uri="{BB962C8B-B14F-4D97-AF65-F5344CB8AC3E}">
        <p14:creationId xmlns:p14="http://schemas.microsoft.com/office/powerpoint/2010/main" val="276943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There’s only one possible alpha that corresponds</a:t>
            </a:r>
            <a:r>
              <a:rPr lang="en-US" baseline="0" dirty="0"/>
              <a:t> to it, and that’s in the computer’s look up table.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42</a:t>
            </a:fld>
            <a:endParaRPr lang="en-US"/>
          </a:p>
        </p:txBody>
      </p:sp>
    </p:spTree>
    <p:extLst>
      <p:ext uri="{BB962C8B-B14F-4D97-AF65-F5344CB8AC3E}">
        <p14:creationId xmlns:p14="http://schemas.microsoft.com/office/powerpoint/2010/main" val="1789635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There’s a one-to-one correspondence, which means that</a:t>
            </a:r>
            <a:r>
              <a:rPr lang="en-US" baseline="0" dirty="0"/>
              <a:t> if you know alpha, you know </a:t>
            </a:r>
            <a:r>
              <a:rPr lang="en-US" baseline="0" dirty="0" err="1"/>
              <a:t>zalpha</a:t>
            </a:r>
            <a:r>
              <a:rPr lang="en-US" baseline="0" dirty="0"/>
              <a:t> and vice versa</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43</a:t>
            </a:fld>
            <a:endParaRPr lang="en-US"/>
          </a:p>
        </p:txBody>
      </p:sp>
    </p:spTree>
    <p:extLst>
      <p:ext uri="{BB962C8B-B14F-4D97-AF65-F5344CB8AC3E}">
        <p14:creationId xmlns:p14="http://schemas.microsoft.com/office/powerpoint/2010/main" val="3689083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so I hope you get the point. If you have the</a:t>
            </a:r>
            <a:r>
              <a:rPr lang="en-US" baseline="0" dirty="0"/>
              <a:t> </a:t>
            </a:r>
            <a:r>
              <a:rPr lang="en-US" baseline="0" dirty="0" err="1"/>
              <a:t>zscore</a:t>
            </a:r>
            <a:r>
              <a:rPr lang="en-US" baseline="0" dirty="0"/>
              <a:t>, you have the probability to be above it. *pause*</a:t>
            </a:r>
          </a:p>
          <a:p>
            <a:r>
              <a:rPr lang="en-US" baseline="0" dirty="0"/>
              <a:t>Now there’s this cool little trick that people use for notation. You see, the standard normal has mean 0. So if you know alpha and </a:t>
            </a:r>
            <a:r>
              <a:rPr lang="en-US" baseline="0" dirty="0" err="1"/>
              <a:t>zalpha</a:t>
            </a:r>
            <a:r>
              <a:rPr lang="en-US" baseline="0" dirty="0"/>
              <a:t>, you automatically know the answer to this one: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44</a:t>
            </a:fld>
            <a:endParaRPr lang="en-US"/>
          </a:p>
        </p:txBody>
      </p:sp>
    </p:spTree>
    <p:extLst>
      <p:ext uri="{BB962C8B-B14F-4D97-AF65-F5344CB8AC3E}">
        <p14:creationId xmlns:p14="http://schemas.microsoft.com/office/powerpoint/2010/main" val="3104890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this is alpha, What then is the z that corresponds</a:t>
            </a:r>
            <a:r>
              <a:rPr lang="en-US" baseline="0" dirty="0"/>
              <a:t> to this?</a:t>
            </a:r>
          </a:p>
          <a:p>
            <a:r>
              <a:rPr lang="en-US" baseline="0" dirty="0"/>
              <a:t>And because the standard normal is symmetric, the answer is</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45</a:t>
            </a:fld>
            <a:endParaRPr lang="en-US"/>
          </a:p>
        </p:txBody>
      </p:sp>
    </p:spTree>
    <p:extLst>
      <p:ext uri="{BB962C8B-B14F-4D97-AF65-F5344CB8AC3E}">
        <p14:creationId xmlns:p14="http://schemas.microsoft.com/office/powerpoint/2010/main" val="33359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the question I want to ask, which is what</a:t>
            </a:r>
            <a:r>
              <a:rPr lang="en-US" baseline="0" dirty="0"/>
              <a:t> the probability is that the profit will fall below a particular value x, on a day sometime in July or August of next year. In order to answer this question, I will tell you exactly how my profit is calculated. It is the number of customers, times how much profit we make per cup, and then plus any tips that the customers want to give us.</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4</a:t>
            </a:fld>
            <a:endParaRPr lang="en-US"/>
          </a:p>
        </p:txBody>
      </p:sp>
    </p:spTree>
    <p:extLst>
      <p:ext uri="{BB962C8B-B14F-4D97-AF65-F5344CB8AC3E}">
        <p14:creationId xmlns:p14="http://schemas.microsoft.com/office/powerpoint/2010/main" val="12576277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Actually</a:t>
            </a:r>
            <a:r>
              <a:rPr lang="en-US" baseline="0" dirty="0"/>
              <a:t> –</a:t>
            </a:r>
            <a:r>
              <a:rPr lang="en-US" baseline="0" dirty="0" err="1"/>
              <a:t>zalpha</a:t>
            </a:r>
            <a:r>
              <a:rPr lang="en-US" baseline="0" dirty="0"/>
              <a:t>.</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46</a:t>
            </a:fld>
            <a:endParaRPr lang="en-US"/>
          </a:p>
        </p:txBody>
      </p:sp>
    </p:spTree>
    <p:extLst>
      <p:ext uri="{BB962C8B-B14F-4D97-AF65-F5344CB8AC3E}">
        <p14:creationId xmlns:p14="http://schemas.microsoft.com/office/powerpoint/2010/main" val="2071236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Sometimes people</a:t>
            </a:r>
            <a:r>
              <a:rPr lang="en-US" baseline="0" dirty="0"/>
              <a:t> like to ask questions about whether something is unusual, meaning it could be in one tail of the distribution or the other. In that case, they usually say that things are ok 1-alpha of the time. Then the probability of being unusual is alpha, and that probability gets split between the two tails. So again you’re this many standard deviations above the mean with probability alpha/2.</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47</a:t>
            </a:fld>
            <a:endParaRPr lang="en-US"/>
          </a:p>
        </p:txBody>
      </p:sp>
    </p:spTree>
    <p:extLst>
      <p:ext uri="{BB962C8B-B14F-4D97-AF65-F5344CB8AC3E}">
        <p14:creationId xmlns:p14="http://schemas.microsoft.com/office/powerpoint/2010/main" val="19657560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so I think we’re ready to go back to confidence intervals! You want to know what’s the average amount of coffee in a cup</a:t>
            </a:r>
            <a:r>
              <a:rPr lang="en-US" baseline="0" dirty="0"/>
              <a:t>. You make n measurements, the sample average of which is 1.07 cups. </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48</a:t>
            </a:fld>
            <a:endParaRPr lang="en-US"/>
          </a:p>
        </p:txBody>
      </p:sp>
    </p:spTree>
    <p:extLst>
      <p:ext uri="{BB962C8B-B14F-4D97-AF65-F5344CB8AC3E}">
        <p14:creationId xmlns:p14="http://schemas.microsoft.com/office/powerpoint/2010/main" val="2881510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a:t>
            </a:r>
            <a:r>
              <a:rPr lang="en-US" baseline="0" dirty="0"/>
              <a:t> now I can tell you the answer because now you’ll understand it. Here’s the formula. You have data coming from a normal distribution, with a known standard deviation sigma, and you have n observations. With probability alpha, the true population mean mu is within this interval right here.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49</a:t>
            </a:fld>
            <a:endParaRPr lang="en-US"/>
          </a:p>
        </p:txBody>
      </p:sp>
    </p:spTree>
    <p:extLst>
      <p:ext uri="{BB962C8B-B14F-4D97-AF65-F5344CB8AC3E}">
        <p14:creationId xmlns:p14="http://schemas.microsoft.com/office/powerpoint/2010/main" val="2559206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a:t>
            </a:r>
            <a:r>
              <a:rPr lang="en-US" baseline="0" dirty="0"/>
              <a:t> can say it again a different way.</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50</a:t>
            </a:fld>
            <a:endParaRPr lang="en-US"/>
          </a:p>
        </p:txBody>
      </p:sp>
    </p:spTree>
    <p:extLst>
      <p:ext uri="{BB962C8B-B14F-4D97-AF65-F5344CB8AC3E}">
        <p14:creationId xmlns:p14="http://schemas.microsoft.com/office/powerpoint/2010/main" val="32302502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Confidence intervals</a:t>
            </a:r>
            <a:r>
              <a:rPr lang="en-US" baseline="0" dirty="0"/>
              <a:t> come in two other flavors, called “one sided”. What I just showed you was a 2 sided confidence interval.</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51</a:t>
            </a:fld>
            <a:endParaRPr lang="en-US"/>
          </a:p>
        </p:txBody>
      </p:sp>
    </p:spTree>
    <p:extLst>
      <p:ext uri="{BB962C8B-B14F-4D97-AF65-F5344CB8AC3E}">
        <p14:creationId xmlns:p14="http://schemas.microsoft.com/office/powerpoint/2010/main" val="804071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called</a:t>
            </a:r>
            <a:r>
              <a:rPr lang="en-US" baseline="0" dirty="0"/>
              <a:t> upper one-sided because it provides an upper bound for mu.</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52</a:t>
            </a:fld>
            <a:endParaRPr lang="en-US"/>
          </a:p>
        </p:txBody>
      </p:sp>
    </p:spTree>
    <p:extLst>
      <p:ext uri="{BB962C8B-B14F-4D97-AF65-F5344CB8AC3E}">
        <p14:creationId xmlns:p14="http://schemas.microsoft.com/office/powerpoint/2010/main" val="33906882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one is called lower one-sided</a:t>
            </a:r>
          </a:p>
        </p:txBody>
      </p:sp>
      <p:sp>
        <p:nvSpPr>
          <p:cNvPr id="4" name="Slide Number Placeholder 3"/>
          <p:cNvSpPr>
            <a:spLocks noGrp="1"/>
          </p:cNvSpPr>
          <p:nvPr>
            <p:ph type="sldNum" sz="quarter" idx="10"/>
          </p:nvPr>
        </p:nvSpPr>
        <p:spPr/>
        <p:txBody>
          <a:bodyPr/>
          <a:lstStyle/>
          <a:p>
            <a:fld id="{9BBCFBE5-D7F6-C040-B6F6-C3613F4F882D}" type="slidenum">
              <a:rPr lang="en-US" smtClean="0"/>
              <a:t>53</a:t>
            </a:fld>
            <a:endParaRPr lang="en-US"/>
          </a:p>
        </p:txBody>
      </p:sp>
    </p:spTree>
    <p:extLst>
      <p:ext uri="{BB962C8B-B14F-4D97-AF65-F5344CB8AC3E}">
        <p14:creationId xmlns:p14="http://schemas.microsoft.com/office/powerpoint/2010/main" val="32157194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I hope at</a:t>
            </a:r>
            <a:r>
              <a:rPr lang="en-US" baseline="0" dirty="0"/>
              <a:t> least some of you are saying to yourselves “but all of this us useless! Since I don’t actually know the true standard deviation sigma, I can’t plug anything into this formula!” Well that would be true. BUT</a:t>
            </a:r>
          </a:p>
          <a:p>
            <a:r>
              <a:rPr lang="en-US" baseline="0" dirty="0"/>
              <a:t>The good news is that the sample standard deviation s converges very quickly to the true standard deviation sigma, so as long as you have enough data, it’s pretty safe to plug in the sample standard deviation s instead of sigma. Remember, s you can calculate, whereas sigma you can’t. </a:t>
            </a:r>
          </a:p>
          <a:p>
            <a:r>
              <a:rPr lang="en-US" baseline="0" dirty="0"/>
              <a:t>The other piece of good news is that there’s a way to change this confidence interval just a little bit so that it has only an s in it and not a sigma. There are lots of other kinds of confidence intervals</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54</a:t>
            </a:fld>
            <a:endParaRPr lang="en-US"/>
          </a:p>
        </p:txBody>
      </p:sp>
    </p:spTree>
    <p:extLst>
      <p:ext uri="{BB962C8B-B14F-4D97-AF65-F5344CB8AC3E}">
        <p14:creationId xmlns:p14="http://schemas.microsoft.com/office/powerpoint/2010/main" val="21022624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why</a:t>
            </a:r>
            <a:r>
              <a:rPr lang="en-US" baseline="0" dirty="0"/>
              <a:t> do you care as a data scientist? Because what you can do for people now is to quantify the uncertainty. If you tell someone, </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56</a:t>
            </a:fld>
            <a:endParaRPr lang="en-US"/>
          </a:p>
        </p:txBody>
      </p:sp>
    </p:spTree>
    <p:extLst>
      <p:ext uri="{BB962C8B-B14F-4D97-AF65-F5344CB8AC3E}">
        <p14:creationId xmlns:p14="http://schemas.microsoft.com/office/powerpoint/2010/main" val="351580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here’s how</a:t>
            </a:r>
            <a:r>
              <a:rPr lang="en-US" baseline="0" dirty="0"/>
              <a:t> I’m going to model the profit. I’ll say the number of customers comes from a normal distribution with mean 600 and </a:t>
            </a:r>
            <a:r>
              <a:rPr lang="en-US" baseline="0" dirty="0" err="1"/>
              <a:t>sd</a:t>
            </a:r>
            <a:r>
              <a:rPr lang="en-US" baseline="0" dirty="0"/>
              <a:t> 30. Why did I choose normal? Because customers are independent </a:t>
            </a:r>
            <a:r>
              <a:rPr lang="en-US" baseline="0" dirty="0" err="1"/>
              <a:t>bernoulli’s</a:t>
            </a:r>
            <a:r>
              <a:rPr lang="en-US" baseline="0" dirty="0"/>
              <a:t>. When you add up a bunch of independent </a:t>
            </a:r>
            <a:r>
              <a:rPr lang="en-US" baseline="0" dirty="0" err="1"/>
              <a:t>rv’s</a:t>
            </a:r>
            <a:r>
              <a:rPr lang="en-US" baseline="0" dirty="0"/>
              <a:t>, it looks normal according to the CLT. Ok. Now for the profit per cup, that depends on the weather. Because if the weather is hot, boy I can charge 5 whole bucks for a lemonade. But if the weather is bad, I can only justify charging $3.50. And for the tips, the customers give us whatever they want, but usually it’s easiest for them to give us whatever change they have, so they might give us nothing, or a quarter, or a </a:t>
            </a:r>
            <a:r>
              <a:rPr lang="en-US" baseline="0" dirty="0" err="1"/>
              <a:t>bunck</a:t>
            </a:r>
            <a:r>
              <a:rPr lang="en-US" baseline="0" dirty="0"/>
              <a:t> or two. Half the time they don</a:t>
            </a:r>
            <a:r>
              <a:rPr lang="uk-UA" baseline="0" dirty="0"/>
              <a:t>’</a:t>
            </a:r>
            <a:r>
              <a:rPr lang="en-US" baseline="0" dirty="0"/>
              <a:t>t give us any tip. Which is ok considering how much we’re charging for the lemonade. Anyway.</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5</a:t>
            </a:fld>
            <a:endParaRPr lang="en-US"/>
          </a:p>
        </p:txBody>
      </p:sp>
    </p:spTree>
    <p:extLst>
      <p:ext uri="{BB962C8B-B14F-4D97-AF65-F5344CB8AC3E}">
        <p14:creationId xmlns:p14="http://schemas.microsoft.com/office/powerpoint/2010/main" val="1520957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will make 300,000 bucks. Are they going to be believe</a:t>
            </a:r>
            <a:r>
              <a:rPr lang="en-US" baseline="0" dirty="0"/>
              <a:t> you? </a:t>
            </a:r>
            <a:r>
              <a:rPr lang="en-US" baseline="0" dirty="0" err="1"/>
              <a:t>Prolly</a:t>
            </a:r>
            <a:r>
              <a:rPr lang="en-US" baseline="0" dirty="0"/>
              <a:t> not. The chance that you’ll make exactly 300,000 is almost exactly 0. But how much will you make?</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57</a:t>
            </a:fld>
            <a:endParaRPr lang="en-US"/>
          </a:p>
        </p:txBody>
      </p:sp>
    </p:spTree>
    <p:extLst>
      <p:ext uri="{BB962C8B-B14F-4D97-AF65-F5344CB8AC3E}">
        <p14:creationId xmlns:p14="http://schemas.microsoft.com/office/powerpoint/2010/main" val="4189590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they say you’ll make 300K +/-</a:t>
            </a:r>
            <a:r>
              <a:rPr lang="en-US" baseline="0" dirty="0"/>
              <a:t> 200K, well, that’s not a very certain estimate is it. But if they say</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58</a:t>
            </a:fld>
            <a:endParaRPr lang="en-US"/>
          </a:p>
        </p:txBody>
      </p:sp>
    </p:spTree>
    <p:extLst>
      <p:ext uri="{BB962C8B-B14F-4D97-AF65-F5344CB8AC3E}">
        <p14:creationId xmlns:p14="http://schemas.microsoft.com/office/powerpoint/2010/main" val="26100116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This, then that’s a totally different story. It’s much more certain.</a:t>
            </a:r>
            <a:endParaRPr lang="en-US" dirty="0"/>
          </a:p>
        </p:txBody>
      </p:sp>
      <p:sp>
        <p:nvSpPr>
          <p:cNvPr id="4" name="Slide Number Placeholder 3"/>
          <p:cNvSpPr>
            <a:spLocks noGrp="1"/>
          </p:cNvSpPr>
          <p:nvPr>
            <p:ph type="sldNum" sz="quarter" idx="10"/>
          </p:nvPr>
        </p:nvSpPr>
        <p:spPr/>
        <p:txBody>
          <a:bodyPr/>
          <a:lstStyle/>
          <a:p>
            <a:fld id="{9BBCFBE5-D7F6-C040-B6F6-C3613F4F882D}" type="slidenum">
              <a:rPr lang="en-US" smtClean="0"/>
              <a:t>59</a:t>
            </a:fld>
            <a:endParaRPr lang="en-US"/>
          </a:p>
        </p:txBody>
      </p:sp>
    </p:spTree>
    <p:extLst>
      <p:ext uri="{BB962C8B-B14F-4D97-AF65-F5344CB8AC3E}">
        <p14:creationId xmlns:p14="http://schemas.microsoft.com/office/powerpoint/2010/main" val="1279641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61</a:t>
            </a:fld>
            <a:endParaRPr lang="en-US" dirty="0"/>
          </a:p>
        </p:txBody>
      </p:sp>
      <p:sp>
        <p:nvSpPr>
          <p:cNvPr id="3" name="Notes Placeholder 2"/>
          <p:cNvSpPr>
            <a:spLocks noGrp="1"/>
          </p:cNvSpPr>
          <p:nvPr>
            <p:ph type="body" idx="1"/>
          </p:nvPr>
        </p:nvSpPr>
        <p:spPr/>
        <p:txBody>
          <a:bodyPr/>
          <a:lstStyle/>
          <a:p>
            <a:r>
              <a:rPr lang="en-US" dirty="0"/>
              <a:t>Hypothesis testing is obviously a key topic in statistics. Hypothesis</a:t>
            </a:r>
            <a:r>
              <a:rPr lang="en-US" baseline="0" dirty="0"/>
              <a:t> tests are used as a sort of data-centered technique to prove that something is true beyond a reasonable doubt. There’s been a lot </a:t>
            </a:r>
            <a:r>
              <a:rPr lang="en-US" baseline="0"/>
              <a:t>of controversy </a:t>
            </a:r>
            <a:r>
              <a:rPr lang="en-US" baseline="0" dirty="0"/>
              <a:t>over hypothesis tests lately. There was a psychology journal that banned </a:t>
            </a:r>
            <a:r>
              <a:rPr lang="en-US" baseline="0" dirty="0" err="1"/>
              <a:t>pvalues</a:t>
            </a:r>
            <a:r>
              <a:rPr lang="en-US" baseline="0" dirty="0"/>
              <a:t> recently, and there was some real debate over this, sort of culminating with a letter from the American statistical association explaining what </a:t>
            </a:r>
            <a:r>
              <a:rPr lang="en-US" baseline="0" dirty="0" err="1"/>
              <a:t>pvalues</a:t>
            </a:r>
            <a:r>
              <a:rPr lang="en-US" baseline="0" dirty="0"/>
              <a:t> actually are and what they are not, warning people not to mess it up. There are multimillion dollar decisions being made based on </a:t>
            </a:r>
            <a:r>
              <a:rPr lang="en-US" baseline="0" dirty="0" err="1"/>
              <a:t>pvalues</a:t>
            </a:r>
            <a:r>
              <a:rPr lang="en-US" baseline="0" dirty="0"/>
              <a:t> every day. What drugs are safe for you to take, that depends somewhat on </a:t>
            </a:r>
            <a:r>
              <a:rPr lang="en-US" baseline="0" dirty="0" err="1"/>
              <a:t>pvalues</a:t>
            </a:r>
            <a:r>
              <a:rPr lang="en-US" baseline="0" dirty="0"/>
              <a:t>, and there are lawsuits every day about the interpretation of these </a:t>
            </a:r>
            <a:r>
              <a:rPr lang="en-US" baseline="0" dirty="0" err="1"/>
              <a:t>pvalues</a:t>
            </a:r>
            <a:r>
              <a:rPr lang="en-US" baseline="0" dirty="0"/>
              <a:t>. So let’s discuss it in a way that you can not only use it in your toolbox, but know when someone is using it incorrectly in theirs.</a:t>
            </a:r>
          </a:p>
        </p:txBody>
      </p:sp>
    </p:spTree>
    <p:extLst>
      <p:ext uri="{BB962C8B-B14F-4D97-AF65-F5344CB8AC3E}">
        <p14:creationId xmlns:p14="http://schemas.microsoft.com/office/powerpoint/2010/main" val="25093847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an example. Your</a:t>
            </a:r>
            <a:r>
              <a:rPr lang="en-US" baseline="0" dirty="0"/>
              <a:t> friend likes to go to a casino that you think might do some shady deals. In fact you would not be surprised if they have interesting ways of cheating you out of money. A regular casino has an edge, but this one possibly has a mega edge. So you go there with your friend, she bets on black 20 times and wins 5 games. Now she wants to go play more games, but you tap her on the shoulder and say – hey can I talk to you? Just for a second. Your friend is so intent on playing that she doesn’t want to quit, but after some more annoying tapping on the shoulder, she finally relents, and you whisper something to her. Takes 2 seconds. She turns around, and sure enough, she walks away and doesn’t play again. So what did you say to her?</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62</a:t>
            </a:fld>
            <a:endParaRPr lang="en-US"/>
          </a:p>
        </p:txBody>
      </p:sp>
    </p:spTree>
    <p:extLst>
      <p:ext uri="{BB962C8B-B14F-4D97-AF65-F5344CB8AC3E}">
        <p14:creationId xmlns:p14="http://schemas.microsoft.com/office/powerpoint/2010/main" val="33367390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an example. Your</a:t>
            </a:r>
            <a:r>
              <a:rPr lang="en-US" baseline="0" dirty="0"/>
              <a:t> friend likes to go to a casino that you think might do some shady deals. In fact you would not be surprised if they have interesting ways of cheating you out of money. A regular casino has an edge, but this one possibly has a mega edge. So you go there with your friend, she bets on black 20 times and wins 5 games. Now she wants to go play more games, but you tap her on the shoulder and say – hey can I talk to you? Just for a second. Your friend is so intent on playing that she doesn’t want to quit, but after some more annoying tapping on the shoulder, she finally relents, and you whisper something to her. Takes 2 seconds. She turns around, and sure enough, she walks away and doesn’t play again. So what did you say to her?</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63</a:t>
            </a:fld>
            <a:endParaRPr lang="en-US"/>
          </a:p>
        </p:txBody>
      </p:sp>
    </p:spTree>
    <p:extLst>
      <p:ext uri="{BB962C8B-B14F-4D97-AF65-F5344CB8AC3E}">
        <p14:creationId xmlns:p14="http://schemas.microsoft.com/office/powerpoint/2010/main" val="35084940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an example. Your</a:t>
            </a:r>
            <a:r>
              <a:rPr lang="en-US" baseline="0" dirty="0"/>
              <a:t> friend likes to go to a casino that you think might do some shady deals. In fact you would not be surprised if they have interesting ways of cheating you out of money. A regular casino has an edge, but this one possibly has a mega edge. So you go there with your friend, she bets on black 20 times and wins 5 games. Now she wants to go play more games, but you tap her on the shoulder and say – hey can I talk to you? Just for a second. Your friend is so intent on playing that she doesn’t want to quit, but after some more annoying tapping on the shoulder, she finally relents, and you whisper something to her. Takes 2 seconds. She turns around, and sure enough, she walks away and doesn’t play again. So what did you say to her?</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64</a:t>
            </a:fld>
            <a:endParaRPr lang="en-US"/>
          </a:p>
        </p:txBody>
      </p:sp>
    </p:spTree>
    <p:extLst>
      <p:ext uri="{BB962C8B-B14F-4D97-AF65-F5344CB8AC3E}">
        <p14:creationId xmlns:p14="http://schemas.microsoft.com/office/powerpoint/2010/main" val="32983405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a:t>
            </a:r>
            <a:r>
              <a:rPr lang="en-US" baseline="0" dirty="0"/>
              <a:t> what’s going on here? This is the binomial distribution for N=20 and p=.48. The probability to win 10 games is pretty high, it’s like 16 some percent chance to win exactly 10 games. But to win 4 games?</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65</a:t>
            </a:fld>
            <a:endParaRPr lang="en-US"/>
          </a:p>
        </p:txBody>
      </p:sp>
    </p:spTree>
    <p:extLst>
      <p:ext uri="{BB962C8B-B14F-4D97-AF65-F5344CB8AC3E}">
        <p14:creationId xmlns:p14="http://schemas.microsoft.com/office/powerpoint/2010/main" val="16875722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probability of 4 wins is really small, and even if you add up the probability of getting 4, 3,</a:t>
            </a:r>
            <a:r>
              <a:rPr lang="en-US" baseline="0" dirty="0"/>
              <a:t> 2, 1, or 0 wins, it’s less than 1%. So there’s something wrong, the chance that this is a fair roulette game at this point is pretty small.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66</a:t>
            </a:fld>
            <a:endParaRPr lang="en-US"/>
          </a:p>
        </p:txBody>
      </p:sp>
    </p:spTree>
    <p:extLst>
      <p:ext uri="{BB962C8B-B14F-4D97-AF65-F5344CB8AC3E}">
        <p14:creationId xmlns:p14="http://schemas.microsoft.com/office/powerpoint/2010/main" val="25385432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refresh. What you said to</a:t>
            </a:r>
            <a:r>
              <a:rPr lang="en-US" baseline="0" dirty="0"/>
              <a:t> your friend got the point across but let’s say you had time not only to whisper 1 sentence in her ear, but you had a few minutes to do it. Then you could explain things a bit more thoroughly.</a:t>
            </a:r>
          </a:p>
          <a:p>
            <a:r>
              <a:rPr lang="en-US" baseline="0" dirty="0"/>
              <a:t>You tell her, </a:t>
            </a:r>
            <a:r>
              <a:rPr lang="en-US" baseline="0" dirty="0" err="1"/>
              <a:t>psst</a:t>
            </a:r>
            <a:r>
              <a:rPr lang="en-US" baseline="0" dirty="0"/>
              <a:t> I’m going to set up a hypothesis test. The null hypothesis is that everything is as it should be. The roulette wheel will give you a .48 chance of winning if you bet on black.</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67</a:t>
            </a:fld>
            <a:endParaRPr lang="en-US"/>
          </a:p>
        </p:txBody>
      </p:sp>
    </p:spTree>
    <p:extLst>
      <p:ext uri="{BB962C8B-B14F-4D97-AF65-F5344CB8AC3E}">
        <p14:creationId xmlns:p14="http://schemas.microsoft.com/office/powerpoint/2010/main" val="396448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here’s how I’m going to simulate that on my computer. For each day, I’m going to simulate the number of customers from a</a:t>
            </a:r>
            <a:r>
              <a:rPr lang="en-US" baseline="0" dirty="0"/>
              <a:t> normal distribution centered at 600 with </a:t>
            </a:r>
            <a:r>
              <a:rPr lang="en-US" baseline="0" dirty="0" err="1"/>
              <a:t>sd</a:t>
            </a:r>
            <a:r>
              <a:rPr lang="en-US" baseline="0" dirty="0"/>
              <a:t> 30. Then I’ll simulate the profit per cup as a discrete </a:t>
            </a:r>
            <a:r>
              <a:rPr lang="en-US" baseline="0" dirty="0" err="1"/>
              <a:t>rv</a:t>
            </a:r>
            <a:r>
              <a:rPr lang="en-US" baseline="0" dirty="0"/>
              <a:t> depending on the weather that day. I showed you the </a:t>
            </a:r>
            <a:r>
              <a:rPr lang="en-US" baseline="0" dirty="0" err="1"/>
              <a:t>rvs</a:t>
            </a:r>
            <a:r>
              <a:rPr lang="en-US" baseline="0" dirty="0"/>
              <a:t> distribution on the previous slide. Then for each customer, I’ll simulate the tip they’re going to give me. and that’s it. Using this code, I can simulate as many days as I like. Then I can use the simulation results to actually create a histogram to show what the distribution of my profits are going to look like. So let me show that to you.</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6</a:t>
            </a:fld>
            <a:endParaRPr lang="en-US"/>
          </a:p>
        </p:txBody>
      </p:sp>
    </p:spTree>
    <p:extLst>
      <p:ext uri="{BB962C8B-B14F-4D97-AF65-F5344CB8AC3E}">
        <p14:creationId xmlns:p14="http://schemas.microsoft.com/office/powerpoint/2010/main" val="20256251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In general the null hypothesis is that everything is behaving as the status quo, as you would expect it to behave. Got that terminology? Null hypothesis is the claim that everything is as you’d expect it to be if things were fair. Here, the null hypothesis is that the casino is playing fair, and the probability to win is .4865.</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68</a:t>
            </a:fld>
            <a:endParaRPr lang="en-US"/>
          </a:p>
        </p:txBody>
      </p:sp>
    </p:spTree>
    <p:extLst>
      <p:ext uri="{BB962C8B-B14F-4D97-AF65-F5344CB8AC3E}">
        <p14:creationId xmlns:p14="http://schemas.microsoft.com/office/powerpoint/2010/main" val="1001840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Now the alternative hypothesis is the claim we are trying to prove. Here, we’re trying to prove that the casino is not playing fairly, that the probability to win on black is below .4865.</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69</a:t>
            </a:fld>
            <a:endParaRPr lang="en-US"/>
          </a:p>
        </p:txBody>
      </p:sp>
    </p:spTree>
    <p:extLst>
      <p:ext uri="{BB962C8B-B14F-4D97-AF65-F5344CB8AC3E}">
        <p14:creationId xmlns:p14="http://schemas.microsoft.com/office/powerpoint/2010/main" val="19854310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Now the alternative hypothesis is the claim we are trying to prove. Here, we’re trying to prove that the casino is not playing fairly, that the probability to win on black is below .4865. *pause*</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70</a:t>
            </a:fld>
            <a:endParaRPr lang="en-US"/>
          </a:p>
        </p:txBody>
      </p:sp>
    </p:spTree>
    <p:extLst>
      <p:ext uri="{BB962C8B-B14F-4D97-AF65-F5344CB8AC3E}">
        <p14:creationId xmlns:p14="http://schemas.microsoft.com/office/powerpoint/2010/main" val="17934083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a:t>
            </a:r>
            <a:r>
              <a:rPr lang="en-US" baseline="0" dirty="0"/>
              <a:t> your friend needs to figure out at what point she stops believing that the casino is fair and that she’s just having bad luck. Here clearly something is up. That’s not just bad luck, we can be pretty sure that the casino is cheating and the wheel is rigged. But what if</a:t>
            </a:r>
            <a:r>
              <a:rPr lang="is-IS" baseline="0" dirty="0"/>
              <a:t>…</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71</a:t>
            </a:fld>
            <a:endParaRPr lang="en-US"/>
          </a:p>
        </p:txBody>
      </p:sp>
    </p:spTree>
    <p:extLst>
      <p:ext uri="{BB962C8B-B14F-4D97-AF65-F5344CB8AC3E}">
        <p14:creationId xmlns:p14="http://schemas.microsoft.com/office/powerpoint/2010/main" val="4304697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If she had won 6 games, then it’s more likely that the casino was playing fair, and she would have had a 7.3% chance to get something that extreme. Maybe at that point she would have brushed you off and sat back down to the table again. Because there’s a reasonable chance that could have happened randomly, and the wheel is indeed fair.</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72</a:t>
            </a:fld>
            <a:endParaRPr lang="en-US"/>
          </a:p>
        </p:txBody>
      </p:sp>
    </p:spTree>
    <p:extLst>
      <p:ext uri="{BB962C8B-B14F-4D97-AF65-F5344CB8AC3E}">
        <p14:creationId xmlns:p14="http://schemas.microsoft.com/office/powerpoint/2010/main" val="24149087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thing over here is</a:t>
            </a:r>
            <a:r>
              <a:rPr lang="en-US" baseline="0" dirty="0"/>
              <a:t> called the p-value. </a:t>
            </a:r>
            <a:r>
              <a:rPr lang="en-US" dirty="0">
                <a:solidFill>
                  <a:srgbClr val="000090"/>
                </a:solidFill>
              </a:rPr>
              <a:t>The p-value is the probability to observe something at least as extreme as what you</a:t>
            </a:r>
            <a:r>
              <a:rPr lang="en-US" baseline="0" dirty="0">
                <a:solidFill>
                  <a:srgbClr val="000090"/>
                </a:solidFill>
              </a:rPr>
              <a:t> actually saw</a:t>
            </a:r>
            <a:r>
              <a:rPr lang="en-US" dirty="0">
                <a:solidFill>
                  <a:srgbClr val="000090"/>
                </a:solidFill>
              </a:rPr>
              <a:t>. That assumes the null hypothes</a:t>
            </a:r>
            <a:r>
              <a:rPr lang="en-US" baseline="0" dirty="0">
                <a:solidFill>
                  <a:srgbClr val="000090"/>
                </a:solidFill>
              </a:rPr>
              <a:t>is is true.</a:t>
            </a:r>
            <a:endParaRPr lang="en-US" dirty="0">
              <a:solidFill>
                <a:srgbClr val="000090"/>
              </a:solidFill>
            </a:endParaRPr>
          </a:p>
        </p:txBody>
      </p:sp>
      <p:sp>
        <p:nvSpPr>
          <p:cNvPr id="4" name="Slide Number Placeholder 3"/>
          <p:cNvSpPr>
            <a:spLocks noGrp="1"/>
          </p:cNvSpPr>
          <p:nvPr>
            <p:ph type="sldNum" sz="quarter" idx="10"/>
          </p:nvPr>
        </p:nvSpPr>
        <p:spPr/>
        <p:txBody>
          <a:bodyPr/>
          <a:lstStyle/>
          <a:p>
            <a:fld id="{28DA8FDA-65CC-9749-B53A-7C3384897403}" type="slidenum">
              <a:rPr lang="en-US" smtClean="0"/>
              <a:t>73</a:t>
            </a:fld>
            <a:endParaRPr lang="en-US"/>
          </a:p>
        </p:txBody>
      </p:sp>
    </p:spTree>
    <p:extLst>
      <p:ext uri="{BB962C8B-B14F-4D97-AF65-F5344CB8AC3E}">
        <p14:creationId xmlns:p14="http://schemas.microsoft.com/office/powerpoint/2010/main" val="36644836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a:t>
            </a:r>
            <a:r>
              <a:rPr lang="en-US" baseline="0" dirty="0"/>
              <a:t> have a definition. *Read* When we say extreme, we mean extreme relative to the null hypothesis, so I will put that there explicitly.</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74</a:t>
            </a:fld>
            <a:endParaRPr lang="en-US"/>
          </a:p>
        </p:txBody>
      </p:sp>
    </p:spTree>
    <p:extLst>
      <p:ext uri="{BB962C8B-B14F-4D97-AF65-F5344CB8AC3E}">
        <p14:creationId xmlns:p14="http://schemas.microsoft.com/office/powerpoint/2010/main" val="18813134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*Read*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75</a:t>
            </a:fld>
            <a:endParaRPr lang="en-US"/>
          </a:p>
        </p:txBody>
      </p:sp>
    </p:spTree>
    <p:extLst>
      <p:ext uri="{BB962C8B-B14F-4D97-AF65-F5344CB8AC3E}">
        <p14:creationId xmlns:p14="http://schemas.microsoft.com/office/powerpoint/2010/main" val="30656087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If you want to see it visually, the p-value is the area of that tail of the probability distribution, which tells us how extreme our data are. Obviously that distribution comes from the null hypothesis, which says that the probability of success is .48. So the null hypothesis tells us what we should expect, tells us the definition of the probability density function for what’s usual behavior. Then the p-value tells us how unusual that behavior is.</a:t>
            </a:r>
          </a:p>
        </p:txBody>
      </p:sp>
      <p:sp>
        <p:nvSpPr>
          <p:cNvPr id="4" name="Slide Number Placeholder 3"/>
          <p:cNvSpPr>
            <a:spLocks noGrp="1"/>
          </p:cNvSpPr>
          <p:nvPr>
            <p:ph type="sldNum" sz="quarter" idx="10"/>
          </p:nvPr>
        </p:nvSpPr>
        <p:spPr/>
        <p:txBody>
          <a:bodyPr/>
          <a:lstStyle/>
          <a:p>
            <a:fld id="{28DA8FDA-65CC-9749-B53A-7C3384897403}" type="slidenum">
              <a:rPr lang="en-US" smtClean="0"/>
              <a:t>76</a:t>
            </a:fld>
            <a:endParaRPr lang="en-US"/>
          </a:p>
        </p:txBody>
      </p:sp>
    </p:spTree>
    <p:extLst>
      <p:ext uri="{BB962C8B-B14F-4D97-AF65-F5344CB8AC3E}">
        <p14:creationId xmlns:p14="http://schemas.microsoft.com/office/powerpoint/2010/main" val="36694506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a:t>
            </a:r>
            <a:r>
              <a:rPr lang="en-US" baseline="0" dirty="0"/>
              <a:t> So how unlikely do things need to be in order for your friend to believe you that the roulette wheel is rigged? If she gets something that’s less than 1% likely to happen, she might really believe that the wheel is rigged. If she’s in the top 7 percent on the other hand, that might not be so unreasonable.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77</a:t>
            </a:fld>
            <a:endParaRPr lang="en-US"/>
          </a:p>
        </p:txBody>
      </p:sp>
    </p:spTree>
    <p:extLst>
      <p:ext uri="{BB962C8B-B14F-4D97-AF65-F5344CB8AC3E}">
        <p14:creationId xmlns:p14="http://schemas.microsoft.com/office/powerpoint/2010/main" val="231550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a:t>
            </a:r>
            <a:r>
              <a:rPr lang="en-US" baseline="0" dirty="0"/>
              <a:t> there it is. But w</a:t>
            </a:r>
            <a:r>
              <a:rPr lang="en-US" dirty="0"/>
              <a:t>hy does it look like this? </a:t>
            </a:r>
            <a:r>
              <a:rPr lang="en-US" baseline="0" dirty="0"/>
              <a:t>Where would all those bumps have come from? Why would the profits look like this? Let’s dissect it a bit more. Take a look at the simulation one more time.</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7</a:t>
            </a:fld>
            <a:endParaRPr lang="en-US"/>
          </a:p>
        </p:txBody>
      </p:sp>
    </p:spTree>
    <p:extLst>
      <p:ext uri="{BB962C8B-B14F-4D97-AF65-F5344CB8AC3E}">
        <p14:creationId xmlns:p14="http://schemas.microsoft.com/office/powerpoint/2010/main" val="14517161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I put a bunch of numbers on this number line, including .0082 which we decided would be totally unreasonable, we’d leave the casino if that happened. I put on 7.3%, where we might stay at the casino and call it possibly fair. Then I put also 15% and 50%, obviously these are events that could have happened more easily by random luck. Now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78</a:t>
            </a:fld>
            <a:endParaRPr lang="en-US"/>
          </a:p>
        </p:txBody>
      </p:sp>
    </p:spTree>
    <p:extLst>
      <p:ext uri="{BB962C8B-B14F-4D97-AF65-F5344CB8AC3E}">
        <p14:creationId xmlns:p14="http://schemas.microsoft.com/office/powerpoint/2010/main" val="30961303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 going to draw a line, and I’ll say below that value</a:t>
            </a:r>
            <a:r>
              <a:rPr lang="en-US" baseline="0" dirty="0"/>
              <a:t> it’s going to be unreasonable and above it it’s going to be reasonable. At least within the realm of possibility.</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79</a:t>
            </a:fld>
            <a:endParaRPr lang="en-US"/>
          </a:p>
        </p:txBody>
      </p:sp>
    </p:spTree>
    <p:extLst>
      <p:ext uri="{BB962C8B-B14F-4D97-AF65-F5344CB8AC3E}">
        <p14:creationId xmlns:p14="http://schemas.microsoft.com/office/powerpoint/2010/main" val="40555392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I stretched it out a little bit. Remember the distribution there represents the null hypothesis, which is a .48 probability of success each time you spin the wheel. If what I observed was so unlikely to happen that it ends up in that tail, then I say that the null hypothesis is rejected.</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80</a:t>
            </a:fld>
            <a:endParaRPr lang="en-US"/>
          </a:p>
        </p:txBody>
      </p:sp>
    </p:spTree>
    <p:extLst>
      <p:ext uri="{BB962C8B-B14F-4D97-AF65-F5344CB8AC3E}">
        <p14:creationId xmlns:p14="http://schemas.microsoft.com/office/powerpoint/2010/main" val="20788568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The significance level is predetermined. Here I chose .05 which is the most common significance level, but there’s nothing special about this choice, you could choose whatever you want to really. The idea is that if circumstances are so unusual that the probability of them happening is below the significance level, (5%) than we can finally say “something’s not as is should be here”. The null hypothesis can’t possibly be true. What we’ve seen is too unusual. It’s not within the 95% realm of possibility. The significance level tells you what decision to make, whether to reject the null hypothesis or not.</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81</a:t>
            </a:fld>
            <a:endParaRPr lang="en-US"/>
          </a:p>
        </p:txBody>
      </p:sp>
    </p:spTree>
    <p:extLst>
      <p:ext uri="{BB962C8B-B14F-4D97-AF65-F5344CB8AC3E}">
        <p14:creationId xmlns:p14="http://schemas.microsoft.com/office/powerpoint/2010/main" val="14548395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82</a:t>
            </a:fld>
            <a:endParaRPr lang="en-US"/>
          </a:p>
        </p:txBody>
      </p:sp>
    </p:spTree>
    <p:extLst>
      <p:ext uri="{BB962C8B-B14F-4D97-AF65-F5344CB8AC3E}">
        <p14:creationId xmlns:p14="http://schemas.microsoft.com/office/powerpoint/2010/main" val="12599717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Here we were looking for the test to give us an unusually small number of wins which means the probability is below 18/38.</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83</a:t>
            </a:fld>
            <a:endParaRPr lang="en-US"/>
          </a:p>
        </p:txBody>
      </p:sp>
    </p:spTree>
    <p:extLst>
      <p:ext uri="{BB962C8B-B14F-4D97-AF65-F5344CB8AC3E}">
        <p14:creationId xmlns:p14="http://schemas.microsoft.com/office/powerpoint/2010/main" val="4084622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we’re looking at this tail</a:t>
            </a:r>
            <a:r>
              <a:rPr lang="en-US" baseline="0" dirty="0"/>
              <a:t> of the distribution.</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84</a:t>
            </a:fld>
            <a:endParaRPr lang="en-US"/>
          </a:p>
        </p:txBody>
      </p:sp>
    </p:spTree>
    <p:extLst>
      <p:ext uri="{BB962C8B-B14F-4D97-AF65-F5344CB8AC3E}">
        <p14:creationId xmlns:p14="http://schemas.microsoft.com/office/powerpoint/2010/main" val="5874703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But we could look at the</a:t>
            </a:r>
            <a:r>
              <a:rPr lang="en-US" baseline="0" dirty="0"/>
              <a:t> alternative hypothesis being that the wheel makes us win too often to be a standard wheel, in which case we’d look for an unusually high number of wins, say above 15 or 16 wins.</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85</a:t>
            </a:fld>
            <a:endParaRPr lang="en-US"/>
          </a:p>
        </p:txBody>
      </p:sp>
    </p:spTree>
    <p:extLst>
      <p:ext uri="{BB962C8B-B14F-4D97-AF65-F5344CB8AC3E}">
        <p14:creationId xmlns:p14="http://schemas.microsoft.com/office/powerpoint/2010/main" val="30954457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 we could</a:t>
            </a:r>
            <a:r>
              <a:rPr lang="en-US" baseline="0" dirty="0"/>
              <a:t> say it’s unusual to get either too small or too high wins, in which case we have a hypothesis test like this. Where the alternative hypothesis is that p is not equal to 18/38.</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86</a:t>
            </a:fld>
            <a:endParaRPr lang="en-US"/>
          </a:p>
        </p:txBody>
      </p:sp>
    </p:spTree>
    <p:extLst>
      <p:ext uri="{BB962C8B-B14F-4D97-AF65-F5344CB8AC3E}">
        <p14:creationId xmlns:p14="http://schemas.microsoft.com/office/powerpoint/2010/main" val="30915374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whole procedure</a:t>
            </a:r>
            <a:r>
              <a:rPr lang="en-US" baseline="0" dirty="0"/>
              <a:t> can be repeated for many different kinds of tests. Here we were working on a single sample test using the binomial distribution as the null. But you can create tests for other types of hypotheses. You want to kind of follow this outline though. First you define the null hypothesis H0 which defines this probability distribution and then define H1 which tells you what tail of the distribution you’re going to be looking at (or you could look at both tails).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87</a:t>
            </a:fld>
            <a:endParaRPr lang="en-US"/>
          </a:p>
        </p:txBody>
      </p:sp>
    </p:spTree>
    <p:extLst>
      <p:ext uri="{BB962C8B-B14F-4D97-AF65-F5344CB8AC3E}">
        <p14:creationId xmlns:p14="http://schemas.microsoft.com/office/powerpoint/2010/main" val="215839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a:t>
            </a:r>
            <a:r>
              <a:rPr lang="en-US" baseline="0" dirty="0"/>
              <a:t> have customers times profit per cup plus tips. What would happen if we removed the tips. I should think the tips kind of complicate the distribution. So let</a:t>
            </a:r>
            <a:r>
              <a:rPr lang="uk-UA" baseline="0" dirty="0"/>
              <a:t>’</a:t>
            </a:r>
            <a:r>
              <a:rPr lang="en-US" baseline="0" dirty="0"/>
              <a:t>s remove them for now. </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8</a:t>
            </a:fld>
            <a:endParaRPr lang="en-US"/>
          </a:p>
        </p:txBody>
      </p:sp>
    </p:spTree>
    <p:extLst>
      <p:ext uri="{BB962C8B-B14F-4D97-AF65-F5344CB8AC3E}">
        <p14:creationId xmlns:p14="http://schemas.microsoft.com/office/powerpoint/2010/main" val="15126154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Then you define</a:t>
            </a:r>
            <a:r>
              <a:rPr lang="en-US" baseline="0" dirty="0"/>
              <a:t> the significance level, which tells you what decision you’re going to make after you see your data. The significance level tells you what is in the realm of the usual. Most of the time I choose a 0.05 significance level so no one asks me why I chose something different, but there’s nothing special about 0.05 really.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88</a:t>
            </a:fld>
            <a:endParaRPr lang="en-US"/>
          </a:p>
        </p:txBody>
      </p:sp>
    </p:spTree>
    <p:extLst>
      <p:ext uri="{BB962C8B-B14F-4D97-AF65-F5344CB8AC3E}">
        <p14:creationId xmlns:p14="http://schemas.microsoft.com/office/powerpoint/2010/main" val="24859310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Then you calculate the </a:t>
            </a:r>
            <a:r>
              <a:rPr lang="en-US" dirty="0" err="1"/>
              <a:t>pvalue</a:t>
            </a:r>
            <a:r>
              <a:rPr lang="en-US" dirty="0"/>
              <a:t>, and </a:t>
            </a:r>
          </a:p>
          <a:p>
            <a:r>
              <a:rPr lang="en-US" dirty="0"/>
              <a:t>If you</a:t>
            </a:r>
            <a:r>
              <a:rPr lang="en-US" baseline="0" dirty="0"/>
              <a:t> don’t reject the null hypothesis, it doesn’t mean that the null hypothesis is true. In our case, if we have 6 successes out of 20, with a </a:t>
            </a:r>
            <a:r>
              <a:rPr lang="en-US" baseline="0" dirty="0" err="1"/>
              <a:t>pvalue</a:t>
            </a:r>
            <a:r>
              <a:rPr lang="en-US" baseline="0" dirty="0"/>
              <a:t> of 7%, we might not be able to say for sure that the wheel is unfair</a:t>
            </a:r>
            <a:r>
              <a:rPr lang="is-IS" baseline="0" dirty="0"/>
              <a:t>… but certainly the wheel could be unfair! We just didn’t get enough evidence to prove it.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89</a:t>
            </a:fld>
            <a:endParaRPr lang="en-US"/>
          </a:p>
        </p:txBody>
      </p:sp>
    </p:spTree>
    <p:extLst>
      <p:ext uri="{BB962C8B-B14F-4D97-AF65-F5344CB8AC3E}">
        <p14:creationId xmlns:p14="http://schemas.microsoft.com/office/powerpoint/2010/main" val="32454437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summarize</a:t>
            </a:r>
          </a:p>
          <a:p>
            <a:r>
              <a:rPr lang="en-US" dirty="0"/>
              <a:t> Does the data contradict H0? If yes, then rule as guilty. If no, it doesn’t mean the person is innocent but evidence is insufficient to establish guilt, it gives the person the benefit of the doubt. </a:t>
            </a:r>
          </a:p>
        </p:txBody>
      </p:sp>
      <p:sp>
        <p:nvSpPr>
          <p:cNvPr id="4" name="Slide Number Placeholder 3"/>
          <p:cNvSpPr>
            <a:spLocks noGrp="1"/>
          </p:cNvSpPr>
          <p:nvPr>
            <p:ph type="sldNum" sz="quarter" idx="10"/>
          </p:nvPr>
        </p:nvSpPr>
        <p:spPr/>
        <p:txBody>
          <a:bodyPr/>
          <a:lstStyle/>
          <a:p>
            <a:fld id="{28DA8FDA-65CC-9749-B53A-7C3384897403}" type="slidenum">
              <a:rPr lang="en-US" smtClean="0"/>
              <a:t>90</a:t>
            </a:fld>
            <a:endParaRPr lang="en-US"/>
          </a:p>
        </p:txBody>
      </p:sp>
    </p:spTree>
    <p:extLst>
      <p:ext uri="{BB962C8B-B14F-4D97-AF65-F5344CB8AC3E}">
        <p14:creationId xmlns:p14="http://schemas.microsoft.com/office/powerpoint/2010/main" val="17486734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Hypothesis testing is obviously a key topic in statistics. Hypothesis</a:t>
            </a:r>
            <a:r>
              <a:rPr lang="en-US" baseline="0" dirty="0"/>
              <a:t> tests are used as a sort of data-centered technique to prove that something is true beyond a reasonable doubt. There’s been a lot of </a:t>
            </a:r>
            <a:r>
              <a:rPr lang="en-US" baseline="0" dirty="0" err="1"/>
              <a:t>contraversy</a:t>
            </a:r>
            <a:r>
              <a:rPr lang="en-US" baseline="0" dirty="0"/>
              <a:t> over hypothesis tests lately. There was a psychology journal that banned </a:t>
            </a:r>
            <a:r>
              <a:rPr lang="en-US" baseline="0" dirty="0" err="1"/>
              <a:t>pvalues</a:t>
            </a:r>
            <a:r>
              <a:rPr lang="en-US" baseline="0" dirty="0"/>
              <a:t> recently, and there was some real debate over this, sort of culminating with a letter from the American statistical association explaining what </a:t>
            </a:r>
            <a:r>
              <a:rPr lang="en-US" baseline="0" dirty="0" err="1"/>
              <a:t>pvalues</a:t>
            </a:r>
            <a:r>
              <a:rPr lang="en-US" baseline="0" dirty="0"/>
              <a:t> actually are and what they are not, warning people not to mess it up. There are multimillion dollar decisions being made based on </a:t>
            </a:r>
            <a:r>
              <a:rPr lang="en-US" baseline="0" dirty="0" err="1"/>
              <a:t>pvalues</a:t>
            </a:r>
            <a:r>
              <a:rPr lang="en-US" baseline="0" dirty="0"/>
              <a:t> every day. What drugs are safe for you to take, that depends somewhat on </a:t>
            </a:r>
            <a:r>
              <a:rPr lang="en-US" baseline="0" dirty="0" err="1"/>
              <a:t>pvalues</a:t>
            </a:r>
            <a:r>
              <a:rPr lang="en-US" baseline="0" dirty="0"/>
              <a:t>, and there are lawsuits every day about the interpretation of these </a:t>
            </a:r>
            <a:r>
              <a:rPr lang="en-US" baseline="0" dirty="0" err="1"/>
              <a:t>pvalues</a:t>
            </a:r>
            <a:r>
              <a:rPr lang="en-US" baseline="0" dirty="0"/>
              <a:t>. So let’s discuss it in a way that you can not only use it in your toolbox, but know when someone is using it incorrectly in theirs.</a:t>
            </a:r>
          </a:p>
          <a:p>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91</a:t>
            </a:fld>
            <a:endParaRPr lang="en-US"/>
          </a:p>
        </p:txBody>
      </p:sp>
    </p:spTree>
    <p:extLst>
      <p:ext uri="{BB962C8B-B14F-4D97-AF65-F5344CB8AC3E}">
        <p14:creationId xmlns:p14="http://schemas.microsoft.com/office/powerpoint/2010/main" val="24202170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say my lemonade</a:t>
            </a:r>
            <a:r>
              <a:rPr lang="en-US" baseline="0" dirty="0"/>
              <a:t> dispenser is supposed to produce 10 units of lemonade and I want to do a hypothesis test to determine whether the machine is broken, meaning it is dispensing either too much or too little lemonade. Then I can do a hypothesis test and check on that. The null hypothesis is that the machine is performing according to specifications, which is that amount of lemonade is normal, with a mean of 10 units, with a standard deviation of say 2 units or something. The alternative is that the mean is not equal to 10 units. Then you can perform a hypothesis test by calculating probabilities using the normal distribution. You don’t have to do this yourself, you just need to know what the test is called. So you can call the right function on the computer. If the test uses the normal distribution, it’s called a z-test.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92</a:t>
            </a:fld>
            <a:endParaRPr lang="en-US"/>
          </a:p>
        </p:txBody>
      </p:sp>
    </p:spTree>
    <p:extLst>
      <p:ext uri="{BB962C8B-B14F-4D97-AF65-F5344CB8AC3E}">
        <p14:creationId xmlns:p14="http://schemas.microsoft.com/office/powerpoint/2010/main" val="144027552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doing a z-test on a computer is really easy.</a:t>
            </a:r>
          </a:p>
        </p:txBody>
      </p:sp>
      <p:sp>
        <p:nvSpPr>
          <p:cNvPr id="4" name="Slide Number Placeholder 3"/>
          <p:cNvSpPr>
            <a:spLocks noGrp="1"/>
          </p:cNvSpPr>
          <p:nvPr>
            <p:ph type="sldNum" sz="quarter" idx="10"/>
          </p:nvPr>
        </p:nvSpPr>
        <p:spPr/>
        <p:txBody>
          <a:bodyPr/>
          <a:lstStyle/>
          <a:p>
            <a:fld id="{28DA8FDA-65CC-9749-B53A-7C3384897403}" type="slidenum">
              <a:rPr lang="en-US" smtClean="0"/>
              <a:t>93</a:t>
            </a:fld>
            <a:endParaRPr lang="en-US"/>
          </a:p>
        </p:txBody>
      </p:sp>
    </p:spTree>
    <p:extLst>
      <p:ext uri="{BB962C8B-B14F-4D97-AF65-F5344CB8AC3E}">
        <p14:creationId xmlns:p14="http://schemas.microsoft.com/office/powerpoint/2010/main" val="81229767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Of</a:t>
            </a:r>
            <a:r>
              <a:rPr lang="en-US" baseline="0" dirty="0"/>
              <a:t> course as you noticed, you have to know sigma to do a z-test. That’s great if you know sigma or can estimate it pretty well, but what if you don’t? Then you do a t-test</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95</a:t>
            </a:fld>
            <a:endParaRPr lang="en-US"/>
          </a:p>
        </p:txBody>
      </p:sp>
    </p:spTree>
    <p:extLst>
      <p:ext uri="{BB962C8B-B14F-4D97-AF65-F5344CB8AC3E}">
        <p14:creationId xmlns:p14="http://schemas.microsoft.com/office/powerpoint/2010/main" val="10701213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96</a:t>
            </a:fld>
            <a:endParaRPr lang="en-US"/>
          </a:p>
        </p:txBody>
      </p:sp>
    </p:spTree>
    <p:extLst>
      <p:ext uri="{BB962C8B-B14F-4D97-AF65-F5344CB8AC3E}">
        <p14:creationId xmlns:p14="http://schemas.microsoft.com/office/powerpoint/2010/main" val="41143430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See, if you know the variance, you can do a z-test. But if you don’t know it, are you totally stuck? No, thanks to William Sealy </a:t>
            </a:r>
            <a:r>
              <a:rPr lang="en-US" baseline="0" dirty="0" err="1"/>
              <a:t>Gosset</a:t>
            </a:r>
            <a:r>
              <a:rPr lang="en-US" baseline="0" dirty="0"/>
              <a:t>.</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97</a:t>
            </a:fld>
            <a:endParaRPr lang="en-US"/>
          </a:p>
        </p:txBody>
      </p:sp>
    </p:spTree>
    <p:extLst>
      <p:ext uri="{BB962C8B-B14F-4D97-AF65-F5344CB8AC3E}">
        <p14:creationId xmlns:p14="http://schemas.microsoft.com/office/powerpoint/2010/main" val="26883566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Gosset</a:t>
            </a:r>
            <a:r>
              <a:rPr lang="en-US" baseline="0" dirty="0"/>
              <a:t> was a really interesting guy. He was working for </a:t>
            </a:r>
            <a:r>
              <a:rPr lang="en-US" baseline="0" dirty="0" err="1"/>
              <a:t>Guiness</a:t>
            </a:r>
            <a:r>
              <a:rPr lang="en-US" baseline="0" dirty="0"/>
              <a:t> brewing company, who wouldn’t let him publish anything because they didn’t want to release trade secrets. So he published under the pen name of student. So this guy invented the t-test. This is for when you know the data come from a normal distribution but you don’t know the variance of the normal. And the null hypothesis ends up looking like this distribution I have on the screen. The t distribution is not quite the same as the normal distribution, but it looks very similar to it. It’s just that the tails are a little bit wider because there’s more uncertainty. That’s because you don’t know the variance, so there’s more uncertainty. There is actually a family of t distributions. There’s a distribution for each possible sample size. As the sample size gets larger, these t distributions get closer and closer to the normal distribution. The one above is if you have 5 data points. </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98</a:t>
            </a:fld>
            <a:endParaRPr lang="en-US"/>
          </a:p>
        </p:txBody>
      </p:sp>
    </p:spTree>
    <p:extLst>
      <p:ext uri="{BB962C8B-B14F-4D97-AF65-F5344CB8AC3E}">
        <p14:creationId xmlns:p14="http://schemas.microsoft.com/office/powerpoint/2010/main" val="1546935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There is is. So I’ll redo the simulation but without the tips. Here goes.</a:t>
            </a:r>
            <a:endParaRPr lang="en-US" dirty="0"/>
          </a:p>
        </p:txBody>
      </p:sp>
      <p:sp>
        <p:nvSpPr>
          <p:cNvPr id="4" name="Slide Number Placeholder 3"/>
          <p:cNvSpPr>
            <a:spLocks noGrp="1"/>
          </p:cNvSpPr>
          <p:nvPr>
            <p:ph type="sldNum" sz="quarter" idx="10"/>
          </p:nvPr>
        </p:nvSpPr>
        <p:spPr/>
        <p:txBody>
          <a:bodyPr/>
          <a:lstStyle/>
          <a:p>
            <a:fld id="{56E9F092-88D3-CB4F-9D41-ED97B6E449EA}" type="slidenum">
              <a:rPr lang="en-US" smtClean="0"/>
              <a:t>9</a:t>
            </a:fld>
            <a:endParaRPr lang="en-US"/>
          </a:p>
        </p:txBody>
      </p:sp>
    </p:spTree>
    <p:extLst>
      <p:ext uri="{BB962C8B-B14F-4D97-AF65-F5344CB8AC3E}">
        <p14:creationId xmlns:p14="http://schemas.microsoft.com/office/powerpoint/2010/main" val="3191775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This one is for when you have 20 points, and by this point, the distribution looks more and more normal.</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99</a:t>
            </a:fld>
            <a:endParaRPr lang="en-US"/>
          </a:p>
        </p:txBody>
      </p:sp>
    </p:spTree>
    <p:extLst>
      <p:ext uri="{BB962C8B-B14F-4D97-AF65-F5344CB8AC3E}">
        <p14:creationId xmlns:p14="http://schemas.microsoft.com/office/powerpoint/2010/main" val="18695150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one is the normal</a:t>
            </a:r>
            <a:r>
              <a:rPr lang="en-US" baseline="0" dirty="0"/>
              <a:t> distribution by the way. You can’t tell the difference. As it turns out, the sample standard deviation converges very quickly to the true standard deviation, so once you have above about 30 observations, you can’t really tell apart the t distribution and the normal distribution. So you can just pretend you know the true standard deviation at that point. At that point, the t-test becomes the same as the z-test, so you could just use either one of them and you’ll get the same answer.</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100</a:t>
            </a:fld>
            <a:endParaRPr lang="en-US"/>
          </a:p>
        </p:txBody>
      </p:sp>
    </p:spTree>
    <p:extLst>
      <p:ext uri="{BB962C8B-B14F-4D97-AF65-F5344CB8AC3E}">
        <p14:creationId xmlns:p14="http://schemas.microsoft.com/office/powerpoint/2010/main" val="26476395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actual formula</a:t>
            </a:r>
            <a:r>
              <a:rPr lang="en-US" baseline="0" dirty="0"/>
              <a:t> for the t-distribution. You never need to know this formula, all you need to know is that there is such a thing as a t-distribution. So you can happily do as many t-tests as you want and never need to see this formula ever again.</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101</a:t>
            </a:fld>
            <a:endParaRPr lang="en-US"/>
          </a:p>
        </p:txBody>
      </p:sp>
    </p:spTree>
    <p:extLst>
      <p:ext uri="{BB962C8B-B14F-4D97-AF65-F5344CB8AC3E}">
        <p14:creationId xmlns:p14="http://schemas.microsoft.com/office/powerpoint/2010/main" val="40303808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a:t>
            </a:r>
            <a:r>
              <a:rPr lang="en-US" baseline="0" dirty="0"/>
              <a:t> how do you conduct a single sample t-test?</a:t>
            </a:r>
          </a:p>
          <a:p>
            <a:r>
              <a:rPr lang="en-US" baseline="0" dirty="0"/>
              <a:t>You don’t have to give it sigma, that’s not assumed to be known.</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102</a:t>
            </a:fld>
            <a:endParaRPr lang="en-US"/>
          </a:p>
        </p:txBody>
      </p:sp>
    </p:spTree>
    <p:extLst>
      <p:ext uri="{BB962C8B-B14F-4D97-AF65-F5344CB8AC3E}">
        <p14:creationId xmlns:p14="http://schemas.microsoft.com/office/powerpoint/2010/main" val="11399062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so let’s go over when to use</a:t>
            </a:r>
            <a:r>
              <a:rPr lang="en-US" baseline="0" dirty="0"/>
              <a:t> these tests.</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103</a:t>
            </a:fld>
            <a:endParaRPr lang="en-US"/>
          </a:p>
        </p:txBody>
      </p:sp>
    </p:spTree>
    <p:extLst>
      <p:ext uri="{BB962C8B-B14F-4D97-AF65-F5344CB8AC3E}">
        <p14:creationId xmlns:p14="http://schemas.microsoft.com/office/powerpoint/2010/main" val="42161369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look up which one you need to do and what the</a:t>
            </a:r>
            <a:r>
              <a:rPr lang="en-US" baseline="0" dirty="0"/>
              <a:t> assumptions are. The options are pretty much always the same, you send in the data, tell it whether to do a right tailed test, left tailed test, or both, depending on your alternative hypothesis. Tell it what the null hypothesis is, and tell it the significance level, and off it goes doing the test for you.</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105</a:t>
            </a:fld>
            <a:endParaRPr lang="en-US"/>
          </a:p>
        </p:txBody>
      </p:sp>
    </p:spTree>
    <p:extLst>
      <p:ext uri="{BB962C8B-B14F-4D97-AF65-F5344CB8AC3E}">
        <p14:creationId xmlns:p14="http://schemas.microsoft.com/office/powerpoint/2010/main" val="5655169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a:t>
            </a:r>
            <a:r>
              <a:rPr lang="en-US" baseline="0" dirty="0"/>
              <a:t> how do you conduct a single sample t-test?</a:t>
            </a:r>
          </a:p>
          <a:p>
            <a:r>
              <a:rPr lang="en-US" baseline="0" dirty="0"/>
              <a:t>You don’t have to give it sigma, that’s not assumed to be known.</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107</a:t>
            </a:fld>
            <a:endParaRPr lang="en-US"/>
          </a:p>
        </p:txBody>
      </p:sp>
    </p:spTree>
    <p:extLst>
      <p:ext uri="{BB962C8B-B14F-4D97-AF65-F5344CB8AC3E}">
        <p14:creationId xmlns:p14="http://schemas.microsoft.com/office/powerpoint/2010/main" val="56007819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a:t>
            </a:r>
            <a:r>
              <a:rPr lang="en-US" baseline="0" dirty="0"/>
              <a:t> how do you conduct a single sample t-test?</a:t>
            </a:r>
          </a:p>
          <a:p>
            <a:r>
              <a:rPr lang="en-US" baseline="0" dirty="0"/>
              <a:t>You don’t have to give it sigma, that’s not assumed to be known.</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108</a:t>
            </a:fld>
            <a:endParaRPr lang="en-US"/>
          </a:p>
        </p:txBody>
      </p:sp>
    </p:spTree>
    <p:extLst>
      <p:ext uri="{BB962C8B-B14F-4D97-AF65-F5344CB8AC3E}">
        <p14:creationId xmlns:p14="http://schemas.microsoft.com/office/powerpoint/2010/main" val="27432121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telltale</a:t>
            </a:r>
            <a:r>
              <a:rPr lang="en-US" baseline="0" dirty="0"/>
              <a:t> sign that you have independent random samples is when the number of observations in the two samples are different. To get paired samples, the experiment has to be conducted in a way that these pairs exist naturally, like a before and after or some other way that</a:t>
            </a:r>
            <a:r>
              <a:rPr lang="is-IS" baseline="0" dirty="0"/>
              <a:t>…</a:t>
            </a:r>
            <a:r>
              <a:rPr lang="en-US" baseline="0" dirty="0"/>
              <a:t> the first observation of one sample naturally has some connection to the first observation of the second sample.</a:t>
            </a:r>
          </a:p>
          <a:p>
            <a:r>
              <a:rPr lang="en-US" baseline="0" dirty="0"/>
              <a:t>If your data are paired, you’re in really good shape, because you can conduct a matched pairs t-test. Let me show you that one. I’ll discuss independent samples in a minute, that gets much more complicated.</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109</a:t>
            </a:fld>
            <a:endParaRPr lang="en-US"/>
          </a:p>
        </p:txBody>
      </p:sp>
    </p:spTree>
    <p:extLst>
      <p:ext uri="{BB962C8B-B14F-4D97-AF65-F5344CB8AC3E}">
        <p14:creationId xmlns:p14="http://schemas.microsoft.com/office/powerpoint/2010/main" val="33971808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Simple</a:t>
            </a:r>
            <a:r>
              <a:rPr lang="en-US" baseline="0" dirty="0"/>
              <a:t> simple.</a:t>
            </a:r>
            <a:endParaRPr lang="en-US" dirty="0"/>
          </a:p>
        </p:txBody>
      </p:sp>
      <p:sp>
        <p:nvSpPr>
          <p:cNvPr id="4" name="Slide Number Placeholder 3"/>
          <p:cNvSpPr>
            <a:spLocks noGrp="1"/>
          </p:cNvSpPr>
          <p:nvPr>
            <p:ph type="sldNum" sz="quarter" idx="10"/>
          </p:nvPr>
        </p:nvSpPr>
        <p:spPr/>
        <p:txBody>
          <a:bodyPr/>
          <a:lstStyle/>
          <a:p>
            <a:fld id="{28DA8FDA-65CC-9749-B53A-7C3384897403}" type="slidenum">
              <a:rPr lang="en-US" smtClean="0"/>
              <a:t>110</a:t>
            </a:fld>
            <a:endParaRPr lang="en-US"/>
          </a:p>
        </p:txBody>
      </p:sp>
    </p:spTree>
    <p:extLst>
      <p:ext uri="{BB962C8B-B14F-4D97-AF65-F5344CB8AC3E}">
        <p14:creationId xmlns:p14="http://schemas.microsoft.com/office/powerpoint/2010/main" val="394927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369220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396213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481740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4"/>
            <a:ext cx="11078819"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64131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a:t>Click to edit Master subtitle style</a:t>
            </a:r>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7" cy="218986"/>
          </a:xfrm>
          <a:prstGeom prst="rect">
            <a:avLst/>
          </a:prstGeom>
        </p:spPr>
      </p:pic>
      <p:sp>
        <p:nvSpPr>
          <p:cNvPr id="16" name="Text Placeholder 10"/>
          <p:cNvSpPr>
            <a:spLocks noGrp="1"/>
          </p:cNvSpPr>
          <p:nvPr>
            <p:ph type="body" sz="quarter" idx="10" hasCustomPrompt="1"/>
          </p:nvPr>
        </p:nvSpPr>
        <p:spPr>
          <a:xfrm>
            <a:off x="292102"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16696203"/>
      </p:ext>
    </p:extLst>
  </p:cSld>
  <p:clrMapOvr>
    <a:masterClrMapping/>
  </p:clrMapOvr>
  <p:extLst mod="1">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a:t>Click to edit Master subtitle style</a:t>
            </a:r>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7" cy="218986"/>
          </a:xfrm>
          <a:prstGeom prst="rect">
            <a:avLst/>
          </a:prstGeom>
        </p:spPr>
      </p:pic>
      <p:sp>
        <p:nvSpPr>
          <p:cNvPr id="16" name="Text Placeholder 10"/>
          <p:cNvSpPr>
            <a:spLocks noGrp="1"/>
          </p:cNvSpPr>
          <p:nvPr>
            <p:ph type="body" sz="quarter" idx="10" hasCustomPrompt="1"/>
          </p:nvPr>
        </p:nvSpPr>
        <p:spPr>
          <a:xfrm>
            <a:off x="292102"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Tree>
    <p:extLst>
      <p:ext uri="{BB962C8B-B14F-4D97-AF65-F5344CB8AC3E}">
        <p14:creationId xmlns:p14="http://schemas.microsoft.com/office/powerpoint/2010/main" val="3152639894"/>
      </p:ext>
    </p:extLst>
  </p:cSld>
  <p:clrMapOvr>
    <a:masterClrMapping/>
  </p:clrMapOvr>
  <p:extLst mod="1">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Sego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60499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goe title">
    <p:spTree>
      <p:nvGrpSpPr>
        <p:cNvPr id="1" name=""/>
        <p:cNvGrpSpPr/>
        <p:nvPr/>
      </p:nvGrpSpPr>
      <p:grpSpPr>
        <a:xfrm>
          <a:off x="0" y="0"/>
          <a:ext cx="0" cy="0"/>
          <a:chOff x="0" y="0"/>
          <a:chExt cx="0" cy="0"/>
        </a:xfrm>
      </p:grpSpPr>
      <p:sp>
        <p:nvSpPr>
          <p:cNvPr id="2" name="Title 1"/>
          <p:cNvSpPr>
            <a:spLocks noGrp="1"/>
          </p:cNvSpPr>
          <p:nvPr>
            <p:ph type="title"/>
          </p:nvPr>
        </p:nvSpPr>
        <p:spPr>
          <a:xfrm>
            <a:off x="338202" y="14723"/>
            <a:ext cx="10634597" cy="1143000"/>
          </a:xfrm>
        </p:spPr>
        <p:txBody>
          <a:bodyPr/>
          <a:lstStyle>
            <a:lvl1pPr algn="l">
              <a:defRPr>
                <a:latin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08231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goe 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338202" y="14723"/>
            <a:ext cx="10634597" cy="1143000"/>
          </a:xfrm>
        </p:spPr>
        <p:txBody>
          <a:bodyPr/>
          <a:lstStyle>
            <a:lvl1pPr algn="l">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7" name="Text Placeholder 2"/>
          <p:cNvSpPr>
            <a:spLocks noGrp="1"/>
          </p:cNvSpPr>
          <p:nvPr>
            <p:ph idx="1"/>
          </p:nvPr>
        </p:nvSpPr>
        <p:spPr>
          <a:xfrm>
            <a:off x="609600" y="1600201"/>
            <a:ext cx="10972800" cy="4525963"/>
          </a:xfrm>
          <a:prstGeom prst="rect">
            <a:avLst/>
          </a:prstGeom>
        </p:spPr>
        <p:txBody>
          <a:bodyPr vert="horz" lIns="91440" tIns="45720" rIns="91440" bIns="45720" rtlCol="0">
            <a:normAutofit/>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320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8202" y="14723"/>
            <a:ext cx="10634597" cy="1143000"/>
          </a:xfrm>
        </p:spPr>
        <p:txBody>
          <a:bodyPr/>
          <a:lstStyle>
            <a:lvl1pPr algn="l">
              <a:defRPr>
                <a:latin typeface="Segoe UI" panose="020B0502040204020203" pitchFamily="34" charset="0"/>
                <a:cs typeface="Segoe UI" panose="020B0502040204020203" pitchFamily="34" charset="0"/>
              </a:defRPr>
            </a:lvl1pPr>
          </a:lstStyle>
          <a:p>
            <a:r>
              <a:rPr lang="en-US" dirty="0">
                <a:solidFill>
                  <a:srgbClr val="FF6600"/>
                </a:solidFill>
              </a:rPr>
              <a:t>title</a:t>
            </a:r>
          </a:p>
        </p:txBody>
      </p:sp>
      <p:sp>
        <p:nvSpPr>
          <p:cNvPr id="7" name="Content Placeholder 2"/>
          <p:cNvSpPr>
            <a:spLocks noGrp="1"/>
          </p:cNvSpPr>
          <p:nvPr>
            <p:ph idx="4294967295" hasCustomPrompt="1"/>
          </p:nvPr>
        </p:nvSpPr>
        <p:spPr>
          <a:xfrm>
            <a:off x="338202" y="1304108"/>
            <a:ext cx="8686800" cy="4827588"/>
          </a:xfrm>
        </p:spPr>
        <p:txBody>
          <a:bodyPr>
            <a:normAutofit/>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stStyle>
          <a:p>
            <a:r>
              <a:rPr lang="en-US" dirty="0">
                <a:latin typeface="Segoe UI Light" panose="020B0502040204020203" pitchFamily="34" charset="0"/>
                <a:cs typeface="Segoe UI Light" panose="020B0502040204020203" pitchFamily="34" charset="0"/>
              </a:rPr>
              <a:t>content</a:t>
            </a:r>
            <a:endParaRPr lang="en-US" dirty="0">
              <a:solidFill>
                <a:srgbClr val="0000FF"/>
              </a:solidFill>
              <a:latin typeface="Segoe UI Light" panose="020B0502040204020203" pitchFamily="34" charset="0"/>
              <a:cs typeface="Segoe UI Light" panose="020B0502040204020203" pitchFamily="34" charset="0"/>
            </a:endParaRPr>
          </a:p>
          <a:p>
            <a:r>
              <a:rPr lang="en-US" dirty="0">
                <a:solidFill>
                  <a:schemeClr val="bg1"/>
                </a:solidFill>
                <a:latin typeface="Segoe UI Light" panose="020B0502040204020203" pitchFamily="34" charset="0"/>
                <a:cs typeface="Segoe UI Light" panose="020B0502040204020203" pitchFamily="34" charset="0"/>
              </a:rPr>
              <a:t>Outputs are:</a:t>
            </a:r>
          </a:p>
          <a:p>
            <a:pPr lvl="1"/>
            <a:r>
              <a:rPr lang="en-US" dirty="0">
                <a:solidFill>
                  <a:schemeClr val="bg1"/>
                </a:solidFill>
                <a:latin typeface="Segoe UI Light" panose="020B0502040204020203" pitchFamily="34" charset="0"/>
                <a:cs typeface="Segoe UI Light" panose="020B0502040204020203" pitchFamily="34" charset="0"/>
              </a:rPr>
              <a:t>reject or not</a:t>
            </a:r>
          </a:p>
          <a:p>
            <a:pPr lvl="1"/>
            <a:r>
              <a:rPr lang="en-US" dirty="0">
                <a:solidFill>
                  <a:schemeClr val="bg1"/>
                </a:solidFill>
                <a:latin typeface="Segoe UI Light" panose="020B0502040204020203" pitchFamily="34" charset="0"/>
                <a:cs typeface="Segoe UI Light" panose="020B0502040204020203" pitchFamily="34" charset="0"/>
              </a:rPr>
              <a:t>p-value</a:t>
            </a:r>
          </a:p>
          <a:p>
            <a:pPr lvl="1"/>
            <a:r>
              <a:rPr lang="en-US" dirty="0">
                <a:solidFill>
                  <a:schemeClr val="bg1"/>
                </a:solidFill>
                <a:latin typeface="Segoe UI Light" panose="020B0502040204020203" pitchFamily="34" charset="0"/>
                <a:cs typeface="Segoe UI Light" panose="020B0502040204020203" pitchFamily="34" charset="0"/>
              </a:rPr>
              <a:t>(confidence interval, z-score)</a:t>
            </a:r>
          </a:p>
        </p:txBody>
      </p:sp>
    </p:spTree>
    <p:extLst>
      <p:ext uri="{BB962C8B-B14F-4D97-AF65-F5344CB8AC3E}">
        <p14:creationId xmlns:p14="http://schemas.microsoft.com/office/powerpoint/2010/main" val="138081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349910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385477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213636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87073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28457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259401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33633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CCBFC2FD-BBBD-864C-9A8C-5824AD3E7394}" type="datetimeFigureOut">
              <a:rPr lang="en-US" smtClean="0"/>
              <a:t>8/11/2016</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F420B51-62BF-8743-B016-584C7D3E5CE2}" type="slidenum">
              <a:rPr lang="en-US" smtClean="0"/>
              <a:t>‹#›</a:t>
            </a:fld>
            <a:endParaRPr lang="en-US"/>
          </a:p>
        </p:txBody>
      </p:sp>
    </p:spTree>
    <p:extLst>
      <p:ext uri="{BB962C8B-B14F-4D97-AF65-F5344CB8AC3E}">
        <p14:creationId xmlns:p14="http://schemas.microsoft.com/office/powerpoint/2010/main" val="289493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9258" y="8631"/>
            <a:ext cx="10673542"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5553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UI Light" panose="020B0502040204020203" pitchFamily="34" charset="0"/>
          <a:ea typeface="+mn-ea"/>
          <a:cs typeface="Segoe UI Light" panose="020B05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457200" rtl="0" eaLnBrk="1" latinLnBrk="0" hangingPunct="1">
        <a:spcBef>
          <a:spcPct val="20000"/>
        </a:spcBef>
        <a:buFont typeface="Arial"/>
        <a:buChar char="•"/>
        <a:defRPr sz="24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457200" rtl="0" eaLnBrk="1" latinLnBrk="0" hangingPunct="1">
        <a:spcBef>
          <a:spcPct val="20000"/>
        </a:spcBef>
        <a:buFont typeface="Arial"/>
        <a:buChar char="»"/>
        <a:defRPr sz="20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01.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notesSlide" Target="../notesSlides/notesSlide92.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0.png"/><Relationship Id="rId5" Type="http://schemas.openxmlformats.org/officeDocument/2006/relationships/image" Target="../media/image38.emf"/><Relationship Id="rId4" Type="http://schemas.openxmlformats.org/officeDocument/2006/relationships/oleObject" Target="../embeddings/oleObject29.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6.xml"/><Relationship Id="rId1" Type="http://schemas.openxmlformats.org/officeDocument/2006/relationships/vmlDrawing" Target="../drawings/vmlDrawing24.vml"/><Relationship Id="rId4" Type="http://schemas.openxmlformats.org/officeDocument/2006/relationships/image" Target="../media/image41.e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8.xml"/><Relationship Id="rId1" Type="http://schemas.openxmlformats.org/officeDocument/2006/relationships/vmlDrawing" Target="../drawings/vmlDrawing25.vml"/><Relationship Id="rId5" Type="http://schemas.openxmlformats.org/officeDocument/2006/relationships/image" Target="../media/image42.emf"/><Relationship Id="rId4" Type="http://schemas.openxmlformats.org/officeDocument/2006/relationships/oleObject" Target="../embeddings/oleObject31.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8.xml"/><Relationship Id="rId1" Type="http://schemas.openxmlformats.org/officeDocument/2006/relationships/vmlDrawing" Target="../drawings/vmlDrawing26.vml"/><Relationship Id="rId5" Type="http://schemas.openxmlformats.org/officeDocument/2006/relationships/image" Target="../media/image42.emf"/><Relationship Id="rId4"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8.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8.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9.e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24.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png"/><Relationship Id="rId5" Type="http://schemas.openxmlformats.org/officeDocument/2006/relationships/image" Target="../media/image19.e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25.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png"/><Relationship Id="rId5" Type="http://schemas.openxmlformats.org/officeDocument/2006/relationships/image" Target="../media/image19.e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26.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png"/><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27.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png"/><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emf"/><Relationship Id="rId4"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9.e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9.emf"/><Relationship Id="rId5" Type="http://schemas.openxmlformats.org/officeDocument/2006/relationships/oleObject" Target="../embeddings/oleObject17.bin"/><Relationship Id="rId4" Type="http://schemas.openxmlformats.org/officeDocument/2006/relationships/image" Target="../media/image22.jpg"/></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JPG"/><Relationship Id="rId5" Type="http://schemas.openxmlformats.org/officeDocument/2006/relationships/image" Target="../media/image4.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9.emf"/><Relationship Id="rId5" Type="http://schemas.openxmlformats.org/officeDocument/2006/relationships/oleObject" Target="../embeddings/oleObject18.bin"/><Relationship Id="rId4" Type="http://schemas.openxmlformats.org/officeDocument/2006/relationships/image" Target="../media/image18.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5.emf"/><Relationship Id="rId5" Type="http://schemas.openxmlformats.org/officeDocument/2006/relationships/oleObject" Target="../embeddings/oleObject20.bin"/><Relationship Id="rId4" Type="http://schemas.openxmlformats.org/officeDocument/2006/relationships/image" Target="../media/image22.jp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6.emf"/><Relationship Id="rId5" Type="http://schemas.openxmlformats.org/officeDocument/2006/relationships/oleObject" Target="../embeddings/oleObject21.bin"/><Relationship Id="rId4" Type="http://schemas.openxmlformats.org/officeDocument/2006/relationships/image" Target="../media/image27.jp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9.jpg"/><Relationship Id="rId5" Type="http://schemas.openxmlformats.org/officeDocument/2006/relationships/image" Target="../media/image28.emf"/><Relationship Id="rId4" Type="http://schemas.openxmlformats.org/officeDocument/2006/relationships/oleObject" Target="../embeddings/oleObject22.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48.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4.bin"/><Relationship Id="rId5" Type="http://schemas.openxmlformats.org/officeDocument/2006/relationships/image" Target="../media/image25.emf"/><Relationship Id="rId4" Type="http://schemas.openxmlformats.org/officeDocument/2006/relationships/oleObject" Target="../embeddings/oleObject23.bin"/><Relationship Id="rId9" Type="http://schemas.openxmlformats.org/officeDocument/2006/relationships/image" Target="../media/image31.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5.emf"/><Relationship Id="rId4" Type="http://schemas.openxmlformats.org/officeDocument/2006/relationships/oleObject" Target="../embeddings/oleObject26.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2.emf"/><Relationship Id="rId4" Type="http://schemas.openxmlformats.org/officeDocument/2006/relationships/oleObject" Target="../embeddings/oleObject27.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3.e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5.xml"/><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6.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8.xml"/><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9.xml"/><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0.xml"/><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1.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sz="3500"/>
              <a:t>03 </a:t>
            </a:r>
            <a:r>
              <a:rPr lang="en-US" sz="3500" dirty="0"/>
              <a:t>| </a:t>
            </a:r>
            <a:r>
              <a:rPr lang="en-US" sz="3200" dirty="0"/>
              <a:t>Simulation</a:t>
            </a:r>
            <a:endParaRPr lang="en-US" sz="3500" dirty="0"/>
          </a:p>
        </p:txBody>
      </p:sp>
      <p:sp>
        <p:nvSpPr>
          <p:cNvPr id="4" name="Subtitle 3"/>
          <p:cNvSpPr>
            <a:spLocks noGrp="1"/>
          </p:cNvSpPr>
          <p:nvPr>
            <p:ph type="subTitle" idx="1"/>
          </p:nvPr>
        </p:nvSpPr>
        <p:spPr>
          <a:xfrm>
            <a:off x="208016" y="5397221"/>
            <a:ext cx="8667149" cy="1460779"/>
          </a:xfrm>
        </p:spPr>
        <p:txBody>
          <a:bodyPr/>
          <a:lstStyle/>
          <a:p>
            <a:r>
              <a:rPr lang="en-US" dirty="0"/>
              <a:t>Cynthia </a:t>
            </a:r>
            <a:r>
              <a:rPr lang="en-US" dirty="0" err="1"/>
              <a:t>Rudin</a:t>
            </a:r>
            <a:r>
              <a:rPr lang="en-US" dirty="0"/>
              <a:t> | MIT Sloan School of Management</a:t>
            </a:r>
          </a:p>
          <a:p>
            <a:endParaRPr lang="en-US" dirty="0"/>
          </a:p>
        </p:txBody>
      </p:sp>
    </p:spTree>
    <p:extLst>
      <p:ext uri="{BB962C8B-B14F-4D97-AF65-F5344CB8AC3E}">
        <p14:creationId xmlns:p14="http://schemas.microsoft.com/office/powerpoint/2010/main" val="22637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841" y="1312336"/>
            <a:ext cx="7955772" cy="3962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2" name="TextBox 11"/>
          <p:cNvSpPr txBox="1"/>
          <p:nvPr/>
        </p:nvSpPr>
        <p:spPr>
          <a:xfrm>
            <a:off x="6595236" y="5426551"/>
            <a:ext cx="3869569" cy="584776"/>
          </a:xfrm>
          <a:prstGeom prst="rect">
            <a:avLst/>
          </a:prstGeom>
          <a:noFill/>
        </p:spPr>
        <p:txBody>
          <a:bodyPr wrap="none" rtlCol="0">
            <a:spAutoFit/>
          </a:bodyPr>
          <a:lstStyle/>
          <a:p>
            <a:r>
              <a:rPr lang="en-US" sz="3200" dirty="0"/>
              <a:t>$3000=$5*600 people</a:t>
            </a:r>
          </a:p>
        </p:txBody>
      </p:sp>
      <p:cxnSp>
        <p:nvCxnSpPr>
          <p:cNvPr id="13" name="Straight Arrow Connector 12"/>
          <p:cNvCxnSpPr/>
          <p:nvPr/>
        </p:nvCxnSpPr>
        <p:spPr>
          <a:xfrm flipV="1">
            <a:off x="7210402" y="4639733"/>
            <a:ext cx="1" cy="786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691467" y="389466"/>
            <a:ext cx="4984282" cy="630942"/>
          </a:xfrm>
          <a:prstGeom prst="rect">
            <a:avLst/>
          </a:prstGeom>
          <a:noFill/>
        </p:spPr>
        <p:txBody>
          <a:bodyPr wrap="none" rtlCol="0">
            <a:spAutoFit/>
          </a:bodyPr>
          <a:lstStyle/>
          <a:p>
            <a:r>
              <a:rPr lang="en-US" sz="3500" dirty="0"/>
              <a:t>(Simulation With No Tips)</a:t>
            </a:r>
          </a:p>
        </p:txBody>
      </p:sp>
    </p:spTree>
    <p:extLst>
      <p:ext uri="{BB962C8B-B14F-4D97-AF65-F5344CB8AC3E}">
        <p14:creationId xmlns:p14="http://schemas.microsoft.com/office/powerpoint/2010/main" val="279660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14987"/>
            <a:ext cx="5988334" cy="1805949"/>
          </a:xfrm>
        </p:spPr>
        <p:txBody>
          <a:bodyPr>
            <a:normAutofit/>
          </a:bodyPr>
          <a:lstStyle/>
          <a:p>
            <a:r>
              <a:rPr lang="en-US" dirty="0">
                <a:solidFill>
                  <a:srgbClr val="0000FF"/>
                </a:solidFill>
              </a:rPr>
              <a:t>H</a:t>
            </a:r>
            <a:r>
              <a:rPr lang="en-US" baseline="-25000" dirty="0">
                <a:solidFill>
                  <a:srgbClr val="0000FF"/>
                </a:solidFill>
              </a:rPr>
              <a:t>0</a:t>
            </a:r>
            <a:r>
              <a:rPr lang="en-US" dirty="0">
                <a:solidFill>
                  <a:srgbClr val="0000FF"/>
                </a:solidFill>
              </a:rPr>
              <a:t>: μ=10</a:t>
            </a:r>
          </a:p>
          <a:p>
            <a:r>
              <a:rPr lang="en-US" dirty="0">
                <a:solidFill>
                  <a:srgbClr val="0000FF"/>
                </a:solidFill>
              </a:rPr>
              <a:t>H</a:t>
            </a:r>
            <a:r>
              <a:rPr lang="en-US" baseline="-25000" dirty="0">
                <a:solidFill>
                  <a:srgbClr val="0000FF"/>
                </a:solidFill>
              </a:rPr>
              <a:t>1</a:t>
            </a:r>
            <a:r>
              <a:rPr lang="en-US" dirty="0">
                <a:solidFill>
                  <a:srgbClr val="0000FF"/>
                </a:solidFill>
              </a:rPr>
              <a:t>: μ</a:t>
            </a:r>
            <a:r>
              <a:rPr lang="en-US" dirty="0">
                <a:solidFill>
                  <a:srgbClr val="0000FF"/>
                </a:solidFill>
                <a:sym typeface="Wingdings"/>
              </a:rPr>
              <a:t>≠</a:t>
            </a:r>
            <a:r>
              <a:rPr lang="en-US" dirty="0">
                <a:solidFill>
                  <a:srgbClr val="0000FF"/>
                </a:solidFill>
              </a:rPr>
              <a:t>10</a:t>
            </a:r>
          </a:p>
          <a:p>
            <a:pPr marL="0" indent="0">
              <a:buNone/>
            </a:pPr>
            <a:r>
              <a:rPr lang="en-US" dirty="0">
                <a:solidFill>
                  <a:srgbClr val="0000FF"/>
                </a:solidFill>
              </a:rPr>
              <a:t>Data: 11.1, 9.4, 9.9, 13.3, 10.3, </a:t>
            </a:r>
            <a:r>
              <a:rPr lang="is-IS" dirty="0">
                <a:solidFill>
                  <a:srgbClr val="0000FF"/>
                </a:solidFill>
              </a:rPr>
              <a:t>…</a:t>
            </a:r>
            <a:endParaRPr lang="en-US" dirty="0">
              <a:solidFill>
                <a:srgbClr val="0000FF"/>
              </a:solidFill>
            </a:endParaRPr>
          </a:p>
          <a:p>
            <a:endParaRPr lang="en-US" dirty="0"/>
          </a:p>
        </p:txBody>
      </p:sp>
      <p:pic>
        <p:nvPicPr>
          <p:cNvPr id="11" name="Picture 10" descr="IMG_078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5675" y="1213208"/>
            <a:ext cx="2436410" cy="1827308"/>
          </a:xfrm>
          <a:prstGeom prst="rect">
            <a:avLst/>
          </a:prstGeom>
          <a:scene3d>
            <a:camera prst="orthographicFront">
              <a:rot lat="0" lon="0" rev="16200000"/>
            </a:camera>
            <a:lightRig rig="threePt" dir="t"/>
          </a:scene3d>
        </p:spPr>
      </p:pic>
      <p:pic>
        <p:nvPicPr>
          <p:cNvPr id="2" name="Picture 1"/>
          <p:cNvPicPr>
            <a:picLocks noChangeAspect="1"/>
          </p:cNvPicPr>
          <p:nvPr/>
        </p:nvPicPr>
        <p:blipFill>
          <a:blip r:embed="rId4"/>
          <a:stretch>
            <a:fillRect/>
          </a:stretch>
        </p:blipFill>
        <p:spPr>
          <a:xfrm>
            <a:off x="1981200" y="2442559"/>
            <a:ext cx="5612920" cy="4261460"/>
          </a:xfrm>
          <a:prstGeom prst="rect">
            <a:avLst/>
          </a:prstGeom>
        </p:spPr>
      </p:pic>
    </p:spTree>
    <p:extLst>
      <p:ext uri="{BB962C8B-B14F-4D97-AF65-F5344CB8AC3E}">
        <p14:creationId xmlns:p14="http://schemas.microsoft.com/office/powerpoint/2010/main" val="725983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14987"/>
            <a:ext cx="5988334" cy="1805949"/>
          </a:xfrm>
        </p:spPr>
        <p:txBody>
          <a:bodyPr>
            <a:normAutofit/>
          </a:bodyPr>
          <a:lstStyle/>
          <a:p>
            <a:r>
              <a:rPr lang="en-US" dirty="0">
                <a:solidFill>
                  <a:srgbClr val="0000FF"/>
                </a:solidFill>
              </a:rPr>
              <a:t>H</a:t>
            </a:r>
            <a:r>
              <a:rPr lang="en-US" baseline="-25000" dirty="0">
                <a:solidFill>
                  <a:srgbClr val="0000FF"/>
                </a:solidFill>
              </a:rPr>
              <a:t>0</a:t>
            </a:r>
            <a:r>
              <a:rPr lang="en-US" dirty="0">
                <a:solidFill>
                  <a:srgbClr val="0000FF"/>
                </a:solidFill>
              </a:rPr>
              <a:t>: μ=10</a:t>
            </a:r>
          </a:p>
          <a:p>
            <a:r>
              <a:rPr lang="en-US" dirty="0">
                <a:solidFill>
                  <a:srgbClr val="0000FF"/>
                </a:solidFill>
              </a:rPr>
              <a:t>H</a:t>
            </a:r>
            <a:r>
              <a:rPr lang="en-US" baseline="-25000" dirty="0">
                <a:solidFill>
                  <a:srgbClr val="0000FF"/>
                </a:solidFill>
              </a:rPr>
              <a:t>1</a:t>
            </a:r>
            <a:r>
              <a:rPr lang="en-US" dirty="0">
                <a:solidFill>
                  <a:srgbClr val="0000FF"/>
                </a:solidFill>
              </a:rPr>
              <a:t>: μ</a:t>
            </a:r>
            <a:r>
              <a:rPr lang="en-US" dirty="0">
                <a:solidFill>
                  <a:srgbClr val="0000FF"/>
                </a:solidFill>
                <a:sym typeface="Wingdings"/>
              </a:rPr>
              <a:t>≠</a:t>
            </a:r>
            <a:r>
              <a:rPr lang="en-US" dirty="0">
                <a:solidFill>
                  <a:srgbClr val="0000FF"/>
                </a:solidFill>
              </a:rPr>
              <a:t>10</a:t>
            </a:r>
          </a:p>
          <a:p>
            <a:pPr marL="0" indent="0">
              <a:buNone/>
            </a:pPr>
            <a:r>
              <a:rPr lang="en-US" dirty="0">
                <a:solidFill>
                  <a:srgbClr val="0000FF"/>
                </a:solidFill>
              </a:rPr>
              <a:t>Data: 11.1, 9.4, 9.9, 13.3, 10.3, </a:t>
            </a:r>
            <a:r>
              <a:rPr lang="is-IS" dirty="0">
                <a:solidFill>
                  <a:srgbClr val="0000FF"/>
                </a:solidFill>
              </a:rPr>
              <a:t>…</a:t>
            </a:r>
            <a:endParaRPr lang="en-US" dirty="0">
              <a:solidFill>
                <a:srgbClr val="0000FF"/>
              </a:solidFill>
            </a:endParaRPr>
          </a:p>
          <a:p>
            <a:endParaRPr lang="en-US" dirty="0"/>
          </a:p>
        </p:txBody>
      </p:sp>
      <p:graphicFrame>
        <p:nvGraphicFramePr>
          <p:cNvPr id="2" name="Object 1"/>
          <p:cNvGraphicFramePr>
            <a:graphicFrameLocks noChangeAspect="1"/>
          </p:cNvGraphicFramePr>
          <p:nvPr>
            <p:extLst/>
          </p:nvPr>
        </p:nvGraphicFramePr>
        <p:xfrm>
          <a:off x="1981201" y="2793657"/>
          <a:ext cx="6149975" cy="1901825"/>
        </p:xfrm>
        <a:graphic>
          <a:graphicData uri="http://schemas.openxmlformats.org/presentationml/2006/ole">
            <mc:AlternateContent xmlns:mc="http://schemas.openxmlformats.org/markup-compatibility/2006">
              <mc:Choice xmlns:v="urn:schemas-microsoft-com:vml" Requires="v">
                <p:oleObj spid="_x0000_s23554" name="Equation" r:id="rId4" imgW="2794000" imgH="863600" progId="Equation.DSMT4">
                  <p:embed/>
                </p:oleObj>
              </mc:Choice>
              <mc:Fallback>
                <p:oleObj name="Equation" r:id="rId4" imgW="2794000" imgH="863600" progId="Equation.DSMT4">
                  <p:embed/>
                  <p:pic>
                    <p:nvPicPr>
                      <p:cNvPr id="2" name="Object 1"/>
                      <p:cNvPicPr/>
                      <p:nvPr/>
                    </p:nvPicPr>
                    <p:blipFill>
                      <a:blip r:embed="rId5"/>
                      <a:stretch>
                        <a:fillRect/>
                      </a:stretch>
                    </p:blipFill>
                    <p:spPr>
                      <a:xfrm>
                        <a:off x="1981201" y="2793657"/>
                        <a:ext cx="6149975" cy="1901825"/>
                      </a:xfrm>
                      <a:prstGeom prst="rect">
                        <a:avLst/>
                      </a:prstGeom>
                    </p:spPr>
                  </p:pic>
                </p:oleObj>
              </mc:Fallback>
            </mc:AlternateContent>
          </a:graphicData>
        </a:graphic>
      </p:graphicFrame>
      <p:pic>
        <p:nvPicPr>
          <p:cNvPr id="10" name="Picture 9" descr="Screen Shot 2016-03-08 at 11.39.14 AM.png"/>
          <p:cNvPicPr>
            <a:picLocks noChangeAspect="1"/>
          </p:cNvPicPr>
          <p:nvPr/>
        </p:nvPicPr>
        <p:blipFill rotWithShape="1">
          <a:blip r:embed="rId6">
            <a:extLst>
              <a:ext uri="{28A0092B-C50C-407E-A947-70E740481C1C}">
                <a14:useLocalDpi xmlns:a14="http://schemas.microsoft.com/office/drawing/2010/main" val="0"/>
              </a:ext>
            </a:extLst>
          </a:blip>
          <a:srcRect b="-23426"/>
          <a:stretch/>
        </p:blipFill>
        <p:spPr>
          <a:xfrm>
            <a:off x="6883271" y="4452528"/>
            <a:ext cx="2495809" cy="2405472"/>
          </a:xfrm>
          <a:prstGeom prst="rect">
            <a:avLst/>
          </a:prstGeom>
        </p:spPr>
      </p:pic>
      <p:cxnSp>
        <p:nvCxnSpPr>
          <p:cNvPr id="5" name="Straight Arrow Connector 4"/>
          <p:cNvCxnSpPr/>
          <p:nvPr/>
        </p:nvCxnSpPr>
        <p:spPr>
          <a:xfrm>
            <a:off x="6507264" y="4452528"/>
            <a:ext cx="904298" cy="647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096453" y="6435192"/>
            <a:ext cx="300082" cy="369332"/>
          </a:xfrm>
          <a:prstGeom prst="rect">
            <a:avLst/>
          </a:prstGeom>
          <a:noFill/>
        </p:spPr>
        <p:txBody>
          <a:bodyPr wrap="none" rtlCol="0">
            <a:spAutoFit/>
          </a:bodyPr>
          <a:lstStyle/>
          <a:p>
            <a:r>
              <a:rPr lang="en-US" dirty="0"/>
              <a:t>x</a:t>
            </a:r>
          </a:p>
        </p:txBody>
      </p:sp>
      <p:graphicFrame>
        <p:nvGraphicFramePr>
          <p:cNvPr id="17" name="Object 16"/>
          <p:cNvGraphicFramePr>
            <a:graphicFrameLocks noChangeAspect="1"/>
          </p:cNvGraphicFramePr>
          <p:nvPr>
            <p:extLst/>
          </p:nvPr>
        </p:nvGraphicFramePr>
        <p:xfrm>
          <a:off x="2127058" y="4995319"/>
          <a:ext cx="2208212" cy="392113"/>
        </p:xfrm>
        <a:graphic>
          <a:graphicData uri="http://schemas.openxmlformats.org/presentationml/2006/ole">
            <mc:AlternateContent xmlns:mc="http://schemas.openxmlformats.org/markup-compatibility/2006">
              <mc:Choice xmlns:v="urn:schemas-microsoft-com:vml" Requires="v">
                <p:oleObj spid="_x0000_s23555" name="Equation" r:id="rId7" imgW="1003300" imgH="177800" progId="Equation.DSMT4">
                  <p:embed/>
                </p:oleObj>
              </mc:Choice>
              <mc:Fallback>
                <p:oleObj name="Equation" r:id="rId7" imgW="1003300" imgH="177800" progId="Equation.DSMT4">
                  <p:embed/>
                  <p:pic>
                    <p:nvPicPr>
                      <p:cNvPr id="17" name="Object 16"/>
                      <p:cNvPicPr/>
                      <p:nvPr/>
                    </p:nvPicPr>
                    <p:blipFill>
                      <a:blip r:embed="rId8"/>
                      <a:stretch>
                        <a:fillRect/>
                      </a:stretch>
                    </p:blipFill>
                    <p:spPr>
                      <a:xfrm>
                        <a:off x="2127058" y="4995319"/>
                        <a:ext cx="2208212" cy="392113"/>
                      </a:xfrm>
                      <a:prstGeom prst="rect">
                        <a:avLst/>
                      </a:prstGeom>
                    </p:spPr>
                  </p:pic>
                </p:oleObj>
              </mc:Fallback>
            </mc:AlternateContent>
          </a:graphicData>
        </a:graphic>
      </p:graphicFrame>
    </p:spTree>
    <p:extLst>
      <p:ext uri="{BB962C8B-B14F-4D97-AF65-F5344CB8AC3E}">
        <p14:creationId xmlns:p14="http://schemas.microsoft.com/office/powerpoint/2010/main" val="30830125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t-test</a:t>
            </a:r>
          </a:p>
        </p:txBody>
      </p:sp>
      <p:sp>
        <p:nvSpPr>
          <p:cNvPr id="3" name="Content Placeholder 2"/>
          <p:cNvSpPr>
            <a:spLocks noGrp="1"/>
          </p:cNvSpPr>
          <p:nvPr>
            <p:ph idx="4294967295"/>
          </p:nvPr>
        </p:nvSpPr>
        <p:spPr>
          <a:xfrm>
            <a:off x="338202" y="1157723"/>
            <a:ext cx="8686800" cy="4827588"/>
          </a:xfrm>
        </p:spPr>
        <p:txBody>
          <a:bodyPr>
            <a:normAutofit/>
          </a:bodyPr>
          <a:lstStyle/>
          <a:p>
            <a:r>
              <a:rPr lang="en-US" dirty="0">
                <a:latin typeface="Segoe UI Light" panose="020B0502040204020203" pitchFamily="34" charset="0"/>
                <a:cs typeface="Segoe UI Light" panose="020B0502040204020203" pitchFamily="34" charset="0"/>
              </a:rPr>
              <a:t>The inputs are:</a:t>
            </a:r>
          </a:p>
          <a:p>
            <a:pPr lvl="1"/>
            <a:r>
              <a:rPr lang="en-US" dirty="0">
                <a:latin typeface="Segoe UI Light" panose="020B0502040204020203" pitchFamily="34" charset="0"/>
                <a:cs typeface="Segoe UI Light" panose="020B0502040204020203" pitchFamily="34" charset="0"/>
              </a:rPr>
              <a:t>Data: </a:t>
            </a:r>
            <a:r>
              <a:rPr lang="en-US" dirty="0">
                <a:solidFill>
                  <a:srgbClr val="0000FF"/>
                </a:solidFill>
                <a:latin typeface="Segoe UI Light" panose="020B0502040204020203" pitchFamily="34" charset="0"/>
                <a:cs typeface="Segoe UI Light" panose="020B0502040204020203" pitchFamily="34" charset="0"/>
              </a:rPr>
              <a:t>11.1, 9.4, 9.9, 13.3, 10.3, </a:t>
            </a:r>
            <a:r>
              <a:rPr lang="is-IS" dirty="0">
                <a:solidFill>
                  <a:srgbClr val="0000FF"/>
                </a:solidFill>
                <a:latin typeface="Segoe UI Light" panose="020B0502040204020203" pitchFamily="34" charset="0"/>
                <a:cs typeface="Segoe UI Light" panose="020B0502040204020203" pitchFamily="34" charset="0"/>
              </a:rPr>
              <a:t>…</a:t>
            </a:r>
            <a:endParaRPr lang="en-US" dirty="0">
              <a:solidFill>
                <a:srgbClr val="0000FF"/>
              </a:solidFill>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Null hypothesis: </a:t>
            </a:r>
            <a:r>
              <a:rPr lang="en-US" dirty="0">
                <a:solidFill>
                  <a:srgbClr val="0000FF"/>
                </a:solidFill>
                <a:latin typeface="Segoe UI Light" panose="020B0502040204020203" pitchFamily="34" charset="0"/>
                <a:cs typeface="Segoe UI Light" panose="020B0502040204020203" pitchFamily="34" charset="0"/>
              </a:rPr>
              <a:t>μ=10</a:t>
            </a:r>
          </a:p>
          <a:p>
            <a:pPr lvl="1"/>
            <a:r>
              <a:rPr lang="en-US" dirty="0">
                <a:solidFill>
                  <a:srgbClr val="000000"/>
                </a:solidFill>
                <a:latin typeface="Segoe UI Light" panose="020B0502040204020203" pitchFamily="34" charset="0"/>
                <a:cs typeface="Segoe UI Light" panose="020B0502040204020203" pitchFamily="34" charset="0"/>
              </a:rPr>
              <a:t>Alternative hypothesis: ‘</a:t>
            </a:r>
            <a:r>
              <a:rPr lang="en-US" dirty="0">
                <a:solidFill>
                  <a:srgbClr val="0000FF"/>
                </a:solidFill>
                <a:latin typeface="Segoe UI Light" panose="020B0502040204020203" pitchFamily="34" charset="0"/>
                <a:cs typeface="Segoe UI Light" panose="020B0502040204020203" pitchFamily="34" charset="0"/>
              </a:rPr>
              <a:t>right’ tail (or ‘left’ or ‘both’)</a:t>
            </a:r>
          </a:p>
          <a:p>
            <a:pPr lvl="1"/>
            <a:r>
              <a:rPr lang="en-US" dirty="0">
                <a:latin typeface="Segoe UI Light" panose="020B0502040204020203" pitchFamily="34" charset="0"/>
                <a:cs typeface="Segoe UI Light" panose="020B0502040204020203" pitchFamily="34" charset="0"/>
              </a:rPr>
              <a:t>Significance level: </a:t>
            </a:r>
            <a:r>
              <a:rPr lang="en-US" dirty="0">
                <a:solidFill>
                  <a:srgbClr val="0000FF"/>
                </a:solidFill>
                <a:latin typeface="Segoe UI Light" panose="020B0502040204020203" pitchFamily="34" charset="0"/>
                <a:cs typeface="Segoe UI Light" panose="020B0502040204020203" pitchFamily="34" charset="0"/>
              </a:rPr>
              <a:t>α=0.05.</a:t>
            </a:r>
          </a:p>
          <a:p>
            <a:r>
              <a:rPr lang="en-US" dirty="0">
                <a:solidFill>
                  <a:srgbClr val="008000"/>
                </a:solidFill>
                <a:latin typeface="Segoe UI Light" panose="020B0502040204020203" pitchFamily="34" charset="0"/>
                <a:cs typeface="Segoe UI Light" panose="020B0502040204020203" pitchFamily="34" charset="0"/>
              </a:rPr>
              <a:t>Outputs are:</a:t>
            </a:r>
          </a:p>
          <a:p>
            <a:pPr lvl="1"/>
            <a:r>
              <a:rPr lang="en-US" dirty="0">
                <a:solidFill>
                  <a:srgbClr val="008000"/>
                </a:solidFill>
                <a:latin typeface="Segoe UI Light" panose="020B0502040204020203" pitchFamily="34" charset="0"/>
                <a:cs typeface="Segoe UI Light" panose="020B0502040204020203" pitchFamily="34" charset="0"/>
              </a:rPr>
              <a:t>reject or not</a:t>
            </a:r>
          </a:p>
          <a:p>
            <a:pPr lvl="1"/>
            <a:r>
              <a:rPr lang="en-US" dirty="0">
                <a:solidFill>
                  <a:srgbClr val="008000"/>
                </a:solidFill>
                <a:latin typeface="Segoe UI Light" panose="020B0502040204020203" pitchFamily="34" charset="0"/>
                <a:cs typeface="Segoe UI Light" panose="020B0502040204020203" pitchFamily="34" charset="0"/>
              </a:rPr>
              <a:t>p-value</a:t>
            </a:r>
          </a:p>
          <a:p>
            <a:pPr lvl="1"/>
            <a:r>
              <a:rPr lang="en-US" dirty="0">
                <a:solidFill>
                  <a:srgbClr val="008000"/>
                </a:solidFill>
                <a:latin typeface="Segoe UI Light" panose="020B0502040204020203" pitchFamily="34" charset="0"/>
                <a:cs typeface="Segoe UI Light" panose="020B0502040204020203" pitchFamily="34" charset="0"/>
              </a:rPr>
              <a:t>(confidence interval)</a:t>
            </a:r>
          </a:p>
        </p:txBody>
      </p:sp>
    </p:spTree>
    <p:extLst>
      <p:ext uri="{BB962C8B-B14F-4D97-AF65-F5344CB8AC3E}">
        <p14:creationId xmlns:p14="http://schemas.microsoft.com/office/powerpoint/2010/main" val="415684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the mean</a:t>
            </a:r>
          </a:p>
        </p:txBody>
      </p:sp>
      <p:sp>
        <p:nvSpPr>
          <p:cNvPr id="3" name="Content Placeholder 2"/>
          <p:cNvSpPr>
            <a:spLocks noGrp="1"/>
          </p:cNvSpPr>
          <p:nvPr>
            <p:ph idx="4294967295"/>
          </p:nvPr>
        </p:nvSpPr>
        <p:spPr>
          <a:xfrm>
            <a:off x="338202" y="1495697"/>
            <a:ext cx="8431212" cy="4525963"/>
          </a:xfrm>
        </p:spPr>
        <p:txBody>
          <a:bodyPr/>
          <a:lstStyle/>
          <a:p>
            <a:r>
              <a:rPr lang="en-US" dirty="0">
                <a:latin typeface="Segoe UI Light" panose="020B0502040204020203" pitchFamily="34" charset="0"/>
                <a:cs typeface="Segoe UI Light" panose="020B0502040204020203" pitchFamily="34" charset="0"/>
              </a:rPr>
              <a:t>1 sample z-test				</a:t>
            </a:r>
          </a:p>
          <a:p>
            <a:r>
              <a:rPr lang="en-US" dirty="0">
                <a:latin typeface="Segoe UI Light" panose="020B0502040204020203" pitchFamily="34" charset="0"/>
                <a:cs typeface="Segoe UI Light" panose="020B0502040204020203" pitchFamily="34" charset="0"/>
              </a:rPr>
              <a:t>1 sample t-test	 (only use for n &lt; 30 and normal) 			</a:t>
            </a:r>
          </a:p>
        </p:txBody>
      </p:sp>
    </p:spTree>
    <p:extLst>
      <p:ext uri="{BB962C8B-B14F-4D97-AF65-F5344CB8AC3E}">
        <p14:creationId xmlns:p14="http://schemas.microsoft.com/office/powerpoint/2010/main" val="32568127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the mean</a:t>
            </a:r>
          </a:p>
        </p:txBody>
      </p:sp>
      <p:sp>
        <p:nvSpPr>
          <p:cNvPr id="3" name="Content Placeholder 2"/>
          <p:cNvSpPr>
            <a:spLocks noGrp="1"/>
          </p:cNvSpPr>
          <p:nvPr>
            <p:ph idx="4294967295"/>
          </p:nvPr>
        </p:nvSpPr>
        <p:spPr>
          <a:xfrm>
            <a:off x="338202" y="1391194"/>
            <a:ext cx="8431212" cy="4525963"/>
          </a:xfrm>
        </p:spPr>
        <p:txBody>
          <a:bodyPr/>
          <a:lstStyle/>
          <a:p>
            <a:r>
              <a:rPr lang="en-US" dirty="0"/>
              <a:t>1 sample z-test				</a:t>
            </a:r>
          </a:p>
          <a:p>
            <a:r>
              <a:rPr lang="en-US" dirty="0"/>
              <a:t>1 sample t-test	 (only use for n &lt; 30 and normal)</a:t>
            </a:r>
          </a:p>
          <a:p>
            <a:endParaRPr lang="en-US" dirty="0"/>
          </a:p>
          <a:p>
            <a:r>
              <a:rPr lang="en-US" dirty="0"/>
              <a:t>Use z-test when:</a:t>
            </a:r>
          </a:p>
          <a:p>
            <a:pPr marL="914400" lvl="1" indent="-457200">
              <a:buFont typeface="Arial"/>
              <a:buChar char="•"/>
            </a:pPr>
            <a:r>
              <a:rPr lang="en-US" sz="3200" dirty="0"/>
              <a:t>Data are normal, with σ known</a:t>
            </a:r>
          </a:p>
          <a:p>
            <a:pPr marL="914400" lvl="1" indent="-457200">
              <a:buFont typeface="Arial"/>
              <a:buChar char="•"/>
            </a:pPr>
            <a:r>
              <a:rPr lang="en-US" sz="3200" dirty="0"/>
              <a:t>n ≥ 30 (so the CLT kicks in and </a:t>
            </a:r>
            <a:r>
              <a:rPr lang="en-US" sz="3200" dirty="0" err="1"/>
              <a:t>s≈σ</a:t>
            </a:r>
            <a:r>
              <a:rPr lang="en-US" sz="3200" dirty="0"/>
              <a:t>) </a:t>
            </a:r>
          </a:p>
        </p:txBody>
      </p:sp>
    </p:spTree>
    <p:extLst>
      <p:ext uri="{BB962C8B-B14F-4D97-AF65-F5344CB8AC3E}">
        <p14:creationId xmlns:p14="http://schemas.microsoft.com/office/powerpoint/2010/main" val="362013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other tests</a:t>
            </a:r>
          </a:p>
        </p:txBody>
      </p:sp>
      <p:sp>
        <p:nvSpPr>
          <p:cNvPr id="3" name="Content Placeholder 2"/>
          <p:cNvSpPr>
            <a:spLocks noGrp="1"/>
          </p:cNvSpPr>
          <p:nvPr>
            <p:ph idx="4294967295"/>
          </p:nvPr>
        </p:nvSpPr>
        <p:spPr>
          <a:xfrm>
            <a:off x="338201" y="2094749"/>
            <a:ext cx="10251421" cy="3871913"/>
          </a:xfrm>
        </p:spPr>
        <p:txBody>
          <a:bodyPr>
            <a:normAutofit/>
          </a:bodyPr>
          <a:lstStyle/>
          <a:p>
            <a:r>
              <a:rPr lang="en-US" dirty="0">
                <a:latin typeface="Segoe UI Light" panose="020B0502040204020203" pitchFamily="34" charset="0"/>
                <a:cs typeface="Segoe UI Light" panose="020B0502040204020203" pitchFamily="34" charset="0"/>
              </a:rPr>
              <a:t>Tests on median (sign test, Wilcoxon signed rank test)</a:t>
            </a:r>
          </a:p>
          <a:p>
            <a:r>
              <a:rPr lang="en-US" dirty="0">
                <a:latin typeface="Segoe UI Light" panose="020B0502040204020203" pitchFamily="34" charset="0"/>
                <a:cs typeface="Segoe UI Light" panose="020B0502040204020203" pitchFamily="34" charset="0"/>
              </a:rPr>
              <a:t>Tests on variance (chi-squared)</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Tests on proportion (uses binomial/normal)</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pPr lvl="1"/>
            <a:endParaRPr lang="en-US" dirty="0">
              <a:latin typeface="Segoe UI Light" panose="020B0502040204020203" pitchFamily="34" charset="0"/>
              <a:cs typeface="Segoe UI Light" panose="020B0502040204020203" pitchFamily="34" charset="0"/>
            </a:endParaRPr>
          </a:p>
        </p:txBody>
      </p:sp>
      <p:sp>
        <p:nvSpPr>
          <p:cNvPr id="4" name="TextBox 3"/>
          <p:cNvSpPr txBox="1"/>
          <p:nvPr/>
        </p:nvSpPr>
        <p:spPr>
          <a:xfrm>
            <a:off x="338202" y="1346583"/>
            <a:ext cx="5371983" cy="861774"/>
          </a:xfrm>
          <a:prstGeom prst="rect">
            <a:avLst/>
          </a:prstGeom>
          <a:noFill/>
        </p:spPr>
        <p:txBody>
          <a:bodyPr wrap="none" rtlCol="0">
            <a:spAutoFit/>
          </a:bodyPr>
          <a:lstStyle/>
          <a:p>
            <a:pPr marL="0" lvl="1"/>
            <a:r>
              <a:rPr lang="en-US" sz="3200" dirty="0">
                <a:latin typeface="Segoe UI Light" panose="020B0502040204020203" pitchFamily="34" charset="0"/>
                <a:cs typeface="Segoe UI Light" panose="020B0502040204020203" pitchFamily="34" charset="0"/>
              </a:rPr>
              <a:t>Data: </a:t>
            </a:r>
            <a:r>
              <a:rPr lang="en-US" sz="3200" dirty="0">
                <a:solidFill>
                  <a:srgbClr val="0000FF"/>
                </a:solidFill>
                <a:latin typeface="Segoe UI Light" panose="020B0502040204020203" pitchFamily="34" charset="0"/>
                <a:cs typeface="Segoe UI Light" panose="020B0502040204020203" pitchFamily="34" charset="0"/>
              </a:rPr>
              <a:t>11.1, 9.4, 9.9, 13.3, 10.3, </a:t>
            </a:r>
            <a:r>
              <a:rPr lang="is-IS" sz="3200" dirty="0">
                <a:solidFill>
                  <a:srgbClr val="0000FF"/>
                </a:solidFill>
                <a:latin typeface="Segoe UI Light" panose="020B0502040204020203" pitchFamily="34" charset="0"/>
                <a:cs typeface="Segoe UI Light" panose="020B0502040204020203" pitchFamily="34" charset="0"/>
              </a:rPr>
              <a:t>…</a:t>
            </a:r>
            <a:endParaRPr lang="en-US" sz="3200" dirty="0">
              <a:solidFill>
                <a:srgbClr val="0000FF"/>
              </a:solidFill>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5" name="TextBox 4"/>
          <p:cNvSpPr txBox="1"/>
          <p:nvPr/>
        </p:nvSpPr>
        <p:spPr>
          <a:xfrm>
            <a:off x="338200" y="3656622"/>
            <a:ext cx="5088252" cy="861774"/>
          </a:xfrm>
          <a:prstGeom prst="rect">
            <a:avLst/>
          </a:prstGeom>
          <a:noFill/>
        </p:spPr>
        <p:txBody>
          <a:bodyPr wrap="none" rtlCol="0">
            <a:spAutoFit/>
          </a:bodyPr>
          <a:lstStyle/>
          <a:p>
            <a:pPr marL="0" lvl="1"/>
            <a:r>
              <a:rPr lang="en-US" sz="3200" dirty="0">
                <a:latin typeface="Segoe UI Light" panose="020B0502040204020203" pitchFamily="34" charset="0"/>
                <a:cs typeface="Segoe UI Light" panose="020B0502040204020203" pitchFamily="34" charset="0"/>
              </a:rPr>
              <a:t>Data: </a:t>
            </a:r>
            <a:r>
              <a:rPr lang="en-US" sz="3200" dirty="0">
                <a:solidFill>
                  <a:srgbClr val="0000FF"/>
                </a:solidFill>
                <a:latin typeface="Segoe UI Light" panose="020B0502040204020203" pitchFamily="34" charset="0"/>
                <a:cs typeface="Segoe UI Light" panose="020B0502040204020203" pitchFamily="34" charset="0"/>
              </a:rPr>
              <a:t>0, 1, 0, 1, 1, 1, 0, 1, 0, 0</a:t>
            </a:r>
            <a:r>
              <a:rPr lang="is-IS" sz="3200" dirty="0">
                <a:solidFill>
                  <a:srgbClr val="0000FF"/>
                </a:solidFill>
                <a:latin typeface="Segoe UI Light" panose="020B0502040204020203" pitchFamily="34" charset="0"/>
                <a:cs typeface="Segoe UI Light" panose="020B0502040204020203" pitchFamily="34" charset="0"/>
              </a:rPr>
              <a:t>…</a:t>
            </a:r>
            <a:endParaRPr lang="en-US" sz="3200" dirty="0">
              <a:solidFill>
                <a:srgbClr val="0000FF"/>
              </a:solidFill>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688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Two-sample tests</a:t>
            </a:r>
          </a:p>
        </p:txBody>
      </p:sp>
      <p:sp>
        <p:nvSpPr>
          <p:cNvPr id="3" name="Content Placeholder 2"/>
          <p:cNvSpPr>
            <a:spLocks noGrp="1"/>
          </p:cNvSpPr>
          <p:nvPr>
            <p:ph idx="4294967295"/>
          </p:nvPr>
        </p:nvSpPr>
        <p:spPr>
          <a:xfrm>
            <a:off x="338202" y="1417320"/>
            <a:ext cx="10972800" cy="4525963"/>
          </a:xfrm>
        </p:spPr>
        <p:txBody>
          <a:bodyPr/>
          <a:lstStyle/>
          <a:p>
            <a:r>
              <a:rPr lang="en-US" dirty="0">
                <a:latin typeface="Segoe UI Light" panose="020B0502040204020203" pitchFamily="34" charset="0"/>
                <a:cs typeface="Segoe UI Light" panose="020B0502040204020203" pitchFamily="34" charset="0"/>
              </a:rPr>
              <a:t>Sample 1: 10.06, 11.40, 10.51, 8.62, </a:t>
            </a:r>
            <a:r>
              <a:rPr lang="is-IS" dirty="0">
                <a:latin typeface="Segoe UI Light" panose="020B0502040204020203" pitchFamily="34" charset="0"/>
                <a:cs typeface="Segoe UI Light" panose="020B0502040204020203" pitchFamily="34" charset="0"/>
              </a:rPr>
              <a:t>…</a:t>
            </a:r>
          </a:p>
          <a:p>
            <a:r>
              <a:rPr lang="is-IS" dirty="0">
                <a:latin typeface="Segoe UI Light" panose="020B0502040204020203" pitchFamily="34" charset="0"/>
                <a:cs typeface="Segoe UI Light" panose="020B0502040204020203" pitchFamily="34" charset="0"/>
              </a:rPr>
              <a:t>Sample 2: 7.14, 7.12, 9.72, 10.41, ...</a:t>
            </a:r>
            <a:r>
              <a:rPr lang="en-US" dirty="0">
                <a:latin typeface="Segoe UI Light" panose="020B0502040204020203" pitchFamily="34" charset="0"/>
                <a:cs typeface="Segoe UI Light" panose="020B0502040204020203" pitchFamily="34" charset="0"/>
              </a:rPr>
              <a:t>  </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Does population 1 have a larger mean than population 2?</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86730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Two-sample t-test</a:t>
            </a:r>
          </a:p>
        </p:txBody>
      </p:sp>
      <p:sp>
        <p:nvSpPr>
          <p:cNvPr id="3" name="Content Placeholder 2"/>
          <p:cNvSpPr>
            <a:spLocks noGrp="1"/>
          </p:cNvSpPr>
          <p:nvPr>
            <p:ph idx="4294967295"/>
          </p:nvPr>
        </p:nvSpPr>
        <p:spPr>
          <a:xfrm>
            <a:off x="338202" y="1221559"/>
            <a:ext cx="8686800" cy="5526088"/>
          </a:xfrm>
        </p:spPr>
        <p:txBody>
          <a:bodyPr>
            <a:normAutofit/>
          </a:bodyPr>
          <a:lstStyle/>
          <a:p>
            <a:r>
              <a:rPr lang="en-US" sz="2800" dirty="0">
                <a:latin typeface="Segoe UI Light" panose="020B0502040204020203" pitchFamily="34" charset="0"/>
                <a:cs typeface="Segoe UI Light" panose="020B0502040204020203" pitchFamily="34" charset="0"/>
              </a:rPr>
              <a:t>The inputs are:</a:t>
            </a:r>
          </a:p>
          <a:p>
            <a:pPr lvl="1"/>
            <a:r>
              <a:rPr lang="en-US" sz="2400" dirty="0">
                <a:latin typeface="Segoe UI Light" panose="020B0502040204020203" pitchFamily="34" charset="0"/>
                <a:cs typeface="Segoe UI Light" panose="020B0502040204020203" pitchFamily="34" charset="0"/>
              </a:rPr>
              <a:t>Sample 1: </a:t>
            </a:r>
            <a:r>
              <a:rPr lang="en-US" sz="2400" dirty="0">
                <a:solidFill>
                  <a:srgbClr val="0000FF"/>
                </a:solidFill>
                <a:latin typeface="Segoe UI Light" panose="020B0502040204020203" pitchFamily="34" charset="0"/>
                <a:cs typeface="Segoe UI Light" panose="020B0502040204020203" pitchFamily="34" charset="0"/>
              </a:rPr>
              <a:t>11.1, 9.4, 9.9, 13.3, 10.3, </a:t>
            </a:r>
            <a:r>
              <a:rPr lang="is-IS" sz="2400" dirty="0">
                <a:solidFill>
                  <a:srgbClr val="0000FF"/>
                </a:solidFill>
                <a:latin typeface="Segoe UI Light" panose="020B0502040204020203" pitchFamily="34" charset="0"/>
                <a:cs typeface="Segoe UI Light" panose="020B0502040204020203" pitchFamily="34" charset="0"/>
              </a:rPr>
              <a:t>…</a:t>
            </a:r>
          </a:p>
          <a:p>
            <a:pPr lvl="1"/>
            <a:r>
              <a:rPr lang="en-US" sz="2400" dirty="0">
                <a:latin typeface="Segoe UI Light" panose="020B0502040204020203" pitchFamily="34" charset="0"/>
                <a:cs typeface="Segoe UI Light" panose="020B0502040204020203" pitchFamily="34" charset="0"/>
              </a:rPr>
              <a:t>Sample 2: </a:t>
            </a:r>
            <a:r>
              <a:rPr lang="en-US" sz="2400" dirty="0">
                <a:solidFill>
                  <a:srgbClr val="0000FF"/>
                </a:solidFill>
                <a:latin typeface="Segoe UI Light" panose="020B0502040204020203" pitchFamily="34" charset="0"/>
                <a:cs typeface="Segoe UI Light" panose="020B0502040204020203" pitchFamily="34" charset="0"/>
              </a:rPr>
              <a:t>9.4, 6.7, 11.0, 10.5, 10.8, </a:t>
            </a:r>
            <a:r>
              <a:rPr lang="is-IS" sz="2400" dirty="0">
                <a:solidFill>
                  <a:srgbClr val="0000FF"/>
                </a:solidFill>
                <a:latin typeface="Segoe UI Light" panose="020B0502040204020203" pitchFamily="34" charset="0"/>
                <a:cs typeface="Segoe UI Light" panose="020B0502040204020203" pitchFamily="34" charset="0"/>
              </a:rPr>
              <a:t>…</a:t>
            </a:r>
            <a:endParaRPr lang="en-US" sz="2400" dirty="0">
              <a:solidFill>
                <a:srgbClr val="0000FF"/>
              </a:solidFill>
              <a:latin typeface="Segoe UI Light" panose="020B0502040204020203" pitchFamily="34" charset="0"/>
              <a:cs typeface="Segoe UI Light" panose="020B0502040204020203" pitchFamily="34" charset="0"/>
            </a:endParaRPr>
          </a:p>
          <a:p>
            <a:pPr lvl="1"/>
            <a:r>
              <a:rPr lang="en-US" sz="2400" dirty="0">
                <a:solidFill>
                  <a:srgbClr val="800000"/>
                </a:solidFill>
                <a:latin typeface="Segoe UI Light" panose="020B0502040204020203" pitchFamily="34" charset="0"/>
                <a:cs typeface="Segoe UI Light" panose="020B0502040204020203" pitchFamily="34" charset="0"/>
              </a:rPr>
              <a:t>Which t-test to conduct</a:t>
            </a:r>
          </a:p>
          <a:p>
            <a:pPr lvl="1"/>
            <a:r>
              <a:rPr lang="en-US" sz="2400" dirty="0">
                <a:latin typeface="Segoe UI Light" panose="020B0502040204020203" pitchFamily="34" charset="0"/>
                <a:cs typeface="Segoe UI Light" panose="020B0502040204020203" pitchFamily="34" charset="0"/>
              </a:rPr>
              <a:t>Null hypothesis: </a:t>
            </a:r>
            <a:r>
              <a:rPr lang="en-US" sz="2400" dirty="0">
                <a:solidFill>
                  <a:srgbClr val="0000FF"/>
                </a:solidFill>
                <a:latin typeface="Segoe UI Light" panose="020B0502040204020203" pitchFamily="34" charset="0"/>
                <a:cs typeface="Segoe UI Light" panose="020B0502040204020203" pitchFamily="34" charset="0"/>
              </a:rPr>
              <a:t>μ</a:t>
            </a:r>
            <a:r>
              <a:rPr lang="en-US" sz="2400" baseline="-25000" dirty="0">
                <a:solidFill>
                  <a:srgbClr val="0000FF"/>
                </a:solidFill>
                <a:latin typeface="Segoe UI Light" panose="020B0502040204020203" pitchFamily="34" charset="0"/>
                <a:cs typeface="Segoe UI Light" panose="020B0502040204020203" pitchFamily="34" charset="0"/>
              </a:rPr>
              <a:t>1</a:t>
            </a:r>
            <a:r>
              <a:rPr lang="en-US" sz="2400" dirty="0">
                <a:solidFill>
                  <a:srgbClr val="0000FF"/>
                </a:solidFill>
                <a:latin typeface="Segoe UI Light" panose="020B0502040204020203" pitchFamily="34" charset="0"/>
                <a:cs typeface="Segoe UI Light" panose="020B0502040204020203" pitchFamily="34" charset="0"/>
              </a:rPr>
              <a:t>-μ</a:t>
            </a:r>
            <a:r>
              <a:rPr lang="en-US" sz="2400" baseline="-25000" dirty="0">
                <a:solidFill>
                  <a:srgbClr val="0000FF"/>
                </a:solidFill>
                <a:latin typeface="Segoe UI Light" panose="020B0502040204020203" pitchFamily="34" charset="0"/>
                <a:cs typeface="Segoe UI Light" panose="020B0502040204020203" pitchFamily="34" charset="0"/>
              </a:rPr>
              <a:t>2</a:t>
            </a:r>
            <a:r>
              <a:rPr lang="en-US" sz="2400" dirty="0">
                <a:solidFill>
                  <a:srgbClr val="0000FF"/>
                </a:solidFill>
                <a:latin typeface="Segoe UI Light" panose="020B0502040204020203" pitchFamily="34" charset="0"/>
                <a:cs typeface="Segoe UI Light" panose="020B0502040204020203" pitchFamily="34" charset="0"/>
              </a:rPr>
              <a:t>=0</a:t>
            </a:r>
          </a:p>
          <a:p>
            <a:pPr lvl="1"/>
            <a:r>
              <a:rPr lang="en-US" sz="2400" dirty="0">
                <a:solidFill>
                  <a:srgbClr val="000000"/>
                </a:solidFill>
                <a:latin typeface="Segoe UI Light" panose="020B0502040204020203" pitchFamily="34" charset="0"/>
                <a:cs typeface="Segoe UI Light" panose="020B0502040204020203" pitchFamily="34" charset="0"/>
              </a:rPr>
              <a:t>Alternative hypothesis: ‘</a:t>
            </a:r>
            <a:r>
              <a:rPr lang="en-US" sz="2400" dirty="0">
                <a:solidFill>
                  <a:srgbClr val="0000FF"/>
                </a:solidFill>
                <a:latin typeface="Segoe UI Light" panose="020B0502040204020203" pitchFamily="34" charset="0"/>
                <a:cs typeface="Segoe UI Light" panose="020B0502040204020203" pitchFamily="34" charset="0"/>
              </a:rPr>
              <a:t>right’ tail μ</a:t>
            </a:r>
            <a:r>
              <a:rPr lang="en-US" sz="2400" baseline="-25000" dirty="0">
                <a:solidFill>
                  <a:srgbClr val="0000FF"/>
                </a:solidFill>
                <a:latin typeface="Segoe UI Light" panose="020B0502040204020203" pitchFamily="34" charset="0"/>
                <a:cs typeface="Segoe UI Light" panose="020B0502040204020203" pitchFamily="34" charset="0"/>
              </a:rPr>
              <a:t>1</a:t>
            </a:r>
            <a:r>
              <a:rPr lang="en-US" sz="2400" dirty="0">
                <a:solidFill>
                  <a:srgbClr val="0000FF"/>
                </a:solidFill>
                <a:latin typeface="Segoe UI Light" panose="020B0502040204020203" pitchFamily="34" charset="0"/>
                <a:cs typeface="Segoe UI Light" panose="020B0502040204020203" pitchFamily="34" charset="0"/>
              </a:rPr>
              <a:t>&gt;μ</a:t>
            </a:r>
            <a:r>
              <a:rPr lang="en-US" sz="2400" baseline="-25000" dirty="0">
                <a:solidFill>
                  <a:srgbClr val="0000FF"/>
                </a:solidFill>
                <a:latin typeface="Segoe UI Light" panose="020B0502040204020203" pitchFamily="34" charset="0"/>
                <a:cs typeface="Segoe UI Light" panose="020B0502040204020203" pitchFamily="34" charset="0"/>
              </a:rPr>
              <a:t>2</a:t>
            </a:r>
            <a:endParaRPr lang="en-US" sz="2400" dirty="0">
              <a:solidFill>
                <a:srgbClr val="0000FF"/>
              </a:solidFill>
              <a:latin typeface="Segoe UI Light" panose="020B0502040204020203" pitchFamily="34" charset="0"/>
              <a:cs typeface="Segoe UI Light" panose="020B0502040204020203" pitchFamily="34" charset="0"/>
            </a:endParaRPr>
          </a:p>
          <a:p>
            <a:pPr marL="457200" lvl="1" indent="0">
              <a:buNone/>
            </a:pPr>
            <a:r>
              <a:rPr lang="en-US" sz="2400" dirty="0">
                <a:solidFill>
                  <a:srgbClr val="0000FF"/>
                </a:solidFill>
                <a:latin typeface="Segoe UI Light" panose="020B0502040204020203" pitchFamily="34" charset="0"/>
                <a:cs typeface="Segoe UI Light" panose="020B0502040204020203" pitchFamily="34" charset="0"/>
              </a:rPr>
              <a:t>                    (or ‘left’ μ</a:t>
            </a:r>
            <a:r>
              <a:rPr lang="en-US" sz="2400" baseline="-25000" dirty="0">
                <a:solidFill>
                  <a:srgbClr val="0000FF"/>
                </a:solidFill>
                <a:latin typeface="Segoe UI Light" panose="020B0502040204020203" pitchFamily="34" charset="0"/>
                <a:cs typeface="Segoe UI Light" panose="020B0502040204020203" pitchFamily="34" charset="0"/>
              </a:rPr>
              <a:t>1</a:t>
            </a:r>
            <a:r>
              <a:rPr lang="en-US" sz="2400" dirty="0">
                <a:solidFill>
                  <a:srgbClr val="0000FF"/>
                </a:solidFill>
                <a:latin typeface="Segoe UI Light" panose="020B0502040204020203" pitchFamily="34" charset="0"/>
                <a:cs typeface="Segoe UI Light" panose="020B0502040204020203" pitchFamily="34" charset="0"/>
              </a:rPr>
              <a:t>&lt;μ</a:t>
            </a:r>
            <a:r>
              <a:rPr lang="en-US" sz="2400" baseline="-25000" dirty="0">
                <a:solidFill>
                  <a:srgbClr val="0000FF"/>
                </a:solidFill>
                <a:latin typeface="Segoe UI Light" panose="020B0502040204020203" pitchFamily="34" charset="0"/>
                <a:cs typeface="Segoe UI Light" panose="020B0502040204020203" pitchFamily="34" charset="0"/>
              </a:rPr>
              <a:t>2</a:t>
            </a:r>
            <a:r>
              <a:rPr lang="en-US" sz="2400" dirty="0">
                <a:solidFill>
                  <a:srgbClr val="0000FF"/>
                </a:solidFill>
                <a:latin typeface="Segoe UI Light" panose="020B0502040204020203" pitchFamily="34" charset="0"/>
                <a:cs typeface="Segoe UI Light" panose="020B0502040204020203" pitchFamily="34" charset="0"/>
              </a:rPr>
              <a:t> or ‘both’ μ</a:t>
            </a:r>
            <a:r>
              <a:rPr lang="en-US" sz="2400" baseline="-25000" dirty="0">
                <a:solidFill>
                  <a:srgbClr val="0000FF"/>
                </a:solidFill>
                <a:latin typeface="Segoe UI Light" panose="020B0502040204020203" pitchFamily="34" charset="0"/>
                <a:cs typeface="Segoe UI Light" panose="020B0502040204020203" pitchFamily="34" charset="0"/>
              </a:rPr>
              <a:t>1</a:t>
            </a:r>
            <a:r>
              <a:rPr lang="en-US" sz="2400" dirty="0">
                <a:solidFill>
                  <a:srgbClr val="0000FF"/>
                </a:solidFill>
                <a:latin typeface="Segoe UI Light" panose="020B0502040204020203" pitchFamily="34" charset="0"/>
                <a:cs typeface="Segoe UI Light" panose="020B0502040204020203" pitchFamily="34" charset="0"/>
              </a:rPr>
              <a:t>≠μ</a:t>
            </a:r>
            <a:r>
              <a:rPr lang="en-US" sz="2400" baseline="-25000" dirty="0">
                <a:solidFill>
                  <a:srgbClr val="0000FF"/>
                </a:solidFill>
                <a:latin typeface="Segoe UI Light" panose="020B0502040204020203" pitchFamily="34" charset="0"/>
                <a:cs typeface="Segoe UI Light" panose="020B0502040204020203" pitchFamily="34" charset="0"/>
              </a:rPr>
              <a:t>2</a:t>
            </a:r>
            <a:r>
              <a:rPr lang="en-US" sz="2400" dirty="0">
                <a:solidFill>
                  <a:srgbClr val="0000FF"/>
                </a:solidFill>
                <a:latin typeface="Segoe UI Light" panose="020B0502040204020203" pitchFamily="34" charset="0"/>
                <a:cs typeface="Segoe UI Light" panose="020B0502040204020203" pitchFamily="34" charset="0"/>
              </a:rPr>
              <a:t>)</a:t>
            </a:r>
          </a:p>
          <a:p>
            <a:pPr lvl="1"/>
            <a:r>
              <a:rPr lang="en-US" sz="2400" dirty="0">
                <a:latin typeface="Segoe UI Light" panose="020B0502040204020203" pitchFamily="34" charset="0"/>
                <a:cs typeface="Segoe UI Light" panose="020B0502040204020203" pitchFamily="34" charset="0"/>
              </a:rPr>
              <a:t>Significance level: </a:t>
            </a:r>
            <a:r>
              <a:rPr lang="en-US" sz="2400" dirty="0">
                <a:solidFill>
                  <a:srgbClr val="0000FF"/>
                </a:solidFill>
                <a:latin typeface="Segoe UI Light" panose="020B0502040204020203" pitchFamily="34" charset="0"/>
                <a:cs typeface="Segoe UI Light" panose="020B0502040204020203" pitchFamily="34" charset="0"/>
              </a:rPr>
              <a:t>α=0.05.</a:t>
            </a:r>
          </a:p>
          <a:p>
            <a:r>
              <a:rPr lang="en-US" sz="2800" dirty="0">
                <a:solidFill>
                  <a:srgbClr val="008000"/>
                </a:solidFill>
                <a:latin typeface="Segoe UI Light" panose="020B0502040204020203" pitchFamily="34" charset="0"/>
                <a:cs typeface="Segoe UI Light" panose="020B0502040204020203" pitchFamily="34" charset="0"/>
              </a:rPr>
              <a:t>Outputs are:</a:t>
            </a:r>
          </a:p>
          <a:p>
            <a:pPr lvl="1"/>
            <a:r>
              <a:rPr lang="en-US" sz="2400" dirty="0">
                <a:solidFill>
                  <a:srgbClr val="008000"/>
                </a:solidFill>
                <a:latin typeface="Segoe UI Light" panose="020B0502040204020203" pitchFamily="34" charset="0"/>
                <a:cs typeface="Segoe UI Light" panose="020B0502040204020203" pitchFamily="34" charset="0"/>
              </a:rPr>
              <a:t>reject or not</a:t>
            </a:r>
          </a:p>
          <a:p>
            <a:pPr lvl="1"/>
            <a:r>
              <a:rPr lang="en-US" sz="2400" dirty="0">
                <a:solidFill>
                  <a:srgbClr val="008000"/>
                </a:solidFill>
                <a:latin typeface="Segoe UI Light" panose="020B0502040204020203" pitchFamily="34" charset="0"/>
                <a:cs typeface="Segoe UI Light" panose="020B0502040204020203" pitchFamily="34" charset="0"/>
              </a:rPr>
              <a:t>p-value</a:t>
            </a:r>
          </a:p>
          <a:p>
            <a:pPr lvl="1"/>
            <a:r>
              <a:rPr lang="en-US" sz="2400" dirty="0">
                <a:solidFill>
                  <a:srgbClr val="008000"/>
                </a:solidFill>
                <a:latin typeface="Segoe UI Light" panose="020B0502040204020203" pitchFamily="34" charset="0"/>
                <a:cs typeface="Segoe UI Light" panose="020B0502040204020203" pitchFamily="34" charset="0"/>
              </a:rPr>
              <a:t>(confidence interval)</a:t>
            </a:r>
          </a:p>
        </p:txBody>
      </p:sp>
    </p:spTree>
    <p:extLst>
      <p:ext uri="{BB962C8B-B14F-4D97-AF65-F5344CB8AC3E}">
        <p14:creationId xmlns:p14="http://schemas.microsoft.com/office/powerpoint/2010/main" val="23008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Which t-test to conduct?</a:t>
            </a:r>
          </a:p>
        </p:txBody>
      </p:sp>
      <p:sp>
        <p:nvSpPr>
          <p:cNvPr id="3" name="Content Placeholder 2"/>
          <p:cNvSpPr>
            <a:spLocks noGrp="1"/>
          </p:cNvSpPr>
          <p:nvPr>
            <p:ph idx="4294967295"/>
          </p:nvPr>
        </p:nvSpPr>
        <p:spPr>
          <a:xfrm>
            <a:off x="338202" y="1408113"/>
            <a:ext cx="8686800" cy="1093787"/>
          </a:xfrm>
        </p:spPr>
        <p:txBody>
          <a:bodyPr>
            <a:normAutofit/>
          </a:bodyPr>
          <a:lstStyle/>
          <a:p>
            <a:pPr lvl="1"/>
            <a:r>
              <a:rPr lang="en-US" dirty="0">
                <a:latin typeface="Segoe UI Light" panose="020B0502040204020203" pitchFamily="34" charset="0"/>
                <a:cs typeface="Segoe UI Light" panose="020B0502040204020203" pitchFamily="34" charset="0"/>
              </a:rPr>
              <a:t>Sample 1: </a:t>
            </a:r>
            <a:r>
              <a:rPr lang="en-US" dirty="0">
                <a:solidFill>
                  <a:srgbClr val="0000FF"/>
                </a:solidFill>
                <a:latin typeface="Segoe UI Light" panose="020B0502040204020203" pitchFamily="34" charset="0"/>
                <a:cs typeface="Segoe UI Light" panose="020B0502040204020203" pitchFamily="34" charset="0"/>
              </a:rPr>
              <a:t>11.1, 9.4, 9.9, 13.3, 10.3, </a:t>
            </a:r>
            <a:r>
              <a:rPr lang="is-IS" dirty="0">
                <a:solidFill>
                  <a:srgbClr val="0000FF"/>
                </a:solidFill>
                <a:latin typeface="Segoe UI Light" panose="020B0502040204020203" pitchFamily="34" charset="0"/>
                <a:cs typeface="Segoe UI Light" panose="020B0502040204020203" pitchFamily="34" charset="0"/>
              </a:rPr>
              <a:t>…</a:t>
            </a:r>
          </a:p>
          <a:p>
            <a:pPr lvl="1"/>
            <a:r>
              <a:rPr lang="en-US" dirty="0">
                <a:latin typeface="Segoe UI Light" panose="020B0502040204020203" pitchFamily="34" charset="0"/>
                <a:cs typeface="Segoe UI Light" panose="020B0502040204020203" pitchFamily="34" charset="0"/>
              </a:rPr>
              <a:t>Sample 2: </a:t>
            </a:r>
            <a:r>
              <a:rPr lang="en-US" dirty="0">
                <a:solidFill>
                  <a:srgbClr val="0000FF"/>
                </a:solidFill>
                <a:latin typeface="Segoe UI Light" panose="020B0502040204020203" pitchFamily="34" charset="0"/>
                <a:cs typeface="Segoe UI Light" panose="020B0502040204020203" pitchFamily="34" charset="0"/>
              </a:rPr>
              <a:t>9.4, 6.7, 11.0, 10.5, 10.8, </a:t>
            </a:r>
            <a:r>
              <a:rPr lang="is-IS" dirty="0">
                <a:solidFill>
                  <a:srgbClr val="0000FF"/>
                </a:solidFill>
                <a:latin typeface="Segoe UI Light" panose="020B0502040204020203" pitchFamily="34" charset="0"/>
                <a:cs typeface="Segoe UI Light" panose="020B0502040204020203" pitchFamily="34" charset="0"/>
              </a:rPr>
              <a:t>…</a:t>
            </a:r>
            <a:endParaRPr lang="en-US" dirty="0">
              <a:solidFill>
                <a:srgbClr val="0000FF"/>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338202" y="3013413"/>
            <a:ext cx="9755032" cy="1077218"/>
          </a:xfrm>
          <a:prstGeom prst="rect">
            <a:avLst/>
          </a:prstGeom>
          <a:noFill/>
        </p:spPr>
        <p:txBody>
          <a:bodyPr wrap="square" rtlCol="0">
            <a:spAutoFit/>
          </a:bodyPr>
          <a:lstStyle/>
          <a:p>
            <a:pPr marL="457200" indent="-457200">
              <a:buFont typeface="Arial"/>
              <a:buChar char="•"/>
            </a:pPr>
            <a:r>
              <a:rPr lang="en-US" sz="3200" dirty="0">
                <a:latin typeface="Segoe UI Light" panose="020B0502040204020203" pitchFamily="34" charset="0"/>
                <a:cs typeface="Segoe UI Light" panose="020B0502040204020203" pitchFamily="34" charset="0"/>
              </a:rPr>
              <a:t>Do you have independent samples? </a:t>
            </a:r>
          </a:p>
          <a:p>
            <a:pPr marL="457200" indent="-457200">
              <a:buFont typeface="Arial"/>
              <a:buChar char="•"/>
            </a:pPr>
            <a:r>
              <a:rPr lang="en-US" sz="3200" dirty="0">
                <a:latin typeface="Segoe UI Light" panose="020B0502040204020203" pitchFamily="34" charset="0"/>
                <a:cs typeface="Segoe UI Light" panose="020B0502040204020203" pitchFamily="34" charset="0"/>
              </a:rPr>
              <a:t>Or do you have paired samples?</a:t>
            </a:r>
          </a:p>
        </p:txBody>
      </p:sp>
    </p:spTree>
    <p:extLst>
      <p:ext uri="{BB962C8B-B14F-4D97-AF65-F5344CB8AC3E}">
        <p14:creationId xmlns:p14="http://schemas.microsoft.com/office/powerpoint/2010/main" val="28147628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Which t-test to conduct?</a:t>
            </a:r>
          </a:p>
        </p:txBody>
      </p:sp>
      <p:sp>
        <p:nvSpPr>
          <p:cNvPr id="5" name="TextBox 4"/>
          <p:cNvSpPr txBox="1"/>
          <p:nvPr/>
        </p:nvSpPr>
        <p:spPr>
          <a:xfrm>
            <a:off x="338202" y="4014415"/>
            <a:ext cx="10861021" cy="1077218"/>
          </a:xfrm>
          <a:prstGeom prst="rect">
            <a:avLst/>
          </a:prstGeom>
          <a:noFill/>
        </p:spPr>
        <p:txBody>
          <a:bodyPr wrap="square" rtlCol="0">
            <a:spAutoFit/>
          </a:bodyPr>
          <a:lstStyle/>
          <a:p>
            <a:pPr marL="457200" indent="-457200">
              <a:buFont typeface="Arial"/>
              <a:buChar char="•"/>
            </a:pPr>
            <a:r>
              <a:rPr lang="en-US" sz="3200" dirty="0">
                <a:solidFill>
                  <a:srgbClr val="008000"/>
                </a:solidFill>
                <a:latin typeface="Segoe UI Light" panose="020B0502040204020203" pitchFamily="34" charset="0"/>
                <a:cs typeface="Segoe UI Light" panose="020B0502040204020203" pitchFamily="34" charset="0"/>
              </a:rPr>
              <a:t>Independent: random smokers,  random non-smokers</a:t>
            </a:r>
          </a:p>
          <a:p>
            <a:pPr marL="457200" indent="-457200">
              <a:buFont typeface="Arial"/>
              <a:buChar char="•"/>
            </a:pPr>
            <a:r>
              <a:rPr lang="en-US" sz="3200" dirty="0">
                <a:solidFill>
                  <a:schemeClr val="accent5">
                    <a:lumMod val="50000"/>
                  </a:schemeClr>
                </a:solidFill>
                <a:latin typeface="Segoe UI Light" panose="020B0502040204020203" pitchFamily="34" charset="0"/>
                <a:cs typeface="Segoe UI Light" panose="020B0502040204020203" pitchFamily="34" charset="0"/>
              </a:rPr>
              <a:t>Paired: each smoker paired with a non-smoker</a:t>
            </a:r>
          </a:p>
        </p:txBody>
      </p:sp>
      <p:sp>
        <p:nvSpPr>
          <p:cNvPr id="6" name="Content Placeholder 2"/>
          <p:cNvSpPr txBox="1">
            <a:spLocks/>
          </p:cNvSpPr>
          <p:nvPr/>
        </p:nvSpPr>
        <p:spPr>
          <a:xfrm>
            <a:off x="338202" y="1408113"/>
            <a:ext cx="8686800" cy="10937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latin typeface="Segoe UI Light" panose="020B0502040204020203" pitchFamily="34" charset="0"/>
                <a:cs typeface="Segoe UI Light" panose="020B0502040204020203" pitchFamily="34" charset="0"/>
              </a:rPr>
              <a:t>Sample 1: </a:t>
            </a:r>
            <a:r>
              <a:rPr lang="en-US" dirty="0">
                <a:solidFill>
                  <a:srgbClr val="0000FF"/>
                </a:solidFill>
                <a:latin typeface="Segoe UI Light" panose="020B0502040204020203" pitchFamily="34" charset="0"/>
                <a:cs typeface="Segoe UI Light" panose="020B0502040204020203" pitchFamily="34" charset="0"/>
              </a:rPr>
              <a:t>11.1, 9.4, 9.9, 13.3, 10.3, </a:t>
            </a:r>
            <a:r>
              <a:rPr lang="is-IS" dirty="0">
                <a:solidFill>
                  <a:srgbClr val="0000FF"/>
                </a:solidFill>
                <a:latin typeface="Segoe UI Light" panose="020B0502040204020203" pitchFamily="34" charset="0"/>
                <a:cs typeface="Segoe UI Light" panose="020B0502040204020203" pitchFamily="34" charset="0"/>
              </a:rPr>
              <a:t>…</a:t>
            </a:r>
          </a:p>
          <a:p>
            <a:pPr lvl="1"/>
            <a:r>
              <a:rPr lang="en-US" dirty="0">
                <a:latin typeface="Segoe UI Light" panose="020B0502040204020203" pitchFamily="34" charset="0"/>
                <a:cs typeface="Segoe UI Light" panose="020B0502040204020203" pitchFamily="34" charset="0"/>
              </a:rPr>
              <a:t>Sample 2: </a:t>
            </a:r>
            <a:r>
              <a:rPr lang="en-US" dirty="0">
                <a:solidFill>
                  <a:srgbClr val="0000FF"/>
                </a:solidFill>
                <a:latin typeface="Segoe UI Light" panose="020B0502040204020203" pitchFamily="34" charset="0"/>
                <a:cs typeface="Segoe UI Light" panose="020B0502040204020203" pitchFamily="34" charset="0"/>
              </a:rPr>
              <a:t>9.4, 6.7, 11.0, 10.5, 10.8, </a:t>
            </a:r>
            <a:r>
              <a:rPr lang="is-IS" dirty="0">
                <a:solidFill>
                  <a:srgbClr val="0000FF"/>
                </a:solidFill>
                <a:latin typeface="Segoe UI Light" panose="020B0502040204020203" pitchFamily="34" charset="0"/>
                <a:cs typeface="Segoe UI Light" panose="020B0502040204020203" pitchFamily="34" charset="0"/>
              </a:rPr>
              <a:t>…</a:t>
            </a:r>
            <a:endParaRPr lang="en-US" dirty="0">
              <a:solidFill>
                <a:srgbClr val="0000FF"/>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338202" y="3013413"/>
            <a:ext cx="9755032" cy="1077218"/>
          </a:xfrm>
          <a:prstGeom prst="rect">
            <a:avLst/>
          </a:prstGeom>
          <a:noFill/>
        </p:spPr>
        <p:txBody>
          <a:bodyPr wrap="square" rtlCol="0">
            <a:spAutoFit/>
          </a:bodyPr>
          <a:lstStyle/>
          <a:p>
            <a:pPr marL="457200" indent="-457200">
              <a:buFont typeface="Arial"/>
              <a:buChar char="•"/>
            </a:pPr>
            <a:r>
              <a:rPr lang="en-US" sz="3200" dirty="0">
                <a:latin typeface="Segoe UI Light" panose="020B0502040204020203" pitchFamily="34" charset="0"/>
                <a:cs typeface="Segoe UI Light" panose="020B0502040204020203" pitchFamily="34" charset="0"/>
              </a:rPr>
              <a:t>Do you have independent samples? </a:t>
            </a:r>
          </a:p>
          <a:p>
            <a:pPr marL="457200" indent="-457200">
              <a:buFont typeface="Arial"/>
              <a:buChar char="•"/>
            </a:pPr>
            <a:r>
              <a:rPr lang="en-US" sz="3200" dirty="0">
                <a:latin typeface="Segoe UI Light" panose="020B0502040204020203" pitchFamily="34" charset="0"/>
                <a:cs typeface="Segoe UI Light" panose="020B0502040204020203" pitchFamily="34" charset="0"/>
              </a:rPr>
              <a:t>Or do you have paired samples?</a:t>
            </a:r>
          </a:p>
        </p:txBody>
      </p:sp>
    </p:spTree>
    <p:extLst>
      <p:ext uri="{BB962C8B-B14F-4D97-AF65-F5344CB8AC3E}">
        <p14:creationId xmlns:p14="http://schemas.microsoft.com/office/powerpoint/2010/main" val="296521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841" y="1312336"/>
            <a:ext cx="7955772" cy="3962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6798432" y="5426551"/>
            <a:ext cx="3869569" cy="584776"/>
          </a:xfrm>
          <a:prstGeom prst="rect">
            <a:avLst/>
          </a:prstGeom>
          <a:noFill/>
        </p:spPr>
        <p:txBody>
          <a:bodyPr wrap="none" rtlCol="0">
            <a:spAutoFit/>
          </a:bodyPr>
          <a:lstStyle/>
          <a:p>
            <a:r>
              <a:rPr lang="en-US" sz="3200" dirty="0"/>
              <a:t>$3000=$5*600 people</a:t>
            </a:r>
          </a:p>
        </p:txBody>
      </p:sp>
      <p:sp>
        <p:nvSpPr>
          <p:cNvPr id="4" name="TextBox 3"/>
          <p:cNvSpPr txBox="1"/>
          <p:nvPr/>
        </p:nvSpPr>
        <p:spPr>
          <a:xfrm>
            <a:off x="4323546" y="6062128"/>
            <a:ext cx="3869569" cy="584776"/>
          </a:xfrm>
          <a:prstGeom prst="rect">
            <a:avLst/>
          </a:prstGeom>
          <a:noFill/>
        </p:spPr>
        <p:txBody>
          <a:bodyPr wrap="none" rtlCol="0">
            <a:spAutoFit/>
          </a:bodyPr>
          <a:lstStyle/>
          <a:p>
            <a:r>
              <a:rPr lang="en-US" sz="3200" dirty="0"/>
              <a:t>$2400=$4*600 people</a:t>
            </a:r>
          </a:p>
        </p:txBody>
      </p:sp>
      <p:sp>
        <p:nvSpPr>
          <p:cNvPr id="5" name="TextBox 4"/>
          <p:cNvSpPr txBox="1"/>
          <p:nvPr/>
        </p:nvSpPr>
        <p:spPr>
          <a:xfrm>
            <a:off x="1524000" y="5358818"/>
            <a:ext cx="4382530" cy="584776"/>
          </a:xfrm>
          <a:prstGeom prst="rect">
            <a:avLst/>
          </a:prstGeom>
          <a:noFill/>
        </p:spPr>
        <p:txBody>
          <a:bodyPr wrap="none" rtlCol="0">
            <a:spAutoFit/>
          </a:bodyPr>
          <a:lstStyle/>
          <a:p>
            <a:r>
              <a:rPr lang="en-US" sz="3200" dirty="0"/>
              <a:t>$2100=$3.50*600 people</a:t>
            </a:r>
          </a:p>
        </p:txBody>
      </p:sp>
      <p:cxnSp>
        <p:nvCxnSpPr>
          <p:cNvPr id="7" name="Straight Arrow Connector 6"/>
          <p:cNvCxnSpPr/>
          <p:nvPr/>
        </p:nvCxnSpPr>
        <p:spPr>
          <a:xfrm flipV="1">
            <a:off x="4673600" y="4639734"/>
            <a:ext cx="0" cy="7190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483198" y="4673600"/>
            <a:ext cx="629737" cy="13038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7413598" y="4639733"/>
            <a:ext cx="1" cy="786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15945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Matched pairs t-test</a:t>
            </a:r>
          </a:p>
        </p:txBody>
      </p:sp>
      <p:sp>
        <p:nvSpPr>
          <p:cNvPr id="3" name="Content Placeholder 2"/>
          <p:cNvSpPr>
            <a:spLocks noGrp="1"/>
          </p:cNvSpPr>
          <p:nvPr>
            <p:ph idx="4294967295"/>
          </p:nvPr>
        </p:nvSpPr>
        <p:spPr>
          <a:xfrm>
            <a:off x="338202" y="1157723"/>
            <a:ext cx="8686800" cy="5526088"/>
          </a:xfrm>
        </p:spPr>
        <p:txBody>
          <a:bodyPr>
            <a:normAutofit fontScale="92500" lnSpcReduction="10000"/>
          </a:bodyPr>
          <a:lstStyle/>
          <a:p>
            <a:r>
              <a:rPr lang="en-US" dirty="0">
                <a:latin typeface="Segoe UI Light" panose="020B0502040204020203" pitchFamily="34" charset="0"/>
                <a:cs typeface="Segoe UI Light" panose="020B0502040204020203" pitchFamily="34" charset="0"/>
              </a:rPr>
              <a:t>The inputs are:</a:t>
            </a:r>
          </a:p>
          <a:p>
            <a:pPr lvl="1"/>
            <a:r>
              <a:rPr lang="en-US" dirty="0">
                <a:latin typeface="Segoe UI Light" panose="020B0502040204020203" pitchFamily="34" charset="0"/>
                <a:cs typeface="Segoe UI Light" panose="020B0502040204020203" pitchFamily="34" charset="0"/>
              </a:rPr>
              <a:t>Sample 1: </a:t>
            </a:r>
            <a:r>
              <a:rPr lang="en-US" dirty="0">
                <a:solidFill>
                  <a:srgbClr val="0000FF"/>
                </a:solidFill>
                <a:latin typeface="Segoe UI Light" panose="020B0502040204020203" pitchFamily="34" charset="0"/>
                <a:cs typeface="Segoe UI Light" panose="020B0502040204020203" pitchFamily="34" charset="0"/>
              </a:rPr>
              <a:t>11.1, 9.4, 9.9, 13.3, 10.3, </a:t>
            </a:r>
            <a:r>
              <a:rPr lang="is-IS" dirty="0">
                <a:solidFill>
                  <a:srgbClr val="0000FF"/>
                </a:solidFill>
                <a:latin typeface="Segoe UI Light" panose="020B0502040204020203" pitchFamily="34" charset="0"/>
                <a:cs typeface="Segoe UI Light" panose="020B0502040204020203" pitchFamily="34" charset="0"/>
              </a:rPr>
              <a:t>…</a:t>
            </a:r>
          </a:p>
          <a:p>
            <a:pPr lvl="1"/>
            <a:r>
              <a:rPr lang="en-US" dirty="0">
                <a:latin typeface="Segoe UI Light" panose="020B0502040204020203" pitchFamily="34" charset="0"/>
                <a:cs typeface="Segoe UI Light" panose="020B0502040204020203" pitchFamily="34" charset="0"/>
              </a:rPr>
              <a:t>Sample 2: </a:t>
            </a:r>
            <a:r>
              <a:rPr lang="en-US" dirty="0">
                <a:solidFill>
                  <a:srgbClr val="0000FF"/>
                </a:solidFill>
                <a:latin typeface="Segoe UI Light" panose="020B0502040204020203" pitchFamily="34" charset="0"/>
                <a:cs typeface="Segoe UI Light" panose="020B0502040204020203" pitchFamily="34" charset="0"/>
              </a:rPr>
              <a:t>9.4, 6.7, 11.0, 10.5, 10.8, </a:t>
            </a:r>
            <a:r>
              <a:rPr lang="is-IS" dirty="0">
                <a:solidFill>
                  <a:srgbClr val="0000FF"/>
                </a:solidFill>
                <a:latin typeface="Segoe UI Light" panose="020B0502040204020203" pitchFamily="34" charset="0"/>
                <a:cs typeface="Segoe UI Light" panose="020B0502040204020203" pitchFamily="34" charset="0"/>
              </a:rPr>
              <a:t>…</a:t>
            </a:r>
            <a:endParaRPr lang="en-US" dirty="0">
              <a:solidFill>
                <a:srgbClr val="0000FF"/>
              </a:solidFill>
              <a:latin typeface="Segoe UI Light" panose="020B0502040204020203" pitchFamily="34" charset="0"/>
              <a:cs typeface="Segoe UI Light" panose="020B0502040204020203" pitchFamily="34" charset="0"/>
            </a:endParaRPr>
          </a:p>
          <a:p>
            <a:pPr lvl="1"/>
            <a:r>
              <a:rPr lang="en-US" dirty="0">
                <a:solidFill>
                  <a:srgbClr val="800000"/>
                </a:solidFill>
                <a:latin typeface="Segoe UI Light" panose="020B0502040204020203" pitchFamily="34" charset="0"/>
                <a:cs typeface="Segoe UI Light" panose="020B0502040204020203" pitchFamily="34" charset="0"/>
              </a:rPr>
              <a:t>Which t-test to conduct: matched pairs t-test</a:t>
            </a:r>
          </a:p>
          <a:p>
            <a:pPr lvl="1"/>
            <a:r>
              <a:rPr lang="en-US" dirty="0">
                <a:latin typeface="Segoe UI Light" panose="020B0502040204020203" pitchFamily="34" charset="0"/>
                <a:cs typeface="Segoe UI Light" panose="020B0502040204020203" pitchFamily="34" charset="0"/>
              </a:rPr>
              <a:t>Null hypothesis: </a:t>
            </a:r>
            <a:r>
              <a:rPr lang="en-US" dirty="0">
                <a:solidFill>
                  <a:srgbClr val="0000FF"/>
                </a:solidFill>
                <a:latin typeface="Segoe UI Light" panose="020B0502040204020203" pitchFamily="34" charset="0"/>
                <a:cs typeface="Segoe UI Light" panose="020B0502040204020203" pitchFamily="34" charset="0"/>
              </a:rPr>
              <a:t>μ</a:t>
            </a:r>
            <a:r>
              <a:rPr lang="en-US" baseline="-25000" dirty="0">
                <a:solidFill>
                  <a:srgbClr val="0000FF"/>
                </a:solidFill>
                <a:latin typeface="Segoe UI Light" panose="020B0502040204020203" pitchFamily="34" charset="0"/>
                <a:cs typeface="Segoe UI Light" panose="020B0502040204020203" pitchFamily="34" charset="0"/>
              </a:rPr>
              <a:t>1</a:t>
            </a:r>
            <a:r>
              <a:rPr lang="en-US" dirty="0">
                <a:solidFill>
                  <a:srgbClr val="0000FF"/>
                </a:solidFill>
                <a:latin typeface="Segoe UI Light" panose="020B0502040204020203" pitchFamily="34" charset="0"/>
                <a:cs typeface="Segoe UI Light" panose="020B0502040204020203" pitchFamily="34" charset="0"/>
              </a:rPr>
              <a:t>-μ</a:t>
            </a:r>
            <a:r>
              <a:rPr lang="en-US" baseline="-25000" dirty="0">
                <a:solidFill>
                  <a:srgbClr val="0000FF"/>
                </a:solidFill>
                <a:latin typeface="Segoe UI Light" panose="020B0502040204020203" pitchFamily="34" charset="0"/>
                <a:cs typeface="Segoe UI Light" panose="020B0502040204020203" pitchFamily="34" charset="0"/>
              </a:rPr>
              <a:t>2</a:t>
            </a:r>
            <a:r>
              <a:rPr lang="en-US" dirty="0">
                <a:solidFill>
                  <a:srgbClr val="0000FF"/>
                </a:solidFill>
                <a:latin typeface="Segoe UI Light" panose="020B0502040204020203" pitchFamily="34" charset="0"/>
                <a:cs typeface="Segoe UI Light" panose="020B0502040204020203" pitchFamily="34" charset="0"/>
              </a:rPr>
              <a:t>=0</a:t>
            </a:r>
          </a:p>
          <a:p>
            <a:pPr lvl="1"/>
            <a:r>
              <a:rPr lang="en-US" dirty="0">
                <a:solidFill>
                  <a:srgbClr val="000000"/>
                </a:solidFill>
                <a:latin typeface="Segoe UI Light" panose="020B0502040204020203" pitchFamily="34" charset="0"/>
                <a:cs typeface="Segoe UI Light" panose="020B0502040204020203" pitchFamily="34" charset="0"/>
              </a:rPr>
              <a:t>Alternative hypothesis: ‘</a:t>
            </a:r>
            <a:r>
              <a:rPr lang="en-US" dirty="0">
                <a:solidFill>
                  <a:srgbClr val="0000FF"/>
                </a:solidFill>
                <a:latin typeface="Segoe UI Light" panose="020B0502040204020203" pitchFamily="34" charset="0"/>
                <a:cs typeface="Segoe UI Light" panose="020B0502040204020203" pitchFamily="34" charset="0"/>
              </a:rPr>
              <a:t>right’ tail μ</a:t>
            </a:r>
            <a:r>
              <a:rPr lang="en-US" baseline="-25000" dirty="0">
                <a:solidFill>
                  <a:srgbClr val="0000FF"/>
                </a:solidFill>
                <a:latin typeface="Segoe UI Light" panose="020B0502040204020203" pitchFamily="34" charset="0"/>
                <a:cs typeface="Segoe UI Light" panose="020B0502040204020203" pitchFamily="34" charset="0"/>
              </a:rPr>
              <a:t>1</a:t>
            </a:r>
            <a:r>
              <a:rPr lang="en-US" dirty="0">
                <a:solidFill>
                  <a:srgbClr val="0000FF"/>
                </a:solidFill>
                <a:latin typeface="Segoe UI Light" panose="020B0502040204020203" pitchFamily="34" charset="0"/>
                <a:cs typeface="Segoe UI Light" panose="020B0502040204020203" pitchFamily="34" charset="0"/>
              </a:rPr>
              <a:t>&gt;μ</a:t>
            </a:r>
            <a:r>
              <a:rPr lang="en-US" baseline="-25000" dirty="0">
                <a:solidFill>
                  <a:srgbClr val="0000FF"/>
                </a:solidFill>
                <a:latin typeface="Segoe UI Light" panose="020B0502040204020203" pitchFamily="34" charset="0"/>
                <a:cs typeface="Segoe UI Light" panose="020B0502040204020203" pitchFamily="34" charset="0"/>
              </a:rPr>
              <a:t>2</a:t>
            </a:r>
            <a:endParaRPr lang="en-US" dirty="0">
              <a:solidFill>
                <a:srgbClr val="0000FF"/>
              </a:solidFill>
              <a:latin typeface="Segoe UI Light" panose="020B0502040204020203" pitchFamily="34" charset="0"/>
              <a:cs typeface="Segoe UI Light" panose="020B0502040204020203" pitchFamily="34" charset="0"/>
            </a:endParaRPr>
          </a:p>
          <a:p>
            <a:pPr marL="457200" lvl="1" indent="0">
              <a:buNone/>
            </a:pPr>
            <a:r>
              <a:rPr lang="en-US" dirty="0">
                <a:solidFill>
                  <a:srgbClr val="0000FF"/>
                </a:solidFill>
                <a:latin typeface="Segoe UI Light" panose="020B0502040204020203" pitchFamily="34" charset="0"/>
                <a:cs typeface="Segoe UI Light" panose="020B0502040204020203" pitchFamily="34" charset="0"/>
              </a:rPr>
              <a:t>                    (or ‘left’ μ</a:t>
            </a:r>
            <a:r>
              <a:rPr lang="en-US" baseline="-25000" dirty="0">
                <a:solidFill>
                  <a:srgbClr val="0000FF"/>
                </a:solidFill>
                <a:latin typeface="Segoe UI Light" panose="020B0502040204020203" pitchFamily="34" charset="0"/>
                <a:cs typeface="Segoe UI Light" panose="020B0502040204020203" pitchFamily="34" charset="0"/>
              </a:rPr>
              <a:t>1</a:t>
            </a:r>
            <a:r>
              <a:rPr lang="en-US" dirty="0">
                <a:solidFill>
                  <a:srgbClr val="0000FF"/>
                </a:solidFill>
                <a:latin typeface="Segoe UI Light" panose="020B0502040204020203" pitchFamily="34" charset="0"/>
                <a:cs typeface="Segoe UI Light" panose="020B0502040204020203" pitchFamily="34" charset="0"/>
              </a:rPr>
              <a:t>&lt;μ</a:t>
            </a:r>
            <a:r>
              <a:rPr lang="en-US" baseline="-25000" dirty="0">
                <a:solidFill>
                  <a:srgbClr val="0000FF"/>
                </a:solidFill>
                <a:latin typeface="Segoe UI Light" panose="020B0502040204020203" pitchFamily="34" charset="0"/>
                <a:cs typeface="Segoe UI Light" panose="020B0502040204020203" pitchFamily="34" charset="0"/>
              </a:rPr>
              <a:t>2</a:t>
            </a:r>
            <a:r>
              <a:rPr lang="en-US" dirty="0">
                <a:solidFill>
                  <a:srgbClr val="0000FF"/>
                </a:solidFill>
                <a:latin typeface="Segoe UI Light" panose="020B0502040204020203" pitchFamily="34" charset="0"/>
                <a:cs typeface="Segoe UI Light" panose="020B0502040204020203" pitchFamily="34" charset="0"/>
              </a:rPr>
              <a:t> or ‘both’ μ</a:t>
            </a:r>
            <a:r>
              <a:rPr lang="en-US" baseline="-25000" dirty="0">
                <a:solidFill>
                  <a:srgbClr val="0000FF"/>
                </a:solidFill>
                <a:latin typeface="Segoe UI Light" panose="020B0502040204020203" pitchFamily="34" charset="0"/>
                <a:cs typeface="Segoe UI Light" panose="020B0502040204020203" pitchFamily="34" charset="0"/>
              </a:rPr>
              <a:t>1</a:t>
            </a:r>
            <a:r>
              <a:rPr lang="en-US" dirty="0">
                <a:solidFill>
                  <a:srgbClr val="0000FF"/>
                </a:solidFill>
                <a:latin typeface="Segoe UI Light" panose="020B0502040204020203" pitchFamily="34" charset="0"/>
                <a:cs typeface="Segoe UI Light" panose="020B0502040204020203" pitchFamily="34" charset="0"/>
              </a:rPr>
              <a:t>≠μ</a:t>
            </a:r>
            <a:r>
              <a:rPr lang="en-US" baseline="-25000" dirty="0">
                <a:solidFill>
                  <a:srgbClr val="0000FF"/>
                </a:solidFill>
                <a:latin typeface="Segoe UI Light" panose="020B0502040204020203" pitchFamily="34" charset="0"/>
                <a:cs typeface="Segoe UI Light" panose="020B0502040204020203" pitchFamily="34" charset="0"/>
              </a:rPr>
              <a:t>2</a:t>
            </a:r>
            <a:r>
              <a:rPr lang="en-US" dirty="0">
                <a:solidFill>
                  <a:srgbClr val="0000FF"/>
                </a:solidFill>
                <a:latin typeface="Segoe UI Light" panose="020B0502040204020203" pitchFamily="34" charset="0"/>
                <a:cs typeface="Segoe UI Light" panose="020B0502040204020203" pitchFamily="34" charset="0"/>
              </a:rPr>
              <a:t>)</a:t>
            </a:r>
          </a:p>
          <a:p>
            <a:pPr lvl="1"/>
            <a:r>
              <a:rPr lang="en-US" dirty="0">
                <a:latin typeface="Segoe UI Light" panose="020B0502040204020203" pitchFamily="34" charset="0"/>
                <a:cs typeface="Segoe UI Light" panose="020B0502040204020203" pitchFamily="34" charset="0"/>
              </a:rPr>
              <a:t>Significance level: </a:t>
            </a:r>
            <a:r>
              <a:rPr lang="en-US" dirty="0">
                <a:solidFill>
                  <a:srgbClr val="0000FF"/>
                </a:solidFill>
                <a:latin typeface="Segoe UI Light" panose="020B0502040204020203" pitchFamily="34" charset="0"/>
                <a:cs typeface="Segoe UI Light" panose="020B0502040204020203" pitchFamily="34" charset="0"/>
              </a:rPr>
              <a:t>α=0.05.</a:t>
            </a:r>
          </a:p>
          <a:p>
            <a:r>
              <a:rPr lang="en-US" dirty="0">
                <a:solidFill>
                  <a:srgbClr val="008000"/>
                </a:solidFill>
                <a:latin typeface="Segoe UI Light" panose="020B0502040204020203" pitchFamily="34" charset="0"/>
                <a:cs typeface="Segoe UI Light" panose="020B0502040204020203" pitchFamily="34" charset="0"/>
              </a:rPr>
              <a:t>Outputs are:</a:t>
            </a:r>
          </a:p>
          <a:p>
            <a:pPr lvl="1"/>
            <a:r>
              <a:rPr lang="en-US" dirty="0">
                <a:solidFill>
                  <a:srgbClr val="008000"/>
                </a:solidFill>
                <a:latin typeface="Segoe UI Light" panose="020B0502040204020203" pitchFamily="34" charset="0"/>
                <a:cs typeface="Segoe UI Light" panose="020B0502040204020203" pitchFamily="34" charset="0"/>
              </a:rPr>
              <a:t>reject or not</a:t>
            </a:r>
          </a:p>
          <a:p>
            <a:pPr lvl="1"/>
            <a:r>
              <a:rPr lang="en-US" dirty="0">
                <a:solidFill>
                  <a:srgbClr val="008000"/>
                </a:solidFill>
                <a:latin typeface="Segoe UI Light" panose="020B0502040204020203" pitchFamily="34" charset="0"/>
                <a:cs typeface="Segoe UI Light" panose="020B0502040204020203" pitchFamily="34" charset="0"/>
              </a:rPr>
              <a:t>p-value</a:t>
            </a:r>
          </a:p>
          <a:p>
            <a:pPr lvl="1"/>
            <a:r>
              <a:rPr lang="en-US" dirty="0">
                <a:solidFill>
                  <a:srgbClr val="008000"/>
                </a:solidFill>
                <a:latin typeface="Segoe UI Light" panose="020B0502040204020203" pitchFamily="34" charset="0"/>
                <a:cs typeface="Segoe UI Light" panose="020B0502040204020203" pitchFamily="34" charset="0"/>
              </a:rPr>
              <a:t>(confidence interval)</a:t>
            </a:r>
          </a:p>
        </p:txBody>
      </p:sp>
    </p:spTree>
    <p:extLst>
      <p:ext uri="{BB962C8B-B14F-4D97-AF65-F5344CB8AC3E}">
        <p14:creationId xmlns:p14="http://schemas.microsoft.com/office/powerpoint/2010/main" val="142418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38202" y="1408113"/>
            <a:ext cx="8686800" cy="10937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latin typeface="Segoe UI Light" panose="020B0502040204020203" pitchFamily="34" charset="0"/>
                <a:cs typeface="Segoe UI Light" panose="020B0502040204020203" pitchFamily="34" charset="0"/>
              </a:rPr>
              <a:t>Sample 1: </a:t>
            </a:r>
            <a:r>
              <a:rPr lang="en-US" dirty="0">
                <a:solidFill>
                  <a:srgbClr val="0000FF"/>
                </a:solidFill>
                <a:latin typeface="Segoe UI Light" panose="020B0502040204020203" pitchFamily="34" charset="0"/>
                <a:cs typeface="Segoe UI Light" panose="020B0502040204020203" pitchFamily="34" charset="0"/>
              </a:rPr>
              <a:t>11.1, 9.4, 9.9, 13.3, 10.3, </a:t>
            </a:r>
            <a:r>
              <a:rPr lang="is-IS" dirty="0">
                <a:solidFill>
                  <a:srgbClr val="0000FF"/>
                </a:solidFill>
                <a:latin typeface="Segoe UI Light" panose="020B0502040204020203" pitchFamily="34" charset="0"/>
                <a:cs typeface="Segoe UI Light" panose="020B0502040204020203" pitchFamily="34" charset="0"/>
              </a:rPr>
              <a:t>…</a:t>
            </a:r>
          </a:p>
          <a:p>
            <a:pPr lvl="1"/>
            <a:r>
              <a:rPr lang="en-US" dirty="0">
                <a:latin typeface="Segoe UI Light" panose="020B0502040204020203" pitchFamily="34" charset="0"/>
                <a:cs typeface="Segoe UI Light" panose="020B0502040204020203" pitchFamily="34" charset="0"/>
              </a:rPr>
              <a:t>Sample 2: </a:t>
            </a:r>
            <a:r>
              <a:rPr lang="en-US" dirty="0">
                <a:solidFill>
                  <a:srgbClr val="0000FF"/>
                </a:solidFill>
                <a:latin typeface="Segoe UI Light" panose="020B0502040204020203" pitchFamily="34" charset="0"/>
                <a:cs typeface="Segoe UI Light" panose="020B0502040204020203" pitchFamily="34" charset="0"/>
              </a:rPr>
              <a:t>9.4, 6.7, 11.0, 10.5, 10.8, </a:t>
            </a:r>
            <a:r>
              <a:rPr lang="is-IS" dirty="0">
                <a:solidFill>
                  <a:srgbClr val="0000FF"/>
                </a:solidFill>
                <a:latin typeface="Segoe UI Light" panose="020B0502040204020203" pitchFamily="34" charset="0"/>
                <a:cs typeface="Segoe UI Light" panose="020B0502040204020203" pitchFamily="34" charset="0"/>
              </a:rPr>
              <a:t>…</a:t>
            </a:r>
            <a:endParaRPr lang="en-US" dirty="0">
              <a:solidFill>
                <a:srgbClr val="0000FF"/>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338202" y="3013413"/>
            <a:ext cx="9755032" cy="1569660"/>
          </a:xfrm>
          <a:prstGeom prst="rect">
            <a:avLst/>
          </a:prstGeom>
          <a:noFill/>
        </p:spPr>
        <p:txBody>
          <a:bodyPr wrap="square" rtlCol="0">
            <a:spAutoFit/>
          </a:bodyPr>
          <a:lstStyle/>
          <a:p>
            <a:pPr marL="457200" indent="-457200">
              <a:buFont typeface="Arial"/>
              <a:buChar char="•"/>
            </a:pPr>
            <a:r>
              <a:rPr lang="en-US" sz="3200" dirty="0">
                <a:solidFill>
                  <a:srgbClr val="00B050"/>
                </a:solidFill>
                <a:latin typeface="Segoe UI Light" panose="020B0502040204020203" pitchFamily="34" charset="0"/>
                <a:cs typeface="Segoe UI Light" panose="020B0502040204020203" pitchFamily="34" charset="0"/>
              </a:rPr>
              <a:t>Independent Samples:</a:t>
            </a:r>
          </a:p>
          <a:p>
            <a:pPr marL="914400" lvl="1" indent="-457200">
              <a:buFont typeface="Arial"/>
              <a:buChar char="•"/>
            </a:pPr>
            <a:r>
              <a:rPr lang="en-US" sz="3200" dirty="0">
                <a:solidFill>
                  <a:srgbClr val="FF0000"/>
                </a:solidFill>
                <a:latin typeface="Segoe UI Light" panose="020B0502040204020203" pitchFamily="34" charset="0"/>
                <a:cs typeface="Segoe UI Light" panose="020B0502040204020203" pitchFamily="34" charset="0"/>
              </a:rPr>
              <a:t>Can you assume the variances between two populations are equal?</a:t>
            </a:r>
          </a:p>
        </p:txBody>
      </p:sp>
      <p:sp>
        <p:nvSpPr>
          <p:cNvPr id="9" name="Title 1"/>
          <p:cNvSpPr>
            <a:spLocks noGrp="1"/>
          </p:cNvSpPr>
          <p:nvPr>
            <p:ph type="title"/>
          </p:nvPr>
        </p:nvSpPr>
        <p:spPr>
          <a:xfrm>
            <a:off x="338202" y="14723"/>
            <a:ext cx="10634597" cy="1143000"/>
          </a:xfrm>
        </p:spPr>
        <p:txBody>
          <a:bodyPr/>
          <a:lstStyle/>
          <a:p>
            <a:r>
              <a:rPr lang="en-US" dirty="0">
                <a:solidFill>
                  <a:srgbClr val="FF6600"/>
                </a:solidFill>
              </a:rPr>
              <a:t>Matched pairs t-test</a:t>
            </a:r>
          </a:p>
        </p:txBody>
      </p:sp>
    </p:spTree>
    <p:extLst>
      <p:ext uri="{BB962C8B-B14F-4D97-AF65-F5344CB8AC3E}">
        <p14:creationId xmlns:p14="http://schemas.microsoft.com/office/powerpoint/2010/main" val="22849901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Two independent samples t-test</a:t>
            </a:r>
          </a:p>
        </p:txBody>
      </p:sp>
      <p:sp>
        <p:nvSpPr>
          <p:cNvPr id="3" name="Content Placeholder 2"/>
          <p:cNvSpPr>
            <a:spLocks noGrp="1"/>
          </p:cNvSpPr>
          <p:nvPr>
            <p:ph idx="4294967295"/>
          </p:nvPr>
        </p:nvSpPr>
        <p:spPr>
          <a:xfrm>
            <a:off x="338202" y="1157723"/>
            <a:ext cx="10904564" cy="5526088"/>
          </a:xfrm>
        </p:spPr>
        <p:txBody>
          <a:bodyPr>
            <a:normAutofit fontScale="92500" lnSpcReduction="20000"/>
          </a:bodyPr>
          <a:lstStyle/>
          <a:p>
            <a:r>
              <a:rPr lang="en-US" dirty="0">
                <a:latin typeface="Segoe UI Light" panose="020B0502040204020203" pitchFamily="34" charset="0"/>
                <a:cs typeface="Segoe UI Light" panose="020B0502040204020203" pitchFamily="34" charset="0"/>
              </a:rPr>
              <a:t>The inputs are:</a:t>
            </a:r>
          </a:p>
          <a:p>
            <a:pPr lvl="1"/>
            <a:r>
              <a:rPr lang="en-US" dirty="0">
                <a:latin typeface="Segoe UI Light" panose="020B0502040204020203" pitchFamily="34" charset="0"/>
                <a:cs typeface="Segoe UI Light" panose="020B0502040204020203" pitchFamily="34" charset="0"/>
              </a:rPr>
              <a:t>Sample 1: </a:t>
            </a:r>
            <a:r>
              <a:rPr lang="en-US" dirty="0">
                <a:solidFill>
                  <a:srgbClr val="0000FF"/>
                </a:solidFill>
                <a:latin typeface="Segoe UI Light" panose="020B0502040204020203" pitchFamily="34" charset="0"/>
                <a:cs typeface="Segoe UI Light" panose="020B0502040204020203" pitchFamily="34" charset="0"/>
              </a:rPr>
              <a:t>11.1, 9.4, 9.9, 13.3, 10.3, </a:t>
            </a:r>
            <a:r>
              <a:rPr lang="is-IS" dirty="0">
                <a:solidFill>
                  <a:srgbClr val="0000FF"/>
                </a:solidFill>
                <a:latin typeface="Segoe UI Light" panose="020B0502040204020203" pitchFamily="34" charset="0"/>
                <a:cs typeface="Segoe UI Light" panose="020B0502040204020203" pitchFamily="34" charset="0"/>
              </a:rPr>
              <a:t>…</a:t>
            </a:r>
          </a:p>
          <a:p>
            <a:pPr lvl="1"/>
            <a:r>
              <a:rPr lang="en-US" dirty="0">
                <a:latin typeface="Segoe UI Light" panose="020B0502040204020203" pitchFamily="34" charset="0"/>
                <a:cs typeface="Segoe UI Light" panose="020B0502040204020203" pitchFamily="34" charset="0"/>
              </a:rPr>
              <a:t>Sample 2: </a:t>
            </a:r>
            <a:r>
              <a:rPr lang="en-US" dirty="0">
                <a:solidFill>
                  <a:srgbClr val="0000FF"/>
                </a:solidFill>
                <a:latin typeface="Segoe UI Light" panose="020B0502040204020203" pitchFamily="34" charset="0"/>
                <a:cs typeface="Segoe UI Light" panose="020B0502040204020203" pitchFamily="34" charset="0"/>
              </a:rPr>
              <a:t>9.4, 6.7, 11.0, 10.5, 10.8, </a:t>
            </a:r>
            <a:r>
              <a:rPr lang="is-IS" dirty="0">
                <a:solidFill>
                  <a:srgbClr val="0000FF"/>
                </a:solidFill>
                <a:latin typeface="Segoe UI Light" panose="020B0502040204020203" pitchFamily="34" charset="0"/>
                <a:cs typeface="Segoe UI Light" panose="020B0502040204020203" pitchFamily="34" charset="0"/>
              </a:rPr>
              <a:t>…</a:t>
            </a:r>
            <a:endParaRPr lang="en-US" dirty="0">
              <a:solidFill>
                <a:srgbClr val="0000FF"/>
              </a:solidFill>
              <a:latin typeface="Segoe UI Light" panose="020B0502040204020203" pitchFamily="34" charset="0"/>
              <a:cs typeface="Segoe UI Light" panose="020B0502040204020203" pitchFamily="34" charset="0"/>
            </a:endParaRPr>
          </a:p>
          <a:p>
            <a:pPr lvl="1"/>
            <a:r>
              <a:rPr lang="en-US" dirty="0">
                <a:solidFill>
                  <a:srgbClr val="800000"/>
                </a:solidFill>
                <a:latin typeface="Segoe UI Light" panose="020B0502040204020203" pitchFamily="34" charset="0"/>
                <a:cs typeface="Segoe UI Light" panose="020B0502040204020203" pitchFamily="34" charset="0"/>
              </a:rPr>
              <a:t>Which t-test to conduct: 2 independent samples t-test with equal variances (or unequal variances)</a:t>
            </a:r>
          </a:p>
          <a:p>
            <a:pPr lvl="1"/>
            <a:r>
              <a:rPr lang="en-US" dirty="0">
                <a:latin typeface="Segoe UI Light" panose="020B0502040204020203" pitchFamily="34" charset="0"/>
                <a:cs typeface="Segoe UI Light" panose="020B0502040204020203" pitchFamily="34" charset="0"/>
              </a:rPr>
              <a:t>Null hypothesis: </a:t>
            </a:r>
            <a:r>
              <a:rPr lang="en-US" dirty="0">
                <a:solidFill>
                  <a:srgbClr val="0000FF"/>
                </a:solidFill>
                <a:latin typeface="Segoe UI Light" panose="020B0502040204020203" pitchFamily="34" charset="0"/>
                <a:cs typeface="Segoe UI Light" panose="020B0502040204020203" pitchFamily="34" charset="0"/>
              </a:rPr>
              <a:t>μ</a:t>
            </a:r>
            <a:r>
              <a:rPr lang="en-US" baseline="-25000" dirty="0">
                <a:solidFill>
                  <a:srgbClr val="0000FF"/>
                </a:solidFill>
                <a:latin typeface="Segoe UI Light" panose="020B0502040204020203" pitchFamily="34" charset="0"/>
                <a:cs typeface="Segoe UI Light" panose="020B0502040204020203" pitchFamily="34" charset="0"/>
              </a:rPr>
              <a:t>1</a:t>
            </a:r>
            <a:r>
              <a:rPr lang="en-US" dirty="0">
                <a:solidFill>
                  <a:srgbClr val="0000FF"/>
                </a:solidFill>
                <a:latin typeface="Segoe UI Light" panose="020B0502040204020203" pitchFamily="34" charset="0"/>
                <a:cs typeface="Segoe UI Light" panose="020B0502040204020203" pitchFamily="34" charset="0"/>
              </a:rPr>
              <a:t>-μ</a:t>
            </a:r>
            <a:r>
              <a:rPr lang="en-US" baseline="-25000" dirty="0">
                <a:solidFill>
                  <a:srgbClr val="0000FF"/>
                </a:solidFill>
                <a:latin typeface="Segoe UI Light" panose="020B0502040204020203" pitchFamily="34" charset="0"/>
                <a:cs typeface="Segoe UI Light" panose="020B0502040204020203" pitchFamily="34" charset="0"/>
              </a:rPr>
              <a:t>2</a:t>
            </a:r>
            <a:r>
              <a:rPr lang="en-US" dirty="0">
                <a:solidFill>
                  <a:srgbClr val="0000FF"/>
                </a:solidFill>
                <a:latin typeface="Segoe UI Light" panose="020B0502040204020203" pitchFamily="34" charset="0"/>
                <a:cs typeface="Segoe UI Light" panose="020B0502040204020203" pitchFamily="34" charset="0"/>
              </a:rPr>
              <a:t>=0</a:t>
            </a:r>
          </a:p>
          <a:p>
            <a:pPr lvl="1"/>
            <a:r>
              <a:rPr lang="en-US" dirty="0">
                <a:solidFill>
                  <a:srgbClr val="000000"/>
                </a:solidFill>
                <a:latin typeface="Segoe UI Light" panose="020B0502040204020203" pitchFamily="34" charset="0"/>
                <a:cs typeface="Segoe UI Light" panose="020B0502040204020203" pitchFamily="34" charset="0"/>
              </a:rPr>
              <a:t>Alternative hypothesis: ‘</a:t>
            </a:r>
            <a:r>
              <a:rPr lang="en-US" dirty="0">
                <a:solidFill>
                  <a:srgbClr val="0000FF"/>
                </a:solidFill>
                <a:latin typeface="Segoe UI Light" panose="020B0502040204020203" pitchFamily="34" charset="0"/>
                <a:cs typeface="Segoe UI Light" panose="020B0502040204020203" pitchFamily="34" charset="0"/>
              </a:rPr>
              <a:t>right’ tail μ</a:t>
            </a:r>
            <a:r>
              <a:rPr lang="en-US" baseline="-25000" dirty="0">
                <a:solidFill>
                  <a:srgbClr val="0000FF"/>
                </a:solidFill>
                <a:latin typeface="Segoe UI Light" panose="020B0502040204020203" pitchFamily="34" charset="0"/>
                <a:cs typeface="Segoe UI Light" panose="020B0502040204020203" pitchFamily="34" charset="0"/>
              </a:rPr>
              <a:t>1</a:t>
            </a:r>
            <a:r>
              <a:rPr lang="en-US" dirty="0">
                <a:solidFill>
                  <a:srgbClr val="0000FF"/>
                </a:solidFill>
                <a:latin typeface="Segoe UI Light" panose="020B0502040204020203" pitchFamily="34" charset="0"/>
                <a:cs typeface="Segoe UI Light" panose="020B0502040204020203" pitchFamily="34" charset="0"/>
              </a:rPr>
              <a:t>&gt;μ</a:t>
            </a:r>
            <a:r>
              <a:rPr lang="en-US" baseline="-25000" dirty="0">
                <a:solidFill>
                  <a:srgbClr val="0000FF"/>
                </a:solidFill>
                <a:latin typeface="Segoe UI Light" panose="020B0502040204020203" pitchFamily="34" charset="0"/>
                <a:cs typeface="Segoe UI Light" panose="020B0502040204020203" pitchFamily="34" charset="0"/>
              </a:rPr>
              <a:t>2</a:t>
            </a:r>
            <a:endParaRPr lang="en-US" dirty="0">
              <a:solidFill>
                <a:srgbClr val="0000FF"/>
              </a:solidFill>
              <a:latin typeface="Segoe UI Light" panose="020B0502040204020203" pitchFamily="34" charset="0"/>
              <a:cs typeface="Segoe UI Light" panose="020B0502040204020203" pitchFamily="34" charset="0"/>
            </a:endParaRPr>
          </a:p>
          <a:p>
            <a:pPr marL="457200" lvl="1" indent="0">
              <a:buNone/>
            </a:pPr>
            <a:r>
              <a:rPr lang="en-US" dirty="0">
                <a:solidFill>
                  <a:srgbClr val="0000FF"/>
                </a:solidFill>
                <a:latin typeface="Segoe UI Light" panose="020B0502040204020203" pitchFamily="34" charset="0"/>
                <a:cs typeface="Segoe UI Light" panose="020B0502040204020203" pitchFamily="34" charset="0"/>
              </a:rPr>
              <a:t>                    (or ‘left’ μ</a:t>
            </a:r>
            <a:r>
              <a:rPr lang="en-US" baseline="-25000" dirty="0">
                <a:solidFill>
                  <a:srgbClr val="0000FF"/>
                </a:solidFill>
                <a:latin typeface="Segoe UI Light" panose="020B0502040204020203" pitchFamily="34" charset="0"/>
                <a:cs typeface="Segoe UI Light" panose="020B0502040204020203" pitchFamily="34" charset="0"/>
              </a:rPr>
              <a:t>1</a:t>
            </a:r>
            <a:r>
              <a:rPr lang="en-US" dirty="0">
                <a:solidFill>
                  <a:srgbClr val="0000FF"/>
                </a:solidFill>
                <a:latin typeface="Segoe UI Light" panose="020B0502040204020203" pitchFamily="34" charset="0"/>
                <a:cs typeface="Segoe UI Light" panose="020B0502040204020203" pitchFamily="34" charset="0"/>
              </a:rPr>
              <a:t>&lt;μ</a:t>
            </a:r>
            <a:r>
              <a:rPr lang="en-US" baseline="-25000" dirty="0">
                <a:solidFill>
                  <a:srgbClr val="0000FF"/>
                </a:solidFill>
                <a:latin typeface="Segoe UI Light" panose="020B0502040204020203" pitchFamily="34" charset="0"/>
                <a:cs typeface="Segoe UI Light" panose="020B0502040204020203" pitchFamily="34" charset="0"/>
              </a:rPr>
              <a:t>2</a:t>
            </a:r>
            <a:r>
              <a:rPr lang="en-US" dirty="0">
                <a:solidFill>
                  <a:srgbClr val="0000FF"/>
                </a:solidFill>
                <a:latin typeface="Segoe UI Light" panose="020B0502040204020203" pitchFamily="34" charset="0"/>
                <a:cs typeface="Segoe UI Light" panose="020B0502040204020203" pitchFamily="34" charset="0"/>
              </a:rPr>
              <a:t> or ‘both’ μ</a:t>
            </a:r>
            <a:r>
              <a:rPr lang="en-US" baseline="-25000" dirty="0">
                <a:solidFill>
                  <a:srgbClr val="0000FF"/>
                </a:solidFill>
                <a:latin typeface="Segoe UI Light" panose="020B0502040204020203" pitchFamily="34" charset="0"/>
                <a:cs typeface="Segoe UI Light" panose="020B0502040204020203" pitchFamily="34" charset="0"/>
              </a:rPr>
              <a:t>1</a:t>
            </a:r>
            <a:r>
              <a:rPr lang="en-US" dirty="0">
                <a:solidFill>
                  <a:srgbClr val="0000FF"/>
                </a:solidFill>
                <a:latin typeface="Segoe UI Light" panose="020B0502040204020203" pitchFamily="34" charset="0"/>
                <a:cs typeface="Segoe UI Light" panose="020B0502040204020203" pitchFamily="34" charset="0"/>
              </a:rPr>
              <a:t>≠μ</a:t>
            </a:r>
            <a:r>
              <a:rPr lang="en-US" baseline="-25000" dirty="0">
                <a:solidFill>
                  <a:srgbClr val="0000FF"/>
                </a:solidFill>
                <a:latin typeface="Segoe UI Light" panose="020B0502040204020203" pitchFamily="34" charset="0"/>
                <a:cs typeface="Segoe UI Light" panose="020B0502040204020203" pitchFamily="34" charset="0"/>
              </a:rPr>
              <a:t>2</a:t>
            </a:r>
            <a:r>
              <a:rPr lang="en-US" dirty="0">
                <a:solidFill>
                  <a:srgbClr val="0000FF"/>
                </a:solidFill>
                <a:latin typeface="Segoe UI Light" panose="020B0502040204020203" pitchFamily="34" charset="0"/>
                <a:cs typeface="Segoe UI Light" panose="020B0502040204020203" pitchFamily="34" charset="0"/>
              </a:rPr>
              <a:t>)</a:t>
            </a:r>
          </a:p>
          <a:p>
            <a:pPr lvl="1"/>
            <a:r>
              <a:rPr lang="en-US" dirty="0">
                <a:latin typeface="Segoe UI Light" panose="020B0502040204020203" pitchFamily="34" charset="0"/>
                <a:cs typeface="Segoe UI Light" panose="020B0502040204020203" pitchFamily="34" charset="0"/>
              </a:rPr>
              <a:t>Significance level: </a:t>
            </a:r>
            <a:r>
              <a:rPr lang="en-US" dirty="0">
                <a:solidFill>
                  <a:srgbClr val="0000FF"/>
                </a:solidFill>
                <a:latin typeface="Segoe UI Light" panose="020B0502040204020203" pitchFamily="34" charset="0"/>
                <a:cs typeface="Segoe UI Light" panose="020B0502040204020203" pitchFamily="34" charset="0"/>
              </a:rPr>
              <a:t>α=0.05.</a:t>
            </a:r>
          </a:p>
          <a:p>
            <a:r>
              <a:rPr lang="en-US" dirty="0">
                <a:solidFill>
                  <a:srgbClr val="008000"/>
                </a:solidFill>
                <a:latin typeface="Segoe UI Light" panose="020B0502040204020203" pitchFamily="34" charset="0"/>
                <a:cs typeface="Segoe UI Light" panose="020B0502040204020203" pitchFamily="34" charset="0"/>
              </a:rPr>
              <a:t>Outputs are:</a:t>
            </a:r>
          </a:p>
          <a:p>
            <a:pPr lvl="1"/>
            <a:r>
              <a:rPr lang="en-US" dirty="0">
                <a:solidFill>
                  <a:srgbClr val="008000"/>
                </a:solidFill>
                <a:latin typeface="Segoe UI Light" panose="020B0502040204020203" pitchFamily="34" charset="0"/>
                <a:cs typeface="Segoe UI Light" panose="020B0502040204020203" pitchFamily="34" charset="0"/>
              </a:rPr>
              <a:t>reject or not</a:t>
            </a:r>
          </a:p>
          <a:p>
            <a:pPr lvl="1"/>
            <a:r>
              <a:rPr lang="en-US" dirty="0">
                <a:solidFill>
                  <a:srgbClr val="008000"/>
                </a:solidFill>
                <a:latin typeface="Segoe UI Light" panose="020B0502040204020203" pitchFamily="34" charset="0"/>
                <a:cs typeface="Segoe UI Light" panose="020B0502040204020203" pitchFamily="34" charset="0"/>
              </a:rPr>
              <a:t>p-value</a:t>
            </a:r>
          </a:p>
          <a:p>
            <a:pPr lvl="1"/>
            <a:r>
              <a:rPr lang="en-US" dirty="0">
                <a:solidFill>
                  <a:srgbClr val="008000"/>
                </a:solidFill>
                <a:latin typeface="Segoe UI Light" panose="020B0502040204020203" pitchFamily="34" charset="0"/>
                <a:cs typeface="Segoe UI Light" panose="020B0502040204020203" pitchFamily="34" charset="0"/>
              </a:rPr>
              <a:t>(confidence interval)</a:t>
            </a:r>
          </a:p>
        </p:txBody>
      </p:sp>
    </p:spTree>
    <p:extLst>
      <p:ext uri="{BB962C8B-B14F-4D97-AF65-F5344CB8AC3E}">
        <p14:creationId xmlns:p14="http://schemas.microsoft.com/office/powerpoint/2010/main" val="22986634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other tests</a:t>
            </a:r>
          </a:p>
        </p:txBody>
      </p:sp>
      <p:sp>
        <p:nvSpPr>
          <p:cNvPr id="3" name="Content Placeholder 2"/>
          <p:cNvSpPr>
            <a:spLocks noGrp="1"/>
          </p:cNvSpPr>
          <p:nvPr>
            <p:ph idx="4294967295"/>
          </p:nvPr>
        </p:nvSpPr>
        <p:spPr>
          <a:xfrm>
            <a:off x="338202" y="2555875"/>
            <a:ext cx="8229600" cy="3871913"/>
          </a:xfrm>
        </p:spPr>
        <p:txBody>
          <a:bodyPr>
            <a:normAutofit/>
          </a:bodyPr>
          <a:lstStyle/>
          <a:p>
            <a:r>
              <a:rPr lang="en-US" dirty="0">
                <a:latin typeface="Segoe UI Light" panose="020B0502040204020203" pitchFamily="34" charset="0"/>
                <a:cs typeface="Segoe UI Light" panose="020B0502040204020203" pitchFamily="34" charset="0"/>
              </a:rPr>
              <a:t>Wilcoxon Mann-Whitney U-test: tests whether one population’s values are generally larger than another’s. Does not assume normality.</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Tests on proportion (uses binomial/normal)</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pPr lvl="1"/>
            <a:endParaRPr lang="en-US" dirty="0">
              <a:latin typeface="Segoe UI Light" panose="020B0502040204020203" pitchFamily="34" charset="0"/>
              <a:cs typeface="Segoe UI Light" panose="020B0502040204020203" pitchFamily="34" charset="0"/>
            </a:endParaRPr>
          </a:p>
        </p:txBody>
      </p:sp>
      <p:sp>
        <p:nvSpPr>
          <p:cNvPr id="4" name="TextBox 3"/>
          <p:cNvSpPr txBox="1"/>
          <p:nvPr/>
        </p:nvSpPr>
        <p:spPr>
          <a:xfrm>
            <a:off x="676760" y="1444153"/>
            <a:ext cx="6088526" cy="1354217"/>
          </a:xfrm>
          <a:prstGeom prst="rect">
            <a:avLst/>
          </a:prstGeom>
          <a:noFill/>
        </p:spPr>
        <p:txBody>
          <a:bodyPr wrap="none" rtlCol="0">
            <a:spAutoFit/>
          </a:bodyPr>
          <a:lstStyle/>
          <a:p>
            <a:pPr marL="0" lvl="1"/>
            <a:r>
              <a:rPr lang="en-US" sz="3200" dirty="0">
                <a:latin typeface="Segoe UI Light" panose="020B0502040204020203" pitchFamily="34" charset="0"/>
                <a:cs typeface="Segoe UI Light" panose="020B0502040204020203" pitchFamily="34" charset="0"/>
              </a:rPr>
              <a:t>Sample 1: </a:t>
            </a:r>
            <a:r>
              <a:rPr lang="en-US" sz="3200" dirty="0">
                <a:solidFill>
                  <a:srgbClr val="0000FF"/>
                </a:solidFill>
                <a:latin typeface="Segoe UI Light" panose="020B0502040204020203" pitchFamily="34" charset="0"/>
                <a:cs typeface="Segoe UI Light" panose="020B0502040204020203" pitchFamily="34" charset="0"/>
              </a:rPr>
              <a:t>11.1, 9.4, 9.9, 13.3, 10.3, </a:t>
            </a:r>
            <a:r>
              <a:rPr lang="is-IS" sz="3200" dirty="0">
                <a:solidFill>
                  <a:srgbClr val="0000FF"/>
                </a:solidFill>
                <a:latin typeface="Segoe UI Light" panose="020B0502040204020203" pitchFamily="34" charset="0"/>
                <a:cs typeface="Segoe UI Light" panose="020B0502040204020203" pitchFamily="34" charset="0"/>
              </a:rPr>
              <a:t>…</a:t>
            </a:r>
          </a:p>
          <a:p>
            <a:pPr marL="0" lvl="1"/>
            <a:r>
              <a:rPr lang="is-IS" sz="3200" dirty="0">
                <a:latin typeface="Segoe UI Light" panose="020B0502040204020203" pitchFamily="34" charset="0"/>
                <a:cs typeface="Segoe UI Light" panose="020B0502040204020203" pitchFamily="34" charset="0"/>
              </a:rPr>
              <a:t>Sample 2:</a:t>
            </a:r>
            <a:r>
              <a:rPr lang="is-IS" sz="3200" dirty="0">
                <a:solidFill>
                  <a:srgbClr val="0000FF"/>
                </a:solidFill>
                <a:latin typeface="Segoe UI Light" panose="020B0502040204020203" pitchFamily="34" charset="0"/>
                <a:cs typeface="Segoe UI Light" panose="020B0502040204020203" pitchFamily="34" charset="0"/>
              </a:rPr>
              <a:t> 1.4, 2.7, 9.2, 1.1, 7.2, ...</a:t>
            </a:r>
            <a:endParaRPr lang="en-US" sz="3200" dirty="0">
              <a:solidFill>
                <a:srgbClr val="0000FF"/>
              </a:solidFill>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5" name="TextBox 4"/>
          <p:cNvSpPr txBox="1"/>
          <p:nvPr/>
        </p:nvSpPr>
        <p:spPr>
          <a:xfrm>
            <a:off x="676760" y="5217874"/>
            <a:ext cx="5088252" cy="861774"/>
          </a:xfrm>
          <a:prstGeom prst="rect">
            <a:avLst/>
          </a:prstGeom>
          <a:noFill/>
        </p:spPr>
        <p:txBody>
          <a:bodyPr wrap="none" rtlCol="0">
            <a:spAutoFit/>
          </a:bodyPr>
          <a:lstStyle/>
          <a:p>
            <a:pPr marL="0" lvl="1"/>
            <a:r>
              <a:rPr lang="en-US" sz="3200" dirty="0">
                <a:latin typeface="Segoe UI Light" panose="020B0502040204020203" pitchFamily="34" charset="0"/>
                <a:cs typeface="Segoe UI Light" panose="020B0502040204020203" pitchFamily="34" charset="0"/>
              </a:rPr>
              <a:t>Data: </a:t>
            </a:r>
            <a:r>
              <a:rPr lang="en-US" sz="3200" dirty="0">
                <a:solidFill>
                  <a:srgbClr val="0000FF"/>
                </a:solidFill>
                <a:latin typeface="Segoe UI Light" panose="020B0502040204020203" pitchFamily="34" charset="0"/>
                <a:cs typeface="Segoe UI Light" panose="020B0502040204020203" pitchFamily="34" charset="0"/>
              </a:rPr>
              <a:t>0, 1, 0, 1, 1, 1, 0, 1, 0, 0</a:t>
            </a:r>
            <a:r>
              <a:rPr lang="is-IS" sz="3200" dirty="0">
                <a:solidFill>
                  <a:srgbClr val="0000FF"/>
                </a:solidFill>
                <a:latin typeface="Segoe UI Light" panose="020B0502040204020203" pitchFamily="34" charset="0"/>
                <a:cs typeface="Segoe UI Light" panose="020B0502040204020203" pitchFamily="34" charset="0"/>
              </a:rPr>
              <a:t>…</a:t>
            </a:r>
            <a:endParaRPr lang="en-US" sz="3200" dirty="0">
              <a:solidFill>
                <a:srgbClr val="0000FF"/>
              </a:solidFill>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3704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3471333"/>
            <a:ext cx="184666" cy="369332"/>
          </a:xfrm>
          <a:prstGeom prst="rect">
            <a:avLst/>
          </a:prstGeom>
          <a:noFill/>
        </p:spPr>
        <p:txBody>
          <a:bodyPr wrap="none" rtlCol="0">
            <a:spAutoFit/>
          </a:bodyPr>
          <a:lstStyle/>
          <a:p>
            <a:endParaRPr lang="en-US" dirty="0"/>
          </a:p>
        </p:txBody>
      </p:sp>
      <p:sp>
        <p:nvSpPr>
          <p:cNvPr id="3" name="Text Placeholder 2"/>
          <p:cNvSpPr>
            <a:spLocks noGrp="1"/>
          </p:cNvSpPr>
          <p:nvPr>
            <p:ph type="body" sz="quarter" idx="10"/>
          </p:nvPr>
        </p:nvSpPr>
        <p:spPr/>
        <p:txBody>
          <a:bodyPr/>
          <a:lstStyle/>
          <a:p>
            <a:r>
              <a:rPr lang="en-US" dirty="0"/>
              <a:t>Hypothesis Testing Process</a:t>
            </a:r>
          </a:p>
        </p:txBody>
      </p:sp>
    </p:spTree>
    <p:extLst>
      <p:ext uri="{BB962C8B-B14F-4D97-AF65-F5344CB8AC3E}">
        <p14:creationId xmlns:p14="http://schemas.microsoft.com/office/powerpoint/2010/main" val="28210967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4294967295"/>
          </p:nvPr>
        </p:nvSpPr>
        <p:spPr/>
        <p:txBody>
          <a:bodyPr/>
          <a:lstStyle/>
          <a:p>
            <a:r>
              <a:rPr lang="en-US" dirty="0"/>
              <a:t>Which test to use?</a:t>
            </a:r>
          </a:p>
        </p:txBody>
      </p:sp>
    </p:spTree>
    <p:extLst>
      <p:ext uri="{BB962C8B-B14F-4D97-AF65-F5344CB8AC3E}">
        <p14:creationId xmlns:p14="http://schemas.microsoft.com/office/powerpoint/2010/main" val="12037042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4294967295"/>
          </p:nvPr>
        </p:nvSpPr>
        <p:spPr/>
        <p:txBody>
          <a:bodyPr>
            <a:normAutofit/>
          </a:bodyPr>
          <a:lstStyle/>
          <a:p>
            <a:r>
              <a:rPr lang="en-US" dirty="0"/>
              <a:t>Which test to use?</a:t>
            </a:r>
          </a:p>
          <a:p>
            <a:r>
              <a:rPr lang="en-US" dirty="0"/>
              <a:t>I claim that the amount of toothpaste in a tube is normal, with mean 10 units. You say it’s not.</a:t>
            </a:r>
          </a:p>
        </p:txBody>
      </p:sp>
      <p:sp>
        <p:nvSpPr>
          <p:cNvPr id="4" name="Rectangle 3"/>
          <p:cNvSpPr/>
          <p:nvPr/>
        </p:nvSpPr>
        <p:spPr>
          <a:xfrm>
            <a:off x="1846518" y="3274558"/>
            <a:ext cx="8821483" cy="1138773"/>
          </a:xfrm>
          <a:prstGeom prst="rect">
            <a:avLst/>
          </a:prstGeom>
        </p:spPr>
        <p:txBody>
          <a:bodyPr wrap="square">
            <a:spAutoFit/>
          </a:bodyPr>
          <a:lstStyle/>
          <a:p>
            <a:pPr lvl="1"/>
            <a:r>
              <a:rPr lang="en-US" sz="3200" dirty="0">
                <a:solidFill>
                  <a:srgbClr val="0000FF"/>
                </a:solidFill>
                <a:latin typeface="Segoe UI Light" panose="020B0502040204020203" pitchFamily="34" charset="0"/>
                <a:cs typeface="Segoe UI Light" panose="020B0502040204020203" pitchFamily="34" charset="0"/>
              </a:rPr>
              <a:t>Measurements from each tube of toothpaste: </a:t>
            </a:r>
          </a:p>
          <a:p>
            <a:pPr lvl="1"/>
            <a:r>
              <a:rPr lang="en-US" dirty="0">
                <a:solidFill>
                  <a:srgbClr val="0000FF"/>
                </a:solidFill>
                <a:latin typeface="Segoe UI Light" panose="020B0502040204020203" pitchFamily="34" charset="0"/>
                <a:cs typeface="Segoe UI Light" panose="020B0502040204020203" pitchFamily="34" charset="0"/>
              </a:rPr>
              <a:t>11.1, 9.4, 9.9, 13.3, 10.3, 12.2, 5.7, 8.1, 15.7, 9.1, 10.6, 9.2, 8.9, 12.7, 10.2, 10.8, 11.0, 9.5, 8.9, 12.3, 11.2, 10.3, 10.9, 14.8, 8.8, 10.3, 13.0, 10.2, 9.4, 8.9, 10.6, 9.3, 7.9, 12.5, 9.6, 10.1</a:t>
            </a:r>
            <a:endParaRPr lang="is-IS" dirty="0">
              <a:solidFill>
                <a:srgbClr val="0000FF"/>
              </a:solidFill>
              <a:latin typeface="Segoe UI Light" panose="020B0502040204020203" pitchFamily="34" charset="0"/>
              <a:cs typeface="Segoe UI Light" panose="020B0502040204020203" pitchFamily="34" charset="0"/>
            </a:endParaRPr>
          </a:p>
        </p:txBody>
      </p:sp>
      <p:sp>
        <p:nvSpPr>
          <p:cNvPr id="5" name="Content Placeholder 2"/>
          <p:cNvSpPr txBox="1">
            <a:spLocks/>
          </p:cNvSpPr>
          <p:nvPr/>
        </p:nvSpPr>
        <p:spPr>
          <a:xfrm>
            <a:off x="1846517" y="4889336"/>
            <a:ext cx="8229600" cy="164413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800000"/>
                </a:solidFill>
                <a:latin typeface="Segoe UI Light" panose="020B0502040204020203" pitchFamily="34" charset="0"/>
                <a:cs typeface="Segoe UI Light" panose="020B0502040204020203" pitchFamily="34" charset="0"/>
              </a:rPr>
              <a:t>Use a single sample t-test (or z-test), 2-sided. H</a:t>
            </a:r>
            <a:r>
              <a:rPr lang="en-US" baseline="-25000" dirty="0">
                <a:solidFill>
                  <a:srgbClr val="800000"/>
                </a:solidFill>
                <a:latin typeface="Segoe UI Light" panose="020B0502040204020203" pitchFamily="34" charset="0"/>
                <a:cs typeface="Segoe UI Light" panose="020B0502040204020203" pitchFamily="34" charset="0"/>
              </a:rPr>
              <a:t>0</a:t>
            </a:r>
            <a:r>
              <a:rPr lang="en-US" dirty="0">
                <a:solidFill>
                  <a:srgbClr val="800000"/>
                </a:solidFill>
                <a:latin typeface="Segoe UI Light" panose="020B0502040204020203" pitchFamily="34" charset="0"/>
                <a:cs typeface="Segoe UI Light" panose="020B0502040204020203" pitchFamily="34" charset="0"/>
              </a:rPr>
              <a:t>: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=10</a:t>
            </a:r>
            <a:r>
              <a:rPr lang="en-US" baseline="-25000" dirty="0">
                <a:solidFill>
                  <a:srgbClr val="800000"/>
                </a:solidFill>
                <a:latin typeface="Segoe UI Light" panose="020B0502040204020203" pitchFamily="34" charset="0"/>
                <a:cs typeface="Segoe UI Light" panose="020B0502040204020203" pitchFamily="34" charset="0"/>
              </a:rPr>
              <a:t> </a:t>
            </a:r>
            <a:r>
              <a:rPr lang="en-US" dirty="0">
                <a:solidFill>
                  <a:srgbClr val="800000"/>
                </a:solidFill>
                <a:latin typeface="Segoe UI Light" panose="020B0502040204020203" pitchFamily="34" charset="0"/>
                <a:cs typeface="Segoe UI Light" panose="020B0502040204020203" pitchFamily="34" charset="0"/>
              </a:rPr>
              <a:t>, H</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≠10. </a:t>
            </a:r>
          </a:p>
          <a:p>
            <a:r>
              <a:rPr lang="en-US" dirty="0">
                <a:solidFill>
                  <a:srgbClr val="800000"/>
                </a:solidFill>
                <a:latin typeface="Segoe UI Light" panose="020B0502040204020203" pitchFamily="34" charset="0"/>
                <a:cs typeface="Segoe UI Light" panose="020B0502040204020203" pitchFamily="34" charset="0"/>
              </a:rPr>
              <a:t>Answer is we cannot reject.</a:t>
            </a:r>
          </a:p>
        </p:txBody>
      </p:sp>
    </p:spTree>
    <p:extLst>
      <p:ext uri="{BB962C8B-B14F-4D97-AF65-F5344CB8AC3E}">
        <p14:creationId xmlns:p14="http://schemas.microsoft.com/office/powerpoint/2010/main" val="399761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4294967295"/>
          </p:nvPr>
        </p:nvSpPr>
        <p:spPr/>
        <p:txBody>
          <a:bodyPr>
            <a:normAutofit/>
          </a:bodyPr>
          <a:lstStyle/>
          <a:p>
            <a:r>
              <a:rPr lang="en-US" dirty="0"/>
              <a:t>Which test to use?</a:t>
            </a:r>
          </a:p>
          <a:p>
            <a:r>
              <a:rPr lang="en-US" dirty="0"/>
              <a:t>I claim that the amount of toothpaste in a tube is normal, with mean 10 units. You say it’s not.</a:t>
            </a:r>
          </a:p>
        </p:txBody>
      </p:sp>
      <p:sp>
        <p:nvSpPr>
          <p:cNvPr id="4" name="Rectangle 3"/>
          <p:cNvSpPr/>
          <p:nvPr/>
        </p:nvSpPr>
        <p:spPr>
          <a:xfrm>
            <a:off x="1846518" y="3274558"/>
            <a:ext cx="8821483" cy="861774"/>
          </a:xfrm>
          <a:prstGeom prst="rect">
            <a:avLst/>
          </a:prstGeom>
        </p:spPr>
        <p:txBody>
          <a:bodyPr wrap="square">
            <a:spAutoFit/>
          </a:bodyPr>
          <a:lstStyle/>
          <a:p>
            <a:pPr lvl="1"/>
            <a:r>
              <a:rPr lang="en-US" sz="3200" dirty="0">
                <a:solidFill>
                  <a:srgbClr val="0000FF"/>
                </a:solidFill>
                <a:latin typeface="Segoe UI Light" panose="020B0502040204020203" pitchFamily="34" charset="0"/>
                <a:cs typeface="Segoe UI Light" panose="020B0502040204020203" pitchFamily="34" charset="0"/>
              </a:rPr>
              <a:t>Measurements from each tube of toothpaste: </a:t>
            </a:r>
          </a:p>
          <a:p>
            <a:pPr lvl="1"/>
            <a:r>
              <a:rPr lang="en-US" dirty="0">
                <a:solidFill>
                  <a:srgbClr val="0000FF"/>
                </a:solidFill>
                <a:latin typeface="Segoe UI Light" panose="020B0502040204020203" pitchFamily="34" charset="0"/>
                <a:cs typeface="Segoe UI Light" panose="020B0502040204020203" pitchFamily="34" charset="0"/>
              </a:rPr>
              <a:t>11.1, 9.4, 9.9, 13.3, 10.3, 12.2, 5.7, 8.1</a:t>
            </a:r>
            <a:endParaRPr lang="is-IS" dirty="0">
              <a:solidFill>
                <a:srgbClr val="0000FF"/>
              </a:solidFill>
              <a:latin typeface="Segoe UI Light" panose="020B0502040204020203" pitchFamily="34" charset="0"/>
              <a:cs typeface="Segoe UI Light" panose="020B0502040204020203" pitchFamily="34" charset="0"/>
            </a:endParaRPr>
          </a:p>
        </p:txBody>
      </p:sp>
      <p:sp>
        <p:nvSpPr>
          <p:cNvPr id="5" name="Content Placeholder 2"/>
          <p:cNvSpPr txBox="1">
            <a:spLocks/>
          </p:cNvSpPr>
          <p:nvPr/>
        </p:nvSpPr>
        <p:spPr>
          <a:xfrm>
            <a:off x="1846517" y="4889336"/>
            <a:ext cx="6353902" cy="164413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800000"/>
                </a:solidFill>
                <a:latin typeface="Segoe UI Light" panose="020B0502040204020203" pitchFamily="34" charset="0"/>
                <a:cs typeface="Segoe UI Light" panose="020B0502040204020203" pitchFamily="34" charset="0"/>
              </a:rPr>
              <a:t>Use a single sample t-test, 2-sided. H</a:t>
            </a:r>
            <a:r>
              <a:rPr lang="en-US" baseline="-25000" dirty="0">
                <a:solidFill>
                  <a:srgbClr val="800000"/>
                </a:solidFill>
                <a:latin typeface="Segoe UI Light" panose="020B0502040204020203" pitchFamily="34" charset="0"/>
                <a:cs typeface="Segoe UI Light" panose="020B0502040204020203" pitchFamily="34" charset="0"/>
              </a:rPr>
              <a:t>0</a:t>
            </a:r>
            <a:r>
              <a:rPr lang="en-US" dirty="0">
                <a:solidFill>
                  <a:srgbClr val="800000"/>
                </a:solidFill>
                <a:latin typeface="Segoe UI Light" panose="020B0502040204020203" pitchFamily="34" charset="0"/>
                <a:cs typeface="Segoe UI Light" panose="020B0502040204020203" pitchFamily="34" charset="0"/>
              </a:rPr>
              <a:t>: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=10</a:t>
            </a:r>
            <a:r>
              <a:rPr lang="en-US" baseline="-25000" dirty="0">
                <a:solidFill>
                  <a:srgbClr val="800000"/>
                </a:solidFill>
                <a:latin typeface="Segoe UI Light" panose="020B0502040204020203" pitchFamily="34" charset="0"/>
                <a:cs typeface="Segoe UI Light" panose="020B0502040204020203" pitchFamily="34" charset="0"/>
              </a:rPr>
              <a:t> </a:t>
            </a:r>
            <a:r>
              <a:rPr lang="en-US" dirty="0">
                <a:solidFill>
                  <a:srgbClr val="800000"/>
                </a:solidFill>
                <a:latin typeface="Segoe UI Light" panose="020B0502040204020203" pitchFamily="34" charset="0"/>
                <a:cs typeface="Segoe UI Light" panose="020B0502040204020203" pitchFamily="34" charset="0"/>
              </a:rPr>
              <a:t>, H</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≠10. </a:t>
            </a:r>
          </a:p>
          <a:p>
            <a:r>
              <a:rPr lang="en-US" dirty="0">
                <a:solidFill>
                  <a:srgbClr val="800000"/>
                </a:solidFill>
                <a:latin typeface="Segoe UI Light" panose="020B0502040204020203" pitchFamily="34" charset="0"/>
                <a:cs typeface="Segoe UI Light" panose="020B0502040204020203" pitchFamily="34" charset="0"/>
              </a:rPr>
              <a:t>Again cannot reject.</a:t>
            </a:r>
          </a:p>
        </p:txBody>
      </p:sp>
    </p:spTree>
    <p:extLst>
      <p:ext uri="{BB962C8B-B14F-4D97-AF65-F5344CB8AC3E}">
        <p14:creationId xmlns:p14="http://schemas.microsoft.com/office/powerpoint/2010/main" val="27435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4294967295"/>
          </p:nvPr>
        </p:nvSpPr>
        <p:spPr/>
        <p:txBody>
          <a:bodyPr>
            <a:normAutofit/>
          </a:bodyPr>
          <a:lstStyle/>
          <a:p>
            <a:r>
              <a:rPr lang="en-US" dirty="0"/>
              <a:t>The Major Trucking Company claims they generally have more trucks operating daily than the Worthwhile Trucking Company. </a:t>
            </a:r>
          </a:p>
        </p:txBody>
      </p:sp>
      <p:sp>
        <p:nvSpPr>
          <p:cNvPr id="4" name="Rectangle 3"/>
          <p:cNvSpPr/>
          <p:nvPr/>
        </p:nvSpPr>
        <p:spPr>
          <a:xfrm>
            <a:off x="1634877" y="2812705"/>
            <a:ext cx="8893630" cy="1138773"/>
          </a:xfrm>
          <a:prstGeom prst="rect">
            <a:avLst/>
          </a:prstGeom>
        </p:spPr>
        <p:txBody>
          <a:bodyPr wrap="square">
            <a:spAutoFit/>
          </a:bodyPr>
          <a:lstStyle/>
          <a:p>
            <a:pPr lvl="1"/>
            <a:r>
              <a:rPr lang="en-US" sz="3200" dirty="0">
                <a:solidFill>
                  <a:srgbClr val="0000FF"/>
                </a:solidFill>
                <a:latin typeface="Segoe UI Light" panose="020B0502040204020203" pitchFamily="34" charset="0"/>
                <a:cs typeface="Segoe UI Light" panose="020B0502040204020203" pitchFamily="34" charset="0"/>
              </a:rPr>
              <a:t>Major’s daily number of trucks : </a:t>
            </a:r>
          </a:p>
          <a:p>
            <a:pPr lvl="1"/>
            <a:r>
              <a:rPr lang="en-US" dirty="0">
                <a:solidFill>
                  <a:srgbClr val="0000FF"/>
                </a:solidFill>
                <a:latin typeface="Segoe UI Light" panose="020B0502040204020203" pitchFamily="34" charset="0"/>
                <a:cs typeface="Segoe UI Light" panose="020B0502040204020203" pitchFamily="34" charset="0"/>
              </a:rPr>
              <a:t>111, 94, 99, 133, 103, 122, 57, 81, 157, 91, 106, 92, 89, 127, 102, 108, 110, 95, 89, 123, 112, 103, 109, 148, 88, 103, 130, 102, 94, 89, 106, 93, 79, 125, 96, 101</a:t>
            </a:r>
            <a:endParaRPr lang="is-IS" dirty="0">
              <a:solidFill>
                <a:srgbClr val="0000FF"/>
              </a:solidFill>
              <a:latin typeface="Segoe UI Light" panose="020B0502040204020203" pitchFamily="34" charset="0"/>
              <a:cs typeface="Segoe UI Light" panose="020B0502040204020203" pitchFamily="34" charset="0"/>
            </a:endParaRPr>
          </a:p>
        </p:txBody>
      </p:sp>
      <p:sp>
        <p:nvSpPr>
          <p:cNvPr id="5" name="Content Placeholder 2"/>
          <p:cNvSpPr txBox="1">
            <a:spLocks/>
          </p:cNvSpPr>
          <p:nvPr/>
        </p:nvSpPr>
        <p:spPr>
          <a:xfrm>
            <a:off x="1634878" y="5565634"/>
            <a:ext cx="8662747" cy="122710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solidFill>
                  <a:srgbClr val="800000"/>
                </a:solidFill>
                <a:latin typeface="Segoe UI Light" panose="020B0502040204020203" pitchFamily="34" charset="0"/>
                <a:cs typeface="Segoe UI Light" panose="020B0502040204020203" pitchFamily="34" charset="0"/>
              </a:rPr>
              <a:t>Use a t-test for 2 independent samples, unequal variances,  right tailed. H</a:t>
            </a:r>
            <a:r>
              <a:rPr lang="en-US" baseline="-25000" dirty="0">
                <a:solidFill>
                  <a:srgbClr val="800000"/>
                </a:solidFill>
                <a:latin typeface="Segoe UI Light" panose="020B0502040204020203" pitchFamily="34" charset="0"/>
                <a:cs typeface="Segoe UI Light" panose="020B0502040204020203" pitchFamily="34" charset="0"/>
              </a:rPr>
              <a:t>0</a:t>
            </a:r>
            <a:r>
              <a:rPr lang="en-US" dirty="0">
                <a:solidFill>
                  <a:srgbClr val="800000"/>
                </a:solidFill>
                <a:latin typeface="Segoe UI Light" panose="020B0502040204020203" pitchFamily="34" charset="0"/>
                <a:cs typeface="Segoe UI Light" panose="020B0502040204020203" pitchFamily="34" charset="0"/>
              </a:rPr>
              <a:t>: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-μ</a:t>
            </a:r>
            <a:r>
              <a:rPr lang="en-US" baseline="-25000" dirty="0">
                <a:solidFill>
                  <a:srgbClr val="800000"/>
                </a:solidFill>
                <a:latin typeface="Segoe UI Light" panose="020B0502040204020203" pitchFamily="34" charset="0"/>
                <a:cs typeface="Segoe UI Light" panose="020B0502040204020203" pitchFamily="34" charset="0"/>
              </a:rPr>
              <a:t>2</a:t>
            </a:r>
            <a:r>
              <a:rPr lang="en-US" dirty="0">
                <a:solidFill>
                  <a:srgbClr val="800000"/>
                </a:solidFill>
                <a:latin typeface="Segoe UI Light" panose="020B0502040204020203" pitchFamily="34" charset="0"/>
                <a:cs typeface="Segoe UI Light" panose="020B0502040204020203" pitchFamily="34" charset="0"/>
              </a:rPr>
              <a:t>=0. H</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 Right tailed,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&gt;μ</a:t>
            </a:r>
            <a:r>
              <a:rPr lang="en-US" baseline="-25000" dirty="0">
                <a:solidFill>
                  <a:srgbClr val="800000"/>
                </a:solidFill>
                <a:latin typeface="Segoe UI Light" panose="020B0502040204020203" pitchFamily="34" charset="0"/>
                <a:cs typeface="Segoe UI Light" panose="020B0502040204020203" pitchFamily="34" charset="0"/>
              </a:rPr>
              <a:t>2</a:t>
            </a:r>
            <a:r>
              <a:rPr lang="en-US" dirty="0">
                <a:solidFill>
                  <a:srgbClr val="800000"/>
                </a:solidFill>
                <a:latin typeface="Segoe UI Light" panose="020B0502040204020203" pitchFamily="34" charset="0"/>
                <a:cs typeface="Segoe UI Light" panose="020B0502040204020203" pitchFamily="34" charset="0"/>
              </a:rPr>
              <a:t>.</a:t>
            </a:r>
          </a:p>
        </p:txBody>
      </p:sp>
      <p:sp>
        <p:nvSpPr>
          <p:cNvPr id="6" name="Rectangle 5"/>
          <p:cNvSpPr/>
          <p:nvPr/>
        </p:nvSpPr>
        <p:spPr>
          <a:xfrm>
            <a:off x="1596401" y="4074525"/>
            <a:ext cx="8874387" cy="1138773"/>
          </a:xfrm>
          <a:prstGeom prst="rect">
            <a:avLst/>
          </a:prstGeom>
        </p:spPr>
        <p:txBody>
          <a:bodyPr wrap="square">
            <a:spAutoFit/>
          </a:bodyPr>
          <a:lstStyle/>
          <a:p>
            <a:pPr lvl="1"/>
            <a:r>
              <a:rPr lang="en-US" sz="3200" dirty="0" err="1">
                <a:solidFill>
                  <a:srgbClr val="0000FF"/>
                </a:solidFill>
                <a:latin typeface="Segoe UI Light" panose="020B0502040204020203" pitchFamily="34" charset="0"/>
                <a:cs typeface="Segoe UI Light" panose="020B0502040204020203" pitchFamily="34" charset="0"/>
              </a:rPr>
              <a:t>Worthwhile’s</a:t>
            </a:r>
            <a:r>
              <a:rPr lang="en-US" sz="3200" dirty="0">
                <a:solidFill>
                  <a:srgbClr val="0000FF"/>
                </a:solidFill>
                <a:latin typeface="Segoe UI Light" panose="020B0502040204020203" pitchFamily="34" charset="0"/>
                <a:cs typeface="Segoe UI Light" panose="020B0502040204020203" pitchFamily="34" charset="0"/>
              </a:rPr>
              <a:t> daily number of trucks : </a:t>
            </a:r>
          </a:p>
          <a:p>
            <a:pPr lvl="1"/>
            <a:r>
              <a:rPr lang="en-US" dirty="0">
                <a:solidFill>
                  <a:srgbClr val="0000FF"/>
                </a:solidFill>
                <a:latin typeface="Segoe UI Light" panose="020B0502040204020203" pitchFamily="34" charset="0"/>
                <a:cs typeface="Segoe UI Light" panose="020B0502040204020203" pitchFamily="34" charset="0"/>
              </a:rPr>
              <a:t>101, 91, 96, 113, 91, 111, 72, 127, 92, 116, 90, 89, 126, 112, 108, 110, 95, 89, 123, 112, 128, 89, 100, 131</a:t>
            </a:r>
            <a:endParaRPr lang="is-IS" dirty="0">
              <a:solidFill>
                <a:srgbClr val="0000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114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4294967295"/>
          </p:nvPr>
        </p:nvSpPr>
        <p:spPr/>
        <p:txBody>
          <a:bodyPr>
            <a:normAutofit/>
          </a:bodyPr>
          <a:lstStyle/>
          <a:p>
            <a:r>
              <a:rPr lang="en-US" dirty="0"/>
              <a:t>I claim that more than half of all women in Louisiana vote.</a:t>
            </a:r>
          </a:p>
        </p:txBody>
      </p:sp>
      <p:sp>
        <p:nvSpPr>
          <p:cNvPr id="4" name="Rectangle 3"/>
          <p:cNvSpPr/>
          <p:nvPr/>
        </p:nvSpPr>
        <p:spPr>
          <a:xfrm>
            <a:off x="1634877" y="2812704"/>
            <a:ext cx="8893630" cy="861774"/>
          </a:xfrm>
          <a:prstGeom prst="rect">
            <a:avLst/>
          </a:prstGeom>
        </p:spPr>
        <p:txBody>
          <a:bodyPr wrap="square">
            <a:spAutoFit/>
          </a:bodyPr>
          <a:lstStyle/>
          <a:p>
            <a:pPr lvl="1"/>
            <a:r>
              <a:rPr lang="en-US" sz="3200" dirty="0">
                <a:solidFill>
                  <a:srgbClr val="0000FF"/>
                </a:solidFill>
                <a:latin typeface="Segoe UI Light" panose="020B0502040204020203" pitchFamily="34" charset="0"/>
                <a:cs typeface="Segoe UI Light" panose="020B0502040204020203" pitchFamily="34" charset="0"/>
              </a:rPr>
              <a:t>Survey of women voters: </a:t>
            </a:r>
          </a:p>
          <a:p>
            <a:pPr lvl="1"/>
            <a:r>
              <a:rPr lang="en-US" dirty="0">
                <a:solidFill>
                  <a:srgbClr val="0000FF"/>
                </a:solidFill>
                <a:latin typeface="Segoe UI Light" panose="020B0502040204020203" pitchFamily="34" charset="0"/>
                <a:cs typeface="Segoe UI Light" panose="020B0502040204020203" pitchFamily="34" charset="0"/>
              </a:rPr>
              <a:t>1,0,1,1,0,0,1,1,1,0,1,0,1,0,1,1,0,1,0,1,0,1,1,0,0,0,1,0,1,1,0,1,0,1,0,0,1,0,0,1,0,1,0,0,0</a:t>
            </a:r>
            <a:r>
              <a:rPr lang="is-IS" dirty="0">
                <a:solidFill>
                  <a:srgbClr val="0000FF"/>
                </a:solidFill>
                <a:latin typeface="Segoe UI Light" panose="020B0502040204020203" pitchFamily="34" charset="0"/>
                <a:cs typeface="Segoe UI Light" panose="020B0502040204020203" pitchFamily="34" charset="0"/>
              </a:rPr>
              <a:t>…</a:t>
            </a:r>
          </a:p>
        </p:txBody>
      </p:sp>
      <p:sp>
        <p:nvSpPr>
          <p:cNvPr id="5" name="Content Placeholder 2"/>
          <p:cNvSpPr txBox="1">
            <a:spLocks/>
          </p:cNvSpPr>
          <p:nvPr/>
        </p:nvSpPr>
        <p:spPr>
          <a:xfrm>
            <a:off x="1634878" y="4952082"/>
            <a:ext cx="8662747" cy="12271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solidFill>
                  <a:srgbClr val="800000"/>
                </a:solidFill>
                <a:latin typeface="Segoe UI Light" panose="020B0502040204020203" pitchFamily="34" charset="0"/>
                <a:cs typeface="Segoe UI Light" panose="020B0502040204020203" pitchFamily="34" charset="0"/>
              </a:rPr>
              <a:t>Use the binomial distribution to calculate the p-value, H</a:t>
            </a:r>
            <a:r>
              <a:rPr lang="en-US" baseline="-25000" dirty="0">
                <a:solidFill>
                  <a:srgbClr val="800000"/>
                </a:solidFill>
                <a:latin typeface="Segoe UI Light" panose="020B0502040204020203" pitchFamily="34" charset="0"/>
                <a:cs typeface="Segoe UI Light" panose="020B0502040204020203" pitchFamily="34" charset="0"/>
              </a:rPr>
              <a:t>0</a:t>
            </a:r>
            <a:r>
              <a:rPr lang="en-US" dirty="0">
                <a:solidFill>
                  <a:srgbClr val="800000"/>
                </a:solidFill>
                <a:latin typeface="Segoe UI Light" panose="020B0502040204020203" pitchFamily="34" charset="0"/>
                <a:cs typeface="Segoe UI Light" panose="020B0502040204020203" pitchFamily="34" charset="0"/>
              </a:rPr>
              <a:t>: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=0.5. H</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 Right tailed,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&gt;0.5.</a:t>
            </a:r>
          </a:p>
        </p:txBody>
      </p:sp>
    </p:spTree>
    <p:extLst>
      <p:ext uri="{BB962C8B-B14F-4D97-AF65-F5344CB8AC3E}">
        <p14:creationId xmlns:p14="http://schemas.microsoft.com/office/powerpoint/2010/main" val="195312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564" y="1447800"/>
            <a:ext cx="7596559" cy="403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2981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4294967295"/>
          </p:nvPr>
        </p:nvSpPr>
        <p:spPr/>
        <p:txBody>
          <a:bodyPr>
            <a:normAutofit/>
          </a:bodyPr>
          <a:lstStyle/>
          <a:p>
            <a:r>
              <a:rPr lang="en-US" dirty="0" err="1"/>
              <a:t>Telecommz</a:t>
            </a:r>
            <a:r>
              <a:rPr lang="en-US" dirty="0"/>
              <a:t> claims that customers purchase more during the day than at night</a:t>
            </a:r>
          </a:p>
        </p:txBody>
      </p:sp>
      <p:sp>
        <p:nvSpPr>
          <p:cNvPr id="5" name="Content Placeholder 2"/>
          <p:cNvSpPr txBox="1">
            <a:spLocks/>
          </p:cNvSpPr>
          <p:nvPr/>
        </p:nvSpPr>
        <p:spPr>
          <a:xfrm>
            <a:off x="1634878" y="4338530"/>
            <a:ext cx="8855149" cy="208889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dirty="0">
                <a:solidFill>
                  <a:srgbClr val="800000"/>
                </a:solidFill>
                <a:latin typeface="Segoe UI Light" panose="020B0502040204020203" pitchFamily="34" charset="0"/>
                <a:cs typeface="Segoe UI Light" panose="020B0502040204020203" pitchFamily="34" charset="0"/>
              </a:rPr>
              <a:t>Use a t-test for paired samples, right tailed. H</a:t>
            </a:r>
            <a:r>
              <a:rPr lang="en-US" baseline="-25000" dirty="0">
                <a:solidFill>
                  <a:srgbClr val="800000"/>
                </a:solidFill>
                <a:latin typeface="Segoe UI Light" panose="020B0502040204020203" pitchFamily="34" charset="0"/>
                <a:cs typeface="Segoe UI Light" panose="020B0502040204020203" pitchFamily="34" charset="0"/>
              </a:rPr>
              <a:t>0</a:t>
            </a:r>
            <a:r>
              <a:rPr lang="en-US" dirty="0">
                <a:solidFill>
                  <a:srgbClr val="800000"/>
                </a:solidFill>
                <a:latin typeface="Segoe UI Light" panose="020B0502040204020203" pitchFamily="34" charset="0"/>
                <a:cs typeface="Segoe UI Light" panose="020B0502040204020203" pitchFamily="34" charset="0"/>
              </a:rPr>
              <a:t>: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-μ</a:t>
            </a:r>
            <a:r>
              <a:rPr lang="en-US" baseline="-25000" dirty="0">
                <a:solidFill>
                  <a:srgbClr val="800000"/>
                </a:solidFill>
                <a:latin typeface="Segoe UI Light" panose="020B0502040204020203" pitchFamily="34" charset="0"/>
                <a:cs typeface="Segoe UI Light" panose="020B0502040204020203" pitchFamily="34" charset="0"/>
              </a:rPr>
              <a:t>2</a:t>
            </a:r>
            <a:r>
              <a:rPr lang="en-US" dirty="0">
                <a:solidFill>
                  <a:srgbClr val="800000"/>
                </a:solidFill>
                <a:latin typeface="Segoe UI Light" panose="020B0502040204020203" pitchFamily="34" charset="0"/>
                <a:cs typeface="Segoe UI Light" panose="020B0502040204020203" pitchFamily="34" charset="0"/>
              </a:rPr>
              <a:t>=0. H</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 Right tailed,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&gt;μ</a:t>
            </a:r>
            <a:r>
              <a:rPr lang="en-US" baseline="-25000" dirty="0">
                <a:solidFill>
                  <a:srgbClr val="800000"/>
                </a:solidFill>
                <a:latin typeface="Segoe UI Light" panose="020B0502040204020203" pitchFamily="34" charset="0"/>
                <a:cs typeface="Segoe UI Light" panose="020B0502040204020203" pitchFamily="34" charset="0"/>
              </a:rPr>
              <a:t>2</a:t>
            </a:r>
            <a:r>
              <a:rPr lang="en-US" dirty="0">
                <a:solidFill>
                  <a:srgbClr val="800000"/>
                </a:solidFill>
                <a:latin typeface="Segoe UI Light" panose="020B0502040204020203" pitchFamily="34" charset="0"/>
                <a:cs typeface="Segoe UI Light" panose="020B0502040204020203" pitchFamily="34" charset="0"/>
              </a:rPr>
              <a:t>.</a:t>
            </a:r>
          </a:p>
          <a:p>
            <a:pPr marL="457200" lvl="1" indent="0">
              <a:buNone/>
            </a:pPr>
            <a:endParaRPr lang="en-US" dirty="0">
              <a:solidFill>
                <a:srgbClr val="800000"/>
              </a:solidFill>
              <a:latin typeface="Segoe UI Light" panose="020B0502040204020203" pitchFamily="34" charset="0"/>
              <a:cs typeface="Segoe UI Light" panose="020B0502040204020203" pitchFamily="34" charset="0"/>
            </a:endParaRPr>
          </a:p>
          <a:p>
            <a:pPr marL="457200" lvl="1" indent="0">
              <a:buNone/>
            </a:pPr>
            <a:r>
              <a:rPr lang="en-US" dirty="0">
                <a:solidFill>
                  <a:srgbClr val="800000"/>
                </a:solidFill>
                <a:latin typeface="Segoe UI Light" panose="020B0502040204020203" pitchFamily="34" charset="0"/>
                <a:cs typeface="Segoe UI Light" panose="020B0502040204020203" pitchFamily="34" charset="0"/>
              </a:rPr>
              <a:t>Use a sign test for matched pairs.</a:t>
            </a:r>
          </a:p>
          <a:p>
            <a:pPr marL="457200" lvl="1" indent="0">
              <a:buNone/>
            </a:pPr>
            <a:endParaRPr lang="en-US" dirty="0">
              <a:solidFill>
                <a:srgbClr val="800000"/>
              </a:solidFill>
              <a:latin typeface="Segoe UI Light" panose="020B0502040204020203" pitchFamily="34" charset="0"/>
              <a:cs typeface="Segoe UI Light" panose="020B0502040204020203" pitchFamily="34" charset="0"/>
            </a:endParaRPr>
          </a:p>
        </p:txBody>
      </p:sp>
      <p:graphicFrame>
        <p:nvGraphicFramePr>
          <p:cNvPr id="7" name="Table 6"/>
          <p:cNvGraphicFramePr>
            <a:graphicFrameLocks noGrp="1"/>
          </p:cNvGraphicFramePr>
          <p:nvPr>
            <p:extLst/>
          </p:nvPr>
        </p:nvGraphicFramePr>
        <p:xfrm>
          <a:off x="2336105" y="2570803"/>
          <a:ext cx="7345824" cy="1112520"/>
        </p:xfrm>
        <a:graphic>
          <a:graphicData uri="http://schemas.openxmlformats.org/drawingml/2006/table">
            <a:tbl>
              <a:tblPr firstRow="1" bandRow="1">
                <a:tableStyleId>{5940675A-B579-460E-94D1-54222C63F5DA}</a:tableStyleId>
              </a:tblPr>
              <a:tblGrid>
                <a:gridCol w="707887">
                  <a:extLst>
                    <a:ext uri="{9D8B030D-6E8A-4147-A177-3AD203B41FA5}">
                      <a16:colId xmlns:a16="http://schemas.microsoft.com/office/drawing/2014/main" val="20000"/>
                    </a:ext>
                  </a:extLst>
                </a:gridCol>
                <a:gridCol w="511313">
                  <a:extLst>
                    <a:ext uri="{9D8B030D-6E8A-4147-A177-3AD203B41FA5}">
                      <a16:colId xmlns:a16="http://schemas.microsoft.com/office/drawing/2014/main" val="20001"/>
                    </a:ext>
                  </a:extLst>
                </a:gridCol>
                <a:gridCol w="700832">
                  <a:extLst>
                    <a:ext uri="{9D8B030D-6E8A-4147-A177-3AD203B41FA5}">
                      <a16:colId xmlns:a16="http://schemas.microsoft.com/office/drawing/2014/main" val="20002"/>
                    </a:ext>
                  </a:extLst>
                </a:gridCol>
                <a:gridCol w="788856">
                  <a:extLst>
                    <a:ext uri="{9D8B030D-6E8A-4147-A177-3AD203B41FA5}">
                      <a16:colId xmlns:a16="http://schemas.microsoft.com/office/drawing/2014/main" val="20003"/>
                    </a:ext>
                  </a:extLst>
                </a:gridCol>
                <a:gridCol w="731135">
                  <a:extLst>
                    <a:ext uri="{9D8B030D-6E8A-4147-A177-3AD203B41FA5}">
                      <a16:colId xmlns:a16="http://schemas.microsoft.com/office/drawing/2014/main" val="20004"/>
                    </a:ext>
                  </a:extLst>
                </a:gridCol>
                <a:gridCol w="596453">
                  <a:extLst>
                    <a:ext uri="{9D8B030D-6E8A-4147-A177-3AD203B41FA5}">
                      <a16:colId xmlns:a16="http://schemas.microsoft.com/office/drawing/2014/main" val="20005"/>
                    </a:ext>
                  </a:extLst>
                </a:gridCol>
                <a:gridCol w="632044">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990242">
                  <a:extLst>
                    <a:ext uri="{9D8B030D-6E8A-4147-A177-3AD203B41FA5}">
                      <a16:colId xmlns:a16="http://schemas.microsoft.com/office/drawing/2014/main" val="20008"/>
                    </a:ext>
                  </a:extLst>
                </a:gridCol>
                <a:gridCol w="1077462">
                  <a:extLst>
                    <a:ext uri="{9D8B030D-6E8A-4147-A177-3AD203B41FA5}">
                      <a16:colId xmlns:a16="http://schemas.microsoft.com/office/drawing/2014/main" val="20009"/>
                    </a:ext>
                  </a:extLst>
                </a:gridCol>
              </a:tblGrid>
              <a:tr h="370840">
                <a:tc>
                  <a:txBody>
                    <a:bodyPr/>
                    <a:lstStyle/>
                    <a:p>
                      <a:endParaRPr lang="en-US" dirty="0"/>
                    </a:p>
                  </a:txBody>
                  <a:tcPr/>
                </a:tc>
                <a:tc>
                  <a:txBody>
                    <a:bodyPr/>
                    <a:lstStyle/>
                    <a:p>
                      <a:r>
                        <a:rPr lang="en-US" dirty="0"/>
                        <a:t>Joe</a:t>
                      </a:r>
                    </a:p>
                  </a:txBody>
                  <a:tcPr/>
                </a:tc>
                <a:tc>
                  <a:txBody>
                    <a:bodyPr/>
                    <a:lstStyle/>
                    <a:p>
                      <a:r>
                        <a:rPr lang="en-US" dirty="0"/>
                        <a:t>Amy</a:t>
                      </a:r>
                    </a:p>
                  </a:txBody>
                  <a:tcPr/>
                </a:tc>
                <a:tc>
                  <a:txBody>
                    <a:bodyPr/>
                    <a:lstStyle/>
                    <a:p>
                      <a:r>
                        <a:rPr lang="en-US" dirty="0"/>
                        <a:t>Marie</a:t>
                      </a:r>
                    </a:p>
                  </a:txBody>
                  <a:tcPr/>
                </a:tc>
                <a:tc>
                  <a:txBody>
                    <a:bodyPr/>
                    <a:lstStyle/>
                    <a:p>
                      <a:r>
                        <a:rPr lang="en-US" dirty="0"/>
                        <a:t>Carl</a:t>
                      </a:r>
                    </a:p>
                  </a:txBody>
                  <a:tcPr/>
                </a:tc>
                <a:tc>
                  <a:txBody>
                    <a:bodyPr/>
                    <a:lstStyle/>
                    <a:p>
                      <a:r>
                        <a:rPr lang="en-US" dirty="0"/>
                        <a:t>Sam</a:t>
                      </a:r>
                    </a:p>
                  </a:txBody>
                  <a:tcPr/>
                </a:tc>
                <a:tc>
                  <a:txBody>
                    <a:bodyPr/>
                    <a:lstStyle/>
                    <a:p>
                      <a:r>
                        <a:rPr lang="en-US" dirty="0"/>
                        <a:t>Paul</a:t>
                      </a:r>
                    </a:p>
                  </a:txBody>
                  <a:tcPr/>
                </a:tc>
                <a:tc>
                  <a:txBody>
                    <a:bodyPr/>
                    <a:lstStyle/>
                    <a:p>
                      <a:r>
                        <a:rPr lang="en-US" dirty="0"/>
                        <a:t>Ari</a:t>
                      </a:r>
                    </a:p>
                  </a:txBody>
                  <a:tcPr/>
                </a:tc>
                <a:tc>
                  <a:txBody>
                    <a:bodyPr/>
                    <a:lstStyle/>
                    <a:p>
                      <a:r>
                        <a:rPr lang="en-US" dirty="0"/>
                        <a:t>Gemma</a:t>
                      </a:r>
                    </a:p>
                  </a:txBody>
                  <a:tcPr/>
                </a:tc>
                <a:tc>
                  <a:txBody>
                    <a:bodyPr/>
                    <a:lstStyle/>
                    <a:p>
                      <a:r>
                        <a:rPr lang="is-IS" dirty="0"/>
                        <a:t>…</a:t>
                      </a:r>
                      <a:endParaRPr lang="en-US" dirty="0"/>
                    </a:p>
                  </a:txBody>
                  <a:tcPr/>
                </a:tc>
                <a:extLst>
                  <a:ext uri="{0D108BD9-81ED-4DB2-BD59-A6C34878D82A}">
                    <a16:rowId xmlns:a16="http://schemas.microsoft.com/office/drawing/2014/main" val="10000"/>
                  </a:ext>
                </a:extLst>
              </a:tr>
              <a:tr h="370840">
                <a:tc>
                  <a:txBody>
                    <a:bodyPr/>
                    <a:lstStyle/>
                    <a:p>
                      <a:r>
                        <a:rPr lang="en-US" dirty="0"/>
                        <a:t>day</a:t>
                      </a:r>
                    </a:p>
                  </a:txBody>
                  <a:tcPr/>
                </a:tc>
                <a:tc>
                  <a:txBody>
                    <a:bodyPr/>
                    <a:lstStyle/>
                    <a:p>
                      <a:r>
                        <a:rPr lang="en-US" dirty="0"/>
                        <a:t>30</a:t>
                      </a:r>
                    </a:p>
                  </a:txBody>
                  <a:tcPr/>
                </a:tc>
                <a:tc>
                  <a:txBody>
                    <a:bodyPr/>
                    <a:lstStyle/>
                    <a:p>
                      <a:r>
                        <a:rPr lang="en-US" dirty="0"/>
                        <a:t>25</a:t>
                      </a:r>
                    </a:p>
                  </a:txBody>
                  <a:tcPr/>
                </a:tc>
                <a:tc>
                  <a:txBody>
                    <a:bodyPr/>
                    <a:lstStyle/>
                    <a:p>
                      <a:r>
                        <a:rPr lang="en-US" dirty="0"/>
                        <a:t>45</a:t>
                      </a:r>
                    </a:p>
                  </a:txBody>
                  <a:tcPr/>
                </a:tc>
                <a:tc>
                  <a:txBody>
                    <a:bodyPr/>
                    <a:lstStyle/>
                    <a:p>
                      <a:r>
                        <a:rPr lang="en-US" dirty="0"/>
                        <a:t>27</a:t>
                      </a:r>
                    </a:p>
                  </a:txBody>
                  <a:tcPr/>
                </a:tc>
                <a:tc>
                  <a:txBody>
                    <a:bodyPr/>
                    <a:lstStyle/>
                    <a:p>
                      <a:r>
                        <a:rPr lang="en-US" dirty="0"/>
                        <a:t>32</a:t>
                      </a:r>
                    </a:p>
                  </a:txBody>
                  <a:tcPr/>
                </a:tc>
                <a:tc>
                  <a:txBody>
                    <a:bodyPr/>
                    <a:lstStyle/>
                    <a:p>
                      <a:r>
                        <a:rPr lang="en-US" dirty="0"/>
                        <a:t>12</a:t>
                      </a:r>
                    </a:p>
                  </a:txBody>
                  <a:tcPr/>
                </a:tc>
                <a:tc>
                  <a:txBody>
                    <a:bodyPr/>
                    <a:lstStyle/>
                    <a:p>
                      <a:r>
                        <a:rPr lang="en-US" dirty="0"/>
                        <a:t>4</a:t>
                      </a:r>
                    </a:p>
                  </a:txBody>
                  <a:tcPr/>
                </a:tc>
                <a:tc>
                  <a:txBody>
                    <a:bodyPr/>
                    <a:lstStyle/>
                    <a:p>
                      <a:r>
                        <a:rPr lang="en-US" dirty="0"/>
                        <a:t>12</a:t>
                      </a:r>
                    </a:p>
                  </a:txBody>
                  <a:tcPr/>
                </a:tc>
                <a:tc>
                  <a:txBody>
                    <a:bodyPr/>
                    <a:lstStyle/>
                    <a:p>
                      <a:r>
                        <a:rPr lang="is-IS" dirty="0"/>
                        <a:t>…</a:t>
                      </a:r>
                      <a:endParaRPr lang="en-US" dirty="0"/>
                    </a:p>
                  </a:txBody>
                  <a:tcPr/>
                </a:tc>
                <a:extLst>
                  <a:ext uri="{0D108BD9-81ED-4DB2-BD59-A6C34878D82A}">
                    <a16:rowId xmlns:a16="http://schemas.microsoft.com/office/drawing/2014/main" val="10001"/>
                  </a:ext>
                </a:extLst>
              </a:tr>
              <a:tr h="370840">
                <a:tc>
                  <a:txBody>
                    <a:bodyPr/>
                    <a:lstStyle/>
                    <a:p>
                      <a:r>
                        <a:rPr lang="en-US" dirty="0"/>
                        <a:t>night</a:t>
                      </a:r>
                    </a:p>
                  </a:txBody>
                  <a:tcPr/>
                </a:tc>
                <a:tc>
                  <a:txBody>
                    <a:bodyPr/>
                    <a:lstStyle/>
                    <a:p>
                      <a:r>
                        <a:rPr lang="en-US" dirty="0"/>
                        <a:t>25</a:t>
                      </a:r>
                    </a:p>
                  </a:txBody>
                  <a:tcPr/>
                </a:tc>
                <a:tc>
                  <a:txBody>
                    <a:bodyPr/>
                    <a:lstStyle/>
                    <a:p>
                      <a:r>
                        <a:rPr lang="en-US" dirty="0"/>
                        <a:t>86</a:t>
                      </a:r>
                    </a:p>
                  </a:txBody>
                  <a:tcPr/>
                </a:tc>
                <a:tc>
                  <a:txBody>
                    <a:bodyPr/>
                    <a:lstStyle/>
                    <a:p>
                      <a:r>
                        <a:rPr lang="en-US" dirty="0"/>
                        <a:t>12</a:t>
                      </a:r>
                    </a:p>
                  </a:txBody>
                  <a:tcPr/>
                </a:tc>
                <a:tc>
                  <a:txBody>
                    <a:bodyPr/>
                    <a:lstStyle/>
                    <a:p>
                      <a:r>
                        <a:rPr lang="en-US" dirty="0"/>
                        <a:t>28</a:t>
                      </a:r>
                    </a:p>
                  </a:txBody>
                  <a:tcPr/>
                </a:tc>
                <a:tc>
                  <a:txBody>
                    <a:bodyPr/>
                    <a:lstStyle/>
                    <a:p>
                      <a:r>
                        <a:rPr lang="en-US" dirty="0"/>
                        <a:t>31</a:t>
                      </a:r>
                    </a:p>
                  </a:txBody>
                  <a:tcPr/>
                </a:tc>
                <a:tc>
                  <a:txBody>
                    <a:bodyPr/>
                    <a:lstStyle/>
                    <a:p>
                      <a:r>
                        <a:rPr lang="en-US" dirty="0"/>
                        <a:t>30</a:t>
                      </a:r>
                    </a:p>
                  </a:txBody>
                  <a:tcPr/>
                </a:tc>
                <a:tc>
                  <a:txBody>
                    <a:bodyPr/>
                    <a:lstStyle/>
                    <a:p>
                      <a:r>
                        <a:rPr lang="en-US" dirty="0"/>
                        <a:t>0</a:t>
                      </a:r>
                    </a:p>
                  </a:txBody>
                  <a:tcPr/>
                </a:tc>
                <a:tc>
                  <a:txBody>
                    <a:bodyPr/>
                    <a:lstStyle/>
                    <a:p>
                      <a:r>
                        <a:rPr lang="en-US" dirty="0"/>
                        <a:t>3</a:t>
                      </a:r>
                    </a:p>
                  </a:txBody>
                  <a:tcPr/>
                </a:tc>
                <a:tc>
                  <a:txBody>
                    <a:bodyPr/>
                    <a:lstStyle/>
                    <a:p>
                      <a:r>
                        <a:rPr lang="is-IS" dirty="0"/>
                        <a: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405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4294967295"/>
          </p:nvPr>
        </p:nvSpPr>
        <p:spPr/>
        <p:txBody>
          <a:bodyPr>
            <a:normAutofit/>
          </a:bodyPr>
          <a:lstStyle/>
          <a:p>
            <a:r>
              <a:rPr lang="en-US" dirty="0"/>
              <a:t>Gems Ahoy claims that the “pirate” marketing campaign works better than the “diamond” marketing campaign </a:t>
            </a:r>
          </a:p>
        </p:txBody>
      </p:sp>
      <p:sp>
        <p:nvSpPr>
          <p:cNvPr id="5" name="Content Placeholder 2"/>
          <p:cNvSpPr txBox="1">
            <a:spLocks/>
          </p:cNvSpPr>
          <p:nvPr/>
        </p:nvSpPr>
        <p:spPr>
          <a:xfrm>
            <a:off x="1634878" y="4338530"/>
            <a:ext cx="7931610" cy="208889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dirty="0">
                <a:solidFill>
                  <a:srgbClr val="800000"/>
                </a:solidFill>
                <a:latin typeface="Segoe UI Light" panose="020B0502040204020203" pitchFamily="34" charset="0"/>
                <a:cs typeface="Segoe UI Light" panose="020B0502040204020203" pitchFamily="34" charset="0"/>
              </a:rPr>
              <a:t>Use a t-test for independent samples, right tailed. H</a:t>
            </a:r>
            <a:r>
              <a:rPr lang="en-US" baseline="-25000" dirty="0">
                <a:solidFill>
                  <a:srgbClr val="800000"/>
                </a:solidFill>
                <a:latin typeface="Segoe UI Light" panose="020B0502040204020203" pitchFamily="34" charset="0"/>
                <a:cs typeface="Segoe UI Light" panose="020B0502040204020203" pitchFamily="34" charset="0"/>
              </a:rPr>
              <a:t>0</a:t>
            </a:r>
            <a:r>
              <a:rPr lang="en-US" dirty="0">
                <a:solidFill>
                  <a:srgbClr val="800000"/>
                </a:solidFill>
                <a:latin typeface="Segoe UI Light" panose="020B0502040204020203" pitchFamily="34" charset="0"/>
                <a:cs typeface="Segoe UI Light" panose="020B0502040204020203" pitchFamily="34" charset="0"/>
              </a:rPr>
              <a:t>: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-μ</a:t>
            </a:r>
            <a:r>
              <a:rPr lang="en-US" baseline="-25000" dirty="0">
                <a:solidFill>
                  <a:srgbClr val="800000"/>
                </a:solidFill>
                <a:latin typeface="Segoe UI Light" panose="020B0502040204020203" pitchFamily="34" charset="0"/>
                <a:cs typeface="Segoe UI Light" panose="020B0502040204020203" pitchFamily="34" charset="0"/>
              </a:rPr>
              <a:t>2</a:t>
            </a:r>
            <a:r>
              <a:rPr lang="en-US" dirty="0">
                <a:solidFill>
                  <a:srgbClr val="800000"/>
                </a:solidFill>
                <a:latin typeface="Segoe UI Light" panose="020B0502040204020203" pitchFamily="34" charset="0"/>
                <a:cs typeface="Segoe UI Light" panose="020B0502040204020203" pitchFamily="34" charset="0"/>
              </a:rPr>
              <a:t>=0. H</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 Right tailed, μ</a:t>
            </a:r>
            <a:r>
              <a:rPr lang="en-US" baseline="-25000" dirty="0">
                <a:solidFill>
                  <a:srgbClr val="800000"/>
                </a:solidFill>
                <a:latin typeface="Segoe UI Light" panose="020B0502040204020203" pitchFamily="34" charset="0"/>
                <a:cs typeface="Segoe UI Light" panose="020B0502040204020203" pitchFamily="34" charset="0"/>
              </a:rPr>
              <a:t>1</a:t>
            </a:r>
            <a:r>
              <a:rPr lang="en-US" dirty="0">
                <a:solidFill>
                  <a:srgbClr val="800000"/>
                </a:solidFill>
                <a:latin typeface="Segoe UI Light" panose="020B0502040204020203" pitchFamily="34" charset="0"/>
                <a:cs typeface="Segoe UI Light" panose="020B0502040204020203" pitchFamily="34" charset="0"/>
              </a:rPr>
              <a:t>&gt;μ</a:t>
            </a:r>
            <a:r>
              <a:rPr lang="en-US" baseline="-25000" dirty="0">
                <a:solidFill>
                  <a:srgbClr val="800000"/>
                </a:solidFill>
                <a:latin typeface="Segoe UI Light" panose="020B0502040204020203" pitchFamily="34" charset="0"/>
                <a:cs typeface="Segoe UI Light" panose="020B0502040204020203" pitchFamily="34" charset="0"/>
              </a:rPr>
              <a:t>2</a:t>
            </a:r>
            <a:r>
              <a:rPr lang="en-US" dirty="0">
                <a:solidFill>
                  <a:srgbClr val="800000"/>
                </a:solidFill>
                <a:latin typeface="Segoe UI Light" panose="020B0502040204020203" pitchFamily="34" charset="0"/>
                <a:cs typeface="Segoe UI Light" panose="020B0502040204020203" pitchFamily="34" charset="0"/>
              </a:rPr>
              <a:t>.</a:t>
            </a:r>
          </a:p>
          <a:p>
            <a:pPr marL="457200" lvl="1" indent="0">
              <a:buNone/>
            </a:pPr>
            <a:endParaRPr lang="en-US" dirty="0">
              <a:solidFill>
                <a:srgbClr val="800000"/>
              </a:solidFill>
              <a:latin typeface="Segoe UI Light" panose="020B0502040204020203" pitchFamily="34" charset="0"/>
              <a:cs typeface="Segoe UI Light" panose="020B0502040204020203" pitchFamily="34" charset="0"/>
            </a:endParaRPr>
          </a:p>
          <a:p>
            <a:pPr marL="457200" lvl="1" indent="0">
              <a:buNone/>
            </a:pPr>
            <a:endParaRPr lang="en-US" dirty="0">
              <a:solidFill>
                <a:srgbClr val="800000"/>
              </a:solidFill>
              <a:latin typeface="Segoe UI Light" panose="020B0502040204020203" pitchFamily="34" charset="0"/>
              <a:cs typeface="Segoe UI Light" panose="020B0502040204020203" pitchFamily="34" charset="0"/>
            </a:endParaRPr>
          </a:p>
          <a:p>
            <a:pPr marL="457200" lvl="1" indent="0">
              <a:buNone/>
            </a:pPr>
            <a:endParaRPr lang="en-US" dirty="0">
              <a:solidFill>
                <a:srgbClr val="800000"/>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2052866" y="3024791"/>
            <a:ext cx="9033609" cy="861774"/>
          </a:xfrm>
          <a:prstGeom prst="rect">
            <a:avLst/>
          </a:prstGeom>
          <a:noFill/>
        </p:spPr>
        <p:txBody>
          <a:bodyPr wrap="square" rtlCol="0">
            <a:spAutoFit/>
          </a:bodyPr>
          <a:lstStyle/>
          <a:p>
            <a:pPr fontAlgn="t"/>
            <a:r>
              <a:rPr lang="is-IS" sz="2500" dirty="0">
                <a:latin typeface="Segoe UI Light" panose="020B0502040204020203" pitchFamily="34" charset="0"/>
                <a:cs typeface="Segoe UI Light" panose="020B0502040204020203" pitchFamily="34" charset="0"/>
              </a:rPr>
              <a:t>Sales on days with pirate: 30, 25, 45, 27, 32, 12, 4, 12,...</a:t>
            </a:r>
          </a:p>
          <a:p>
            <a:r>
              <a:rPr lang="en-US" sz="2500" dirty="0">
                <a:latin typeface="Segoe UI Light" panose="020B0502040204020203" pitchFamily="34" charset="0"/>
                <a:cs typeface="Segoe UI Light" panose="020B0502040204020203" pitchFamily="34" charset="0"/>
              </a:rPr>
              <a:t>Sales on days with diamond: 12, 2, 16, 10, 4, 21,</a:t>
            </a:r>
            <a:r>
              <a:rPr lang="is-IS" sz="2500" dirty="0">
                <a:latin typeface="Segoe UI Light" panose="020B0502040204020203" pitchFamily="34" charset="0"/>
                <a:cs typeface="Segoe UI Light" panose="020B0502040204020203" pitchFamily="34" charset="0"/>
              </a:rPr>
              <a:t>…</a:t>
            </a:r>
            <a:r>
              <a:rPr lang="en-US" sz="2500" dirty="0">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76763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Type 1 and Type II Errors</a:t>
            </a:r>
          </a:p>
        </p:txBody>
      </p:sp>
      <p:sp>
        <p:nvSpPr>
          <p:cNvPr id="5" name="TextBox 4"/>
          <p:cNvSpPr txBox="1"/>
          <p:nvPr/>
        </p:nvSpPr>
        <p:spPr>
          <a:xfrm>
            <a:off x="2209800" y="34713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847798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a:t>
            </a:r>
          </a:p>
        </p:txBody>
      </p:sp>
      <p:sp>
        <p:nvSpPr>
          <p:cNvPr id="3" name="Content Placeholder 2"/>
          <p:cNvSpPr>
            <a:spLocks noGrp="1"/>
          </p:cNvSpPr>
          <p:nvPr>
            <p:ph idx="4294967295"/>
          </p:nvPr>
        </p:nvSpPr>
        <p:spPr/>
        <p:txBody>
          <a:bodyPr>
            <a:normAutofit/>
          </a:bodyPr>
          <a:lstStyle/>
          <a:p>
            <a:r>
              <a:rPr lang="en-US" dirty="0"/>
              <a:t>A </a:t>
            </a:r>
            <a:r>
              <a:rPr lang="en-US" b="1" dirty="0"/>
              <a:t>type I error</a:t>
            </a:r>
            <a:r>
              <a:rPr lang="en-US" dirty="0"/>
              <a:t> is made when a test rejects H</a:t>
            </a:r>
            <a:r>
              <a:rPr lang="en-US" baseline="-25000" dirty="0"/>
              <a:t>0</a:t>
            </a:r>
            <a:r>
              <a:rPr lang="en-US" dirty="0"/>
              <a:t> in favor of H</a:t>
            </a:r>
            <a:r>
              <a:rPr lang="en-US" baseline="-25000" dirty="0"/>
              <a:t>1</a:t>
            </a:r>
            <a:r>
              <a:rPr lang="en-US" dirty="0"/>
              <a:t> when H</a:t>
            </a:r>
            <a:r>
              <a:rPr lang="en-US" baseline="-25000" dirty="0"/>
              <a:t>0</a:t>
            </a:r>
            <a:r>
              <a:rPr lang="en-US" dirty="0"/>
              <a:t> is actually true (false positive). </a:t>
            </a:r>
          </a:p>
          <a:p>
            <a:pPr lvl="1"/>
            <a:r>
              <a:rPr lang="en-US" dirty="0"/>
              <a:t>E.g. person does not have the disease but test is positive.</a:t>
            </a:r>
          </a:p>
          <a:p>
            <a:pPr marL="0" indent="0">
              <a:buNone/>
            </a:pPr>
            <a:r>
              <a:rPr lang="en-US" dirty="0"/>
              <a:t> </a:t>
            </a:r>
          </a:p>
          <a:p>
            <a:r>
              <a:rPr lang="en-US" dirty="0"/>
              <a:t>A </a:t>
            </a:r>
            <a:r>
              <a:rPr lang="en-US" b="1" dirty="0"/>
              <a:t>type II error</a:t>
            </a:r>
            <a:r>
              <a:rPr lang="en-US" dirty="0"/>
              <a:t> is made when the test fails to reject H</a:t>
            </a:r>
            <a:r>
              <a:rPr lang="en-US" baseline="-25000" dirty="0"/>
              <a:t>0</a:t>
            </a:r>
            <a:r>
              <a:rPr lang="en-US" dirty="0"/>
              <a:t> when H</a:t>
            </a:r>
            <a:r>
              <a:rPr lang="en-US" baseline="-25000" dirty="0"/>
              <a:t>1</a:t>
            </a:r>
            <a:r>
              <a:rPr lang="en-US" dirty="0"/>
              <a:t> is true.  (false negative).</a:t>
            </a:r>
          </a:p>
          <a:p>
            <a:pPr lvl="1"/>
            <a:r>
              <a:rPr lang="en-US" dirty="0"/>
              <a:t>E.g. person has the disease but test is negative.</a:t>
            </a:r>
          </a:p>
          <a:p>
            <a:endParaRPr lang="en-US" dirty="0"/>
          </a:p>
        </p:txBody>
      </p:sp>
    </p:spTree>
    <p:extLst>
      <p:ext uri="{BB962C8B-B14F-4D97-AF65-F5344CB8AC3E}">
        <p14:creationId xmlns:p14="http://schemas.microsoft.com/office/powerpoint/2010/main" val="14124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307005" y="2725265"/>
          <a:ext cx="10939857" cy="1427893"/>
        </p:xfrm>
        <a:graphic>
          <a:graphicData uri="http://schemas.openxmlformats.org/presentationml/2006/ole">
            <mc:AlternateContent xmlns:mc="http://schemas.openxmlformats.org/markup-compatibility/2006">
              <mc:Choice xmlns:v="urn:schemas-microsoft-com:vml" Requires="v">
                <p:oleObj spid="_x0000_s24578" name="Document" r:id="rId3" imgW="6324600" imgH="825500" progId="Word.Document.12">
                  <p:embed/>
                </p:oleObj>
              </mc:Choice>
              <mc:Fallback>
                <p:oleObj name="Document" r:id="rId3" imgW="6324600" imgH="825500" progId="Word.Document.12">
                  <p:embed/>
                  <p:pic>
                    <p:nvPicPr>
                      <p:cNvPr id="4" name="Object 3"/>
                      <p:cNvPicPr/>
                      <p:nvPr/>
                    </p:nvPicPr>
                    <p:blipFill>
                      <a:blip r:embed="rId4"/>
                      <a:stretch>
                        <a:fillRect/>
                      </a:stretch>
                    </p:blipFill>
                    <p:spPr>
                      <a:xfrm>
                        <a:off x="307005" y="2725265"/>
                        <a:ext cx="10939857" cy="1427893"/>
                      </a:xfrm>
                      <a:prstGeom prst="rect">
                        <a:avLst/>
                      </a:prstGeom>
                    </p:spPr>
                  </p:pic>
                </p:oleObj>
              </mc:Fallback>
            </mc:AlternateContent>
          </a:graphicData>
        </a:graphic>
      </p:graphicFrame>
      <p:sp>
        <p:nvSpPr>
          <p:cNvPr id="5" name="Title 1"/>
          <p:cNvSpPr>
            <a:spLocks noGrp="1"/>
          </p:cNvSpPr>
          <p:nvPr>
            <p:ph type="title"/>
          </p:nvPr>
        </p:nvSpPr>
        <p:spPr/>
        <p:txBody>
          <a:bodyPr/>
          <a:lstStyle/>
          <a:p>
            <a:r>
              <a:rPr lang="en-US" dirty="0"/>
              <a:t>Errors</a:t>
            </a:r>
          </a:p>
        </p:txBody>
      </p:sp>
    </p:spTree>
    <p:extLst>
      <p:ext uri="{BB962C8B-B14F-4D97-AF65-F5344CB8AC3E}">
        <p14:creationId xmlns:p14="http://schemas.microsoft.com/office/powerpoint/2010/main" val="323031549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8201" y="1304108"/>
            <a:ext cx="9885661" cy="4827588"/>
          </a:xfrm>
        </p:spPr>
        <p:txBody>
          <a:bodyPr>
            <a:normAutofit/>
          </a:bodyPr>
          <a:lstStyle/>
          <a:p>
            <a:r>
              <a:rPr lang="en-US" dirty="0"/>
              <a:t>The probability of a type I error is called the α</a:t>
            </a:r>
            <a:r>
              <a:rPr lang="en-US" b="1" dirty="0"/>
              <a:t>-risk</a:t>
            </a:r>
            <a:r>
              <a:rPr lang="en-US" dirty="0"/>
              <a:t>.</a:t>
            </a:r>
          </a:p>
          <a:p>
            <a:r>
              <a:rPr lang="en-US" dirty="0"/>
              <a:t>The probability of a type II error is called the β</a:t>
            </a:r>
            <a:r>
              <a:rPr lang="en-US" b="1" dirty="0"/>
              <a:t>-risk</a:t>
            </a:r>
            <a:r>
              <a:rPr lang="en-US" dirty="0"/>
              <a:t>.</a:t>
            </a:r>
          </a:p>
          <a:p>
            <a:pPr marL="0" indent="0">
              <a:buNone/>
            </a:pPr>
            <a:r>
              <a:rPr lang="en-US" dirty="0"/>
              <a:t> </a:t>
            </a:r>
          </a:p>
          <a:p>
            <a:pPr marL="0" indent="0">
              <a:buNone/>
            </a:pPr>
            <a:endParaRPr lang="en-US" dirty="0"/>
          </a:p>
          <a:p>
            <a:r>
              <a:rPr lang="en-US" dirty="0"/>
              <a:t>That is:</a:t>
            </a:r>
          </a:p>
          <a:p>
            <a:r>
              <a:rPr lang="en-US" dirty="0"/>
              <a:t> α= P(type I error) = P(reject H</a:t>
            </a:r>
            <a:r>
              <a:rPr lang="en-US" baseline="-25000" dirty="0"/>
              <a:t>0</a:t>
            </a:r>
            <a:r>
              <a:rPr lang="en-US" dirty="0"/>
              <a:t> | H</a:t>
            </a:r>
            <a:r>
              <a:rPr lang="en-US" baseline="-25000" dirty="0"/>
              <a:t>0</a:t>
            </a:r>
            <a:r>
              <a:rPr lang="en-US" dirty="0"/>
              <a:t>)</a:t>
            </a:r>
          </a:p>
          <a:p>
            <a:r>
              <a:rPr lang="en-US" dirty="0"/>
              <a:t> β= P(type II error) = P(fail to reject H</a:t>
            </a:r>
            <a:r>
              <a:rPr lang="en-US" baseline="-25000" dirty="0"/>
              <a:t>0</a:t>
            </a:r>
            <a:r>
              <a:rPr lang="en-US" dirty="0"/>
              <a:t> |  H</a:t>
            </a:r>
            <a:r>
              <a:rPr lang="en-US" baseline="-25000" dirty="0"/>
              <a:t>1</a:t>
            </a:r>
            <a:r>
              <a:rPr lang="en-US" dirty="0"/>
              <a:t>).</a:t>
            </a:r>
          </a:p>
          <a:p>
            <a:endParaRPr lang="en-US" dirty="0"/>
          </a:p>
        </p:txBody>
      </p:sp>
      <p:sp>
        <p:nvSpPr>
          <p:cNvPr id="4" name="Title 1"/>
          <p:cNvSpPr txBox="1">
            <a:spLocks/>
          </p:cNvSpPr>
          <p:nvPr/>
        </p:nvSpPr>
        <p:spPr>
          <a:xfrm>
            <a:off x="490602" y="167123"/>
            <a:ext cx="10634597"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a:lstStyle>
          <a:p>
            <a:r>
              <a:rPr lang="en-US"/>
              <a:t>Errors</a:t>
            </a:r>
            <a:endParaRPr lang="en-US" dirty="0"/>
          </a:p>
        </p:txBody>
      </p:sp>
    </p:spTree>
    <p:extLst>
      <p:ext uri="{BB962C8B-B14F-4D97-AF65-F5344CB8AC3E}">
        <p14:creationId xmlns:p14="http://schemas.microsoft.com/office/powerpoint/2010/main" val="42892583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Misconceptions about Hypothesis Testing</a:t>
            </a:r>
          </a:p>
        </p:txBody>
      </p:sp>
    </p:spTree>
    <p:extLst>
      <p:ext uri="{BB962C8B-B14F-4D97-AF65-F5344CB8AC3E}">
        <p14:creationId xmlns:p14="http://schemas.microsoft.com/office/powerpoint/2010/main" val="18607449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From the ASA</a:t>
            </a:r>
          </a:p>
        </p:txBody>
      </p:sp>
    </p:spTree>
    <p:extLst>
      <p:ext uri="{BB962C8B-B14F-4D97-AF65-F5344CB8AC3E}">
        <p14:creationId xmlns:p14="http://schemas.microsoft.com/office/powerpoint/2010/main" val="40529516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p-values indicate how incompatible data are with a specified model of the world.</a:t>
            </a:r>
          </a:p>
        </p:txBody>
      </p:sp>
    </p:spTree>
    <p:extLst>
      <p:ext uri="{BB962C8B-B14F-4D97-AF65-F5344CB8AC3E}">
        <p14:creationId xmlns:p14="http://schemas.microsoft.com/office/powerpoint/2010/main" val="23037964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p-values indicate how incompatible data are with a specified model of the world.</a:t>
            </a:r>
          </a:p>
        </p:txBody>
      </p:sp>
      <p:sp>
        <p:nvSpPr>
          <p:cNvPr id="4" name="Rectangle 3"/>
          <p:cNvSpPr/>
          <p:nvPr/>
        </p:nvSpPr>
        <p:spPr>
          <a:xfrm>
            <a:off x="4519557" y="3752164"/>
            <a:ext cx="3337510" cy="1569660"/>
          </a:xfrm>
          <a:prstGeom prst="rect">
            <a:avLst/>
          </a:prstGeom>
          <a:noFill/>
        </p:spPr>
        <p:txBody>
          <a:bodyPr wrap="square" lIns="91440" tIns="45720" rIns="91440" bIns="45720">
            <a:spAutoFit/>
          </a:bodyPr>
          <a:lstStyle/>
          <a:p>
            <a:pPr algn="ctr"/>
            <a:r>
              <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True</a:t>
            </a:r>
          </a:p>
        </p:txBody>
      </p:sp>
    </p:spTree>
    <p:extLst>
      <p:ext uri="{BB962C8B-B14F-4D97-AF65-F5344CB8AC3E}">
        <p14:creationId xmlns:p14="http://schemas.microsoft.com/office/powerpoint/2010/main" val="49130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33" y="1143000"/>
            <a:ext cx="8313215" cy="441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9930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A p-value measures the probability that the null hypothesis is true.</a:t>
            </a:r>
          </a:p>
        </p:txBody>
      </p:sp>
    </p:spTree>
    <p:extLst>
      <p:ext uri="{BB962C8B-B14F-4D97-AF65-F5344CB8AC3E}">
        <p14:creationId xmlns:p14="http://schemas.microsoft.com/office/powerpoint/2010/main" val="8869613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A p-value measures the probability that the null hypothesis is true.</a:t>
            </a:r>
          </a:p>
        </p:txBody>
      </p:sp>
      <p:sp>
        <p:nvSpPr>
          <p:cNvPr id="4" name="Rectangle 3"/>
          <p:cNvSpPr/>
          <p:nvPr/>
        </p:nvSpPr>
        <p:spPr>
          <a:xfrm>
            <a:off x="4519557" y="3752164"/>
            <a:ext cx="3337510" cy="1569660"/>
          </a:xfrm>
          <a:prstGeom prst="rect">
            <a:avLst/>
          </a:prstGeom>
          <a:noFill/>
        </p:spPr>
        <p:txBody>
          <a:bodyPr wrap="square" lIns="91440" tIns="45720" rIns="91440" bIns="45720">
            <a:spAutoFit/>
          </a:bodyPr>
          <a:lstStyle/>
          <a:p>
            <a:pPr algn="ctr"/>
            <a:r>
              <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False</a:t>
            </a:r>
          </a:p>
        </p:txBody>
      </p:sp>
    </p:spTree>
    <p:extLst>
      <p:ext uri="{BB962C8B-B14F-4D97-AF65-F5344CB8AC3E}">
        <p14:creationId xmlns:p14="http://schemas.microsoft.com/office/powerpoint/2010/main" val="27179936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A p-value measures the probability that the data were produced by random chance alone.</a:t>
            </a:r>
          </a:p>
        </p:txBody>
      </p:sp>
    </p:spTree>
    <p:extLst>
      <p:ext uri="{BB962C8B-B14F-4D97-AF65-F5344CB8AC3E}">
        <p14:creationId xmlns:p14="http://schemas.microsoft.com/office/powerpoint/2010/main" val="34300375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A p-value measures the probability that the data were produced by random chance alone.</a:t>
            </a:r>
          </a:p>
        </p:txBody>
      </p:sp>
      <p:sp>
        <p:nvSpPr>
          <p:cNvPr id="4" name="Rectangle 3"/>
          <p:cNvSpPr/>
          <p:nvPr/>
        </p:nvSpPr>
        <p:spPr>
          <a:xfrm>
            <a:off x="4519557" y="3752164"/>
            <a:ext cx="3337510" cy="1569660"/>
          </a:xfrm>
          <a:prstGeom prst="rect">
            <a:avLst/>
          </a:prstGeom>
          <a:noFill/>
        </p:spPr>
        <p:txBody>
          <a:bodyPr wrap="square" lIns="91440" tIns="45720" rIns="91440" bIns="45720">
            <a:spAutoFit/>
          </a:bodyPr>
          <a:lstStyle/>
          <a:p>
            <a:pPr algn="ctr"/>
            <a:r>
              <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False</a:t>
            </a:r>
          </a:p>
        </p:txBody>
      </p:sp>
    </p:spTree>
    <p:extLst>
      <p:ext uri="{BB962C8B-B14F-4D97-AF65-F5344CB8AC3E}">
        <p14:creationId xmlns:p14="http://schemas.microsoft.com/office/powerpoint/2010/main" val="91443640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A </a:t>
            </a:r>
            <a:r>
              <a:rPr lang="en-US" dirty="0" err="1"/>
              <a:t>pvalue</a:t>
            </a:r>
            <a:r>
              <a:rPr lang="en-US" dirty="0"/>
              <a:t> below 0.05 is sufficient to base scientific conclusions or business decisions or policy decisions.</a:t>
            </a:r>
          </a:p>
        </p:txBody>
      </p:sp>
    </p:spTree>
    <p:extLst>
      <p:ext uri="{BB962C8B-B14F-4D97-AF65-F5344CB8AC3E}">
        <p14:creationId xmlns:p14="http://schemas.microsoft.com/office/powerpoint/2010/main" val="159450063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A </a:t>
            </a:r>
            <a:r>
              <a:rPr lang="en-US" dirty="0" err="1"/>
              <a:t>pvalue</a:t>
            </a:r>
            <a:r>
              <a:rPr lang="en-US" dirty="0"/>
              <a:t> below 0.05 is sufficient to base scientific conclusions or business decisions or policy decisions.</a:t>
            </a:r>
          </a:p>
        </p:txBody>
      </p:sp>
      <p:sp>
        <p:nvSpPr>
          <p:cNvPr id="4" name="Rectangle 3"/>
          <p:cNvSpPr/>
          <p:nvPr/>
        </p:nvSpPr>
        <p:spPr>
          <a:xfrm>
            <a:off x="4519557" y="3752164"/>
            <a:ext cx="3337510" cy="1569660"/>
          </a:xfrm>
          <a:prstGeom prst="rect">
            <a:avLst/>
          </a:prstGeom>
          <a:noFill/>
        </p:spPr>
        <p:txBody>
          <a:bodyPr wrap="square" lIns="91440" tIns="45720" rIns="91440" bIns="45720">
            <a:spAutoFit/>
          </a:bodyPr>
          <a:lstStyle/>
          <a:p>
            <a:pPr algn="ctr"/>
            <a:r>
              <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False</a:t>
            </a:r>
          </a:p>
        </p:txBody>
      </p:sp>
    </p:spTree>
    <p:extLst>
      <p:ext uri="{BB962C8B-B14F-4D97-AF65-F5344CB8AC3E}">
        <p14:creationId xmlns:p14="http://schemas.microsoft.com/office/powerpoint/2010/main" val="21073383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A </a:t>
            </a:r>
            <a:r>
              <a:rPr lang="en-US" dirty="0" err="1"/>
              <a:t>pvalue</a:t>
            </a:r>
            <a:r>
              <a:rPr lang="en-US" dirty="0"/>
              <a:t> measures how big an effect is. A small </a:t>
            </a:r>
            <a:r>
              <a:rPr lang="en-US" dirty="0" err="1"/>
              <a:t>pvalue</a:t>
            </a:r>
            <a:r>
              <a:rPr lang="en-US" dirty="0"/>
              <a:t> means a large effect.</a:t>
            </a:r>
          </a:p>
        </p:txBody>
      </p:sp>
    </p:spTree>
    <p:extLst>
      <p:ext uri="{BB962C8B-B14F-4D97-AF65-F5344CB8AC3E}">
        <p14:creationId xmlns:p14="http://schemas.microsoft.com/office/powerpoint/2010/main" val="38133136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lstStyle/>
          <a:p>
            <a:r>
              <a:rPr lang="en-US" dirty="0"/>
              <a:t>T/F A </a:t>
            </a:r>
            <a:r>
              <a:rPr lang="en-US" dirty="0" err="1"/>
              <a:t>pvalue</a:t>
            </a:r>
            <a:r>
              <a:rPr lang="en-US" dirty="0"/>
              <a:t> measures how big an effect is. A small </a:t>
            </a:r>
            <a:r>
              <a:rPr lang="en-US" dirty="0" err="1"/>
              <a:t>pvalue</a:t>
            </a:r>
            <a:r>
              <a:rPr lang="en-US" dirty="0"/>
              <a:t> means a large effect.</a:t>
            </a:r>
          </a:p>
          <a:p>
            <a:endParaRPr lang="en-US" dirty="0"/>
          </a:p>
          <a:p>
            <a:r>
              <a:rPr lang="en-US" dirty="0"/>
              <a:t>n=10,000,000</a:t>
            </a:r>
          </a:p>
        </p:txBody>
      </p:sp>
    </p:spTree>
    <p:extLst>
      <p:ext uri="{BB962C8B-B14F-4D97-AF65-F5344CB8AC3E}">
        <p14:creationId xmlns:p14="http://schemas.microsoft.com/office/powerpoint/2010/main" val="41600577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normAutofit lnSpcReduction="10000"/>
          </a:bodyPr>
          <a:lstStyle/>
          <a:p>
            <a:r>
              <a:rPr lang="en-US" dirty="0"/>
              <a:t>T/F A </a:t>
            </a:r>
            <a:r>
              <a:rPr lang="en-US" dirty="0" err="1"/>
              <a:t>pvalue</a:t>
            </a:r>
            <a:r>
              <a:rPr lang="en-US" dirty="0"/>
              <a:t> measures how big an effect is. A small </a:t>
            </a:r>
            <a:r>
              <a:rPr lang="en-US" dirty="0" err="1"/>
              <a:t>pvalue</a:t>
            </a:r>
            <a:r>
              <a:rPr lang="en-US" dirty="0"/>
              <a:t> means a large effect.</a:t>
            </a:r>
          </a:p>
          <a:p>
            <a:endParaRPr lang="en-US" dirty="0"/>
          </a:p>
          <a:p>
            <a:r>
              <a:rPr lang="en-US" dirty="0"/>
              <a:t>n=10,000,000</a:t>
            </a:r>
          </a:p>
          <a:p>
            <a:endParaRPr lang="en-US" dirty="0"/>
          </a:p>
          <a:p>
            <a:endParaRPr lang="en-US" dirty="0"/>
          </a:p>
          <a:p>
            <a:endParaRPr lang="en-US" dirty="0"/>
          </a:p>
          <a:p>
            <a:pPr marL="0" indent="0">
              <a:buNone/>
            </a:pPr>
            <a:r>
              <a:rPr lang="en-US" dirty="0"/>
              <a:t>   </a:t>
            </a:r>
            <a:r>
              <a:rPr lang="en-US" dirty="0">
                <a:solidFill>
                  <a:schemeClr val="bg1"/>
                </a:solidFill>
              </a:rPr>
              <a:t>p-value=0.0001</a:t>
            </a:r>
          </a:p>
          <a:p>
            <a:endParaRPr lang="en-US" dirty="0"/>
          </a:p>
        </p:txBody>
      </p:sp>
      <p:graphicFrame>
        <p:nvGraphicFramePr>
          <p:cNvPr id="4" name="Object 3"/>
          <p:cNvGraphicFramePr>
            <a:graphicFrameLocks noChangeAspect="1"/>
          </p:cNvGraphicFramePr>
          <p:nvPr>
            <p:extLst/>
          </p:nvPr>
        </p:nvGraphicFramePr>
        <p:xfrm>
          <a:off x="2324102" y="3928235"/>
          <a:ext cx="1892299" cy="1151770"/>
        </p:xfrm>
        <a:graphic>
          <a:graphicData uri="http://schemas.openxmlformats.org/presentationml/2006/ole">
            <mc:AlternateContent xmlns:mc="http://schemas.openxmlformats.org/markup-compatibility/2006">
              <mc:Choice xmlns:v="urn:schemas-microsoft-com:vml" Requires="v">
                <p:oleObj spid="_x0000_s25602" name="Equation" r:id="rId4" imgW="647700" imgH="393700" progId="Equation.DSMT4">
                  <p:embed/>
                </p:oleObj>
              </mc:Choice>
              <mc:Fallback>
                <p:oleObj name="Equation" r:id="rId4" imgW="647700" imgH="393700" progId="Equation.DSMT4">
                  <p:embed/>
                  <p:pic>
                    <p:nvPicPr>
                      <p:cNvPr id="4" name="Object 3"/>
                      <p:cNvPicPr/>
                      <p:nvPr/>
                    </p:nvPicPr>
                    <p:blipFill>
                      <a:blip r:embed="rId5"/>
                      <a:stretch>
                        <a:fillRect/>
                      </a:stretch>
                    </p:blipFill>
                    <p:spPr>
                      <a:xfrm>
                        <a:off x="2324102" y="3928235"/>
                        <a:ext cx="1892299" cy="1151770"/>
                      </a:xfrm>
                      <a:prstGeom prst="rect">
                        <a:avLst/>
                      </a:prstGeom>
                    </p:spPr>
                  </p:pic>
                </p:oleObj>
              </mc:Fallback>
            </mc:AlternateContent>
          </a:graphicData>
        </a:graphic>
      </p:graphicFrame>
    </p:spTree>
    <p:extLst>
      <p:ext uri="{BB962C8B-B14F-4D97-AF65-F5344CB8AC3E}">
        <p14:creationId xmlns:p14="http://schemas.microsoft.com/office/powerpoint/2010/main" val="428560584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normAutofit lnSpcReduction="10000"/>
          </a:bodyPr>
          <a:lstStyle/>
          <a:p>
            <a:r>
              <a:rPr lang="en-US" dirty="0"/>
              <a:t>T/F A </a:t>
            </a:r>
            <a:r>
              <a:rPr lang="en-US" dirty="0" err="1"/>
              <a:t>pvalue</a:t>
            </a:r>
            <a:r>
              <a:rPr lang="en-US" dirty="0"/>
              <a:t> measures how big an effect is. A small </a:t>
            </a:r>
            <a:r>
              <a:rPr lang="en-US" dirty="0" err="1"/>
              <a:t>pvalue</a:t>
            </a:r>
            <a:r>
              <a:rPr lang="en-US" dirty="0"/>
              <a:t> means a large effect.</a:t>
            </a:r>
          </a:p>
          <a:p>
            <a:endParaRPr lang="en-US" dirty="0"/>
          </a:p>
          <a:p>
            <a:r>
              <a:rPr lang="en-US" dirty="0"/>
              <a:t>n=10,000,000</a:t>
            </a:r>
          </a:p>
          <a:p>
            <a:endParaRPr lang="en-US" dirty="0"/>
          </a:p>
          <a:p>
            <a:endParaRPr lang="en-US" dirty="0"/>
          </a:p>
          <a:p>
            <a:endParaRPr lang="en-US" dirty="0"/>
          </a:p>
          <a:p>
            <a:pPr marL="0" indent="0">
              <a:buNone/>
            </a:pPr>
            <a:r>
              <a:rPr lang="en-US" dirty="0"/>
              <a:t>   p-value=0.0001</a:t>
            </a:r>
          </a:p>
          <a:p>
            <a:endParaRPr lang="en-US" dirty="0"/>
          </a:p>
        </p:txBody>
      </p:sp>
      <p:graphicFrame>
        <p:nvGraphicFramePr>
          <p:cNvPr id="4" name="Object 3"/>
          <p:cNvGraphicFramePr>
            <a:graphicFrameLocks noChangeAspect="1"/>
          </p:cNvGraphicFramePr>
          <p:nvPr>
            <p:extLst/>
          </p:nvPr>
        </p:nvGraphicFramePr>
        <p:xfrm>
          <a:off x="2324102" y="3928235"/>
          <a:ext cx="1892299" cy="1151770"/>
        </p:xfrm>
        <a:graphic>
          <a:graphicData uri="http://schemas.openxmlformats.org/presentationml/2006/ole">
            <mc:AlternateContent xmlns:mc="http://schemas.openxmlformats.org/markup-compatibility/2006">
              <mc:Choice xmlns:v="urn:schemas-microsoft-com:vml" Requires="v">
                <p:oleObj spid="_x0000_s26626" name="Equation" r:id="rId4" imgW="647700" imgH="393700" progId="Equation.DSMT4">
                  <p:embed/>
                </p:oleObj>
              </mc:Choice>
              <mc:Fallback>
                <p:oleObj name="Equation" r:id="rId4" imgW="647700" imgH="393700" progId="Equation.DSMT4">
                  <p:embed/>
                  <p:pic>
                    <p:nvPicPr>
                      <p:cNvPr id="4" name="Object 3"/>
                      <p:cNvPicPr/>
                      <p:nvPr/>
                    </p:nvPicPr>
                    <p:blipFill>
                      <a:blip r:embed="rId5"/>
                      <a:stretch>
                        <a:fillRect/>
                      </a:stretch>
                    </p:blipFill>
                    <p:spPr>
                      <a:xfrm>
                        <a:off x="2324102" y="3928235"/>
                        <a:ext cx="1892299" cy="1151770"/>
                      </a:xfrm>
                      <a:prstGeom prst="rect">
                        <a:avLst/>
                      </a:prstGeom>
                    </p:spPr>
                  </p:pic>
                </p:oleObj>
              </mc:Fallback>
            </mc:AlternateContent>
          </a:graphicData>
        </a:graphic>
      </p:graphicFrame>
    </p:spTree>
    <p:extLst>
      <p:ext uri="{BB962C8B-B14F-4D97-AF65-F5344CB8AC3E}">
        <p14:creationId xmlns:p14="http://schemas.microsoft.com/office/powerpoint/2010/main" val="108821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563" y="1219200"/>
            <a:ext cx="8026553" cy="426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8794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normAutofit lnSpcReduction="10000"/>
          </a:bodyPr>
          <a:lstStyle/>
          <a:p>
            <a:r>
              <a:rPr lang="en-US" dirty="0"/>
              <a:t>T/F A </a:t>
            </a:r>
            <a:r>
              <a:rPr lang="en-US" dirty="0" err="1"/>
              <a:t>pvalue</a:t>
            </a:r>
            <a:r>
              <a:rPr lang="en-US" dirty="0"/>
              <a:t> measures how big an effect is. A small </a:t>
            </a:r>
            <a:r>
              <a:rPr lang="en-US" dirty="0" err="1"/>
              <a:t>pvalue</a:t>
            </a:r>
            <a:r>
              <a:rPr lang="en-US" dirty="0"/>
              <a:t> means a large effect.</a:t>
            </a:r>
          </a:p>
          <a:p>
            <a:endParaRPr lang="en-US" dirty="0">
              <a:solidFill>
                <a:srgbClr val="FFFFFF"/>
              </a:solidFill>
            </a:endParaRPr>
          </a:p>
          <a:p>
            <a:r>
              <a:rPr lang="en-US" dirty="0">
                <a:solidFill>
                  <a:srgbClr val="FFFFFF"/>
                </a:solidFill>
              </a:rPr>
              <a:t>n=10,000,000</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p-value=0.0001</a:t>
            </a:r>
          </a:p>
          <a:p>
            <a:endParaRPr lang="en-US" dirty="0"/>
          </a:p>
        </p:txBody>
      </p:sp>
      <p:sp>
        <p:nvSpPr>
          <p:cNvPr id="5" name="Rectangle 4"/>
          <p:cNvSpPr/>
          <p:nvPr/>
        </p:nvSpPr>
        <p:spPr>
          <a:xfrm>
            <a:off x="4519557" y="3752164"/>
            <a:ext cx="3337510" cy="1569660"/>
          </a:xfrm>
          <a:prstGeom prst="rect">
            <a:avLst/>
          </a:prstGeom>
          <a:noFill/>
        </p:spPr>
        <p:txBody>
          <a:bodyPr wrap="square" lIns="91440" tIns="45720" rIns="91440" bIns="45720">
            <a:spAutoFit/>
          </a:bodyPr>
          <a:lstStyle/>
          <a:p>
            <a:pPr algn="ctr"/>
            <a:r>
              <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False</a:t>
            </a:r>
          </a:p>
        </p:txBody>
      </p:sp>
    </p:spTree>
    <p:extLst>
      <p:ext uri="{BB962C8B-B14F-4D97-AF65-F5344CB8AC3E}">
        <p14:creationId xmlns:p14="http://schemas.microsoft.com/office/powerpoint/2010/main" val="24373440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normAutofit/>
          </a:bodyPr>
          <a:lstStyle/>
          <a:p>
            <a:r>
              <a:rPr lang="en-US" dirty="0"/>
              <a:t>T/F A </a:t>
            </a:r>
            <a:r>
              <a:rPr lang="en-US" dirty="0" err="1"/>
              <a:t>pvalue</a:t>
            </a:r>
            <a:r>
              <a:rPr lang="en-US" dirty="0"/>
              <a:t> tells you how important a result is.</a:t>
            </a:r>
          </a:p>
          <a:p>
            <a:endParaRPr lang="en-US" dirty="0"/>
          </a:p>
        </p:txBody>
      </p:sp>
    </p:spTree>
    <p:extLst>
      <p:ext uri="{BB962C8B-B14F-4D97-AF65-F5344CB8AC3E}">
        <p14:creationId xmlns:p14="http://schemas.microsoft.com/office/powerpoint/2010/main" val="37444896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Misconceptions about Hypothesis Testing</a:t>
            </a:r>
          </a:p>
        </p:txBody>
      </p:sp>
      <p:sp>
        <p:nvSpPr>
          <p:cNvPr id="3" name="Content Placeholder 2"/>
          <p:cNvSpPr>
            <a:spLocks noGrp="1"/>
          </p:cNvSpPr>
          <p:nvPr>
            <p:ph idx="4294967295"/>
          </p:nvPr>
        </p:nvSpPr>
        <p:spPr/>
        <p:txBody>
          <a:bodyPr>
            <a:normAutofit/>
          </a:bodyPr>
          <a:lstStyle/>
          <a:p>
            <a:r>
              <a:rPr lang="en-US" dirty="0"/>
              <a:t>T/F A </a:t>
            </a:r>
            <a:r>
              <a:rPr lang="en-US" dirty="0" err="1"/>
              <a:t>pvalue</a:t>
            </a:r>
            <a:r>
              <a:rPr lang="en-US" dirty="0"/>
              <a:t> tells you how important a result is.</a:t>
            </a:r>
          </a:p>
          <a:p>
            <a:endParaRPr lang="en-US" dirty="0"/>
          </a:p>
        </p:txBody>
      </p:sp>
      <p:sp>
        <p:nvSpPr>
          <p:cNvPr id="4" name="Rectangle 3"/>
          <p:cNvSpPr/>
          <p:nvPr/>
        </p:nvSpPr>
        <p:spPr>
          <a:xfrm>
            <a:off x="4519557" y="3752164"/>
            <a:ext cx="3337510" cy="1569660"/>
          </a:xfrm>
          <a:prstGeom prst="rect">
            <a:avLst/>
          </a:prstGeom>
          <a:noFill/>
        </p:spPr>
        <p:txBody>
          <a:bodyPr wrap="square" lIns="91440" tIns="45720" rIns="91440" bIns="45720">
            <a:spAutoFit/>
          </a:bodyPr>
          <a:lstStyle/>
          <a:p>
            <a:pPr algn="ctr"/>
            <a:r>
              <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False</a:t>
            </a:r>
          </a:p>
        </p:txBody>
      </p:sp>
    </p:spTree>
    <p:extLst>
      <p:ext uri="{BB962C8B-B14F-4D97-AF65-F5344CB8AC3E}">
        <p14:creationId xmlns:p14="http://schemas.microsoft.com/office/powerpoint/2010/main" val="39650007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bwMode="auto">
          <a:xfrm>
            <a:off x="4657212" y="1789907"/>
            <a:ext cx="3273407" cy="3157217"/>
            <a:chOff x="5226" y="769"/>
            <a:chExt cx="648" cy="625"/>
          </a:xfrm>
        </p:grpSpPr>
        <p:sp>
          <p:nvSpPr>
            <p:cNvPr id="5" name="AutoShape 3"/>
            <p:cNvSpPr>
              <a:spLocks noChangeAspect="1" noChangeArrowheads="1" noTextEdit="1"/>
            </p:cNvSpPr>
            <p:nvPr/>
          </p:nvSpPr>
          <p:spPr bwMode="auto">
            <a:xfrm>
              <a:off x="5274" y="769"/>
              <a:ext cx="548" cy="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5266" y="804"/>
              <a:ext cx="569" cy="551"/>
            </a:xfrm>
            <a:custGeom>
              <a:avLst/>
              <a:gdLst>
                <a:gd name="T0" fmla="*/ 14 w 131"/>
                <a:gd name="T1" fmla="*/ 7 h 127"/>
                <a:gd name="T2" fmla="*/ 65 w 131"/>
                <a:gd name="T3" fmla="*/ 127 h 127"/>
                <a:gd name="T4" fmla="*/ 117 w 131"/>
                <a:gd name="T5" fmla="*/ 7 h 127"/>
                <a:gd name="T6" fmla="*/ 94 w 131"/>
                <a:gd name="T7" fmla="*/ 13 h 127"/>
                <a:gd name="T8" fmla="*/ 66 w 131"/>
                <a:gd name="T9" fmla="*/ 1 h 127"/>
                <a:gd name="T10" fmla="*/ 65 w 131"/>
                <a:gd name="T11" fmla="*/ 0 h 127"/>
                <a:gd name="T12" fmla="*/ 65 w 131"/>
                <a:gd name="T13" fmla="*/ 1 h 127"/>
                <a:gd name="T14" fmla="*/ 37 w 131"/>
                <a:gd name="T15" fmla="*/ 13 h 127"/>
                <a:gd name="T16" fmla="*/ 14 w 131"/>
                <a:gd name="T17" fmla="*/ 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7">
                  <a:moveTo>
                    <a:pt x="14" y="7"/>
                  </a:moveTo>
                  <a:cubicBezTo>
                    <a:pt x="0" y="52"/>
                    <a:pt x="21" y="104"/>
                    <a:pt x="65" y="127"/>
                  </a:cubicBezTo>
                  <a:cubicBezTo>
                    <a:pt x="109" y="104"/>
                    <a:pt x="131" y="52"/>
                    <a:pt x="117" y="7"/>
                  </a:cubicBezTo>
                  <a:cubicBezTo>
                    <a:pt x="109" y="11"/>
                    <a:pt x="101" y="13"/>
                    <a:pt x="94" y="13"/>
                  </a:cubicBezTo>
                  <a:cubicBezTo>
                    <a:pt x="81" y="13"/>
                    <a:pt x="72" y="6"/>
                    <a:pt x="66" y="1"/>
                  </a:cubicBezTo>
                  <a:cubicBezTo>
                    <a:pt x="66" y="0"/>
                    <a:pt x="66" y="0"/>
                    <a:pt x="65" y="0"/>
                  </a:cubicBezTo>
                  <a:cubicBezTo>
                    <a:pt x="65" y="0"/>
                    <a:pt x="65" y="0"/>
                    <a:pt x="65" y="1"/>
                  </a:cubicBezTo>
                  <a:cubicBezTo>
                    <a:pt x="59" y="6"/>
                    <a:pt x="50" y="13"/>
                    <a:pt x="37" y="13"/>
                  </a:cubicBezTo>
                  <a:cubicBezTo>
                    <a:pt x="30" y="13"/>
                    <a:pt x="22" y="11"/>
                    <a:pt x="14"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5226" y="769"/>
              <a:ext cx="648" cy="621"/>
            </a:xfrm>
            <a:custGeom>
              <a:avLst/>
              <a:gdLst>
                <a:gd name="T0" fmla="*/ 74 w 149"/>
                <a:gd name="T1" fmla="*/ 143 h 143"/>
                <a:gd name="T2" fmla="*/ 73 w 149"/>
                <a:gd name="T3" fmla="*/ 142 h 143"/>
                <a:gd name="T4" fmla="*/ 18 w 149"/>
                <a:gd name="T5" fmla="*/ 9 h 143"/>
                <a:gd name="T6" fmla="*/ 20 w 149"/>
                <a:gd name="T7" fmla="*/ 7 h 143"/>
                <a:gd name="T8" fmla="*/ 23 w 149"/>
                <a:gd name="T9" fmla="*/ 7 h 143"/>
                <a:gd name="T10" fmla="*/ 46 w 149"/>
                <a:gd name="T11" fmla="*/ 14 h 143"/>
                <a:gd name="T12" fmla="*/ 69 w 149"/>
                <a:gd name="T13" fmla="*/ 3 h 143"/>
                <a:gd name="T14" fmla="*/ 72 w 149"/>
                <a:gd name="T15" fmla="*/ 1 h 143"/>
                <a:gd name="T16" fmla="*/ 77 w 149"/>
                <a:gd name="T17" fmla="*/ 1 h 143"/>
                <a:gd name="T18" fmla="*/ 80 w 149"/>
                <a:gd name="T19" fmla="*/ 3 h 143"/>
                <a:gd name="T20" fmla="*/ 103 w 149"/>
                <a:gd name="T21" fmla="*/ 14 h 143"/>
                <a:gd name="T22" fmla="*/ 126 w 149"/>
                <a:gd name="T23" fmla="*/ 7 h 143"/>
                <a:gd name="T24" fmla="*/ 129 w 149"/>
                <a:gd name="T25" fmla="*/ 7 h 143"/>
                <a:gd name="T26" fmla="*/ 131 w 149"/>
                <a:gd name="T27" fmla="*/ 9 h 143"/>
                <a:gd name="T28" fmla="*/ 76 w 149"/>
                <a:gd name="T29" fmla="*/ 142 h 143"/>
                <a:gd name="T30" fmla="*/ 74 w 149"/>
                <a:gd name="T31" fmla="*/ 143 h 143"/>
                <a:gd name="T32" fmla="*/ 23 w 149"/>
                <a:gd name="T33" fmla="*/ 15 h 143"/>
                <a:gd name="T34" fmla="*/ 74 w 149"/>
                <a:gd name="T35" fmla="*/ 135 h 143"/>
                <a:gd name="T36" fmla="*/ 126 w 149"/>
                <a:gd name="T37" fmla="*/ 15 h 143"/>
                <a:gd name="T38" fmla="*/ 103 w 149"/>
                <a:gd name="T39" fmla="*/ 21 h 143"/>
                <a:gd name="T40" fmla="*/ 75 w 149"/>
                <a:gd name="T41" fmla="*/ 9 h 143"/>
                <a:gd name="T42" fmla="*/ 74 w 149"/>
                <a:gd name="T43" fmla="*/ 8 h 143"/>
                <a:gd name="T44" fmla="*/ 74 w 149"/>
                <a:gd name="T45" fmla="*/ 9 h 143"/>
                <a:gd name="T46" fmla="*/ 46 w 149"/>
                <a:gd name="T47" fmla="*/ 21 h 143"/>
                <a:gd name="T48" fmla="*/ 23 w 149"/>
                <a:gd name="T49" fmla="*/ 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143">
                  <a:moveTo>
                    <a:pt x="74" y="143"/>
                  </a:moveTo>
                  <a:cubicBezTo>
                    <a:pt x="74" y="143"/>
                    <a:pt x="73" y="142"/>
                    <a:pt x="73" y="142"/>
                  </a:cubicBezTo>
                  <a:cubicBezTo>
                    <a:pt x="24" y="117"/>
                    <a:pt x="0" y="59"/>
                    <a:pt x="18" y="9"/>
                  </a:cubicBezTo>
                  <a:cubicBezTo>
                    <a:pt x="18" y="8"/>
                    <a:pt x="19" y="7"/>
                    <a:pt x="20" y="7"/>
                  </a:cubicBezTo>
                  <a:cubicBezTo>
                    <a:pt x="21" y="6"/>
                    <a:pt x="22" y="6"/>
                    <a:pt x="23" y="7"/>
                  </a:cubicBezTo>
                  <a:cubicBezTo>
                    <a:pt x="31" y="12"/>
                    <a:pt x="39" y="14"/>
                    <a:pt x="46" y="14"/>
                  </a:cubicBezTo>
                  <a:cubicBezTo>
                    <a:pt x="57" y="14"/>
                    <a:pt x="64" y="8"/>
                    <a:pt x="69" y="3"/>
                  </a:cubicBezTo>
                  <a:cubicBezTo>
                    <a:pt x="70" y="2"/>
                    <a:pt x="71" y="2"/>
                    <a:pt x="72" y="1"/>
                  </a:cubicBezTo>
                  <a:cubicBezTo>
                    <a:pt x="74" y="0"/>
                    <a:pt x="75" y="0"/>
                    <a:pt x="77" y="1"/>
                  </a:cubicBezTo>
                  <a:cubicBezTo>
                    <a:pt x="77" y="2"/>
                    <a:pt x="79" y="2"/>
                    <a:pt x="80" y="3"/>
                  </a:cubicBezTo>
                  <a:cubicBezTo>
                    <a:pt x="85" y="8"/>
                    <a:pt x="92" y="14"/>
                    <a:pt x="103" y="14"/>
                  </a:cubicBezTo>
                  <a:cubicBezTo>
                    <a:pt x="110" y="14"/>
                    <a:pt x="118" y="12"/>
                    <a:pt x="126" y="7"/>
                  </a:cubicBezTo>
                  <a:cubicBezTo>
                    <a:pt x="127" y="6"/>
                    <a:pt x="128" y="6"/>
                    <a:pt x="129" y="7"/>
                  </a:cubicBezTo>
                  <a:cubicBezTo>
                    <a:pt x="130" y="7"/>
                    <a:pt x="131" y="8"/>
                    <a:pt x="131" y="9"/>
                  </a:cubicBezTo>
                  <a:cubicBezTo>
                    <a:pt x="149" y="59"/>
                    <a:pt x="125" y="117"/>
                    <a:pt x="76" y="142"/>
                  </a:cubicBezTo>
                  <a:cubicBezTo>
                    <a:pt x="76" y="142"/>
                    <a:pt x="75" y="143"/>
                    <a:pt x="74" y="143"/>
                  </a:cubicBezTo>
                  <a:close/>
                  <a:moveTo>
                    <a:pt x="23" y="15"/>
                  </a:moveTo>
                  <a:cubicBezTo>
                    <a:pt x="9" y="60"/>
                    <a:pt x="30" y="112"/>
                    <a:pt x="74" y="135"/>
                  </a:cubicBezTo>
                  <a:cubicBezTo>
                    <a:pt x="118" y="112"/>
                    <a:pt x="140" y="60"/>
                    <a:pt x="126" y="15"/>
                  </a:cubicBezTo>
                  <a:cubicBezTo>
                    <a:pt x="118" y="19"/>
                    <a:pt x="110" y="21"/>
                    <a:pt x="103" y="21"/>
                  </a:cubicBezTo>
                  <a:cubicBezTo>
                    <a:pt x="90" y="21"/>
                    <a:pt x="81" y="14"/>
                    <a:pt x="75" y="9"/>
                  </a:cubicBezTo>
                  <a:cubicBezTo>
                    <a:pt x="75" y="8"/>
                    <a:pt x="75" y="8"/>
                    <a:pt x="74" y="8"/>
                  </a:cubicBezTo>
                  <a:cubicBezTo>
                    <a:pt x="74" y="8"/>
                    <a:pt x="74" y="8"/>
                    <a:pt x="74" y="9"/>
                  </a:cubicBezTo>
                  <a:cubicBezTo>
                    <a:pt x="68" y="14"/>
                    <a:pt x="59" y="21"/>
                    <a:pt x="46" y="21"/>
                  </a:cubicBezTo>
                  <a:cubicBezTo>
                    <a:pt x="39" y="21"/>
                    <a:pt x="31" y="19"/>
                    <a:pt x="23" y="15"/>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5283" y="782"/>
              <a:ext cx="265" cy="295"/>
            </a:xfrm>
            <a:custGeom>
              <a:avLst/>
              <a:gdLst>
                <a:gd name="T0" fmla="*/ 6 w 61"/>
                <a:gd name="T1" fmla="*/ 68 h 68"/>
                <a:gd name="T2" fmla="*/ 8 w 61"/>
                <a:gd name="T3" fmla="*/ 7 h 68"/>
                <a:gd name="T4" fmla="*/ 61 w 61"/>
                <a:gd name="T5" fmla="*/ 0 h 68"/>
                <a:gd name="T6" fmla="*/ 61 w 61"/>
                <a:gd name="T7" fmla="*/ 68 h 68"/>
              </a:gdLst>
              <a:ahLst/>
              <a:cxnLst>
                <a:cxn ang="0">
                  <a:pos x="T0" y="T1"/>
                </a:cxn>
                <a:cxn ang="0">
                  <a:pos x="T2" y="T3"/>
                </a:cxn>
                <a:cxn ang="0">
                  <a:pos x="T4" y="T5"/>
                </a:cxn>
                <a:cxn ang="0">
                  <a:pos x="T6" y="T7"/>
                </a:cxn>
              </a:cxnLst>
              <a:rect l="0" t="0" r="r" b="b"/>
              <a:pathLst>
                <a:path w="61" h="68">
                  <a:moveTo>
                    <a:pt x="6" y="68"/>
                  </a:moveTo>
                  <a:cubicBezTo>
                    <a:pt x="0" y="48"/>
                    <a:pt x="1" y="27"/>
                    <a:pt x="8" y="7"/>
                  </a:cubicBezTo>
                  <a:cubicBezTo>
                    <a:pt x="39" y="25"/>
                    <a:pt x="54" y="6"/>
                    <a:pt x="61" y="0"/>
                  </a:cubicBezTo>
                  <a:cubicBezTo>
                    <a:pt x="61" y="68"/>
                    <a:pt x="61" y="68"/>
                    <a:pt x="61" y="68"/>
                  </a:cubicBezTo>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5548" y="1077"/>
              <a:ext cx="244" cy="295"/>
            </a:xfrm>
            <a:custGeom>
              <a:avLst/>
              <a:gdLst>
                <a:gd name="T0" fmla="*/ 0 w 56"/>
                <a:gd name="T1" fmla="*/ 0 h 68"/>
                <a:gd name="T2" fmla="*/ 0 w 56"/>
                <a:gd name="T3" fmla="*/ 68 h 68"/>
                <a:gd name="T4" fmla="*/ 56 w 56"/>
                <a:gd name="T5" fmla="*/ 0 h 68"/>
              </a:gdLst>
              <a:ahLst/>
              <a:cxnLst>
                <a:cxn ang="0">
                  <a:pos x="T0" y="T1"/>
                </a:cxn>
                <a:cxn ang="0">
                  <a:pos x="T2" y="T3"/>
                </a:cxn>
                <a:cxn ang="0">
                  <a:pos x="T4" y="T5"/>
                </a:cxn>
              </a:cxnLst>
              <a:rect l="0" t="0" r="r" b="b"/>
              <a:pathLst>
                <a:path w="56" h="68">
                  <a:moveTo>
                    <a:pt x="0" y="0"/>
                  </a:moveTo>
                  <a:cubicBezTo>
                    <a:pt x="0" y="68"/>
                    <a:pt x="0" y="68"/>
                    <a:pt x="0" y="68"/>
                  </a:cubicBezTo>
                  <a:cubicBezTo>
                    <a:pt x="28" y="54"/>
                    <a:pt x="48" y="29"/>
                    <a:pt x="56" y="0"/>
                  </a:cubicBezTo>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24050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1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707" y="1447800"/>
            <a:ext cx="7802777" cy="3886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051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712" y="1371600"/>
            <a:ext cx="7955772" cy="3962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472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descr="Screen Shot 2016-02-28 at 12.42.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212" y="1135063"/>
            <a:ext cx="3907589" cy="2919548"/>
          </a:xfrm>
          <a:prstGeom prst="rect">
            <a:avLst/>
          </a:prstGeom>
        </p:spPr>
      </p:pic>
      <p:pic>
        <p:nvPicPr>
          <p:cNvPr id="5" name="Picture 4" descr="Screen Shot 2016-02-28 at 12.41.4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135064"/>
            <a:ext cx="4133156" cy="3152407"/>
          </a:xfrm>
          <a:prstGeom prst="rect">
            <a:avLst/>
          </a:prstGeom>
        </p:spPr>
      </p:pic>
      <p:sp>
        <p:nvSpPr>
          <p:cNvPr id="6" name="TextBox 5"/>
          <p:cNvSpPr txBox="1"/>
          <p:nvPr/>
        </p:nvSpPr>
        <p:spPr>
          <a:xfrm rot="10800000" flipV="1">
            <a:off x="7714482" y="4331219"/>
            <a:ext cx="1927440" cy="553998"/>
          </a:xfrm>
          <a:prstGeom prst="rect">
            <a:avLst/>
          </a:prstGeom>
          <a:noFill/>
        </p:spPr>
        <p:txBody>
          <a:bodyPr wrap="square" rtlCol="0">
            <a:spAutoFit/>
          </a:bodyPr>
          <a:lstStyle/>
          <a:p>
            <a:r>
              <a:rPr lang="en-US" sz="3000" dirty="0"/>
              <a:t>No tips</a:t>
            </a:r>
          </a:p>
        </p:txBody>
      </p:sp>
      <p:sp>
        <p:nvSpPr>
          <p:cNvPr id="7" name="TextBox 6"/>
          <p:cNvSpPr txBox="1"/>
          <p:nvPr/>
        </p:nvSpPr>
        <p:spPr>
          <a:xfrm rot="10800000" flipV="1">
            <a:off x="3173000" y="4331219"/>
            <a:ext cx="1927440" cy="553998"/>
          </a:xfrm>
          <a:prstGeom prst="rect">
            <a:avLst/>
          </a:prstGeom>
          <a:noFill/>
        </p:spPr>
        <p:txBody>
          <a:bodyPr wrap="square" rtlCol="0">
            <a:spAutoFit/>
          </a:bodyPr>
          <a:lstStyle/>
          <a:p>
            <a:r>
              <a:rPr lang="en-US" sz="3000" dirty="0"/>
              <a:t>Tips</a:t>
            </a:r>
          </a:p>
        </p:txBody>
      </p:sp>
    </p:spTree>
    <p:extLst>
      <p:ext uri="{BB962C8B-B14F-4D97-AF65-F5344CB8AC3E}">
        <p14:creationId xmlns:p14="http://schemas.microsoft.com/office/powerpoint/2010/main" val="322707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descr="Screen Shot 2016-02-28 at 12.41.4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020" y="982663"/>
            <a:ext cx="6743700" cy="5143500"/>
          </a:xfrm>
          <a:prstGeom prst="rect">
            <a:avLst/>
          </a:prstGeom>
        </p:spPr>
      </p:pic>
    </p:spTree>
    <p:extLst>
      <p:ext uri="{BB962C8B-B14F-4D97-AF65-F5344CB8AC3E}">
        <p14:creationId xmlns:p14="http://schemas.microsoft.com/office/powerpoint/2010/main" val="807904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712" y="1371600"/>
            <a:ext cx="7955772" cy="3962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ectangle 3"/>
          <p:cNvSpPr/>
          <p:nvPr/>
        </p:nvSpPr>
        <p:spPr>
          <a:xfrm>
            <a:off x="2997201" y="1600201"/>
            <a:ext cx="2607733" cy="3964709"/>
          </a:xfrm>
          <a:prstGeom prst="rect">
            <a:avLst/>
          </a:prstGeom>
          <a:noFill/>
          <a:ln w="76200"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82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a:t>
            </a:r>
          </a:p>
        </p:txBody>
      </p:sp>
      <p:sp>
        <p:nvSpPr>
          <p:cNvPr id="3" name="Content Placeholder 2"/>
          <p:cNvSpPr>
            <a:spLocks noGrp="1"/>
          </p:cNvSpPr>
          <p:nvPr>
            <p:ph idx="1"/>
          </p:nvPr>
        </p:nvSpPr>
        <p:spPr/>
        <p:txBody>
          <a:bodyPr/>
          <a:lstStyle/>
          <a:p>
            <a:r>
              <a:rPr lang="en-US" dirty="0"/>
              <a:t>What happens when you have a random variable with a complicated distribution?</a:t>
            </a:r>
          </a:p>
          <a:p>
            <a:endParaRPr lang="en-US" dirty="0"/>
          </a:p>
          <a:p>
            <a:r>
              <a:rPr lang="en-US" dirty="0"/>
              <a:t>How do you compute probabilities like </a:t>
            </a:r>
          </a:p>
          <a:p>
            <a:pPr marL="0" indent="0">
              <a:buNone/>
            </a:pPr>
            <a:r>
              <a:rPr lang="en-US" dirty="0"/>
              <a:t>   P(X ≤ </a:t>
            </a:r>
            <a:r>
              <a:rPr lang="en-US" i="1" dirty="0"/>
              <a:t>x</a:t>
            </a:r>
            <a:r>
              <a:rPr lang="en-US" dirty="0"/>
              <a:t>)?</a:t>
            </a:r>
          </a:p>
        </p:txBody>
      </p:sp>
    </p:spTree>
    <p:extLst>
      <p:ext uri="{BB962C8B-B14F-4D97-AF65-F5344CB8AC3E}">
        <p14:creationId xmlns:p14="http://schemas.microsoft.com/office/powerpoint/2010/main" val="295265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712" y="1371600"/>
            <a:ext cx="7955772" cy="3962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ectangle 3"/>
          <p:cNvSpPr/>
          <p:nvPr/>
        </p:nvSpPr>
        <p:spPr>
          <a:xfrm>
            <a:off x="4652049" y="2116667"/>
            <a:ext cx="1833419" cy="3219642"/>
          </a:xfrm>
          <a:prstGeom prst="rect">
            <a:avLst/>
          </a:prstGeom>
          <a:noFill/>
          <a:ln w="76200"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4657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Simulating</a:t>
            </a:r>
          </a:p>
        </p:txBody>
      </p:sp>
      <p:sp>
        <p:nvSpPr>
          <p:cNvPr id="3" name="Content Placeholder 2"/>
          <p:cNvSpPr>
            <a:spLocks noGrp="1"/>
          </p:cNvSpPr>
          <p:nvPr>
            <p:ph idx="1"/>
          </p:nvPr>
        </p:nvSpPr>
        <p:spPr/>
        <p:txBody>
          <a:bodyPr/>
          <a:lstStyle/>
          <a:p>
            <a:r>
              <a:rPr lang="en-US" dirty="0"/>
              <a:t>Most software can simulate draws from </a:t>
            </a:r>
          </a:p>
          <a:p>
            <a:pPr lvl="1"/>
            <a:r>
              <a:rPr lang="en-US" dirty="0"/>
              <a:t>Normal</a:t>
            </a:r>
          </a:p>
          <a:p>
            <a:pPr lvl="1"/>
            <a:r>
              <a:rPr lang="en-US" dirty="0"/>
              <a:t>Bernoulli</a:t>
            </a:r>
          </a:p>
          <a:p>
            <a:pPr lvl="1"/>
            <a:r>
              <a:rPr lang="en-US" dirty="0"/>
              <a:t>Binomial</a:t>
            </a:r>
          </a:p>
          <a:p>
            <a:pPr lvl="1"/>
            <a:r>
              <a:rPr lang="en-US" dirty="0"/>
              <a:t>Uniform</a:t>
            </a:r>
          </a:p>
          <a:p>
            <a:pPr lvl="1"/>
            <a:r>
              <a:rPr lang="en-US" dirty="0"/>
              <a:t>Poisson</a:t>
            </a:r>
          </a:p>
          <a:p>
            <a:endParaRPr lang="en-US" dirty="0"/>
          </a:p>
          <a:p>
            <a:r>
              <a:rPr lang="en-US" dirty="0"/>
              <a:t>What about discrete?</a:t>
            </a:r>
          </a:p>
        </p:txBody>
      </p:sp>
    </p:spTree>
    <p:extLst>
      <p:ext uri="{BB962C8B-B14F-4D97-AF65-F5344CB8AC3E}">
        <p14:creationId xmlns:p14="http://schemas.microsoft.com/office/powerpoint/2010/main" val="387657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80722" y="3158656"/>
            <a:ext cx="8297508" cy="3699344"/>
          </a:xfrm>
          <a:prstGeom prst="rect">
            <a:avLst/>
          </a:prstGeom>
        </p:spPr>
      </p:pic>
      <p:sp>
        <p:nvSpPr>
          <p:cNvPr id="3" name="Content Placeholder 2"/>
          <p:cNvSpPr>
            <a:spLocks noGrp="1"/>
          </p:cNvSpPr>
          <p:nvPr>
            <p:ph idx="1"/>
          </p:nvPr>
        </p:nvSpPr>
        <p:spPr>
          <a:xfrm>
            <a:off x="1981200" y="2506212"/>
            <a:ext cx="8229600" cy="2477799"/>
          </a:xfrm>
        </p:spPr>
        <p:txBody>
          <a:bodyPr/>
          <a:lstStyle/>
          <a:p>
            <a:r>
              <a:rPr lang="en-US" dirty="0"/>
              <a:t>Draw a uniform random number Z in [0,1]. </a:t>
            </a:r>
          </a:p>
        </p:txBody>
      </p:sp>
      <p:graphicFrame>
        <p:nvGraphicFramePr>
          <p:cNvPr id="4" name="Table 3"/>
          <p:cNvGraphicFramePr>
            <a:graphicFrameLocks noGrp="1"/>
          </p:cNvGraphicFramePr>
          <p:nvPr>
            <p:extLst/>
          </p:nvPr>
        </p:nvGraphicFramePr>
        <p:xfrm>
          <a:off x="4074189" y="444356"/>
          <a:ext cx="3910575" cy="1854200"/>
        </p:xfrm>
        <a:graphic>
          <a:graphicData uri="http://schemas.openxmlformats.org/drawingml/2006/table">
            <a:tbl>
              <a:tblPr firstRow="1" firstCol="1" bandRow="1">
                <a:tableStyleId>{5940675A-B579-460E-94D1-54222C63F5DA}</a:tableStyleId>
              </a:tblPr>
              <a:tblGrid>
                <a:gridCol w="1583658">
                  <a:extLst>
                    <a:ext uri="{9D8B030D-6E8A-4147-A177-3AD203B41FA5}">
                      <a16:colId xmlns:a16="http://schemas.microsoft.com/office/drawing/2014/main" val="20000"/>
                    </a:ext>
                  </a:extLst>
                </a:gridCol>
                <a:gridCol w="1355791">
                  <a:extLst>
                    <a:ext uri="{9D8B030D-6E8A-4147-A177-3AD203B41FA5}">
                      <a16:colId xmlns:a16="http://schemas.microsoft.com/office/drawing/2014/main" val="20001"/>
                    </a:ext>
                  </a:extLst>
                </a:gridCol>
                <a:gridCol w="971126">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Probability</a:t>
                      </a:r>
                    </a:p>
                  </a:txBody>
                  <a:tcPr/>
                </a:tc>
                <a:tc>
                  <a:txBody>
                    <a:bodyPr/>
                    <a:lstStyle/>
                    <a:p>
                      <a:r>
                        <a:rPr lang="en-US" dirty="0"/>
                        <a:t>Tip</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No tip</a:t>
                      </a:r>
                    </a:p>
                  </a:txBody>
                  <a:tcPr/>
                </a:tc>
                <a:tc>
                  <a:txBody>
                    <a:bodyPr/>
                    <a:lstStyle/>
                    <a:p>
                      <a:r>
                        <a:rPr lang="en-US" dirty="0"/>
                        <a:t>.5</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Small tip</a:t>
                      </a:r>
                    </a:p>
                  </a:txBody>
                  <a:tcPr/>
                </a:tc>
                <a:tc>
                  <a:txBody>
                    <a:bodyPr/>
                    <a:lstStyle/>
                    <a:p>
                      <a:r>
                        <a:rPr lang="en-US" dirty="0"/>
                        <a:t>.2</a:t>
                      </a:r>
                    </a:p>
                  </a:txBody>
                  <a:tcPr/>
                </a:tc>
                <a:tc>
                  <a:txBody>
                    <a:bodyPr/>
                    <a:lstStyle/>
                    <a:p>
                      <a:r>
                        <a:rPr lang="en-US" dirty="0"/>
                        <a:t>$0.25</a:t>
                      </a:r>
                    </a:p>
                  </a:txBody>
                  <a:tcPr/>
                </a:tc>
                <a:extLst>
                  <a:ext uri="{0D108BD9-81ED-4DB2-BD59-A6C34878D82A}">
                    <a16:rowId xmlns:a16="http://schemas.microsoft.com/office/drawing/2014/main" val="10002"/>
                  </a:ext>
                </a:extLst>
              </a:tr>
              <a:tr h="370840">
                <a:tc>
                  <a:txBody>
                    <a:bodyPr/>
                    <a:lstStyle/>
                    <a:p>
                      <a:r>
                        <a:rPr lang="en-US" dirty="0"/>
                        <a:t>Medium</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High</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8675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a:t>
            </a:r>
          </a:p>
        </p:txBody>
      </p:sp>
      <p:sp>
        <p:nvSpPr>
          <p:cNvPr id="3" name="Content Placeholder 2"/>
          <p:cNvSpPr>
            <a:spLocks noGrp="1"/>
          </p:cNvSpPr>
          <p:nvPr>
            <p:ph idx="1"/>
          </p:nvPr>
        </p:nvSpPr>
        <p:spPr/>
        <p:txBody>
          <a:bodyPr/>
          <a:lstStyle/>
          <a:p>
            <a:pPr marL="0" indent="0">
              <a:buNone/>
            </a:pPr>
            <a:r>
              <a:rPr lang="en-US" dirty="0"/>
              <a:t>Useful for answering:</a:t>
            </a:r>
          </a:p>
          <a:p>
            <a:endParaRPr lang="en-US" dirty="0"/>
          </a:p>
          <a:p>
            <a:r>
              <a:rPr lang="en-US" dirty="0"/>
              <a:t>What happens when you have a random variable with a complicated distribution?</a:t>
            </a:r>
          </a:p>
          <a:p>
            <a:endParaRPr lang="en-US" dirty="0"/>
          </a:p>
          <a:p>
            <a:r>
              <a:rPr lang="en-US" dirty="0"/>
              <a:t>How do you compute probabilities like P(X ≤ </a:t>
            </a:r>
            <a:r>
              <a:rPr lang="en-US" i="1" dirty="0"/>
              <a:t>x</a:t>
            </a:r>
            <a:r>
              <a:rPr lang="en-US" dirty="0"/>
              <a:t>)?</a:t>
            </a:r>
          </a:p>
        </p:txBody>
      </p:sp>
    </p:spTree>
    <p:extLst>
      <p:ext uri="{BB962C8B-B14F-4D97-AF65-F5344CB8AC3E}">
        <p14:creationId xmlns:p14="http://schemas.microsoft.com/office/powerpoint/2010/main" val="427375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sz="3500" dirty="0"/>
              <a:t>02 | Confidence Intervals</a:t>
            </a:r>
          </a:p>
        </p:txBody>
      </p:sp>
      <p:sp>
        <p:nvSpPr>
          <p:cNvPr id="4" name="Subtitle 3"/>
          <p:cNvSpPr>
            <a:spLocks noGrp="1"/>
          </p:cNvSpPr>
          <p:nvPr>
            <p:ph type="subTitle" idx="1"/>
          </p:nvPr>
        </p:nvSpPr>
        <p:spPr>
          <a:xfrm>
            <a:off x="208016" y="5397221"/>
            <a:ext cx="8667149" cy="1460779"/>
          </a:xfrm>
        </p:spPr>
        <p:txBody>
          <a:bodyPr/>
          <a:lstStyle/>
          <a:p>
            <a:r>
              <a:rPr lang="en-US" sz="2400" dirty="0"/>
              <a:t>Cynthia </a:t>
            </a:r>
            <a:r>
              <a:rPr lang="en-US" sz="2400" dirty="0" err="1"/>
              <a:t>Rudin</a:t>
            </a:r>
            <a:r>
              <a:rPr lang="en-US" sz="2400" dirty="0"/>
              <a:t> | MIT Sloan School of Management</a:t>
            </a:r>
          </a:p>
          <a:p>
            <a:endParaRPr lang="en-US" dirty="0"/>
          </a:p>
        </p:txBody>
      </p:sp>
    </p:spTree>
    <p:extLst>
      <p:ext uri="{BB962C8B-B14F-4D97-AF65-F5344CB8AC3E}">
        <p14:creationId xmlns:p14="http://schemas.microsoft.com/office/powerpoint/2010/main" val="3682357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12" name="Content Placeholder 11"/>
          <p:cNvSpPr>
            <a:spLocks noGrp="1"/>
          </p:cNvSpPr>
          <p:nvPr>
            <p:ph idx="1"/>
          </p:nvPr>
        </p:nvSpPr>
        <p:spPr/>
        <p:txBody>
          <a:bodyPr/>
          <a:lstStyle/>
          <a:p>
            <a:r>
              <a:rPr lang="en-US" dirty="0"/>
              <a:t>What’s the average amount of coffee in a mug?</a:t>
            </a:r>
          </a:p>
        </p:txBody>
      </p:sp>
      <p:pic>
        <p:nvPicPr>
          <p:cNvPr id="14" name="Picture 13" descr="IMG_077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681154" y="3037633"/>
            <a:ext cx="1933999" cy="1450499"/>
          </a:xfrm>
          <a:prstGeom prst="rect">
            <a:avLst/>
          </a:prstGeom>
        </p:spPr>
      </p:pic>
    </p:spTree>
    <p:extLst>
      <p:ext uri="{BB962C8B-B14F-4D97-AF65-F5344CB8AC3E}">
        <p14:creationId xmlns:p14="http://schemas.microsoft.com/office/powerpoint/2010/main" val="1769794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12" name="Content Placeholder 11"/>
          <p:cNvSpPr>
            <a:spLocks noGrp="1"/>
          </p:cNvSpPr>
          <p:nvPr>
            <p:ph idx="1"/>
          </p:nvPr>
        </p:nvSpPr>
        <p:spPr/>
        <p:txBody>
          <a:bodyPr/>
          <a:lstStyle/>
          <a:p>
            <a:r>
              <a:rPr lang="en-US" dirty="0"/>
              <a:t>What’s the average amount of coffee in a mug?</a:t>
            </a:r>
          </a:p>
        </p:txBody>
      </p:sp>
      <p:pic>
        <p:nvPicPr>
          <p:cNvPr id="14" name="Picture 13" descr="IMG_077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681154" y="3037633"/>
            <a:ext cx="1933999" cy="1450499"/>
          </a:xfrm>
          <a:prstGeom prst="rect">
            <a:avLst/>
          </a:prstGeom>
        </p:spPr>
      </p:pic>
      <p:sp>
        <p:nvSpPr>
          <p:cNvPr id="3" name="TextBox 2"/>
          <p:cNvSpPr txBox="1"/>
          <p:nvPr/>
        </p:nvSpPr>
        <p:spPr>
          <a:xfrm>
            <a:off x="2384372" y="5592932"/>
            <a:ext cx="4903907" cy="584776"/>
          </a:xfrm>
          <a:prstGeom prst="rect">
            <a:avLst/>
          </a:prstGeom>
          <a:noFill/>
        </p:spPr>
        <p:txBody>
          <a:bodyPr wrap="none" rtlCol="0">
            <a:spAutoFit/>
          </a:bodyPr>
          <a:lstStyle/>
          <a:p>
            <a:r>
              <a:rPr lang="en-US" sz="3200" dirty="0"/>
              <a:t>1.26    1.01   0.97   1.04    </a:t>
            </a:r>
            <a:r>
              <a:rPr lang="is-IS" sz="3200" dirty="0"/>
              <a:t>…</a:t>
            </a:r>
            <a:endParaRPr lang="en-US" sz="3200" dirty="0"/>
          </a:p>
        </p:txBody>
      </p:sp>
    </p:spTree>
    <p:extLst>
      <p:ext uri="{BB962C8B-B14F-4D97-AF65-F5344CB8AC3E}">
        <p14:creationId xmlns:p14="http://schemas.microsoft.com/office/powerpoint/2010/main" val="362338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12" name="Content Placeholder 11"/>
          <p:cNvSpPr>
            <a:spLocks noGrp="1"/>
          </p:cNvSpPr>
          <p:nvPr>
            <p:ph idx="1"/>
          </p:nvPr>
        </p:nvSpPr>
        <p:spPr/>
        <p:txBody>
          <a:bodyPr/>
          <a:lstStyle/>
          <a:p>
            <a:r>
              <a:rPr lang="en-US" dirty="0"/>
              <a:t>What’s the average amount of coffee in a mug?</a:t>
            </a:r>
          </a:p>
        </p:txBody>
      </p:sp>
      <p:sp>
        <p:nvSpPr>
          <p:cNvPr id="3" name="TextBox 2"/>
          <p:cNvSpPr txBox="1"/>
          <p:nvPr/>
        </p:nvSpPr>
        <p:spPr>
          <a:xfrm>
            <a:off x="2384372" y="5592932"/>
            <a:ext cx="4903907" cy="584776"/>
          </a:xfrm>
          <a:prstGeom prst="rect">
            <a:avLst/>
          </a:prstGeom>
          <a:noFill/>
        </p:spPr>
        <p:txBody>
          <a:bodyPr wrap="none" rtlCol="0">
            <a:spAutoFit/>
          </a:bodyPr>
          <a:lstStyle/>
          <a:p>
            <a:r>
              <a:rPr lang="en-US" sz="3200" dirty="0"/>
              <a:t>1.26    1.01   0.97   1.04    </a:t>
            </a:r>
            <a:r>
              <a:rPr lang="is-IS" sz="3200" dirty="0"/>
              <a:t>…</a:t>
            </a:r>
            <a:endParaRPr lang="en-US" sz="3200" dirty="0"/>
          </a:p>
        </p:txBody>
      </p:sp>
      <p:graphicFrame>
        <p:nvGraphicFramePr>
          <p:cNvPr id="7" name="Object 6"/>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6146" name="Equation" r:id="rId4" imgW="139700" imgH="152400" progId="Equation.DSMT4">
                  <p:embed/>
                </p:oleObj>
              </mc:Choice>
              <mc:Fallback>
                <p:oleObj name="Equation" r:id="rId4" imgW="139700" imgH="152400" progId="Equation.DSMT4">
                  <p:embed/>
                  <p:pic>
                    <p:nvPicPr>
                      <p:cNvPr id="7" name="Object 6"/>
                      <p:cNvPicPr>
                        <a:picLocks noChangeAspect="1" noChangeArrowheads="1"/>
                      </p:cNvPicPr>
                      <p:nvPr/>
                    </p:nvPicPr>
                    <p:blipFill>
                      <a:blip r:embed="rId5"/>
                      <a:srcRect/>
                      <a:stretch>
                        <a:fillRect/>
                      </a:stretch>
                    </p:blipFill>
                    <p:spPr bwMode="auto">
                      <a:xfrm>
                        <a:off x="6484731" y="4039707"/>
                        <a:ext cx="444500" cy="511175"/>
                      </a:xfrm>
                      <a:prstGeom prst="rect">
                        <a:avLst/>
                      </a:prstGeom>
                      <a:noFill/>
                      <a:effectLst/>
                    </p:spPr>
                  </p:pic>
                </p:oleObj>
              </mc:Fallback>
            </mc:AlternateContent>
          </a:graphicData>
        </a:graphic>
      </p:graphicFrame>
      <p:sp>
        <p:nvSpPr>
          <p:cNvPr id="8" name="TextBox 7"/>
          <p:cNvSpPr txBox="1"/>
          <p:nvPr/>
        </p:nvSpPr>
        <p:spPr>
          <a:xfrm>
            <a:off x="6224945" y="4597697"/>
            <a:ext cx="902811" cy="584776"/>
          </a:xfrm>
          <a:prstGeom prst="rect">
            <a:avLst/>
          </a:prstGeom>
          <a:noFill/>
        </p:spPr>
        <p:txBody>
          <a:bodyPr wrap="none" rtlCol="0">
            <a:spAutoFit/>
          </a:bodyPr>
          <a:lstStyle/>
          <a:p>
            <a:r>
              <a:rPr lang="en-US" sz="3200" dirty="0"/>
              <a:t>1.07</a:t>
            </a:r>
          </a:p>
        </p:txBody>
      </p:sp>
    </p:spTree>
    <p:extLst>
      <p:ext uri="{BB962C8B-B14F-4D97-AF65-F5344CB8AC3E}">
        <p14:creationId xmlns:p14="http://schemas.microsoft.com/office/powerpoint/2010/main" val="46944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12" name="Content Placeholder 11"/>
          <p:cNvSpPr>
            <a:spLocks noGrp="1"/>
          </p:cNvSpPr>
          <p:nvPr>
            <p:ph idx="1"/>
          </p:nvPr>
        </p:nvSpPr>
        <p:spPr/>
        <p:txBody>
          <a:bodyPr/>
          <a:lstStyle/>
          <a:p>
            <a:r>
              <a:rPr lang="en-US" dirty="0"/>
              <a:t>What’s the average amount of coffee in a mug?</a:t>
            </a:r>
          </a:p>
        </p:txBody>
      </p:sp>
      <p:sp>
        <p:nvSpPr>
          <p:cNvPr id="3" name="TextBox 2"/>
          <p:cNvSpPr txBox="1"/>
          <p:nvPr/>
        </p:nvSpPr>
        <p:spPr>
          <a:xfrm>
            <a:off x="2384372" y="5592932"/>
            <a:ext cx="4903907" cy="584776"/>
          </a:xfrm>
          <a:prstGeom prst="rect">
            <a:avLst/>
          </a:prstGeom>
          <a:noFill/>
        </p:spPr>
        <p:txBody>
          <a:bodyPr wrap="none" rtlCol="0">
            <a:spAutoFit/>
          </a:bodyPr>
          <a:lstStyle/>
          <a:p>
            <a:r>
              <a:rPr lang="en-US" sz="3200" dirty="0"/>
              <a:t>1.26    1.01   0.97   1.04    </a:t>
            </a:r>
            <a:r>
              <a:rPr lang="is-IS" sz="3200" dirty="0"/>
              <a:t>…</a:t>
            </a:r>
            <a:endParaRPr lang="en-US" sz="3200" dirty="0"/>
          </a:p>
        </p:txBody>
      </p:sp>
      <p:graphicFrame>
        <p:nvGraphicFramePr>
          <p:cNvPr id="7" name="Object 6"/>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7170" name="Equation" r:id="rId4" imgW="139700" imgH="152400" progId="Equation.DSMT4">
                  <p:embed/>
                </p:oleObj>
              </mc:Choice>
              <mc:Fallback>
                <p:oleObj name="Equation" r:id="rId4" imgW="139700" imgH="152400" progId="Equation.DSMT4">
                  <p:embed/>
                  <p:pic>
                    <p:nvPicPr>
                      <p:cNvPr id="7" name="Object 6"/>
                      <p:cNvPicPr>
                        <a:picLocks noChangeAspect="1" noChangeArrowheads="1"/>
                      </p:cNvPicPr>
                      <p:nvPr/>
                    </p:nvPicPr>
                    <p:blipFill>
                      <a:blip r:embed="rId5"/>
                      <a:srcRect/>
                      <a:stretch>
                        <a:fillRect/>
                      </a:stretch>
                    </p:blipFill>
                    <p:spPr bwMode="auto">
                      <a:xfrm>
                        <a:off x="6484731" y="4039707"/>
                        <a:ext cx="444500" cy="511175"/>
                      </a:xfrm>
                      <a:prstGeom prst="rect">
                        <a:avLst/>
                      </a:prstGeom>
                      <a:noFill/>
                      <a:effectLst/>
                    </p:spPr>
                  </p:pic>
                </p:oleObj>
              </mc:Fallback>
            </mc:AlternateContent>
          </a:graphicData>
        </a:graphic>
      </p:graphicFrame>
      <p:sp>
        <p:nvSpPr>
          <p:cNvPr id="8" name="TextBox 7"/>
          <p:cNvSpPr txBox="1"/>
          <p:nvPr/>
        </p:nvSpPr>
        <p:spPr>
          <a:xfrm>
            <a:off x="6224945" y="4597697"/>
            <a:ext cx="902811" cy="584776"/>
          </a:xfrm>
          <a:prstGeom prst="rect">
            <a:avLst/>
          </a:prstGeom>
          <a:noFill/>
        </p:spPr>
        <p:txBody>
          <a:bodyPr wrap="none" rtlCol="0">
            <a:spAutoFit/>
          </a:bodyPr>
          <a:lstStyle/>
          <a:p>
            <a:r>
              <a:rPr lang="en-US" sz="3200" dirty="0"/>
              <a:t>1.07</a:t>
            </a:r>
          </a:p>
        </p:txBody>
      </p:sp>
      <p:grpSp>
        <p:nvGrpSpPr>
          <p:cNvPr id="6" name="Group 5"/>
          <p:cNvGrpSpPr/>
          <p:nvPr/>
        </p:nvGrpSpPr>
        <p:grpSpPr>
          <a:xfrm>
            <a:off x="5068395" y="2366737"/>
            <a:ext cx="2639754" cy="2303707"/>
            <a:chOff x="3544395" y="2366736"/>
            <a:chExt cx="2639754" cy="2303707"/>
          </a:xfrm>
        </p:grpSpPr>
        <p:pic>
          <p:nvPicPr>
            <p:cNvPr id="9" name="Picture 8" descr="Screen Shot 2016-03-01 at 9.55.33 AM.png"/>
            <p:cNvPicPr>
              <a:picLocks noChangeAspect="1"/>
            </p:cNvPicPr>
            <p:nvPr/>
          </p:nvPicPr>
          <p:blipFill rotWithShape="1">
            <a:blip r:embed="rId6">
              <a:extLst>
                <a:ext uri="{28A0092B-C50C-407E-A947-70E740481C1C}">
                  <a14:useLocalDpi xmlns:a14="http://schemas.microsoft.com/office/drawing/2010/main" val="0"/>
                </a:ext>
              </a:extLst>
            </a:blip>
            <a:srcRect l="9063" t="6948" r="5921" b="10457"/>
            <a:stretch/>
          </p:blipFill>
          <p:spPr>
            <a:xfrm>
              <a:off x="3544395" y="2366736"/>
              <a:ext cx="2639754" cy="1587240"/>
            </a:xfrm>
            <a:prstGeom prst="rect">
              <a:avLst/>
            </a:prstGeom>
          </p:spPr>
        </p:pic>
        <p:graphicFrame>
          <p:nvGraphicFramePr>
            <p:cNvPr id="11" name="Object 10"/>
            <p:cNvGraphicFramePr>
              <a:graphicFrameLocks noChangeAspect="1"/>
            </p:cNvGraphicFramePr>
            <p:nvPr>
              <p:extLst/>
            </p:nvPr>
          </p:nvGraphicFramePr>
          <p:xfrm>
            <a:off x="4459640" y="4116405"/>
            <a:ext cx="444500" cy="554038"/>
          </p:xfrm>
          <a:graphic>
            <a:graphicData uri="http://schemas.openxmlformats.org/presentationml/2006/ole">
              <mc:AlternateContent xmlns:mc="http://schemas.openxmlformats.org/markup-compatibility/2006">
                <mc:Choice xmlns:v="urn:schemas-microsoft-com:vml" Requires="v">
                  <p:oleObj spid="_x0000_s7171" name="Equation" r:id="rId7" imgW="139700" imgH="165100" progId="Equation.DSMT4">
                    <p:embed/>
                  </p:oleObj>
                </mc:Choice>
                <mc:Fallback>
                  <p:oleObj name="Equation" r:id="rId7" imgW="139700" imgH="165100" progId="Equation.DSMT4">
                    <p:embed/>
                    <p:pic>
                      <p:nvPicPr>
                        <p:cNvPr id="11" name="Object 10"/>
                        <p:cNvPicPr>
                          <a:picLocks noChangeAspect="1" noChangeArrowheads="1"/>
                        </p:cNvPicPr>
                        <p:nvPr/>
                      </p:nvPicPr>
                      <p:blipFill>
                        <a:blip r:embed="rId8"/>
                        <a:srcRect/>
                        <a:stretch>
                          <a:fillRect/>
                        </a:stretch>
                      </p:blipFill>
                      <p:spPr bwMode="auto">
                        <a:xfrm>
                          <a:off x="4459640" y="4116405"/>
                          <a:ext cx="444500" cy="554038"/>
                        </a:xfrm>
                        <a:prstGeom prst="rect">
                          <a:avLst/>
                        </a:prstGeom>
                        <a:noFill/>
                        <a:effectLst/>
                      </p:spPr>
                    </p:pic>
                  </p:oleObj>
                </mc:Fallback>
              </mc:AlternateContent>
            </a:graphicData>
          </a:graphic>
        </p:graphicFrame>
        <p:cxnSp>
          <p:nvCxnSpPr>
            <p:cNvPr id="13" name="Straight Connector 12"/>
            <p:cNvCxnSpPr/>
            <p:nvPr/>
          </p:nvCxnSpPr>
          <p:spPr>
            <a:xfrm>
              <a:off x="4843445" y="3799911"/>
              <a:ext cx="0" cy="28681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 name="Straight Connector 4"/>
          <p:cNvCxnSpPr/>
          <p:nvPr/>
        </p:nvCxnSpPr>
        <p:spPr>
          <a:xfrm>
            <a:off x="6706102" y="3799909"/>
            <a:ext cx="0" cy="28681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0062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12" name="Content Placeholder 11"/>
          <p:cNvSpPr>
            <a:spLocks noGrp="1"/>
          </p:cNvSpPr>
          <p:nvPr>
            <p:ph idx="1"/>
          </p:nvPr>
        </p:nvSpPr>
        <p:spPr/>
        <p:txBody>
          <a:bodyPr/>
          <a:lstStyle/>
          <a:p>
            <a:r>
              <a:rPr lang="en-US" dirty="0"/>
              <a:t>What’s the average amount of coffee in a mug?</a:t>
            </a:r>
          </a:p>
        </p:txBody>
      </p:sp>
      <p:sp>
        <p:nvSpPr>
          <p:cNvPr id="3" name="TextBox 2"/>
          <p:cNvSpPr txBox="1"/>
          <p:nvPr/>
        </p:nvSpPr>
        <p:spPr>
          <a:xfrm>
            <a:off x="2384372" y="5592932"/>
            <a:ext cx="4903907" cy="584776"/>
          </a:xfrm>
          <a:prstGeom prst="rect">
            <a:avLst/>
          </a:prstGeom>
          <a:noFill/>
        </p:spPr>
        <p:txBody>
          <a:bodyPr wrap="none" rtlCol="0">
            <a:spAutoFit/>
          </a:bodyPr>
          <a:lstStyle/>
          <a:p>
            <a:r>
              <a:rPr lang="en-US" sz="3200" dirty="0"/>
              <a:t>1.26    1.01   0.97   1.04    </a:t>
            </a:r>
            <a:r>
              <a:rPr lang="is-IS" sz="3200" dirty="0"/>
              <a:t>…</a:t>
            </a:r>
            <a:endParaRPr lang="en-US" sz="3200" dirty="0"/>
          </a:p>
        </p:txBody>
      </p:sp>
      <p:graphicFrame>
        <p:nvGraphicFramePr>
          <p:cNvPr id="7" name="Object 6"/>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8194" name="Equation" r:id="rId4" imgW="139700" imgH="152400" progId="Equation.DSMT4">
                  <p:embed/>
                </p:oleObj>
              </mc:Choice>
              <mc:Fallback>
                <p:oleObj name="Equation" r:id="rId4" imgW="139700" imgH="152400" progId="Equation.DSMT4">
                  <p:embed/>
                  <p:pic>
                    <p:nvPicPr>
                      <p:cNvPr id="7" name="Object 6"/>
                      <p:cNvPicPr>
                        <a:picLocks noChangeAspect="1" noChangeArrowheads="1"/>
                      </p:cNvPicPr>
                      <p:nvPr/>
                    </p:nvPicPr>
                    <p:blipFill>
                      <a:blip r:embed="rId5"/>
                      <a:srcRect/>
                      <a:stretch>
                        <a:fillRect/>
                      </a:stretch>
                    </p:blipFill>
                    <p:spPr bwMode="auto">
                      <a:xfrm>
                        <a:off x="6484731" y="4039707"/>
                        <a:ext cx="444500" cy="511175"/>
                      </a:xfrm>
                      <a:prstGeom prst="rect">
                        <a:avLst/>
                      </a:prstGeom>
                      <a:noFill/>
                      <a:effectLst/>
                    </p:spPr>
                  </p:pic>
                </p:oleObj>
              </mc:Fallback>
            </mc:AlternateContent>
          </a:graphicData>
        </a:graphic>
      </p:graphicFrame>
      <p:sp>
        <p:nvSpPr>
          <p:cNvPr id="8" name="TextBox 7"/>
          <p:cNvSpPr txBox="1"/>
          <p:nvPr/>
        </p:nvSpPr>
        <p:spPr>
          <a:xfrm>
            <a:off x="6224945" y="4597697"/>
            <a:ext cx="902811" cy="584776"/>
          </a:xfrm>
          <a:prstGeom prst="rect">
            <a:avLst/>
          </a:prstGeom>
          <a:noFill/>
        </p:spPr>
        <p:txBody>
          <a:bodyPr wrap="none" rtlCol="0">
            <a:spAutoFit/>
          </a:bodyPr>
          <a:lstStyle/>
          <a:p>
            <a:r>
              <a:rPr lang="en-US" sz="3200" dirty="0"/>
              <a:t>1.07</a:t>
            </a:r>
          </a:p>
        </p:txBody>
      </p:sp>
      <p:grpSp>
        <p:nvGrpSpPr>
          <p:cNvPr id="6" name="Group 5"/>
          <p:cNvGrpSpPr/>
          <p:nvPr/>
        </p:nvGrpSpPr>
        <p:grpSpPr>
          <a:xfrm>
            <a:off x="4488001" y="2366737"/>
            <a:ext cx="2639754" cy="2303707"/>
            <a:chOff x="3544395" y="2366736"/>
            <a:chExt cx="2639754" cy="2303707"/>
          </a:xfrm>
        </p:grpSpPr>
        <p:pic>
          <p:nvPicPr>
            <p:cNvPr id="9" name="Picture 8" descr="Screen Shot 2016-03-01 at 9.55.33 AM.png"/>
            <p:cNvPicPr>
              <a:picLocks noChangeAspect="1"/>
            </p:cNvPicPr>
            <p:nvPr/>
          </p:nvPicPr>
          <p:blipFill rotWithShape="1">
            <a:blip r:embed="rId6">
              <a:extLst>
                <a:ext uri="{28A0092B-C50C-407E-A947-70E740481C1C}">
                  <a14:useLocalDpi xmlns:a14="http://schemas.microsoft.com/office/drawing/2010/main" val="0"/>
                </a:ext>
              </a:extLst>
            </a:blip>
            <a:srcRect l="9063" t="6948" r="5921" b="10457"/>
            <a:stretch/>
          </p:blipFill>
          <p:spPr>
            <a:xfrm>
              <a:off x="3544395" y="2366736"/>
              <a:ext cx="2639754" cy="1587240"/>
            </a:xfrm>
            <a:prstGeom prst="rect">
              <a:avLst/>
            </a:prstGeom>
          </p:spPr>
        </p:pic>
        <p:graphicFrame>
          <p:nvGraphicFramePr>
            <p:cNvPr id="11" name="Object 10"/>
            <p:cNvGraphicFramePr>
              <a:graphicFrameLocks noChangeAspect="1"/>
            </p:cNvGraphicFramePr>
            <p:nvPr>
              <p:extLst/>
            </p:nvPr>
          </p:nvGraphicFramePr>
          <p:xfrm>
            <a:off x="4459640" y="4116405"/>
            <a:ext cx="444500" cy="554038"/>
          </p:xfrm>
          <a:graphic>
            <a:graphicData uri="http://schemas.openxmlformats.org/presentationml/2006/ole">
              <mc:AlternateContent xmlns:mc="http://schemas.openxmlformats.org/markup-compatibility/2006">
                <mc:Choice xmlns:v="urn:schemas-microsoft-com:vml" Requires="v">
                  <p:oleObj spid="_x0000_s8195" name="Equation" r:id="rId7" imgW="139700" imgH="165100" progId="Equation.DSMT4">
                    <p:embed/>
                  </p:oleObj>
                </mc:Choice>
                <mc:Fallback>
                  <p:oleObj name="Equation" r:id="rId7" imgW="139700" imgH="165100" progId="Equation.DSMT4">
                    <p:embed/>
                    <p:pic>
                      <p:nvPicPr>
                        <p:cNvPr id="11" name="Object 10"/>
                        <p:cNvPicPr>
                          <a:picLocks noChangeAspect="1" noChangeArrowheads="1"/>
                        </p:cNvPicPr>
                        <p:nvPr/>
                      </p:nvPicPr>
                      <p:blipFill>
                        <a:blip r:embed="rId8"/>
                        <a:srcRect/>
                        <a:stretch>
                          <a:fillRect/>
                        </a:stretch>
                      </p:blipFill>
                      <p:spPr bwMode="auto">
                        <a:xfrm>
                          <a:off x="4459640" y="4116405"/>
                          <a:ext cx="444500" cy="554038"/>
                        </a:xfrm>
                        <a:prstGeom prst="rect">
                          <a:avLst/>
                        </a:prstGeom>
                        <a:noFill/>
                        <a:effectLst/>
                      </p:spPr>
                    </p:pic>
                  </p:oleObj>
                </mc:Fallback>
              </mc:AlternateContent>
            </a:graphicData>
          </a:graphic>
        </p:graphicFrame>
        <p:cxnSp>
          <p:nvCxnSpPr>
            <p:cNvPr id="13" name="Straight Connector 12"/>
            <p:cNvCxnSpPr/>
            <p:nvPr/>
          </p:nvCxnSpPr>
          <p:spPr>
            <a:xfrm>
              <a:off x="4843445" y="3799911"/>
              <a:ext cx="0" cy="28681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 name="Straight Connector 4"/>
          <p:cNvCxnSpPr/>
          <p:nvPr/>
        </p:nvCxnSpPr>
        <p:spPr>
          <a:xfrm>
            <a:off x="6706102" y="3799909"/>
            <a:ext cx="0" cy="28681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647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Squish”</a:t>
            </a:r>
          </a:p>
        </p:txBody>
      </p:sp>
      <p:sp>
        <p:nvSpPr>
          <p:cNvPr id="3" name="Content Placeholder 2"/>
          <p:cNvSpPr>
            <a:spLocks noGrp="1"/>
          </p:cNvSpPr>
          <p:nvPr>
            <p:ph idx="1"/>
          </p:nvPr>
        </p:nvSpPr>
        <p:spPr/>
        <p:txBody>
          <a:bodyPr/>
          <a:lstStyle/>
          <a:p>
            <a:r>
              <a:rPr lang="en-US" dirty="0"/>
              <a:t>Profit is a random variable, depends on:</a:t>
            </a:r>
          </a:p>
          <a:p>
            <a:pPr lvl="1"/>
            <a:r>
              <a:rPr lang="en-US" dirty="0"/>
              <a:t>Number of customers </a:t>
            </a:r>
          </a:p>
          <a:p>
            <a:pPr lvl="1"/>
            <a:r>
              <a:rPr lang="en-US" dirty="0"/>
              <a:t>Weather</a:t>
            </a:r>
          </a:p>
          <a:p>
            <a:pPr lvl="1"/>
            <a:r>
              <a:rPr lang="en-US" dirty="0"/>
              <a:t>Tips</a:t>
            </a:r>
          </a:p>
        </p:txBody>
      </p:sp>
      <p:pic>
        <p:nvPicPr>
          <p:cNvPr id="6" name="Picture 5" descr="IMG_078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364" y="3282215"/>
            <a:ext cx="3536435" cy="2652326"/>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214445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12" name="Content Placeholder 11"/>
          <p:cNvSpPr>
            <a:spLocks noGrp="1"/>
          </p:cNvSpPr>
          <p:nvPr>
            <p:ph idx="1"/>
          </p:nvPr>
        </p:nvSpPr>
        <p:spPr/>
        <p:txBody>
          <a:bodyPr/>
          <a:lstStyle/>
          <a:p>
            <a:r>
              <a:rPr lang="en-US" dirty="0"/>
              <a:t>What’s the average amount of coffee in a mug?</a:t>
            </a:r>
          </a:p>
        </p:txBody>
      </p:sp>
      <p:sp>
        <p:nvSpPr>
          <p:cNvPr id="3" name="TextBox 2"/>
          <p:cNvSpPr txBox="1"/>
          <p:nvPr/>
        </p:nvSpPr>
        <p:spPr>
          <a:xfrm>
            <a:off x="2384372" y="5592932"/>
            <a:ext cx="4903907" cy="584776"/>
          </a:xfrm>
          <a:prstGeom prst="rect">
            <a:avLst/>
          </a:prstGeom>
          <a:noFill/>
        </p:spPr>
        <p:txBody>
          <a:bodyPr wrap="none" rtlCol="0">
            <a:spAutoFit/>
          </a:bodyPr>
          <a:lstStyle/>
          <a:p>
            <a:r>
              <a:rPr lang="en-US" sz="3200" dirty="0"/>
              <a:t>1.26    1.01   0.97   1.04    </a:t>
            </a:r>
            <a:r>
              <a:rPr lang="is-IS" sz="3200" dirty="0"/>
              <a:t>…</a:t>
            </a:r>
            <a:endParaRPr lang="en-US" sz="3200" dirty="0"/>
          </a:p>
        </p:txBody>
      </p:sp>
      <p:graphicFrame>
        <p:nvGraphicFramePr>
          <p:cNvPr id="7" name="Object 6"/>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9218" name="Equation" r:id="rId4" imgW="139700" imgH="152400" progId="Equation.DSMT4">
                  <p:embed/>
                </p:oleObj>
              </mc:Choice>
              <mc:Fallback>
                <p:oleObj name="Equation" r:id="rId4" imgW="139700" imgH="152400" progId="Equation.DSMT4">
                  <p:embed/>
                  <p:pic>
                    <p:nvPicPr>
                      <p:cNvPr id="7" name="Object 6"/>
                      <p:cNvPicPr>
                        <a:picLocks noChangeAspect="1" noChangeArrowheads="1"/>
                      </p:cNvPicPr>
                      <p:nvPr/>
                    </p:nvPicPr>
                    <p:blipFill>
                      <a:blip r:embed="rId5"/>
                      <a:srcRect/>
                      <a:stretch>
                        <a:fillRect/>
                      </a:stretch>
                    </p:blipFill>
                    <p:spPr bwMode="auto">
                      <a:xfrm>
                        <a:off x="6484731" y="4039707"/>
                        <a:ext cx="444500" cy="511175"/>
                      </a:xfrm>
                      <a:prstGeom prst="rect">
                        <a:avLst/>
                      </a:prstGeom>
                      <a:noFill/>
                      <a:effectLst/>
                    </p:spPr>
                  </p:pic>
                </p:oleObj>
              </mc:Fallback>
            </mc:AlternateContent>
          </a:graphicData>
        </a:graphic>
      </p:graphicFrame>
      <p:sp>
        <p:nvSpPr>
          <p:cNvPr id="8" name="TextBox 7"/>
          <p:cNvSpPr txBox="1"/>
          <p:nvPr/>
        </p:nvSpPr>
        <p:spPr>
          <a:xfrm>
            <a:off x="6224945" y="4597697"/>
            <a:ext cx="902811" cy="584776"/>
          </a:xfrm>
          <a:prstGeom prst="rect">
            <a:avLst/>
          </a:prstGeom>
          <a:noFill/>
        </p:spPr>
        <p:txBody>
          <a:bodyPr wrap="none" rtlCol="0">
            <a:spAutoFit/>
          </a:bodyPr>
          <a:lstStyle/>
          <a:p>
            <a:r>
              <a:rPr lang="en-US" sz="3200" dirty="0"/>
              <a:t>1.07</a:t>
            </a:r>
          </a:p>
        </p:txBody>
      </p:sp>
      <p:grpSp>
        <p:nvGrpSpPr>
          <p:cNvPr id="6" name="Group 5"/>
          <p:cNvGrpSpPr/>
          <p:nvPr/>
        </p:nvGrpSpPr>
        <p:grpSpPr>
          <a:xfrm>
            <a:off x="6224944" y="2366737"/>
            <a:ext cx="2639754" cy="2303707"/>
            <a:chOff x="3544395" y="2366736"/>
            <a:chExt cx="2639754" cy="2303707"/>
          </a:xfrm>
        </p:grpSpPr>
        <p:pic>
          <p:nvPicPr>
            <p:cNvPr id="9" name="Picture 8" descr="Screen Shot 2016-03-01 at 9.55.33 AM.png"/>
            <p:cNvPicPr>
              <a:picLocks noChangeAspect="1"/>
            </p:cNvPicPr>
            <p:nvPr/>
          </p:nvPicPr>
          <p:blipFill rotWithShape="1">
            <a:blip r:embed="rId6">
              <a:extLst>
                <a:ext uri="{28A0092B-C50C-407E-A947-70E740481C1C}">
                  <a14:useLocalDpi xmlns:a14="http://schemas.microsoft.com/office/drawing/2010/main" val="0"/>
                </a:ext>
              </a:extLst>
            </a:blip>
            <a:srcRect l="9063" t="6948" r="5921" b="10457"/>
            <a:stretch/>
          </p:blipFill>
          <p:spPr>
            <a:xfrm>
              <a:off x="3544395" y="2366736"/>
              <a:ext cx="2639754" cy="1587240"/>
            </a:xfrm>
            <a:prstGeom prst="rect">
              <a:avLst/>
            </a:prstGeom>
          </p:spPr>
        </p:pic>
        <p:graphicFrame>
          <p:nvGraphicFramePr>
            <p:cNvPr id="11" name="Object 10"/>
            <p:cNvGraphicFramePr>
              <a:graphicFrameLocks noChangeAspect="1"/>
            </p:cNvGraphicFramePr>
            <p:nvPr>
              <p:extLst/>
            </p:nvPr>
          </p:nvGraphicFramePr>
          <p:xfrm>
            <a:off x="4459640" y="4116405"/>
            <a:ext cx="444500" cy="554038"/>
          </p:xfrm>
          <a:graphic>
            <a:graphicData uri="http://schemas.openxmlformats.org/presentationml/2006/ole">
              <mc:AlternateContent xmlns:mc="http://schemas.openxmlformats.org/markup-compatibility/2006">
                <mc:Choice xmlns:v="urn:schemas-microsoft-com:vml" Requires="v">
                  <p:oleObj spid="_x0000_s9219" name="Equation" r:id="rId7" imgW="139700" imgH="165100" progId="Equation.DSMT4">
                    <p:embed/>
                  </p:oleObj>
                </mc:Choice>
                <mc:Fallback>
                  <p:oleObj name="Equation" r:id="rId7" imgW="139700" imgH="165100" progId="Equation.DSMT4">
                    <p:embed/>
                    <p:pic>
                      <p:nvPicPr>
                        <p:cNvPr id="11" name="Object 10"/>
                        <p:cNvPicPr>
                          <a:picLocks noChangeAspect="1" noChangeArrowheads="1"/>
                        </p:cNvPicPr>
                        <p:nvPr/>
                      </p:nvPicPr>
                      <p:blipFill>
                        <a:blip r:embed="rId8"/>
                        <a:srcRect/>
                        <a:stretch>
                          <a:fillRect/>
                        </a:stretch>
                      </p:blipFill>
                      <p:spPr bwMode="auto">
                        <a:xfrm>
                          <a:off x="4459640" y="4116405"/>
                          <a:ext cx="444500" cy="554038"/>
                        </a:xfrm>
                        <a:prstGeom prst="rect">
                          <a:avLst/>
                        </a:prstGeom>
                        <a:noFill/>
                        <a:effectLst/>
                      </p:spPr>
                    </p:pic>
                  </p:oleObj>
                </mc:Fallback>
              </mc:AlternateContent>
            </a:graphicData>
          </a:graphic>
        </p:graphicFrame>
        <p:cxnSp>
          <p:nvCxnSpPr>
            <p:cNvPr id="13" name="Straight Connector 12"/>
            <p:cNvCxnSpPr/>
            <p:nvPr/>
          </p:nvCxnSpPr>
          <p:spPr>
            <a:xfrm>
              <a:off x="4843445" y="3799911"/>
              <a:ext cx="0" cy="28681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 name="Straight Connector 4"/>
          <p:cNvCxnSpPr/>
          <p:nvPr/>
        </p:nvCxnSpPr>
        <p:spPr>
          <a:xfrm>
            <a:off x="6706102" y="3799909"/>
            <a:ext cx="0" cy="28681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650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12" name="Content Placeholder 11"/>
          <p:cNvSpPr>
            <a:spLocks noGrp="1"/>
          </p:cNvSpPr>
          <p:nvPr>
            <p:ph idx="1"/>
          </p:nvPr>
        </p:nvSpPr>
        <p:spPr/>
        <p:txBody>
          <a:bodyPr/>
          <a:lstStyle/>
          <a:p>
            <a:r>
              <a:rPr lang="en-US" dirty="0"/>
              <a:t>What’s the average amount of coffee in a mug?</a:t>
            </a:r>
          </a:p>
        </p:txBody>
      </p:sp>
      <p:sp>
        <p:nvSpPr>
          <p:cNvPr id="3" name="TextBox 2"/>
          <p:cNvSpPr txBox="1"/>
          <p:nvPr/>
        </p:nvSpPr>
        <p:spPr>
          <a:xfrm>
            <a:off x="2384372" y="5592932"/>
            <a:ext cx="4903907" cy="584776"/>
          </a:xfrm>
          <a:prstGeom prst="rect">
            <a:avLst/>
          </a:prstGeom>
          <a:noFill/>
        </p:spPr>
        <p:txBody>
          <a:bodyPr wrap="none" rtlCol="0">
            <a:spAutoFit/>
          </a:bodyPr>
          <a:lstStyle/>
          <a:p>
            <a:r>
              <a:rPr lang="en-US" sz="3200" dirty="0"/>
              <a:t>1.26    1.01   0.97   1.04    </a:t>
            </a:r>
            <a:r>
              <a:rPr lang="is-IS" sz="3200" dirty="0"/>
              <a:t>…</a:t>
            </a:r>
            <a:endParaRPr lang="en-US" sz="3200" dirty="0"/>
          </a:p>
        </p:txBody>
      </p:sp>
      <p:graphicFrame>
        <p:nvGraphicFramePr>
          <p:cNvPr id="7" name="Object 6"/>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10242" name="Equation" r:id="rId4" imgW="139700" imgH="152400" progId="Equation.DSMT4">
                  <p:embed/>
                </p:oleObj>
              </mc:Choice>
              <mc:Fallback>
                <p:oleObj name="Equation" r:id="rId4" imgW="139700" imgH="152400" progId="Equation.DSMT4">
                  <p:embed/>
                  <p:pic>
                    <p:nvPicPr>
                      <p:cNvPr id="7" name="Object 6"/>
                      <p:cNvPicPr>
                        <a:picLocks noChangeAspect="1" noChangeArrowheads="1"/>
                      </p:cNvPicPr>
                      <p:nvPr/>
                    </p:nvPicPr>
                    <p:blipFill>
                      <a:blip r:embed="rId5"/>
                      <a:srcRect/>
                      <a:stretch>
                        <a:fillRect/>
                      </a:stretch>
                    </p:blipFill>
                    <p:spPr bwMode="auto">
                      <a:xfrm>
                        <a:off x="6484731" y="4039707"/>
                        <a:ext cx="444500" cy="511175"/>
                      </a:xfrm>
                      <a:prstGeom prst="rect">
                        <a:avLst/>
                      </a:prstGeom>
                      <a:noFill/>
                      <a:effectLst/>
                    </p:spPr>
                  </p:pic>
                </p:oleObj>
              </mc:Fallback>
            </mc:AlternateContent>
          </a:graphicData>
        </a:graphic>
      </p:graphicFrame>
      <p:sp>
        <p:nvSpPr>
          <p:cNvPr id="8" name="TextBox 7"/>
          <p:cNvSpPr txBox="1"/>
          <p:nvPr/>
        </p:nvSpPr>
        <p:spPr>
          <a:xfrm>
            <a:off x="6224945" y="4597697"/>
            <a:ext cx="902811" cy="584776"/>
          </a:xfrm>
          <a:prstGeom prst="rect">
            <a:avLst/>
          </a:prstGeom>
          <a:noFill/>
        </p:spPr>
        <p:txBody>
          <a:bodyPr wrap="none" rtlCol="0">
            <a:spAutoFit/>
          </a:bodyPr>
          <a:lstStyle/>
          <a:p>
            <a:r>
              <a:rPr lang="en-US" sz="3200" dirty="0"/>
              <a:t>1.07</a:t>
            </a:r>
          </a:p>
        </p:txBody>
      </p:sp>
      <p:grpSp>
        <p:nvGrpSpPr>
          <p:cNvPr id="6" name="Group 5"/>
          <p:cNvGrpSpPr/>
          <p:nvPr/>
        </p:nvGrpSpPr>
        <p:grpSpPr>
          <a:xfrm>
            <a:off x="6394274" y="2366737"/>
            <a:ext cx="2639754" cy="2303707"/>
            <a:chOff x="3544395" y="2366736"/>
            <a:chExt cx="2639754" cy="2303707"/>
          </a:xfrm>
        </p:grpSpPr>
        <p:pic>
          <p:nvPicPr>
            <p:cNvPr id="9" name="Picture 8" descr="Screen Shot 2016-03-01 at 9.55.33 AM.png"/>
            <p:cNvPicPr>
              <a:picLocks noChangeAspect="1"/>
            </p:cNvPicPr>
            <p:nvPr/>
          </p:nvPicPr>
          <p:blipFill rotWithShape="1">
            <a:blip r:embed="rId6">
              <a:extLst>
                <a:ext uri="{28A0092B-C50C-407E-A947-70E740481C1C}">
                  <a14:useLocalDpi xmlns:a14="http://schemas.microsoft.com/office/drawing/2010/main" val="0"/>
                </a:ext>
              </a:extLst>
            </a:blip>
            <a:srcRect l="9063" t="6948" r="5921" b="10457"/>
            <a:stretch/>
          </p:blipFill>
          <p:spPr>
            <a:xfrm>
              <a:off x="3544395" y="2366736"/>
              <a:ext cx="2639754" cy="1587240"/>
            </a:xfrm>
            <a:prstGeom prst="rect">
              <a:avLst/>
            </a:prstGeom>
          </p:spPr>
        </p:pic>
        <p:graphicFrame>
          <p:nvGraphicFramePr>
            <p:cNvPr id="11" name="Object 10"/>
            <p:cNvGraphicFramePr>
              <a:graphicFrameLocks noChangeAspect="1"/>
            </p:cNvGraphicFramePr>
            <p:nvPr>
              <p:extLst/>
            </p:nvPr>
          </p:nvGraphicFramePr>
          <p:xfrm>
            <a:off x="4459640" y="4116405"/>
            <a:ext cx="444500" cy="554038"/>
          </p:xfrm>
          <a:graphic>
            <a:graphicData uri="http://schemas.openxmlformats.org/presentationml/2006/ole">
              <mc:AlternateContent xmlns:mc="http://schemas.openxmlformats.org/markup-compatibility/2006">
                <mc:Choice xmlns:v="urn:schemas-microsoft-com:vml" Requires="v">
                  <p:oleObj spid="_x0000_s10243" name="Equation" r:id="rId7" imgW="139700" imgH="165100" progId="Equation.DSMT4">
                    <p:embed/>
                  </p:oleObj>
                </mc:Choice>
                <mc:Fallback>
                  <p:oleObj name="Equation" r:id="rId7" imgW="139700" imgH="165100" progId="Equation.DSMT4">
                    <p:embed/>
                    <p:pic>
                      <p:nvPicPr>
                        <p:cNvPr id="11" name="Object 10"/>
                        <p:cNvPicPr>
                          <a:picLocks noChangeAspect="1" noChangeArrowheads="1"/>
                        </p:cNvPicPr>
                        <p:nvPr/>
                      </p:nvPicPr>
                      <p:blipFill>
                        <a:blip r:embed="rId8"/>
                        <a:srcRect/>
                        <a:stretch>
                          <a:fillRect/>
                        </a:stretch>
                      </p:blipFill>
                      <p:spPr bwMode="auto">
                        <a:xfrm>
                          <a:off x="4459640" y="4116405"/>
                          <a:ext cx="444500" cy="554038"/>
                        </a:xfrm>
                        <a:prstGeom prst="rect">
                          <a:avLst/>
                        </a:prstGeom>
                        <a:noFill/>
                        <a:effectLst/>
                      </p:spPr>
                    </p:pic>
                  </p:oleObj>
                </mc:Fallback>
              </mc:AlternateContent>
            </a:graphicData>
          </a:graphic>
        </p:graphicFrame>
        <p:cxnSp>
          <p:nvCxnSpPr>
            <p:cNvPr id="13" name="Straight Connector 12"/>
            <p:cNvCxnSpPr/>
            <p:nvPr/>
          </p:nvCxnSpPr>
          <p:spPr>
            <a:xfrm>
              <a:off x="4843445" y="3799911"/>
              <a:ext cx="0" cy="28681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 name="Straight Connector 4"/>
          <p:cNvCxnSpPr/>
          <p:nvPr/>
        </p:nvCxnSpPr>
        <p:spPr>
          <a:xfrm>
            <a:off x="6706102" y="3799909"/>
            <a:ext cx="0" cy="28681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9272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pic>
        <p:nvPicPr>
          <p:cNvPr id="5" name="Picture 4" descr="Interval2sid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688" y="2049414"/>
            <a:ext cx="5457422" cy="3500988"/>
          </a:xfrm>
          <a:prstGeom prst="rect">
            <a:avLst/>
          </a:prstGeom>
        </p:spPr>
      </p:pic>
      <p:sp>
        <p:nvSpPr>
          <p:cNvPr id="4" name="Rectangle 3"/>
          <p:cNvSpPr/>
          <p:nvPr/>
        </p:nvSpPr>
        <p:spPr>
          <a:xfrm>
            <a:off x="4180221" y="3945459"/>
            <a:ext cx="164482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7549954" y="3928526"/>
            <a:ext cx="164482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706102" y="3715244"/>
            <a:ext cx="0" cy="286815"/>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11"/>
          <p:cNvSpPr txBox="1">
            <a:spLocks/>
          </p:cNvSpPr>
          <p:nvPr/>
        </p:nvSpPr>
        <p:spPr>
          <a:xfrm>
            <a:off x="1981200" y="1600201"/>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What’s the average amount of coffee in a mug?</a:t>
            </a:r>
          </a:p>
        </p:txBody>
      </p:sp>
      <p:sp>
        <p:nvSpPr>
          <p:cNvPr id="10" name="Rectangle 9"/>
          <p:cNvSpPr/>
          <p:nvPr/>
        </p:nvSpPr>
        <p:spPr>
          <a:xfrm>
            <a:off x="6350519" y="4047057"/>
            <a:ext cx="107140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11266" name="Equation" r:id="rId4" imgW="139700" imgH="152400" progId="Equation.DSMT4">
                  <p:embed/>
                </p:oleObj>
              </mc:Choice>
              <mc:Fallback>
                <p:oleObj name="Equation" r:id="rId4" imgW="139700" imgH="152400" progId="Equation.DSMT4">
                  <p:embed/>
                  <p:pic>
                    <p:nvPicPr>
                      <p:cNvPr id="9" name="Object 8"/>
                      <p:cNvPicPr>
                        <a:picLocks noChangeAspect="1" noChangeArrowheads="1"/>
                      </p:cNvPicPr>
                      <p:nvPr/>
                    </p:nvPicPr>
                    <p:blipFill>
                      <a:blip r:embed="rId5"/>
                      <a:srcRect/>
                      <a:stretch>
                        <a:fillRect/>
                      </a:stretch>
                    </p:blipFill>
                    <p:spPr bwMode="auto">
                      <a:xfrm>
                        <a:off x="6484731" y="4039707"/>
                        <a:ext cx="444500" cy="511175"/>
                      </a:xfrm>
                      <a:prstGeom prst="rect">
                        <a:avLst/>
                      </a:prstGeom>
                      <a:noFill/>
                      <a:effectLst/>
                    </p:spPr>
                  </p:pic>
                </p:oleObj>
              </mc:Fallback>
            </mc:AlternateContent>
          </a:graphicData>
        </a:graphic>
      </p:graphicFrame>
      <p:sp>
        <p:nvSpPr>
          <p:cNvPr id="11" name="Rectangle 10"/>
          <p:cNvSpPr/>
          <p:nvPr/>
        </p:nvSpPr>
        <p:spPr>
          <a:xfrm>
            <a:off x="5002634" y="4538117"/>
            <a:ext cx="5208167" cy="11345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800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pic>
        <p:nvPicPr>
          <p:cNvPr id="5" name="Picture 4" descr="Interval2sid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688" y="2049414"/>
            <a:ext cx="5457422" cy="3500988"/>
          </a:xfrm>
          <a:prstGeom prst="rect">
            <a:avLst/>
          </a:prstGeom>
        </p:spPr>
      </p:pic>
      <p:sp>
        <p:nvSpPr>
          <p:cNvPr id="4" name="Rectangle 3"/>
          <p:cNvSpPr/>
          <p:nvPr/>
        </p:nvSpPr>
        <p:spPr>
          <a:xfrm>
            <a:off x="4180221" y="3945459"/>
            <a:ext cx="164482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7549954" y="3928526"/>
            <a:ext cx="164482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706102" y="3715244"/>
            <a:ext cx="0" cy="286815"/>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11"/>
          <p:cNvSpPr txBox="1">
            <a:spLocks/>
          </p:cNvSpPr>
          <p:nvPr/>
        </p:nvSpPr>
        <p:spPr>
          <a:xfrm>
            <a:off x="1981200" y="1600201"/>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What’s the average amount of coffee in a mug?</a:t>
            </a:r>
          </a:p>
        </p:txBody>
      </p:sp>
      <p:sp>
        <p:nvSpPr>
          <p:cNvPr id="10" name="Rectangle 9"/>
          <p:cNvSpPr/>
          <p:nvPr/>
        </p:nvSpPr>
        <p:spPr>
          <a:xfrm>
            <a:off x="6350519" y="4047057"/>
            <a:ext cx="107140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12290" name="Equation" r:id="rId4" imgW="139700" imgH="152400" progId="Equation.DSMT4">
                  <p:embed/>
                </p:oleObj>
              </mc:Choice>
              <mc:Fallback>
                <p:oleObj name="Equation" r:id="rId4" imgW="139700" imgH="152400" progId="Equation.DSMT4">
                  <p:embed/>
                  <p:pic>
                    <p:nvPicPr>
                      <p:cNvPr id="9" name="Object 8"/>
                      <p:cNvPicPr>
                        <a:picLocks noChangeAspect="1" noChangeArrowheads="1"/>
                      </p:cNvPicPr>
                      <p:nvPr/>
                    </p:nvPicPr>
                    <p:blipFill>
                      <a:blip r:embed="rId5"/>
                      <a:srcRect/>
                      <a:stretch>
                        <a:fillRect/>
                      </a:stretch>
                    </p:blipFill>
                    <p:spPr bwMode="auto">
                      <a:xfrm>
                        <a:off x="6484731" y="4039707"/>
                        <a:ext cx="444500" cy="511175"/>
                      </a:xfrm>
                      <a:prstGeom prst="rect">
                        <a:avLst/>
                      </a:prstGeom>
                      <a:noFill/>
                      <a:effectLst/>
                    </p:spPr>
                  </p:pic>
                </p:oleObj>
              </mc:Fallback>
            </mc:AlternateContent>
          </a:graphicData>
        </a:graphic>
      </p:graphicFrame>
    </p:spTree>
    <p:extLst>
      <p:ext uri="{BB962C8B-B14F-4D97-AF65-F5344CB8AC3E}">
        <p14:creationId xmlns:p14="http://schemas.microsoft.com/office/powerpoint/2010/main" val="2179846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pic>
        <p:nvPicPr>
          <p:cNvPr id="5" name="Picture 4" descr="Interval2side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688" y="2049414"/>
            <a:ext cx="5457422" cy="3500988"/>
          </a:xfrm>
          <a:prstGeom prst="rect">
            <a:avLst/>
          </a:prstGeom>
        </p:spPr>
      </p:pic>
      <p:cxnSp>
        <p:nvCxnSpPr>
          <p:cNvPr id="7" name="Straight Connector 6"/>
          <p:cNvCxnSpPr/>
          <p:nvPr/>
        </p:nvCxnSpPr>
        <p:spPr>
          <a:xfrm>
            <a:off x="6706102" y="3715244"/>
            <a:ext cx="0" cy="286815"/>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11"/>
          <p:cNvSpPr txBox="1">
            <a:spLocks/>
          </p:cNvSpPr>
          <p:nvPr/>
        </p:nvSpPr>
        <p:spPr>
          <a:xfrm>
            <a:off x="1981200" y="1600201"/>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What’s the average amount of coffee in a mug?</a:t>
            </a:r>
          </a:p>
        </p:txBody>
      </p:sp>
      <p:sp>
        <p:nvSpPr>
          <p:cNvPr id="10" name="Rectangle 9"/>
          <p:cNvSpPr/>
          <p:nvPr/>
        </p:nvSpPr>
        <p:spPr>
          <a:xfrm>
            <a:off x="6350519" y="4047057"/>
            <a:ext cx="107140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13314" name="Equation" r:id="rId5" imgW="139700" imgH="152400" progId="Equation.DSMT4">
                  <p:embed/>
                </p:oleObj>
              </mc:Choice>
              <mc:Fallback>
                <p:oleObj name="Equation" r:id="rId5" imgW="139700" imgH="152400" progId="Equation.DSMT4">
                  <p:embed/>
                  <p:pic>
                    <p:nvPicPr>
                      <p:cNvPr id="9" name="Object 8"/>
                      <p:cNvPicPr>
                        <a:picLocks noChangeAspect="1" noChangeArrowheads="1"/>
                      </p:cNvPicPr>
                      <p:nvPr/>
                    </p:nvPicPr>
                    <p:blipFill>
                      <a:blip r:embed="rId6"/>
                      <a:srcRect/>
                      <a:stretch>
                        <a:fillRect/>
                      </a:stretch>
                    </p:blipFill>
                    <p:spPr bwMode="auto">
                      <a:xfrm>
                        <a:off x="6484731" y="4039707"/>
                        <a:ext cx="444500" cy="511175"/>
                      </a:xfrm>
                      <a:prstGeom prst="rect">
                        <a:avLst/>
                      </a:prstGeom>
                      <a:noFill/>
                      <a:effectLst/>
                    </p:spPr>
                  </p:pic>
                </p:oleObj>
              </mc:Fallback>
            </mc:AlternateContent>
          </a:graphicData>
        </a:graphic>
      </p:graphicFrame>
    </p:spTree>
    <p:extLst>
      <p:ext uri="{BB962C8B-B14F-4D97-AF65-F5344CB8AC3E}">
        <p14:creationId xmlns:p14="http://schemas.microsoft.com/office/powerpoint/2010/main" val="2037599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4796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4800" y="17187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688664"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331199" y="25569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8056041" y="4468283"/>
            <a:ext cx="287858" cy="3047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039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4796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4800" y="17187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688664"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272234" y="5074499"/>
            <a:ext cx="415498" cy="646331"/>
          </a:xfrm>
          <a:prstGeom prst="rect">
            <a:avLst/>
          </a:prstGeom>
          <a:noFill/>
        </p:spPr>
        <p:txBody>
          <a:bodyPr wrap="none" rtlCol="0">
            <a:spAutoFit/>
          </a:bodyPr>
          <a:lstStyle/>
          <a:p>
            <a:r>
              <a:rPr lang="en-US" sz="3600" dirty="0"/>
              <a:t>1</a:t>
            </a:r>
          </a:p>
        </p:txBody>
      </p:sp>
    </p:spTree>
    <p:extLst>
      <p:ext uri="{BB962C8B-B14F-4D97-AF65-F5344CB8AC3E}">
        <p14:creationId xmlns:p14="http://schemas.microsoft.com/office/powerpoint/2010/main" val="1433959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4800" y="17187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8362959" y="2905132"/>
            <a:ext cx="1223412" cy="646331"/>
          </a:xfrm>
          <a:prstGeom prst="rect">
            <a:avLst/>
          </a:prstGeom>
          <a:noFill/>
        </p:spPr>
        <p:txBody>
          <a:bodyPr wrap="none" rtlCol="0">
            <a:spAutoFit/>
          </a:bodyPr>
          <a:lstStyle/>
          <a:p>
            <a:r>
              <a:rPr lang="en-US" sz="3600" dirty="0"/>
              <a:t>.1587</a:t>
            </a:r>
          </a:p>
        </p:txBody>
      </p:sp>
      <p:sp>
        <p:nvSpPr>
          <p:cNvPr id="15" name="Rectangle 14"/>
          <p:cNvSpPr/>
          <p:nvPr/>
        </p:nvSpPr>
        <p:spPr>
          <a:xfrm>
            <a:off x="6688664"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272234" y="5074499"/>
            <a:ext cx="415498" cy="646331"/>
          </a:xfrm>
          <a:prstGeom prst="rect">
            <a:avLst/>
          </a:prstGeom>
          <a:noFill/>
        </p:spPr>
        <p:txBody>
          <a:bodyPr wrap="none" rtlCol="0">
            <a:spAutoFit/>
          </a:bodyPr>
          <a:lstStyle/>
          <a:p>
            <a:r>
              <a:rPr lang="en-US" sz="3600" dirty="0"/>
              <a:t>1</a:t>
            </a:r>
          </a:p>
        </p:txBody>
      </p:sp>
    </p:spTree>
    <p:extLst>
      <p:ext uri="{BB962C8B-B14F-4D97-AF65-F5344CB8AC3E}">
        <p14:creationId xmlns:p14="http://schemas.microsoft.com/office/powerpoint/2010/main" val="936156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4800" y="17187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8362959" y="2905132"/>
            <a:ext cx="1223412" cy="646331"/>
          </a:xfrm>
          <a:prstGeom prst="rect">
            <a:avLst/>
          </a:prstGeom>
          <a:noFill/>
        </p:spPr>
        <p:txBody>
          <a:bodyPr wrap="none" rtlCol="0">
            <a:spAutoFit/>
          </a:bodyPr>
          <a:lstStyle/>
          <a:p>
            <a:r>
              <a:rPr lang="en-US" sz="3600" dirty="0"/>
              <a:t>.1587</a:t>
            </a:r>
          </a:p>
        </p:txBody>
      </p:sp>
      <p:sp>
        <p:nvSpPr>
          <p:cNvPr id="15" name="Rectangle 14"/>
          <p:cNvSpPr/>
          <p:nvPr/>
        </p:nvSpPr>
        <p:spPr>
          <a:xfrm>
            <a:off x="6688664"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80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4800" y="17187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8362959" y="2905132"/>
            <a:ext cx="1223412" cy="646331"/>
          </a:xfrm>
          <a:prstGeom prst="rect">
            <a:avLst/>
          </a:prstGeom>
          <a:noFill/>
        </p:spPr>
        <p:txBody>
          <a:bodyPr wrap="none" rtlCol="0">
            <a:spAutoFit/>
          </a:bodyPr>
          <a:lstStyle/>
          <a:p>
            <a:r>
              <a:rPr lang="en-US" sz="3600" dirty="0"/>
              <a:t>.1587</a:t>
            </a:r>
          </a:p>
        </p:txBody>
      </p:sp>
      <p:sp>
        <p:nvSpPr>
          <p:cNvPr id="15" name="Rectangle 14"/>
          <p:cNvSpPr/>
          <p:nvPr/>
        </p:nvSpPr>
        <p:spPr>
          <a:xfrm>
            <a:off x="6688664"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272234" y="5074499"/>
            <a:ext cx="415498" cy="646331"/>
          </a:xfrm>
          <a:prstGeom prst="rect">
            <a:avLst/>
          </a:prstGeom>
          <a:noFill/>
        </p:spPr>
        <p:txBody>
          <a:bodyPr wrap="none" rtlCol="0">
            <a:spAutoFit/>
          </a:bodyPr>
          <a:lstStyle/>
          <a:p>
            <a:r>
              <a:rPr lang="en-US" sz="3600" dirty="0"/>
              <a:t>1</a:t>
            </a:r>
          </a:p>
        </p:txBody>
      </p:sp>
    </p:spTree>
    <p:extLst>
      <p:ext uri="{BB962C8B-B14F-4D97-AF65-F5344CB8AC3E}">
        <p14:creationId xmlns:p14="http://schemas.microsoft.com/office/powerpoint/2010/main" val="372033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a:t>
            </a:r>
          </a:p>
        </p:txBody>
      </p:sp>
      <p:sp>
        <p:nvSpPr>
          <p:cNvPr id="3" name="Content Placeholder 2"/>
          <p:cNvSpPr>
            <a:spLocks noGrp="1"/>
          </p:cNvSpPr>
          <p:nvPr>
            <p:ph idx="1"/>
          </p:nvPr>
        </p:nvSpPr>
        <p:spPr/>
        <p:txBody>
          <a:bodyPr/>
          <a:lstStyle/>
          <a:p>
            <a:r>
              <a:rPr lang="en-US" dirty="0"/>
              <a:t>What’s P(profit ≤ </a:t>
            </a:r>
            <a:r>
              <a:rPr lang="en-US" i="1" dirty="0"/>
              <a:t>x</a:t>
            </a:r>
            <a:r>
              <a:rPr lang="en-US" dirty="0"/>
              <a:t>)?</a:t>
            </a:r>
          </a:p>
          <a:p>
            <a:r>
              <a:rPr lang="en-US" dirty="0"/>
              <a:t>Profit comes from:</a:t>
            </a:r>
          </a:p>
          <a:p>
            <a:pPr marL="457200" lvl="1" indent="0">
              <a:buNone/>
            </a:pPr>
            <a:r>
              <a:rPr lang="en-US" dirty="0"/>
              <a:t>     </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45742971"/>
              </p:ext>
            </p:extLst>
          </p:nvPr>
        </p:nvGraphicFramePr>
        <p:xfrm>
          <a:off x="2097089" y="3168651"/>
          <a:ext cx="7908925" cy="557213"/>
        </p:xfrm>
        <a:graphic>
          <a:graphicData uri="http://schemas.openxmlformats.org/presentationml/2006/ole">
            <mc:AlternateContent xmlns:mc="http://schemas.openxmlformats.org/markup-compatibility/2006">
              <mc:Choice xmlns:v="urn:schemas-microsoft-com:vml" Requires="v">
                <p:oleObj spid="_x0000_s1064" name="Equation" r:id="rId4" imgW="2882900" imgH="203200" progId="Equation.DSMT4">
                  <p:embed/>
                </p:oleObj>
              </mc:Choice>
              <mc:Fallback>
                <p:oleObj name="Equation" r:id="rId4" imgW="2882900" imgH="203200" progId="Equation.DSMT4">
                  <p:embed/>
                  <p:pic>
                    <p:nvPicPr>
                      <p:cNvPr id="0" name=""/>
                      <p:cNvPicPr/>
                      <p:nvPr/>
                    </p:nvPicPr>
                    <p:blipFill>
                      <a:blip r:embed="rId5"/>
                      <a:stretch>
                        <a:fillRect/>
                      </a:stretch>
                    </p:blipFill>
                    <p:spPr>
                      <a:xfrm>
                        <a:off x="2097089" y="3168651"/>
                        <a:ext cx="7908925" cy="557213"/>
                      </a:xfrm>
                      <a:prstGeom prst="rect">
                        <a:avLst/>
                      </a:prstGeom>
                    </p:spPr>
                  </p:pic>
                </p:oleObj>
              </mc:Fallback>
            </mc:AlternateContent>
          </a:graphicData>
        </a:graphic>
      </p:graphicFrame>
      <p:pic>
        <p:nvPicPr>
          <p:cNvPr id="4" name="Picture 3" descr="IMG_0783.JPG"/>
          <p:cNvPicPr>
            <a:picLocks noChangeAspect="1"/>
          </p:cNvPicPr>
          <p:nvPr/>
        </p:nvPicPr>
        <p:blipFill rotWithShape="1">
          <a:blip r:embed="rId6">
            <a:extLst>
              <a:ext uri="{28A0092B-C50C-407E-A947-70E740481C1C}">
                <a14:useLocalDpi xmlns:a14="http://schemas.microsoft.com/office/drawing/2010/main" val="0"/>
              </a:ext>
            </a:extLst>
          </a:blip>
          <a:srcRect r="21418"/>
          <a:stretch/>
        </p:blipFill>
        <p:spPr>
          <a:xfrm>
            <a:off x="7231221" y="4028418"/>
            <a:ext cx="2400168" cy="2290756"/>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21510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912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688663" y="4940830"/>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Content Placeholder 5" descr="IntervalChopAlph.jpg"/>
          <p:cNvPicPr>
            <a:picLocks/>
          </p:cNvPicPr>
          <p:nvPr/>
        </p:nvPicPr>
        <p:blipFill rotWithShape="1">
          <a:blip r:embed="rId3">
            <a:extLst>
              <a:ext uri="{28A0092B-C50C-407E-A947-70E740481C1C}">
                <a14:useLocalDpi xmlns:a14="http://schemas.microsoft.com/office/drawing/2010/main" val="0"/>
              </a:ext>
            </a:extLst>
          </a:blip>
          <a:srcRect l="67125" t="53875" r="31963" b="28915"/>
          <a:stretch/>
        </p:blipFill>
        <p:spPr>
          <a:xfrm>
            <a:off x="4715935" y="3462866"/>
            <a:ext cx="91440" cy="1363134"/>
          </a:xfrm>
          <a:prstGeom prst="rect">
            <a:avLst/>
          </a:prstGeom>
        </p:spPr>
      </p:pic>
      <p:sp>
        <p:nvSpPr>
          <p:cNvPr id="16" name="Rectangle 15"/>
          <p:cNvSpPr/>
          <p:nvPr/>
        </p:nvSpPr>
        <p:spPr>
          <a:xfrm>
            <a:off x="8331199" y="25569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056041" y="4468283"/>
            <a:ext cx="287858" cy="3047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340600" y="4040707"/>
            <a:ext cx="347133" cy="762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429502" y="3941233"/>
            <a:ext cx="148165" cy="131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463378" y="3992041"/>
            <a:ext cx="148165" cy="131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04 at 9.38.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886568">
            <a:off x="7528984" y="3867584"/>
            <a:ext cx="303741" cy="242993"/>
          </a:xfrm>
          <a:prstGeom prst="rect">
            <a:avLst/>
          </a:prstGeom>
        </p:spPr>
      </p:pic>
      <p:sp>
        <p:nvSpPr>
          <p:cNvPr id="21" name="TextBox 20"/>
          <p:cNvSpPr txBox="1"/>
          <p:nvPr/>
        </p:nvSpPr>
        <p:spPr>
          <a:xfrm>
            <a:off x="4508500" y="5074499"/>
            <a:ext cx="684653" cy="646331"/>
          </a:xfrm>
          <a:prstGeom prst="rect">
            <a:avLst/>
          </a:prstGeom>
          <a:noFill/>
        </p:spPr>
        <p:txBody>
          <a:bodyPr wrap="none" rtlCol="0">
            <a:spAutoFit/>
          </a:bodyPr>
          <a:lstStyle/>
          <a:p>
            <a:r>
              <a:rPr lang="en-US" sz="3600" dirty="0"/>
              <a:t>-.5</a:t>
            </a:r>
          </a:p>
        </p:txBody>
      </p:sp>
    </p:spTree>
    <p:extLst>
      <p:ext uri="{BB962C8B-B14F-4D97-AF65-F5344CB8AC3E}">
        <p14:creationId xmlns:p14="http://schemas.microsoft.com/office/powerpoint/2010/main" val="1318111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688663" y="4940830"/>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Content Placeholder 5" descr="IntervalChopAlph.jpg"/>
          <p:cNvPicPr>
            <a:picLocks/>
          </p:cNvPicPr>
          <p:nvPr/>
        </p:nvPicPr>
        <p:blipFill rotWithShape="1">
          <a:blip r:embed="rId3">
            <a:extLst>
              <a:ext uri="{28A0092B-C50C-407E-A947-70E740481C1C}">
                <a14:useLocalDpi xmlns:a14="http://schemas.microsoft.com/office/drawing/2010/main" val="0"/>
              </a:ext>
            </a:extLst>
          </a:blip>
          <a:srcRect l="67125" t="53875" r="31963" b="28915"/>
          <a:stretch/>
        </p:blipFill>
        <p:spPr>
          <a:xfrm>
            <a:off x="4715935" y="3462866"/>
            <a:ext cx="91440" cy="1363134"/>
          </a:xfrm>
          <a:prstGeom prst="rect">
            <a:avLst/>
          </a:prstGeom>
        </p:spPr>
      </p:pic>
      <p:sp>
        <p:nvSpPr>
          <p:cNvPr id="16" name="Rectangle 15"/>
          <p:cNvSpPr/>
          <p:nvPr/>
        </p:nvSpPr>
        <p:spPr>
          <a:xfrm>
            <a:off x="8331199" y="25569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056041" y="4468283"/>
            <a:ext cx="287858" cy="3047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340600" y="4040707"/>
            <a:ext cx="347133" cy="762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429502" y="3941233"/>
            <a:ext cx="148165" cy="131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463378" y="3992041"/>
            <a:ext cx="148165" cy="131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04 at 9.38.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886568">
            <a:off x="7528984" y="3867584"/>
            <a:ext cx="303741" cy="242993"/>
          </a:xfrm>
          <a:prstGeom prst="rect">
            <a:avLst/>
          </a:prstGeom>
        </p:spPr>
      </p:pic>
      <p:sp>
        <p:nvSpPr>
          <p:cNvPr id="21" name="TextBox 20"/>
          <p:cNvSpPr txBox="1"/>
          <p:nvPr/>
        </p:nvSpPr>
        <p:spPr>
          <a:xfrm>
            <a:off x="4508500" y="5074499"/>
            <a:ext cx="684653" cy="646331"/>
          </a:xfrm>
          <a:prstGeom prst="rect">
            <a:avLst/>
          </a:prstGeom>
          <a:noFill/>
        </p:spPr>
        <p:txBody>
          <a:bodyPr wrap="none" rtlCol="0">
            <a:spAutoFit/>
          </a:bodyPr>
          <a:lstStyle/>
          <a:p>
            <a:r>
              <a:rPr lang="en-US" sz="3600" dirty="0"/>
              <a:t>-.5</a:t>
            </a:r>
          </a:p>
        </p:txBody>
      </p:sp>
      <p:sp>
        <p:nvSpPr>
          <p:cNvPr id="23" name="TextBox 22"/>
          <p:cNvSpPr txBox="1"/>
          <p:nvPr/>
        </p:nvSpPr>
        <p:spPr>
          <a:xfrm>
            <a:off x="5727699" y="3618067"/>
            <a:ext cx="1223412" cy="646331"/>
          </a:xfrm>
          <a:prstGeom prst="rect">
            <a:avLst/>
          </a:prstGeom>
          <a:noFill/>
        </p:spPr>
        <p:txBody>
          <a:bodyPr wrap="none" rtlCol="0">
            <a:spAutoFit/>
          </a:bodyPr>
          <a:lstStyle/>
          <a:p>
            <a:r>
              <a:rPr lang="en-US" sz="3600" dirty="0"/>
              <a:t>.6915</a:t>
            </a:r>
          </a:p>
        </p:txBody>
      </p:sp>
    </p:spTree>
    <p:extLst>
      <p:ext uri="{BB962C8B-B14F-4D97-AF65-F5344CB8AC3E}">
        <p14:creationId xmlns:p14="http://schemas.microsoft.com/office/powerpoint/2010/main" val="1638931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688663" y="4940830"/>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Content Placeholder 5" descr="IntervalChopAlph.jpg"/>
          <p:cNvPicPr>
            <a:picLocks/>
          </p:cNvPicPr>
          <p:nvPr/>
        </p:nvPicPr>
        <p:blipFill rotWithShape="1">
          <a:blip r:embed="rId3">
            <a:extLst>
              <a:ext uri="{28A0092B-C50C-407E-A947-70E740481C1C}">
                <a14:useLocalDpi xmlns:a14="http://schemas.microsoft.com/office/drawing/2010/main" val="0"/>
              </a:ext>
            </a:extLst>
          </a:blip>
          <a:srcRect l="67125" t="53875" r="31963" b="28915"/>
          <a:stretch/>
        </p:blipFill>
        <p:spPr>
          <a:xfrm>
            <a:off x="4715935" y="3462866"/>
            <a:ext cx="91440" cy="1363134"/>
          </a:xfrm>
          <a:prstGeom prst="rect">
            <a:avLst/>
          </a:prstGeom>
        </p:spPr>
      </p:pic>
      <p:sp>
        <p:nvSpPr>
          <p:cNvPr id="16" name="Rectangle 15"/>
          <p:cNvSpPr/>
          <p:nvPr/>
        </p:nvSpPr>
        <p:spPr>
          <a:xfrm>
            <a:off x="8331199" y="25569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056041" y="4468283"/>
            <a:ext cx="287858" cy="3047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340600" y="4040707"/>
            <a:ext cx="347133" cy="762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429502" y="3941233"/>
            <a:ext cx="148165" cy="131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463378" y="3992041"/>
            <a:ext cx="148165" cy="131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04 at 9.38.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886568">
            <a:off x="7528984" y="3867584"/>
            <a:ext cx="303741" cy="242993"/>
          </a:xfrm>
          <a:prstGeom prst="rect">
            <a:avLst/>
          </a:prstGeom>
        </p:spPr>
      </p:pic>
      <p:pic>
        <p:nvPicPr>
          <p:cNvPr id="22" name="Content Placeholder 5" descr="IntervalChopAlph.jpg"/>
          <p:cNvPicPr>
            <a:picLocks noChangeAspect="1"/>
          </p:cNvPicPr>
          <p:nvPr/>
        </p:nvPicPr>
        <p:blipFill rotWithShape="1">
          <a:blip r:embed="rId3">
            <a:extLst>
              <a:ext uri="{28A0092B-C50C-407E-A947-70E740481C1C}">
                <a14:useLocalDpi xmlns:a14="http://schemas.microsoft.com/office/drawing/2010/main" val="0"/>
              </a:ext>
            </a:extLst>
          </a:blip>
          <a:srcRect l="78271" t="31147" r="17372" b="56226"/>
          <a:stretch/>
        </p:blipFill>
        <p:spPr>
          <a:xfrm>
            <a:off x="5994401" y="3469207"/>
            <a:ext cx="364065" cy="571501"/>
          </a:xfrm>
          <a:prstGeom prst="rect">
            <a:avLst/>
          </a:prstGeom>
        </p:spPr>
      </p:pic>
      <p:pic>
        <p:nvPicPr>
          <p:cNvPr id="23" name="Content Placeholder 5" descr="IntervalChopAlph.jpg"/>
          <p:cNvPicPr>
            <a:picLocks noChangeAspect="1"/>
          </p:cNvPicPr>
          <p:nvPr/>
        </p:nvPicPr>
        <p:blipFill rotWithShape="1">
          <a:blip r:embed="rId3">
            <a:extLst>
              <a:ext uri="{28A0092B-C50C-407E-A947-70E740481C1C}">
                <a14:useLocalDpi xmlns:a14="http://schemas.microsoft.com/office/drawing/2010/main" val="0"/>
              </a:ext>
            </a:extLst>
          </a:blip>
          <a:srcRect l="22945" t="74921" r="69455" b="3367"/>
          <a:stretch/>
        </p:blipFill>
        <p:spPr>
          <a:xfrm>
            <a:off x="4309534" y="4982635"/>
            <a:ext cx="634998" cy="982663"/>
          </a:xfrm>
          <a:prstGeom prst="rect">
            <a:avLst/>
          </a:prstGeom>
        </p:spPr>
      </p:pic>
    </p:spTree>
    <p:extLst>
      <p:ext uri="{BB962C8B-B14F-4D97-AF65-F5344CB8AC3E}">
        <p14:creationId xmlns:p14="http://schemas.microsoft.com/office/powerpoint/2010/main" val="982753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Rectangle 2"/>
          <p:cNvSpPr/>
          <p:nvPr/>
        </p:nvSpPr>
        <p:spPr>
          <a:xfrm>
            <a:off x="2252133" y="2624667"/>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2" y="4089400"/>
            <a:ext cx="122766" cy="719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76135" y="4474633"/>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96835" y="4047065"/>
            <a:ext cx="211665" cy="2836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664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794002" y="1765300"/>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589868" y="5046134"/>
            <a:ext cx="1617133" cy="905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838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5" name="Rectangle 4"/>
          <p:cNvSpPr/>
          <p:nvPr/>
        </p:nvSpPr>
        <p:spPr>
          <a:xfrm>
            <a:off x="3556000" y="5046134"/>
            <a:ext cx="1464734"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839202" y="2518833"/>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687733" y="5046134"/>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20001" y="5745165"/>
            <a:ext cx="1286933"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01731" y="2934232"/>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Content Placeholder 5" descr="IntervalChopAlph.jpg"/>
          <p:cNvPicPr>
            <a:picLocks noChangeAspect="1"/>
          </p:cNvPicPr>
          <p:nvPr/>
        </p:nvPicPr>
        <p:blipFill rotWithShape="1">
          <a:blip r:embed="rId3">
            <a:extLst>
              <a:ext uri="{28A0092B-C50C-407E-A947-70E740481C1C}">
                <a14:useLocalDpi xmlns:a14="http://schemas.microsoft.com/office/drawing/2010/main" val="0"/>
              </a:ext>
            </a:extLst>
          </a:blip>
          <a:srcRect l="20412" t="74921" r="69455" b="3367"/>
          <a:stretch/>
        </p:blipFill>
        <p:spPr>
          <a:xfrm>
            <a:off x="3877734" y="5003801"/>
            <a:ext cx="846666" cy="982663"/>
          </a:xfrm>
          <a:prstGeom prst="rect">
            <a:avLst/>
          </a:prstGeom>
        </p:spPr>
      </p:pic>
      <p:sp>
        <p:nvSpPr>
          <p:cNvPr id="22" name="Rectangle 21"/>
          <p:cNvSpPr/>
          <p:nvPr/>
        </p:nvSpPr>
        <p:spPr>
          <a:xfrm>
            <a:off x="2794002" y="1765300"/>
            <a:ext cx="1286933" cy="1811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654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ervalChopAlph.jpg"/>
          <p:cNvPicPr>
            <a:picLocks noGrp="1" noChangeAspect="1"/>
          </p:cNvPicPr>
          <p:nvPr>
            <p:ph idx="1"/>
          </p:nvPr>
        </p:nvPicPr>
        <p:blipFill>
          <a:blip r:embed="rId3">
            <a:extLst>
              <a:ext uri="{28A0092B-C50C-407E-A947-70E740481C1C}">
                <a14:useLocalDpi xmlns:a14="http://schemas.microsoft.com/office/drawing/2010/main" val="0"/>
              </a:ext>
            </a:extLst>
          </a:blip>
          <a:srcRect l="754" r="754"/>
          <a:stretch>
            <a:fillRect/>
          </a:stretch>
        </p:blip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28935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8" name="Content Placeholder 11"/>
          <p:cNvSpPr txBox="1">
            <a:spLocks/>
          </p:cNvSpPr>
          <p:nvPr/>
        </p:nvSpPr>
        <p:spPr>
          <a:xfrm>
            <a:off x="1981200" y="1600201"/>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What’s the average amount of coffee in a mug?</a:t>
            </a:r>
          </a:p>
        </p:txBody>
      </p:sp>
      <p:sp>
        <p:nvSpPr>
          <p:cNvPr id="10" name="Rectangle 9"/>
          <p:cNvSpPr/>
          <p:nvPr/>
        </p:nvSpPr>
        <p:spPr>
          <a:xfrm>
            <a:off x="6350519" y="4047057"/>
            <a:ext cx="107140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IMG_077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661413" y="3037633"/>
            <a:ext cx="1933999" cy="1450499"/>
          </a:xfrm>
          <a:prstGeom prst="rect">
            <a:avLst/>
          </a:prstGeom>
        </p:spPr>
      </p:pic>
      <p:sp>
        <p:nvSpPr>
          <p:cNvPr id="12" name="TextBox 11"/>
          <p:cNvSpPr txBox="1"/>
          <p:nvPr/>
        </p:nvSpPr>
        <p:spPr>
          <a:xfrm>
            <a:off x="2384372" y="5592932"/>
            <a:ext cx="4903907" cy="584776"/>
          </a:xfrm>
          <a:prstGeom prst="rect">
            <a:avLst/>
          </a:prstGeom>
          <a:noFill/>
        </p:spPr>
        <p:txBody>
          <a:bodyPr wrap="none" rtlCol="0">
            <a:spAutoFit/>
          </a:bodyPr>
          <a:lstStyle/>
          <a:p>
            <a:r>
              <a:rPr lang="en-US" sz="3200" dirty="0"/>
              <a:t>1.26    1.01   0.97   1.04    </a:t>
            </a:r>
            <a:r>
              <a:rPr lang="is-IS" sz="3200" dirty="0"/>
              <a:t>…</a:t>
            </a:r>
            <a:endParaRPr lang="en-US" sz="3200" dirty="0"/>
          </a:p>
        </p:txBody>
      </p:sp>
      <p:graphicFrame>
        <p:nvGraphicFramePr>
          <p:cNvPr id="13" name="Object 12"/>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14338" name="Equation" r:id="rId5" imgW="139700" imgH="152400" progId="Equation.DSMT4">
                  <p:embed/>
                </p:oleObj>
              </mc:Choice>
              <mc:Fallback>
                <p:oleObj name="Equation" r:id="rId5" imgW="139700" imgH="152400" progId="Equation.DSMT4">
                  <p:embed/>
                  <p:pic>
                    <p:nvPicPr>
                      <p:cNvPr id="13" name="Object 12"/>
                      <p:cNvPicPr>
                        <a:picLocks noChangeAspect="1" noChangeArrowheads="1"/>
                      </p:cNvPicPr>
                      <p:nvPr/>
                    </p:nvPicPr>
                    <p:blipFill>
                      <a:blip r:embed="rId6"/>
                      <a:srcRect/>
                      <a:stretch>
                        <a:fillRect/>
                      </a:stretch>
                    </p:blipFill>
                    <p:spPr bwMode="auto">
                      <a:xfrm>
                        <a:off x="6484731" y="4039707"/>
                        <a:ext cx="444500" cy="511175"/>
                      </a:xfrm>
                      <a:prstGeom prst="rect">
                        <a:avLst/>
                      </a:prstGeom>
                      <a:noFill/>
                      <a:effectLst/>
                    </p:spPr>
                  </p:pic>
                </p:oleObj>
              </mc:Fallback>
            </mc:AlternateContent>
          </a:graphicData>
        </a:graphic>
      </p:graphicFrame>
      <p:sp>
        <p:nvSpPr>
          <p:cNvPr id="14" name="TextBox 13"/>
          <p:cNvSpPr txBox="1"/>
          <p:nvPr/>
        </p:nvSpPr>
        <p:spPr>
          <a:xfrm>
            <a:off x="6224945" y="4597697"/>
            <a:ext cx="902811" cy="584776"/>
          </a:xfrm>
          <a:prstGeom prst="rect">
            <a:avLst/>
          </a:prstGeom>
          <a:noFill/>
        </p:spPr>
        <p:txBody>
          <a:bodyPr wrap="none" rtlCol="0">
            <a:spAutoFit/>
          </a:bodyPr>
          <a:lstStyle/>
          <a:p>
            <a:r>
              <a:rPr lang="en-US" sz="3200" dirty="0"/>
              <a:t>1.07</a:t>
            </a:r>
          </a:p>
        </p:txBody>
      </p:sp>
    </p:spTree>
    <p:extLst>
      <p:ext uri="{BB962C8B-B14F-4D97-AF65-F5344CB8AC3E}">
        <p14:creationId xmlns:p14="http://schemas.microsoft.com/office/powerpoint/2010/main" val="3719310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pic>
        <p:nvPicPr>
          <p:cNvPr id="5" name="Picture 4" descr="Interval2side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688" y="2049414"/>
            <a:ext cx="5457422" cy="3500988"/>
          </a:xfrm>
          <a:prstGeom prst="rect">
            <a:avLst/>
          </a:prstGeom>
        </p:spPr>
      </p:pic>
      <p:cxnSp>
        <p:nvCxnSpPr>
          <p:cNvPr id="7" name="Straight Connector 6"/>
          <p:cNvCxnSpPr/>
          <p:nvPr/>
        </p:nvCxnSpPr>
        <p:spPr>
          <a:xfrm>
            <a:off x="6706102" y="3715244"/>
            <a:ext cx="0" cy="286815"/>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11"/>
          <p:cNvSpPr txBox="1">
            <a:spLocks/>
          </p:cNvSpPr>
          <p:nvPr/>
        </p:nvSpPr>
        <p:spPr>
          <a:xfrm>
            <a:off x="1981200" y="1600201"/>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What’s the average amount of coffee in a mug?</a:t>
            </a:r>
          </a:p>
        </p:txBody>
      </p:sp>
      <p:sp>
        <p:nvSpPr>
          <p:cNvPr id="10" name="Rectangle 9"/>
          <p:cNvSpPr/>
          <p:nvPr/>
        </p:nvSpPr>
        <p:spPr>
          <a:xfrm>
            <a:off x="6350519" y="4047057"/>
            <a:ext cx="107140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nvPr>
        </p:nvGraphicFramePr>
        <p:xfrm>
          <a:off x="6484731" y="4039707"/>
          <a:ext cx="444500" cy="511175"/>
        </p:xfrm>
        <a:graphic>
          <a:graphicData uri="http://schemas.openxmlformats.org/presentationml/2006/ole">
            <mc:AlternateContent xmlns:mc="http://schemas.openxmlformats.org/markup-compatibility/2006">
              <mc:Choice xmlns:v="urn:schemas-microsoft-com:vml" Requires="v">
                <p:oleObj spid="_x0000_s15362" name="Equation" r:id="rId5" imgW="139700" imgH="152400" progId="Equation.DSMT4">
                  <p:embed/>
                </p:oleObj>
              </mc:Choice>
              <mc:Fallback>
                <p:oleObj name="Equation" r:id="rId5" imgW="139700" imgH="152400" progId="Equation.DSMT4">
                  <p:embed/>
                  <p:pic>
                    <p:nvPicPr>
                      <p:cNvPr id="9" name="Object 8"/>
                      <p:cNvPicPr>
                        <a:picLocks noChangeAspect="1" noChangeArrowheads="1"/>
                      </p:cNvPicPr>
                      <p:nvPr/>
                    </p:nvPicPr>
                    <p:blipFill>
                      <a:blip r:embed="rId6"/>
                      <a:srcRect/>
                      <a:stretch>
                        <a:fillRect/>
                      </a:stretch>
                    </p:blipFill>
                    <p:spPr bwMode="auto">
                      <a:xfrm>
                        <a:off x="6484731" y="4039707"/>
                        <a:ext cx="444500" cy="511175"/>
                      </a:xfrm>
                      <a:prstGeom prst="rect">
                        <a:avLst/>
                      </a:prstGeom>
                      <a:noFill/>
                      <a:effectLst/>
                    </p:spPr>
                  </p:pic>
                </p:oleObj>
              </mc:Fallback>
            </mc:AlternateContent>
          </a:graphicData>
        </a:graphic>
      </p:graphicFrame>
    </p:spTree>
    <p:extLst>
      <p:ext uri="{BB962C8B-B14F-4D97-AF65-F5344CB8AC3E}">
        <p14:creationId xmlns:p14="http://schemas.microsoft.com/office/powerpoint/2010/main" val="188084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08047"/>
            <a:ext cx="8229600" cy="4525963"/>
          </a:xfrm>
        </p:spPr>
        <p:txBody>
          <a:bodyPr/>
          <a:lstStyle/>
          <a:p>
            <a:r>
              <a:rPr lang="en-US" dirty="0" err="1"/>
              <a:t>NumCustomers</a:t>
            </a:r>
            <a:r>
              <a:rPr lang="en-US" dirty="0"/>
              <a:t> ~ N(600,30</a:t>
            </a:r>
            <a:r>
              <a:rPr lang="en-US" baseline="30000" dirty="0"/>
              <a:t>2</a:t>
            </a:r>
            <a:r>
              <a:rPr lang="en-US" dirty="0"/>
              <a:t>)</a:t>
            </a:r>
          </a:p>
          <a:p>
            <a:r>
              <a:rPr lang="en-US" dirty="0" err="1"/>
              <a:t>ProfitPerCup</a:t>
            </a:r>
            <a:r>
              <a:rPr lang="en-US" dirty="0"/>
              <a:t>: discrete random variable</a:t>
            </a:r>
          </a:p>
          <a:p>
            <a:endParaRPr lang="en-US" dirty="0"/>
          </a:p>
          <a:p>
            <a:endParaRPr lang="en-US" dirty="0"/>
          </a:p>
          <a:p>
            <a:pPr marL="0" indent="0">
              <a:buNone/>
            </a:pPr>
            <a:endParaRPr lang="en-US" dirty="0"/>
          </a:p>
          <a:p>
            <a:r>
              <a:rPr lang="en-US" dirty="0"/>
              <a:t>Tips: discrete random variable</a:t>
            </a:r>
          </a:p>
        </p:txBody>
      </p:sp>
      <p:graphicFrame>
        <p:nvGraphicFramePr>
          <p:cNvPr id="4" name="Object 3"/>
          <p:cNvGraphicFramePr>
            <a:graphicFrameLocks noChangeAspect="1"/>
          </p:cNvGraphicFramePr>
          <p:nvPr>
            <p:extLst>
              <p:ext uri="{D42A27DB-BD31-4B8C-83A1-F6EECF244321}">
                <p14:modId xmlns:p14="http://schemas.microsoft.com/office/powerpoint/2010/main" val="4203788056"/>
              </p:ext>
            </p:extLst>
          </p:nvPr>
        </p:nvGraphicFramePr>
        <p:xfrm>
          <a:off x="2098675" y="349251"/>
          <a:ext cx="7907338" cy="557213"/>
        </p:xfrm>
        <a:graphic>
          <a:graphicData uri="http://schemas.openxmlformats.org/presentationml/2006/ole">
            <mc:AlternateContent xmlns:mc="http://schemas.openxmlformats.org/markup-compatibility/2006">
              <mc:Choice xmlns:v="urn:schemas-microsoft-com:vml" Requires="v">
                <p:oleObj spid="_x0000_s2089" name="Equation" r:id="rId4" imgW="2882900" imgH="203200" progId="Equation.DSMT4">
                  <p:embed/>
                </p:oleObj>
              </mc:Choice>
              <mc:Fallback>
                <p:oleObj name="Equation" r:id="rId4" imgW="2882900" imgH="203200" progId="Equation.DSMT4">
                  <p:embed/>
                  <p:pic>
                    <p:nvPicPr>
                      <p:cNvPr id="0" name=""/>
                      <p:cNvPicPr/>
                      <p:nvPr/>
                    </p:nvPicPr>
                    <p:blipFill>
                      <a:blip r:embed="rId5"/>
                      <a:stretch>
                        <a:fillRect/>
                      </a:stretch>
                    </p:blipFill>
                    <p:spPr>
                      <a:xfrm>
                        <a:off x="2098675" y="349251"/>
                        <a:ext cx="7907338" cy="557213"/>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47222152"/>
              </p:ext>
            </p:extLst>
          </p:nvPr>
        </p:nvGraphicFramePr>
        <p:xfrm>
          <a:off x="4486016" y="2504041"/>
          <a:ext cx="3910575" cy="1483360"/>
        </p:xfrm>
        <a:graphic>
          <a:graphicData uri="http://schemas.openxmlformats.org/drawingml/2006/table">
            <a:tbl>
              <a:tblPr firstRow="1" firstCol="1" bandRow="1">
                <a:tableStyleId>{5940675A-B579-460E-94D1-54222C63F5DA}</a:tableStyleId>
              </a:tblPr>
              <a:tblGrid>
                <a:gridCol w="1583658">
                  <a:extLst>
                    <a:ext uri="{9D8B030D-6E8A-4147-A177-3AD203B41FA5}">
                      <a16:colId xmlns:a16="http://schemas.microsoft.com/office/drawing/2014/main" val="20000"/>
                    </a:ext>
                  </a:extLst>
                </a:gridCol>
                <a:gridCol w="1355791">
                  <a:extLst>
                    <a:ext uri="{9D8B030D-6E8A-4147-A177-3AD203B41FA5}">
                      <a16:colId xmlns:a16="http://schemas.microsoft.com/office/drawing/2014/main" val="20001"/>
                    </a:ext>
                  </a:extLst>
                </a:gridCol>
                <a:gridCol w="971126">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Probability</a:t>
                      </a:r>
                    </a:p>
                  </a:txBody>
                  <a:tcPr/>
                </a:tc>
                <a:tc>
                  <a:txBody>
                    <a:bodyPr/>
                    <a:lstStyle/>
                    <a:p>
                      <a:r>
                        <a:rPr lang="en-US" dirty="0"/>
                        <a:t>Price</a:t>
                      </a:r>
                    </a:p>
                  </a:txBody>
                  <a:tcPr/>
                </a:tc>
                <a:extLst>
                  <a:ext uri="{0D108BD9-81ED-4DB2-BD59-A6C34878D82A}">
                    <a16:rowId xmlns:a16="http://schemas.microsoft.com/office/drawing/2014/main" val="10000"/>
                  </a:ext>
                </a:extLst>
              </a:tr>
              <a:tr h="370840">
                <a:tc>
                  <a:txBody>
                    <a:bodyPr/>
                    <a:lstStyle/>
                    <a:p>
                      <a:r>
                        <a:rPr lang="en-US" dirty="0"/>
                        <a:t>Good Weather</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0001"/>
                  </a:ext>
                </a:extLst>
              </a:tr>
              <a:tr h="370840">
                <a:tc>
                  <a:txBody>
                    <a:bodyPr/>
                    <a:lstStyle/>
                    <a:p>
                      <a:r>
                        <a:rPr lang="en-US" dirty="0"/>
                        <a:t>Medium</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Bad</a:t>
                      </a:r>
                      <a:r>
                        <a:rPr lang="en-US" baseline="0" dirty="0"/>
                        <a:t> Weather</a:t>
                      </a:r>
                      <a:endParaRPr lang="en-US" dirty="0"/>
                    </a:p>
                  </a:txBody>
                  <a:tcPr/>
                </a:tc>
                <a:tc>
                  <a:txBody>
                    <a:bodyPr/>
                    <a:lstStyle/>
                    <a:p>
                      <a:r>
                        <a:rPr lang="en-US" dirty="0"/>
                        <a:t>.3</a:t>
                      </a:r>
                    </a:p>
                  </a:txBody>
                  <a:tcPr/>
                </a:tc>
                <a:tc>
                  <a:txBody>
                    <a:bodyPr/>
                    <a:lstStyle/>
                    <a:p>
                      <a:r>
                        <a:rPr lang="en-US" dirty="0"/>
                        <a:t>$3.50</a:t>
                      </a:r>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6961843"/>
              </p:ext>
            </p:extLst>
          </p:nvPr>
        </p:nvGraphicFramePr>
        <p:xfrm>
          <a:off x="4436949" y="4742982"/>
          <a:ext cx="3910575" cy="1854200"/>
        </p:xfrm>
        <a:graphic>
          <a:graphicData uri="http://schemas.openxmlformats.org/drawingml/2006/table">
            <a:tbl>
              <a:tblPr firstRow="1" firstCol="1" bandRow="1">
                <a:tableStyleId>{5940675A-B579-460E-94D1-54222C63F5DA}</a:tableStyleId>
              </a:tblPr>
              <a:tblGrid>
                <a:gridCol w="1583658">
                  <a:extLst>
                    <a:ext uri="{9D8B030D-6E8A-4147-A177-3AD203B41FA5}">
                      <a16:colId xmlns:a16="http://schemas.microsoft.com/office/drawing/2014/main" val="20000"/>
                    </a:ext>
                  </a:extLst>
                </a:gridCol>
                <a:gridCol w="1355791">
                  <a:extLst>
                    <a:ext uri="{9D8B030D-6E8A-4147-A177-3AD203B41FA5}">
                      <a16:colId xmlns:a16="http://schemas.microsoft.com/office/drawing/2014/main" val="20001"/>
                    </a:ext>
                  </a:extLst>
                </a:gridCol>
                <a:gridCol w="971126">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Probability</a:t>
                      </a:r>
                    </a:p>
                  </a:txBody>
                  <a:tcPr/>
                </a:tc>
                <a:tc>
                  <a:txBody>
                    <a:bodyPr/>
                    <a:lstStyle/>
                    <a:p>
                      <a:r>
                        <a:rPr lang="en-US" dirty="0"/>
                        <a:t>Tip</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No tip</a:t>
                      </a:r>
                    </a:p>
                  </a:txBody>
                  <a:tcPr/>
                </a:tc>
                <a:tc>
                  <a:txBody>
                    <a:bodyPr/>
                    <a:lstStyle/>
                    <a:p>
                      <a:r>
                        <a:rPr lang="en-US" dirty="0"/>
                        <a:t>.5</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Small tip</a:t>
                      </a:r>
                    </a:p>
                  </a:txBody>
                  <a:tcPr/>
                </a:tc>
                <a:tc>
                  <a:txBody>
                    <a:bodyPr/>
                    <a:lstStyle/>
                    <a:p>
                      <a:r>
                        <a:rPr lang="en-US" dirty="0"/>
                        <a:t>.2</a:t>
                      </a:r>
                    </a:p>
                  </a:txBody>
                  <a:tcPr/>
                </a:tc>
                <a:tc>
                  <a:txBody>
                    <a:bodyPr/>
                    <a:lstStyle/>
                    <a:p>
                      <a:r>
                        <a:rPr lang="en-US" dirty="0"/>
                        <a:t>$0.25</a:t>
                      </a:r>
                    </a:p>
                  </a:txBody>
                  <a:tcPr/>
                </a:tc>
                <a:extLst>
                  <a:ext uri="{0D108BD9-81ED-4DB2-BD59-A6C34878D82A}">
                    <a16:rowId xmlns:a16="http://schemas.microsoft.com/office/drawing/2014/main" val="10002"/>
                  </a:ext>
                </a:extLst>
              </a:tr>
              <a:tr h="370840">
                <a:tc>
                  <a:txBody>
                    <a:bodyPr/>
                    <a:lstStyle/>
                    <a:p>
                      <a:r>
                        <a:rPr lang="en-US" dirty="0"/>
                        <a:t>Medium</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High</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684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pic>
        <p:nvPicPr>
          <p:cNvPr id="5" name="Picture 4" descr="Interval2side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927" y="1111976"/>
            <a:ext cx="4848885" cy="3110606"/>
          </a:xfrm>
          <a:prstGeom prst="rect">
            <a:avLst/>
          </a:prstGeom>
        </p:spPr>
      </p:pic>
      <p:sp>
        <p:nvSpPr>
          <p:cNvPr id="10" name="Rectangle 9"/>
          <p:cNvSpPr/>
          <p:nvPr/>
        </p:nvSpPr>
        <p:spPr>
          <a:xfrm>
            <a:off x="6350519" y="4047057"/>
            <a:ext cx="1071407" cy="524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2909299" y="4415022"/>
            <a:ext cx="5733639" cy="2070133"/>
            <a:chOff x="1385298" y="4415021"/>
            <a:chExt cx="5733639" cy="2070133"/>
          </a:xfrm>
        </p:grpSpPr>
        <p:graphicFrame>
          <p:nvGraphicFramePr>
            <p:cNvPr id="11" name="Object 10"/>
            <p:cNvGraphicFramePr>
              <a:graphicFrameLocks noChangeAspect="1"/>
            </p:cNvGraphicFramePr>
            <p:nvPr>
              <p:extLst/>
            </p:nvPr>
          </p:nvGraphicFramePr>
          <p:xfrm>
            <a:off x="1661888" y="4600928"/>
            <a:ext cx="5140325" cy="1717675"/>
          </p:xfrm>
          <a:graphic>
            <a:graphicData uri="http://schemas.openxmlformats.org/presentationml/2006/ole">
              <mc:AlternateContent xmlns:mc="http://schemas.openxmlformats.org/markup-compatibility/2006">
                <mc:Choice xmlns:v="urn:schemas-microsoft-com:vml" Requires="v">
                  <p:oleObj spid="_x0000_s16386" name="Equation" r:id="rId5" imgW="2082800" imgH="660400" progId="Equation.DSMT4">
                    <p:embed/>
                  </p:oleObj>
                </mc:Choice>
                <mc:Fallback>
                  <p:oleObj name="Equation" r:id="rId5" imgW="2082800" imgH="660400" progId="Equation.DSMT4">
                    <p:embed/>
                    <p:pic>
                      <p:nvPicPr>
                        <p:cNvPr id="11" name="Object 10"/>
                        <p:cNvPicPr>
                          <a:picLocks noChangeAspect="1" noChangeArrowheads="1"/>
                        </p:cNvPicPr>
                        <p:nvPr/>
                      </p:nvPicPr>
                      <p:blipFill>
                        <a:blip r:embed="rId6"/>
                        <a:srcRect/>
                        <a:stretch>
                          <a:fillRect/>
                        </a:stretch>
                      </p:blipFill>
                      <p:spPr bwMode="auto">
                        <a:xfrm>
                          <a:off x="1661888" y="4600928"/>
                          <a:ext cx="5140325" cy="1717675"/>
                        </a:xfrm>
                        <a:prstGeom prst="rect">
                          <a:avLst/>
                        </a:prstGeom>
                        <a:noFill/>
                        <a:effectLst/>
                      </p:spPr>
                    </p:pic>
                  </p:oleObj>
                </mc:Fallback>
              </mc:AlternateContent>
            </a:graphicData>
          </a:graphic>
        </p:graphicFrame>
        <p:sp>
          <p:nvSpPr>
            <p:cNvPr id="3" name="Rectangle 2"/>
            <p:cNvSpPr/>
            <p:nvPr/>
          </p:nvSpPr>
          <p:spPr>
            <a:xfrm>
              <a:off x="1385298" y="4415021"/>
              <a:ext cx="5733639" cy="2070133"/>
            </a:xfrm>
            <a:prstGeom prst="rect">
              <a:avLst/>
            </a:prstGeom>
            <a:noFill/>
            <a:ln w="762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106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1981200" y="1731941"/>
            <a:ext cx="8229600" cy="4394223"/>
          </a:xfrm>
        </p:spPr>
        <p:txBody>
          <a:bodyPr/>
          <a:lstStyle/>
          <a:p>
            <a:endParaRPr lang="en-US" dirty="0"/>
          </a:p>
        </p:txBody>
      </p:sp>
    </p:spTree>
    <p:extLst>
      <p:ext uri="{BB962C8B-B14F-4D97-AF65-F5344CB8AC3E}">
        <p14:creationId xmlns:p14="http://schemas.microsoft.com/office/powerpoint/2010/main" val="1338986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pic>
        <p:nvPicPr>
          <p:cNvPr id="6" name="Picture 5" descr="IntervalLeftside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041" y="1205956"/>
            <a:ext cx="4713897" cy="3031086"/>
          </a:xfrm>
          <a:prstGeom prst="rect">
            <a:avLst/>
          </a:prstGeom>
        </p:spPr>
      </p:pic>
      <p:grpSp>
        <p:nvGrpSpPr>
          <p:cNvPr id="7" name="Group 6"/>
          <p:cNvGrpSpPr/>
          <p:nvPr/>
        </p:nvGrpSpPr>
        <p:grpSpPr>
          <a:xfrm>
            <a:off x="3313348" y="4415022"/>
            <a:ext cx="5733639" cy="2070133"/>
            <a:chOff x="1385298" y="4415021"/>
            <a:chExt cx="5733639" cy="2070133"/>
          </a:xfrm>
        </p:grpSpPr>
        <p:graphicFrame>
          <p:nvGraphicFramePr>
            <p:cNvPr id="8" name="Object 7"/>
            <p:cNvGraphicFramePr>
              <a:graphicFrameLocks noChangeAspect="1"/>
            </p:cNvGraphicFramePr>
            <p:nvPr>
              <p:extLst/>
            </p:nvPr>
          </p:nvGraphicFramePr>
          <p:xfrm>
            <a:off x="2508250" y="4633913"/>
            <a:ext cx="3448050" cy="1651000"/>
          </p:xfrm>
          <a:graphic>
            <a:graphicData uri="http://schemas.openxmlformats.org/presentationml/2006/ole">
              <mc:AlternateContent xmlns:mc="http://schemas.openxmlformats.org/markup-compatibility/2006">
                <mc:Choice xmlns:v="urn:schemas-microsoft-com:vml" Requires="v">
                  <p:oleObj spid="_x0000_s17410" name="Equation" r:id="rId5" imgW="1397000" imgH="635000" progId="Equation.DSMT4">
                    <p:embed/>
                  </p:oleObj>
                </mc:Choice>
                <mc:Fallback>
                  <p:oleObj name="Equation" r:id="rId5" imgW="1397000" imgH="635000" progId="Equation.DSMT4">
                    <p:embed/>
                    <p:pic>
                      <p:nvPicPr>
                        <p:cNvPr id="8" name="Object 7"/>
                        <p:cNvPicPr>
                          <a:picLocks noChangeAspect="1" noChangeArrowheads="1"/>
                        </p:cNvPicPr>
                        <p:nvPr/>
                      </p:nvPicPr>
                      <p:blipFill>
                        <a:blip r:embed="rId6"/>
                        <a:srcRect/>
                        <a:stretch>
                          <a:fillRect/>
                        </a:stretch>
                      </p:blipFill>
                      <p:spPr bwMode="auto">
                        <a:xfrm>
                          <a:off x="2508250" y="4633913"/>
                          <a:ext cx="3448050" cy="1651000"/>
                        </a:xfrm>
                        <a:prstGeom prst="rect">
                          <a:avLst/>
                        </a:prstGeom>
                        <a:noFill/>
                        <a:effectLst/>
                      </p:spPr>
                    </p:pic>
                  </p:oleObj>
                </mc:Fallback>
              </mc:AlternateContent>
            </a:graphicData>
          </a:graphic>
        </p:graphicFrame>
        <p:sp>
          <p:nvSpPr>
            <p:cNvPr id="9" name="Rectangle 8"/>
            <p:cNvSpPr/>
            <p:nvPr/>
          </p:nvSpPr>
          <p:spPr>
            <a:xfrm>
              <a:off x="1385298" y="4415021"/>
              <a:ext cx="5733639" cy="2070133"/>
            </a:xfrm>
            <a:prstGeom prst="rect">
              <a:avLst/>
            </a:prstGeom>
            <a:noFill/>
            <a:ln w="762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229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grpSp>
        <p:nvGrpSpPr>
          <p:cNvPr id="7" name="Group 6"/>
          <p:cNvGrpSpPr/>
          <p:nvPr/>
        </p:nvGrpSpPr>
        <p:grpSpPr>
          <a:xfrm>
            <a:off x="3313348" y="4415022"/>
            <a:ext cx="5733639" cy="2070133"/>
            <a:chOff x="1385298" y="4415021"/>
            <a:chExt cx="5733639" cy="2070133"/>
          </a:xfrm>
        </p:grpSpPr>
        <p:graphicFrame>
          <p:nvGraphicFramePr>
            <p:cNvPr id="8" name="Object 7"/>
            <p:cNvGraphicFramePr>
              <a:graphicFrameLocks noChangeAspect="1"/>
            </p:cNvGraphicFramePr>
            <p:nvPr>
              <p:extLst/>
            </p:nvPr>
          </p:nvGraphicFramePr>
          <p:xfrm>
            <a:off x="2508250" y="4633913"/>
            <a:ext cx="3448050" cy="1651000"/>
          </p:xfrm>
          <a:graphic>
            <a:graphicData uri="http://schemas.openxmlformats.org/presentationml/2006/ole">
              <mc:AlternateContent xmlns:mc="http://schemas.openxmlformats.org/markup-compatibility/2006">
                <mc:Choice xmlns:v="urn:schemas-microsoft-com:vml" Requires="v">
                  <p:oleObj spid="_x0000_s18434" name="Equation" r:id="rId4" imgW="1397000" imgH="635000" progId="Equation.DSMT4">
                    <p:embed/>
                  </p:oleObj>
                </mc:Choice>
                <mc:Fallback>
                  <p:oleObj name="Equation" r:id="rId4" imgW="1397000" imgH="635000" progId="Equation.DSMT4">
                    <p:embed/>
                    <p:pic>
                      <p:nvPicPr>
                        <p:cNvPr id="8" name="Object 7"/>
                        <p:cNvPicPr>
                          <a:picLocks noChangeAspect="1" noChangeArrowheads="1"/>
                        </p:cNvPicPr>
                        <p:nvPr/>
                      </p:nvPicPr>
                      <p:blipFill>
                        <a:blip r:embed="rId5"/>
                        <a:srcRect/>
                        <a:stretch>
                          <a:fillRect/>
                        </a:stretch>
                      </p:blipFill>
                      <p:spPr bwMode="auto">
                        <a:xfrm>
                          <a:off x="2508250" y="4633913"/>
                          <a:ext cx="3448050" cy="1651000"/>
                        </a:xfrm>
                        <a:prstGeom prst="rect">
                          <a:avLst/>
                        </a:prstGeom>
                        <a:noFill/>
                        <a:effectLst/>
                      </p:spPr>
                    </p:pic>
                  </p:oleObj>
                </mc:Fallback>
              </mc:AlternateContent>
            </a:graphicData>
          </a:graphic>
        </p:graphicFrame>
        <p:sp>
          <p:nvSpPr>
            <p:cNvPr id="9" name="Rectangle 8"/>
            <p:cNvSpPr/>
            <p:nvPr/>
          </p:nvSpPr>
          <p:spPr>
            <a:xfrm>
              <a:off x="1385298" y="4415021"/>
              <a:ext cx="5733639" cy="2070133"/>
            </a:xfrm>
            <a:prstGeom prst="rect">
              <a:avLst/>
            </a:prstGeom>
            <a:noFill/>
            <a:ln w="762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Picture 9" descr="IntervalRightsided.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4531" y="1075546"/>
            <a:ext cx="4322455" cy="3134967"/>
          </a:xfrm>
          <a:prstGeom prst="rect">
            <a:avLst/>
          </a:prstGeom>
        </p:spPr>
      </p:pic>
    </p:spTree>
    <p:extLst>
      <p:ext uri="{BB962C8B-B14F-4D97-AF65-F5344CB8AC3E}">
        <p14:creationId xmlns:p14="http://schemas.microsoft.com/office/powerpoint/2010/main" val="287399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nvPr>
        </p:nvGraphicFramePr>
        <p:xfrm>
          <a:off x="4943959" y="460546"/>
          <a:ext cx="5140325" cy="1717675"/>
        </p:xfrm>
        <a:graphic>
          <a:graphicData uri="http://schemas.openxmlformats.org/presentationml/2006/ole">
            <mc:AlternateContent xmlns:mc="http://schemas.openxmlformats.org/markup-compatibility/2006">
              <mc:Choice xmlns:v="urn:schemas-microsoft-com:vml" Requires="v">
                <p:oleObj spid="_x0000_s19458" name="Equation" r:id="rId4" imgW="2082800" imgH="660400" progId="Equation.DSMT4">
                  <p:embed/>
                </p:oleObj>
              </mc:Choice>
              <mc:Fallback>
                <p:oleObj name="Equation" r:id="rId4" imgW="2082800" imgH="660400" progId="Equation.DSMT4">
                  <p:embed/>
                  <p:pic>
                    <p:nvPicPr>
                      <p:cNvPr id="5" name="Object 4"/>
                      <p:cNvPicPr>
                        <a:picLocks noChangeAspect="1" noChangeArrowheads="1"/>
                      </p:cNvPicPr>
                      <p:nvPr/>
                    </p:nvPicPr>
                    <p:blipFill>
                      <a:blip r:embed="rId5"/>
                      <a:srcRect/>
                      <a:stretch>
                        <a:fillRect/>
                      </a:stretch>
                    </p:blipFill>
                    <p:spPr bwMode="auto">
                      <a:xfrm>
                        <a:off x="4943959" y="460546"/>
                        <a:ext cx="5140325" cy="1717675"/>
                      </a:xfrm>
                      <a:prstGeom prst="rect">
                        <a:avLst/>
                      </a:prstGeom>
                      <a:noFill/>
                      <a:effectLst/>
                    </p:spPr>
                  </p:pic>
                </p:oleObj>
              </mc:Fallback>
            </mc:AlternateContent>
          </a:graphicData>
        </a:graphic>
      </p:graphicFrame>
      <p:sp>
        <p:nvSpPr>
          <p:cNvPr id="6" name="Rectangle 5"/>
          <p:cNvSpPr/>
          <p:nvPr/>
        </p:nvSpPr>
        <p:spPr>
          <a:xfrm>
            <a:off x="4705849" y="274639"/>
            <a:ext cx="5733639" cy="2070133"/>
          </a:xfrm>
          <a:prstGeom prst="rect">
            <a:avLst/>
          </a:prstGeom>
          <a:noFill/>
          <a:ln w="762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Object 7"/>
          <p:cNvGraphicFramePr>
            <a:graphicFrameLocks noChangeAspect="1"/>
          </p:cNvGraphicFramePr>
          <p:nvPr>
            <p:extLst/>
          </p:nvPr>
        </p:nvGraphicFramePr>
        <p:xfrm>
          <a:off x="6802848" y="4845480"/>
          <a:ext cx="3448050" cy="1651000"/>
        </p:xfrm>
        <a:graphic>
          <a:graphicData uri="http://schemas.openxmlformats.org/presentationml/2006/ole">
            <mc:AlternateContent xmlns:mc="http://schemas.openxmlformats.org/markup-compatibility/2006">
              <mc:Choice xmlns:v="urn:schemas-microsoft-com:vml" Requires="v">
                <p:oleObj spid="_x0000_s19459" name="Equation" r:id="rId6" imgW="1397000" imgH="635000" progId="Equation.DSMT4">
                  <p:embed/>
                </p:oleObj>
              </mc:Choice>
              <mc:Fallback>
                <p:oleObj name="Equation" r:id="rId6" imgW="1397000" imgH="635000" progId="Equation.DSMT4">
                  <p:embed/>
                  <p:pic>
                    <p:nvPicPr>
                      <p:cNvPr id="8" name="Object 7"/>
                      <p:cNvPicPr>
                        <a:picLocks noChangeAspect="1" noChangeArrowheads="1"/>
                      </p:cNvPicPr>
                      <p:nvPr/>
                    </p:nvPicPr>
                    <p:blipFill>
                      <a:blip r:embed="rId7"/>
                      <a:srcRect/>
                      <a:stretch>
                        <a:fillRect/>
                      </a:stretch>
                    </p:blipFill>
                    <p:spPr bwMode="auto">
                      <a:xfrm>
                        <a:off x="6802848" y="4845480"/>
                        <a:ext cx="3448050" cy="1651000"/>
                      </a:xfrm>
                      <a:prstGeom prst="rect">
                        <a:avLst/>
                      </a:prstGeom>
                      <a:noFill/>
                      <a:effectLst/>
                    </p:spPr>
                  </p:pic>
                </p:oleObj>
              </mc:Fallback>
            </mc:AlternateContent>
          </a:graphicData>
        </a:graphic>
      </p:graphicFrame>
      <p:sp>
        <p:nvSpPr>
          <p:cNvPr id="9" name="Rectangle 8"/>
          <p:cNvSpPr/>
          <p:nvPr/>
        </p:nvSpPr>
        <p:spPr>
          <a:xfrm>
            <a:off x="6449521" y="4626589"/>
            <a:ext cx="4040484" cy="2070133"/>
          </a:xfrm>
          <a:prstGeom prst="rect">
            <a:avLst/>
          </a:prstGeom>
          <a:noFill/>
          <a:ln w="762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Object 10"/>
          <p:cNvGraphicFramePr>
            <a:graphicFrameLocks noChangeAspect="1"/>
          </p:cNvGraphicFramePr>
          <p:nvPr>
            <p:extLst/>
          </p:nvPr>
        </p:nvGraphicFramePr>
        <p:xfrm>
          <a:off x="6726106" y="2745327"/>
          <a:ext cx="3448050" cy="1651000"/>
        </p:xfrm>
        <a:graphic>
          <a:graphicData uri="http://schemas.openxmlformats.org/presentationml/2006/ole">
            <mc:AlternateContent xmlns:mc="http://schemas.openxmlformats.org/markup-compatibility/2006">
              <mc:Choice xmlns:v="urn:schemas-microsoft-com:vml" Requires="v">
                <p:oleObj spid="_x0000_s19460" name="Equation" r:id="rId8" imgW="1397000" imgH="635000" progId="Equation.DSMT4">
                  <p:embed/>
                </p:oleObj>
              </mc:Choice>
              <mc:Fallback>
                <p:oleObj name="Equation" r:id="rId8" imgW="1397000" imgH="635000" progId="Equation.DSMT4">
                  <p:embed/>
                  <p:pic>
                    <p:nvPicPr>
                      <p:cNvPr id="11" name="Object 10"/>
                      <p:cNvPicPr>
                        <a:picLocks noChangeAspect="1" noChangeArrowheads="1"/>
                      </p:cNvPicPr>
                      <p:nvPr/>
                    </p:nvPicPr>
                    <p:blipFill>
                      <a:blip r:embed="rId9"/>
                      <a:srcRect/>
                      <a:stretch>
                        <a:fillRect/>
                      </a:stretch>
                    </p:blipFill>
                    <p:spPr bwMode="auto">
                      <a:xfrm>
                        <a:off x="6726106" y="2745327"/>
                        <a:ext cx="3448050" cy="1651000"/>
                      </a:xfrm>
                      <a:prstGeom prst="rect">
                        <a:avLst/>
                      </a:prstGeom>
                      <a:noFill/>
                      <a:effectLst/>
                    </p:spPr>
                  </p:pic>
                </p:oleObj>
              </mc:Fallback>
            </mc:AlternateContent>
          </a:graphicData>
        </a:graphic>
      </p:graphicFrame>
      <p:sp>
        <p:nvSpPr>
          <p:cNvPr id="12" name="Rectangle 11"/>
          <p:cNvSpPr/>
          <p:nvPr/>
        </p:nvSpPr>
        <p:spPr>
          <a:xfrm>
            <a:off x="6449521" y="2434458"/>
            <a:ext cx="4078964" cy="2070133"/>
          </a:xfrm>
          <a:prstGeom prst="rect">
            <a:avLst/>
          </a:prstGeom>
          <a:noFill/>
          <a:ln w="762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384372" y="1051401"/>
            <a:ext cx="1392729" cy="584776"/>
          </a:xfrm>
          <a:prstGeom prst="rect">
            <a:avLst/>
          </a:prstGeom>
          <a:noFill/>
        </p:spPr>
        <p:txBody>
          <a:bodyPr wrap="none" rtlCol="0">
            <a:spAutoFit/>
          </a:bodyPr>
          <a:lstStyle/>
          <a:p>
            <a:r>
              <a:rPr lang="en-US" sz="3200" dirty="0"/>
              <a:t>2-sided</a:t>
            </a:r>
          </a:p>
        </p:txBody>
      </p:sp>
      <p:sp>
        <p:nvSpPr>
          <p:cNvPr id="14" name="TextBox 13"/>
          <p:cNvSpPr txBox="1"/>
          <p:nvPr/>
        </p:nvSpPr>
        <p:spPr>
          <a:xfrm>
            <a:off x="2374024" y="3266616"/>
            <a:ext cx="2569934" cy="584776"/>
          </a:xfrm>
          <a:prstGeom prst="rect">
            <a:avLst/>
          </a:prstGeom>
          <a:noFill/>
        </p:spPr>
        <p:txBody>
          <a:bodyPr wrap="none" rtlCol="0">
            <a:spAutoFit/>
          </a:bodyPr>
          <a:lstStyle/>
          <a:p>
            <a:r>
              <a:rPr lang="en-US" sz="3200" dirty="0"/>
              <a:t>Lower 1-sided</a:t>
            </a:r>
          </a:p>
        </p:txBody>
      </p:sp>
      <p:sp>
        <p:nvSpPr>
          <p:cNvPr id="15" name="TextBox 14"/>
          <p:cNvSpPr txBox="1"/>
          <p:nvPr/>
        </p:nvSpPr>
        <p:spPr>
          <a:xfrm>
            <a:off x="2384371" y="5516587"/>
            <a:ext cx="2520842" cy="584776"/>
          </a:xfrm>
          <a:prstGeom prst="rect">
            <a:avLst/>
          </a:prstGeom>
          <a:noFill/>
        </p:spPr>
        <p:txBody>
          <a:bodyPr wrap="none" rtlCol="0">
            <a:spAutoFit/>
          </a:bodyPr>
          <a:lstStyle/>
          <a:p>
            <a:r>
              <a:rPr lang="en-US" sz="3200" dirty="0"/>
              <a:t>Upper 1-sided</a:t>
            </a:r>
          </a:p>
        </p:txBody>
      </p:sp>
    </p:spTree>
    <p:extLst>
      <p:ext uri="{BB962C8B-B14F-4D97-AF65-F5344CB8AC3E}">
        <p14:creationId xmlns:p14="http://schemas.microsoft.com/office/powerpoint/2010/main" val="6266909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Confidence intervals on:</a:t>
            </a:r>
          </a:p>
          <a:p>
            <a:r>
              <a:rPr lang="en-US" dirty="0"/>
              <a:t>Mean</a:t>
            </a:r>
          </a:p>
          <a:p>
            <a:r>
              <a:rPr lang="en-US" dirty="0"/>
              <a:t>Variance</a:t>
            </a:r>
          </a:p>
          <a:p>
            <a:r>
              <a:rPr lang="en-US" dirty="0"/>
              <a:t>Proportion</a:t>
            </a:r>
          </a:p>
          <a:p>
            <a:r>
              <a:rPr lang="is-IS" dirty="0"/>
              <a:t>…</a:t>
            </a:r>
            <a:endParaRPr lang="en-US" dirty="0"/>
          </a:p>
          <a:p>
            <a:endParaRPr lang="en-US" dirty="0"/>
          </a:p>
        </p:txBody>
      </p:sp>
      <p:sp>
        <p:nvSpPr>
          <p:cNvPr id="4" name="Title 1"/>
          <p:cNvSpPr>
            <a:spLocks noGrp="1"/>
          </p:cNvSpPr>
          <p:nvPr>
            <p:ph type="title"/>
          </p:nvPr>
        </p:nvSpPr>
        <p:spPr>
          <a:xfrm>
            <a:off x="299257" y="0"/>
            <a:ext cx="10202487" cy="1030778"/>
          </a:xfrm>
        </p:spPr>
        <p:txBody>
          <a:bodyPr/>
          <a:lstStyle/>
          <a:p>
            <a:r>
              <a:rPr lang="en-US" dirty="0"/>
              <a:t>Confidence Intervals</a:t>
            </a:r>
          </a:p>
        </p:txBody>
      </p:sp>
    </p:spTree>
    <p:extLst>
      <p:ext uri="{BB962C8B-B14F-4D97-AF65-F5344CB8AC3E}">
        <p14:creationId xmlns:p14="http://schemas.microsoft.com/office/powerpoint/2010/main" val="42655508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Quantifies uncertainty about the population.</a:t>
            </a:r>
          </a:p>
        </p:txBody>
      </p:sp>
      <p:grpSp>
        <p:nvGrpSpPr>
          <p:cNvPr id="4" name="Group 3"/>
          <p:cNvGrpSpPr/>
          <p:nvPr/>
        </p:nvGrpSpPr>
        <p:grpSpPr>
          <a:xfrm>
            <a:off x="2909299" y="3144933"/>
            <a:ext cx="5733639" cy="2070133"/>
            <a:chOff x="1385298" y="4415021"/>
            <a:chExt cx="5733639" cy="2070133"/>
          </a:xfrm>
        </p:grpSpPr>
        <p:graphicFrame>
          <p:nvGraphicFramePr>
            <p:cNvPr id="5" name="Object 4"/>
            <p:cNvGraphicFramePr>
              <a:graphicFrameLocks noChangeAspect="1"/>
            </p:cNvGraphicFramePr>
            <p:nvPr>
              <p:extLst/>
            </p:nvPr>
          </p:nvGraphicFramePr>
          <p:xfrm>
            <a:off x="1661888" y="4600928"/>
            <a:ext cx="5140325" cy="1717675"/>
          </p:xfrm>
          <a:graphic>
            <a:graphicData uri="http://schemas.openxmlformats.org/presentationml/2006/ole">
              <mc:AlternateContent xmlns:mc="http://schemas.openxmlformats.org/markup-compatibility/2006">
                <mc:Choice xmlns:v="urn:schemas-microsoft-com:vml" Requires="v">
                  <p:oleObj spid="_x0000_s20482" name="Equation" r:id="rId4" imgW="2082800" imgH="660400" progId="Equation.DSMT4">
                    <p:embed/>
                  </p:oleObj>
                </mc:Choice>
                <mc:Fallback>
                  <p:oleObj name="Equation" r:id="rId4" imgW="2082800" imgH="660400" progId="Equation.DSMT4">
                    <p:embed/>
                    <p:pic>
                      <p:nvPicPr>
                        <p:cNvPr id="5" name="Object 4"/>
                        <p:cNvPicPr>
                          <a:picLocks noChangeAspect="1" noChangeArrowheads="1"/>
                        </p:cNvPicPr>
                        <p:nvPr/>
                      </p:nvPicPr>
                      <p:blipFill>
                        <a:blip r:embed="rId5"/>
                        <a:srcRect/>
                        <a:stretch>
                          <a:fillRect/>
                        </a:stretch>
                      </p:blipFill>
                      <p:spPr bwMode="auto">
                        <a:xfrm>
                          <a:off x="1661888" y="4600928"/>
                          <a:ext cx="5140325" cy="1717675"/>
                        </a:xfrm>
                        <a:prstGeom prst="rect">
                          <a:avLst/>
                        </a:prstGeom>
                        <a:noFill/>
                        <a:effectLst/>
                      </p:spPr>
                    </p:pic>
                  </p:oleObj>
                </mc:Fallback>
              </mc:AlternateContent>
            </a:graphicData>
          </a:graphic>
        </p:graphicFrame>
        <p:sp>
          <p:nvSpPr>
            <p:cNvPr id="6" name="Rectangle 5"/>
            <p:cNvSpPr/>
            <p:nvPr/>
          </p:nvSpPr>
          <p:spPr>
            <a:xfrm>
              <a:off x="1385298" y="4415021"/>
              <a:ext cx="5733639" cy="2070133"/>
            </a:xfrm>
            <a:prstGeom prst="rect">
              <a:avLst/>
            </a:prstGeom>
            <a:noFill/>
            <a:ln w="762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itle 1"/>
          <p:cNvSpPr>
            <a:spLocks noGrp="1"/>
          </p:cNvSpPr>
          <p:nvPr>
            <p:ph type="title"/>
          </p:nvPr>
        </p:nvSpPr>
        <p:spPr>
          <a:xfrm>
            <a:off x="299257" y="0"/>
            <a:ext cx="10202487" cy="1030778"/>
          </a:xfrm>
        </p:spPr>
        <p:txBody>
          <a:bodyPr/>
          <a:lstStyle/>
          <a:p>
            <a:r>
              <a:rPr lang="en-US" dirty="0"/>
              <a:t>Confidence Intervals</a:t>
            </a:r>
          </a:p>
        </p:txBody>
      </p:sp>
    </p:spTree>
    <p:extLst>
      <p:ext uri="{BB962C8B-B14F-4D97-AF65-F5344CB8AC3E}">
        <p14:creationId xmlns:p14="http://schemas.microsoft.com/office/powerpoint/2010/main" val="414562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year</a:t>
            </a:r>
          </a:p>
        </p:txBody>
      </p:sp>
      <p:sp>
        <p:nvSpPr>
          <p:cNvPr id="3" name="Content Placeholder 2"/>
          <p:cNvSpPr>
            <a:spLocks noGrp="1"/>
          </p:cNvSpPr>
          <p:nvPr>
            <p:ph idx="1"/>
          </p:nvPr>
        </p:nvSpPr>
        <p:spPr/>
        <p:txBody>
          <a:bodyPr/>
          <a:lstStyle/>
          <a:p>
            <a:r>
              <a:rPr lang="en-US" dirty="0"/>
              <a:t>You will earn $300,000</a:t>
            </a:r>
          </a:p>
        </p:txBody>
      </p:sp>
    </p:spTree>
    <p:extLst>
      <p:ext uri="{BB962C8B-B14F-4D97-AF65-F5344CB8AC3E}">
        <p14:creationId xmlns:p14="http://schemas.microsoft.com/office/powerpoint/2010/main" val="2620778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year</a:t>
            </a:r>
          </a:p>
        </p:txBody>
      </p:sp>
      <p:sp>
        <p:nvSpPr>
          <p:cNvPr id="3" name="Content Placeholder 2"/>
          <p:cNvSpPr>
            <a:spLocks noGrp="1"/>
          </p:cNvSpPr>
          <p:nvPr>
            <p:ph idx="1"/>
          </p:nvPr>
        </p:nvSpPr>
        <p:spPr/>
        <p:txBody>
          <a:bodyPr/>
          <a:lstStyle/>
          <a:p>
            <a:r>
              <a:rPr lang="en-US" dirty="0"/>
              <a:t>You will earn $300,000</a:t>
            </a:r>
          </a:p>
        </p:txBody>
      </p:sp>
      <p:grpSp>
        <p:nvGrpSpPr>
          <p:cNvPr id="4" name="Group 3"/>
          <p:cNvGrpSpPr/>
          <p:nvPr/>
        </p:nvGrpSpPr>
        <p:grpSpPr>
          <a:xfrm>
            <a:off x="3765267" y="874167"/>
            <a:ext cx="5733639" cy="2070133"/>
            <a:chOff x="1385298" y="4415021"/>
            <a:chExt cx="5733639" cy="2070133"/>
          </a:xfrm>
        </p:grpSpPr>
        <p:graphicFrame>
          <p:nvGraphicFramePr>
            <p:cNvPr id="5" name="Object 4"/>
            <p:cNvGraphicFramePr>
              <a:graphicFrameLocks noChangeAspect="1"/>
            </p:cNvGraphicFramePr>
            <p:nvPr>
              <p:extLst/>
            </p:nvPr>
          </p:nvGraphicFramePr>
          <p:xfrm>
            <a:off x="3799017" y="5249199"/>
            <a:ext cx="1598613" cy="461963"/>
          </p:xfrm>
          <a:graphic>
            <a:graphicData uri="http://schemas.openxmlformats.org/presentationml/2006/ole">
              <mc:AlternateContent xmlns:mc="http://schemas.openxmlformats.org/markup-compatibility/2006">
                <mc:Choice xmlns:v="urn:schemas-microsoft-com:vml" Requires="v">
                  <p:oleObj spid="_x0000_s21506" name="Equation" r:id="rId4" imgW="647700" imgH="177800" progId="Equation.DSMT4">
                    <p:embed/>
                  </p:oleObj>
                </mc:Choice>
                <mc:Fallback>
                  <p:oleObj name="Equation" r:id="rId4" imgW="647700" imgH="177800" progId="Equation.DSMT4">
                    <p:embed/>
                    <p:pic>
                      <p:nvPicPr>
                        <p:cNvPr id="5" name="Object 4"/>
                        <p:cNvPicPr>
                          <a:picLocks noChangeAspect="1" noChangeArrowheads="1"/>
                        </p:cNvPicPr>
                        <p:nvPr/>
                      </p:nvPicPr>
                      <p:blipFill>
                        <a:blip r:embed="rId5"/>
                        <a:srcRect/>
                        <a:stretch>
                          <a:fillRect/>
                        </a:stretch>
                      </p:blipFill>
                      <p:spPr bwMode="auto">
                        <a:xfrm>
                          <a:off x="3799017" y="5249199"/>
                          <a:ext cx="1598613" cy="461963"/>
                        </a:xfrm>
                        <a:prstGeom prst="rect">
                          <a:avLst/>
                        </a:prstGeom>
                        <a:noFill/>
                        <a:effectLst/>
                      </p:spPr>
                    </p:pic>
                  </p:oleObj>
                </mc:Fallback>
              </mc:AlternateContent>
            </a:graphicData>
          </a:graphic>
        </p:graphicFrame>
        <p:sp>
          <p:nvSpPr>
            <p:cNvPr id="6" name="Rectangle 5"/>
            <p:cNvSpPr/>
            <p:nvPr/>
          </p:nvSpPr>
          <p:spPr>
            <a:xfrm>
              <a:off x="1385298" y="4415021"/>
              <a:ext cx="5733639" cy="2070133"/>
            </a:xfrm>
            <a:prstGeom prst="rect">
              <a:avLst/>
            </a:prstGeom>
            <a:no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22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year</a:t>
            </a:r>
          </a:p>
        </p:txBody>
      </p:sp>
      <p:sp>
        <p:nvSpPr>
          <p:cNvPr id="3" name="Content Placeholder 2"/>
          <p:cNvSpPr>
            <a:spLocks noGrp="1"/>
          </p:cNvSpPr>
          <p:nvPr>
            <p:ph idx="1"/>
          </p:nvPr>
        </p:nvSpPr>
        <p:spPr/>
        <p:txBody>
          <a:bodyPr/>
          <a:lstStyle/>
          <a:p>
            <a:r>
              <a:rPr lang="en-US" dirty="0"/>
              <a:t>You will earn $300,000</a:t>
            </a:r>
          </a:p>
        </p:txBody>
      </p:sp>
      <p:grpSp>
        <p:nvGrpSpPr>
          <p:cNvPr id="4" name="Group 3"/>
          <p:cNvGrpSpPr/>
          <p:nvPr/>
        </p:nvGrpSpPr>
        <p:grpSpPr>
          <a:xfrm>
            <a:off x="3765267" y="874167"/>
            <a:ext cx="5733639" cy="2070133"/>
            <a:chOff x="1385298" y="4415021"/>
            <a:chExt cx="5733639" cy="2070133"/>
          </a:xfrm>
        </p:grpSpPr>
        <p:graphicFrame>
          <p:nvGraphicFramePr>
            <p:cNvPr id="5" name="Object 4"/>
            <p:cNvGraphicFramePr>
              <a:graphicFrameLocks noChangeAspect="1"/>
            </p:cNvGraphicFramePr>
            <p:nvPr>
              <p:extLst/>
            </p:nvPr>
          </p:nvGraphicFramePr>
          <p:xfrm>
            <a:off x="3871913" y="5261064"/>
            <a:ext cx="720725" cy="396875"/>
          </p:xfrm>
          <a:graphic>
            <a:graphicData uri="http://schemas.openxmlformats.org/presentationml/2006/ole">
              <mc:AlternateContent xmlns:mc="http://schemas.openxmlformats.org/markup-compatibility/2006">
                <mc:Choice xmlns:v="urn:schemas-microsoft-com:vml" Requires="v">
                  <p:oleObj spid="_x0000_s22530" name="Equation" r:id="rId4" imgW="292100" imgH="152400" progId="Equation.DSMT4">
                    <p:embed/>
                  </p:oleObj>
                </mc:Choice>
                <mc:Fallback>
                  <p:oleObj name="Equation" r:id="rId4" imgW="292100" imgH="152400" progId="Equation.DSMT4">
                    <p:embed/>
                    <p:pic>
                      <p:nvPicPr>
                        <p:cNvPr id="5" name="Object 4"/>
                        <p:cNvPicPr>
                          <a:picLocks noChangeAspect="1" noChangeArrowheads="1"/>
                        </p:cNvPicPr>
                        <p:nvPr/>
                      </p:nvPicPr>
                      <p:blipFill>
                        <a:blip r:embed="rId5"/>
                        <a:srcRect/>
                        <a:stretch>
                          <a:fillRect/>
                        </a:stretch>
                      </p:blipFill>
                      <p:spPr bwMode="auto">
                        <a:xfrm>
                          <a:off x="3871913" y="5261064"/>
                          <a:ext cx="720725" cy="396875"/>
                        </a:xfrm>
                        <a:prstGeom prst="rect">
                          <a:avLst/>
                        </a:prstGeom>
                        <a:noFill/>
                        <a:effectLst/>
                      </p:spPr>
                    </p:pic>
                  </p:oleObj>
                </mc:Fallback>
              </mc:AlternateContent>
            </a:graphicData>
          </a:graphic>
        </p:graphicFrame>
        <p:sp>
          <p:nvSpPr>
            <p:cNvPr id="6" name="Rectangle 5"/>
            <p:cNvSpPr/>
            <p:nvPr/>
          </p:nvSpPr>
          <p:spPr>
            <a:xfrm>
              <a:off x="1385298" y="4415021"/>
              <a:ext cx="5733639" cy="2070133"/>
            </a:xfrm>
            <a:prstGeom prst="rect">
              <a:avLst/>
            </a:prstGeom>
            <a:no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17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08047"/>
            <a:ext cx="8686800" cy="4525963"/>
          </a:xfrm>
        </p:spPr>
        <p:txBody>
          <a:bodyPr>
            <a:normAutofit/>
          </a:bodyPr>
          <a:lstStyle/>
          <a:p>
            <a:pPr marL="0" indent="0">
              <a:buNone/>
            </a:pPr>
            <a:r>
              <a:rPr lang="en-US" dirty="0"/>
              <a:t>For each day, simulate:</a:t>
            </a:r>
          </a:p>
          <a:p>
            <a:r>
              <a:rPr lang="en-US" dirty="0" err="1"/>
              <a:t>NumCustomers</a:t>
            </a:r>
            <a:r>
              <a:rPr lang="en-US" dirty="0"/>
              <a:t> ~ N(600,30</a:t>
            </a:r>
            <a:r>
              <a:rPr lang="en-US" baseline="30000" dirty="0"/>
              <a:t>2</a:t>
            </a:r>
            <a:r>
              <a:rPr lang="en-US" dirty="0"/>
              <a:t>)</a:t>
            </a:r>
          </a:p>
          <a:p>
            <a:r>
              <a:rPr lang="en-US" dirty="0" err="1"/>
              <a:t>ProfitPerCup</a:t>
            </a:r>
            <a:r>
              <a:rPr lang="en-US" dirty="0"/>
              <a:t>: discrete random variable</a:t>
            </a:r>
          </a:p>
          <a:p>
            <a:r>
              <a:rPr lang="en-US" dirty="0"/>
              <a:t>For each customer from 1:NumCustomer</a:t>
            </a:r>
          </a:p>
          <a:p>
            <a:pPr lvl="1"/>
            <a:r>
              <a:rPr lang="en-US" dirty="0"/>
              <a:t>Tip: discrete random variable</a:t>
            </a:r>
          </a:p>
          <a:p>
            <a:pPr marL="0" indent="0">
              <a:buNone/>
            </a:pPr>
            <a:r>
              <a:rPr lang="en-US" dirty="0"/>
              <a:t>    End For</a:t>
            </a:r>
          </a:p>
          <a:p>
            <a:pPr marL="0" indent="0">
              <a:buNone/>
            </a:pPr>
            <a:r>
              <a:rPr lang="en-US" dirty="0"/>
              <a:t>End For</a:t>
            </a:r>
          </a:p>
        </p:txBody>
      </p:sp>
      <p:pic>
        <p:nvPicPr>
          <p:cNvPr id="5" name="Picture 4" descr="IMG_0783.JPG"/>
          <p:cNvPicPr>
            <a:picLocks noChangeAspect="1"/>
          </p:cNvPicPr>
          <p:nvPr/>
        </p:nvPicPr>
        <p:blipFill rotWithShape="1">
          <a:blip r:embed="rId4">
            <a:extLst>
              <a:ext uri="{28A0092B-C50C-407E-A947-70E740481C1C}">
                <a14:useLocalDpi xmlns:a14="http://schemas.microsoft.com/office/drawing/2010/main" val="0"/>
              </a:ext>
            </a:extLst>
          </a:blip>
          <a:srcRect r="21418"/>
          <a:stretch/>
        </p:blipFill>
        <p:spPr>
          <a:xfrm>
            <a:off x="7462101" y="4124638"/>
            <a:ext cx="2400168" cy="2290756"/>
          </a:xfrm>
          <a:prstGeom prst="rect">
            <a:avLst/>
          </a:prstGeom>
          <a:scene3d>
            <a:camera prst="orthographicFront">
              <a:rot lat="0" lon="0" rev="16200000"/>
            </a:camera>
            <a:lightRig rig="threePt" dir="t"/>
          </a:scene3d>
        </p:spPr>
      </p:pic>
      <p:graphicFrame>
        <p:nvGraphicFramePr>
          <p:cNvPr id="6" name="Object 5"/>
          <p:cNvGraphicFramePr>
            <a:graphicFrameLocks noChangeAspect="1"/>
          </p:cNvGraphicFramePr>
          <p:nvPr>
            <p:extLst>
              <p:ext uri="{D42A27DB-BD31-4B8C-83A1-F6EECF244321}">
                <p14:modId xmlns:p14="http://schemas.microsoft.com/office/powerpoint/2010/main" val="1706769999"/>
              </p:ext>
            </p:extLst>
          </p:nvPr>
        </p:nvGraphicFramePr>
        <p:xfrm>
          <a:off x="2098675" y="349251"/>
          <a:ext cx="7907338" cy="557213"/>
        </p:xfrm>
        <a:graphic>
          <a:graphicData uri="http://schemas.openxmlformats.org/presentationml/2006/ole">
            <mc:AlternateContent xmlns:mc="http://schemas.openxmlformats.org/markup-compatibility/2006">
              <mc:Choice xmlns:v="urn:schemas-microsoft-com:vml" Requires="v">
                <p:oleObj spid="_x0000_s3108" name="Equation" r:id="rId5" imgW="2882900" imgH="203200" progId="Equation.DSMT4">
                  <p:embed/>
                </p:oleObj>
              </mc:Choice>
              <mc:Fallback>
                <p:oleObj name="Equation" r:id="rId5" imgW="2882900" imgH="203200" progId="Equation.DSMT4">
                  <p:embed/>
                  <p:pic>
                    <p:nvPicPr>
                      <p:cNvPr id="0" name=""/>
                      <p:cNvPicPr/>
                      <p:nvPr/>
                    </p:nvPicPr>
                    <p:blipFill>
                      <a:blip r:embed="rId6"/>
                      <a:stretch>
                        <a:fillRect/>
                      </a:stretch>
                    </p:blipFill>
                    <p:spPr>
                      <a:xfrm>
                        <a:off x="2098675" y="349251"/>
                        <a:ext cx="7907338" cy="557213"/>
                      </a:xfrm>
                      <a:prstGeom prst="rect">
                        <a:avLst/>
                      </a:prstGeom>
                    </p:spPr>
                  </p:pic>
                </p:oleObj>
              </mc:Fallback>
            </mc:AlternateContent>
          </a:graphicData>
        </a:graphic>
      </p:graphicFrame>
    </p:spTree>
    <p:extLst>
      <p:ext uri="{BB962C8B-B14F-4D97-AF65-F5344CB8AC3E}">
        <p14:creationId xmlns:p14="http://schemas.microsoft.com/office/powerpoint/2010/main" val="40005661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r>
              <a:rPr lang="en-US" dirty="0"/>
              <a:t>Quantifies uncertainty about a parameter of the population.</a:t>
            </a:r>
          </a:p>
        </p:txBody>
      </p:sp>
    </p:spTree>
    <p:extLst>
      <p:ext uri="{BB962C8B-B14F-4D97-AF65-F5344CB8AC3E}">
        <p14:creationId xmlns:p14="http://schemas.microsoft.com/office/powerpoint/2010/main" val="111383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dirty="0"/>
              <a:t>03 | Hypothesis Testing</a:t>
            </a:r>
          </a:p>
        </p:txBody>
      </p:sp>
      <p:sp>
        <p:nvSpPr>
          <p:cNvPr id="4" name="Subtitle 3"/>
          <p:cNvSpPr>
            <a:spLocks noGrp="1"/>
          </p:cNvSpPr>
          <p:nvPr>
            <p:ph type="subTitle" idx="1"/>
          </p:nvPr>
        </p:nvSpPr>
        <p:spPr>
          <a:xfrm>
            <a:off x="208016" y="5397221"/>
            <a:ext cx="8667149" cy="1460779"/>
          </a:xfrm>
        </p:spPr>
        <p:txBody>
          <a:bodyPr/>
          <a:lstStyle/>
          <a:p>
            <a:r>
              <a:rPr lang="en-US" dirty="0"/>
              <a:t>Cynthia </a:t>
            </a:r>
            <a:r>
              <a:rPr lang="en-US" dirty="0" err="1"/>
              <a:t>Rudin</a:t>
            </a:r>
            <a:r>
              <a:rPr lang="en-US" dirty="0"/>
              <a:t> | MIT Sloan School of Management</a:t>
            </a:r>
          </a:p>
          <a:p>
            <a:endParaRPr lang="en-US" dirty="0"/>
          </a:p>
        </p:txBody>
      </p:sp>
    </p:spTree>
    <p:extLst>
      <p:ext uri="{BB962C8B-B14F-4D97-AF65-F5344CB8AC3E}">
        <p14:creationId xmlns:p14="http://schemas.microsoft.com/office/powerpoint/2010/main" val="4223446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Risky Gambling</a:t>
            </a:r>
          </a:p>
        </p:txBody>
      </p:sp>
      <p:sp>
        <p:nvSpPr>
          <p:cNvPr id="3" name="Content Placeholder 2"/>
          <p:cNvSpPr>
            <a:spLocks noGrp="1"/>
          </p:cNvSpPr>
          <p:nvPr>
            <p:ph idx="4294967295"/>
          </p:nvPr>
        </p:nvSpPr>
        <p:spPr>
          <a:xfrm>
            <a:off x="847726" y="1385888"/>
            <a:ext cx="9101137" cy="4999038"/>
          </a:xfrm>
        </p:spPr>
        <p:txBody>
          <a:bodyPr>
            <a:normAutofit/>
          </a:bodyPr>
          <a:lstStyle/>
          <a:p>
            <a:r>
              <a:rPr lang="en-US" dirty="0"/>
              <a:t>Bet on black. The probability to win is 18/37=.4865</a:t>
            </a:r>
          </a:p>
          <a:p>
            <a:r>
              <a:rPr lang="en-US" dirty="0">
                <a:solidFill>
                  <a:srgbClr val="FFFFFF"/>
                </a:solidFill>
              </a:rPr>
              <a:t>She bets 20 times. She won 4 games.</a:t>
            </a: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r>
              <a:rPr lang="en-US" dirty="0">
                <a:solidFill>
                  <a:srgbClr val="FFFFFF"/>
                </a:solidFill>
              </a:rPr>
              <a:t>The probability to get 4 wins (or less) is .0082.</a:t>
            </a:r>
          </a:p>
          <a:p>
            <a:endParaRPr lang="en-US" dirty="0">
              <a:solidFill>
                <a:srgbClr val="FFFFFF"/>
              </a:solidFill>
            </a:endParaRP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6" name="Picture 5"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115" y="2368228"/>
            <a:ext cx="3034357" cy="3034357"/>
          </a:xfrm>
          <a:prstGeom prst="rect">
            <a:avLst/>
          </a:prstGeom>
        </p:spPr>
      </p:pic>
    </p:spTree>
    <p:extLst>
      <p:ext uri="{BB962C8B-B14F-4D97-AF65-F5344CB8AC3E}">
        <p14:creationId xmlns:p14="http://schemas.microsoft.com/office/powerpoint/2010/main" val="3248782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Risky Gambling</a:t>
            </a:r>
          </a:p>
        </p:txBody>
      </p:sp>
      <p:sp>
        <p:nvSpPr>
          <p:cNvPr id="8" name="Content Placeholder 2"/>
          <p:cNvSpPr txBox="1">
            <a:spLocks/>
          </p:cNvSpPr>
          <p:nvPr/>
        </p:nvSpPr>
        <p:spPr>
          <a:xfrm>
            <a:off x="847726" y="1385888"/>
            <a:ext cx="9101137" cy="4999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Bet on black. The probability to win is 18/37=.4865</a:t>
            </a:r>
          </a:p>
          <a:p>
            <a:r>
              <a:rPr lang="en-US" dirty="0"/>
              <a:t>She bets 20 times. She won 4 games.</a:t>
            </a:r>
          </a:p>
        </p:txBody>
      </p:sp>
      <p:pic>
        <p:nvPicPr>
          <p:cNvPr id="11" name="Picture 10"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115" y="2368228"/>
            <a:ext cx="3034357" cy="3034357"/>
          </a:xfrm>
          <a:prstGeom prst="rect">
            <a:avLst/>
          </a:prstGeom>
        </p:spPr>
      </p:pic>
    </p:spTree>
    <p:extLst>
      <p:ext uri="{BB962C8B-B14F-4D97-AF65-F5344CB8AC3E}">
        <p14:creationId xmlns:p14="http://schemas.microsoft.com/office/powerpoint/2010/main" val="4178012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a:bodyPr>
          <a:lstStyle/>
          <a:p>
            <a:r>
              <a:rPr lang="en-US" dirty="0"/>
              <a:t>Bet on black. The probability to win is 18/37=.4865</a:t>
            </a:r>
          </a:p>
          <a:p>
            <a:r>
              <a:rPr lang="en-US" dirty="0"/>
              <a:t>She bets 20 times. She won 4 games.</a:t>
            </a:r>
          </a:p>
          <a:p>
            <a:endParaRPr lang="en-US" dirty="0"/>
          </a:p>
          <a:p>
            <a:endParaRPr lang="en-US" dirty="0"/>
          </a:p>
          <a:p>
            <a:endParaRPr lang="en-US" dirty="0"/>
          </a:p>
          <a:p>
            <a:endParaRPr lang="en-US" dirty="0"/>
          </a:p>
          <a:p>
            <a:endParaRPr lang="en-US" sz="4000" dirty="0">
              <a:solidFill>
                <a:srgbClr val="FF0000"/>
              </a:solidFill>
            </a:endParaRPr>
          </a:p>
          <a:p>
            <a:r>
              <a:rPr lang="en-US" dirty="0">
                <a:solidFill>
                  <a:srgbClr val="FF0000"/>
                </a:solidFill>
              </a:rPr>
              <a:t>The probability of 4 wins (or less) is .0082.</a:t>
            </a:r>
          </a:p>
          <a:p>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9" name="Picture 8"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115" y="2368228"/>
            <a:ext cx="3034357" cy="3034357"/>
          </a:xfrm>
          <a:prstGeom prst="rect">
            <a:avLst/>
          </a:prstGeom>
        </p:spPr>
      </p:pic>
    </p:spTree>
    <p:extLst>
      <p:ext uri="{BB962C8B-B14F-4D97-AF65-F5344CB8AC3E}">
        <p14:creationId xmlns:p14="http://schemas.microsoft.com/office/powerpoint/2010/main" val="3853572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847726" y="1385888"/>
            <a:ext cx="9101137" cy="4999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Bet on black. The probability to win is 18/37=.4865</a:t>
            </a:r>
          </a:p>
          <a:p>
            <a:r>
              <a:rPr lang="en-US" dirty="0"/>
              <a:t>She bets 20 times. She won 4 games.</a:t>
            </a:r>
          </a:p>
          <a:p>
            <a:endParaRPr lang="en-US" dirty="0"/>
          </a:p>
          <a:p>
            <a:endParaRPr lang="en-US" dirty="0"/>
          </a:p>
          <a:p>
            <a:endParaRPr lang="en-US" dirty="0"/>
          </a:p>
          <a:p>
            <a:endParaRPr lang="en-US" dirty="0"/>
          </a:p>
          <a:p>
            <a:endParaRPr lang="en-US" sz="4000" dirty="0">
              <a:solidFill>
                <a:srgbClr val="FF0000"/>
              </a:solidFill>
            </a:endParaRPr>
          </a:p>
          <a:p>
            <a:r>
              <a:rPr lang="en-US" dirty="0">
                <a:solidFill>
                  <a:srgbClr val="FF0000"/>
                </a:solidFill>
              </a:rPr>
              <a:t>The probability of 4 wins (or less) is .0082.</a:t>
            </a:r>
          </a:p>
          <a:p>
            <a:endParaRPr lang="en-US" dirty="0">
              <a:solidFill>
                <a:srgbClr val="FF0000"/>
              </a:solidFill>
            </a:endParaRP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5" name="Picture 4"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904" y="2514599"/>
            <a:ext cx="4254500" cy="3190875"/>
          </a:xfrm>
          <a:prstGeom prst="rect">
            <a:avLst/>
          </a:prstGeom>
        </p:spPr>
      </p:pic>
      <p:sp>
        <p:nvSpPr>
          <p:cNvPr id="6" name="Rectangle 5"/>
          <p:cNvSpPr/>
          <p:nvPr/>
        </p:nvSpPr>
        <p:spPr>
          <a:xfrm>
            <a:off x="4878611" y="2847975"/>
            <a:ext cx="94600" cy="25852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p:txBody>
          <a:bodyPr/>
          <a:lstStyle/>
          <a:p>
            <a:r>
              <a:rPr lang="en-US" dirty="0"/>
              <a:t>Risky Gambling</a:t>
            </a:r>
          </a:p>
        </p:txBody>
      </p:sp>
    </p:spTree>
    <p:extLst>
      <p:ext uri="{BB962C8B-B14F-4D97-AF65-F5344CB8AC3E}">
        <p14:creationId xmlns:p14="http://schemas.microsoft.com/office/powerpoint/2010/main" val="2589789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904" y="2514599"/>
            <a:ext cx="4254500" cy="3190875"/>
          </a:xfrm>
          <a:prstGeom prst="rect">
            <a:avLst/>
          </a:prstGeom>
        </p:spPr>
      </p:pic>
      <p:sp>
        <p:nvSpPr>
          <p:cNvPr id="12" name="Content Placeholder 2"/>
          <p:cNvSpPr txBox="1">
            <a:spLocks/>
          </p:cNvSpPr>
          <p:nvPr/>
        </p:nvSpPr>
        <p:spPr>
          <a:xfrm>
            <a:off x="847726" y="1385888"/>
            <a:ext cx="9101137" cy="4999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Bet on black. The probability to win is 18/37=.4865</a:t>
            </a:r>
          </a:p>
          <a:p>
            <a:r>
              <a:rPr lang="en-US" dirty="0"/>
              <a:t>She bets 20 times. She won 4 games.</a:t>
            </a:r>
          </a:p>
          <a:p>
            <a:endParaRPr lang="en-US" dirty="0"/>
          </a:p>
          <a:p>
            <a:endParaRPr lang="en-US" dirty="0"/>
          </a:p>
          <a:p>
            <a:endParaRPr lang="en-US" dirty="0"/>
          </a:p>
          <a:p>
            <a:endParaRPr lang="en-US" dirty="0"/>
          </a:p>
          <a:p>
            <a:endParaRPr lang="en-US" sz="4000" dirty="0">
              <a:solidFill>
                <a:srgbClr val="FF0000"/>
              </a:solidFill>
            </a:endParaRPr>
          </a:p>
          <a:p>
            <a:r>
              <a:rPr lang="en-US" dirty="0">
                <a:solidFill>
                  <a:srgbClr val="FF0000"/>
                </a:solidFill>
              </a:rPr>
              <a:t>The probability of 4 wins (or less) is .0082.</a:t>
            </a:r>
          </a:p>
          <a:p>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cxnSp>
        <p:nvCxnSpPr>
          <p:cNvPr id="8" name="Straight Arrow Connector 7"/>
          <p:cNvCxnSpPr/>
          <p:nvPr/>
        </p:nvCxnSpPr>
        <p:spPr>
          <a:xfrm>
            <a:off x="3918857" y="4969935"/>
            <a:ext cx="131531" cy="3677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3369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a:bodyPr>
          <a:lstStyle/>
          <a:p>
            <a:r>
              <a:rPr lang="en-US" dirty="0"/>
              <a:t>Bet on black. The probability to win is 18/37=.4865</a:t>
            </a:r>
          </a:p>
          <a:p>
            <a:pPr marL="0" indent="0">
              <a:buNone/>
            </a:pPr>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8" name="Picture 7"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115" y="2368228"/>
            <a:ext cx="3034357" cy="3034357"/>
          </a:xfrm>
          <a:prstGeom prst="rect">
            <a:avLst/>
          </a:prstGeom>
        </p:spPr>
      </p:pic>
    </p:spTree>
    <p:extLst>
      <p:ext uri="{BB962C8B-B14F-4D97-AF65-F5344CB8AC3E}">
        <p14:creationId xmlns:p14="http://schemas.microsoft.com/office/powerpoint/2010/main" val="7937191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a:bodyPr>
          <a:lstStyle/>
          <a:p>
            <a:r>
              <a:rPr lang="en-US" dirty="0"/>
              <a:t>Bet on black. The probability to win is 18/37=.4865</a:t>
            </a:r>
          </a:p>
          <a:p>
            <a:pPr marL="0" indent="0">
              <a:buNone/>
            </a:pPr>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7" name="Content Placeholder 2"/>
          <p:cNvSpPr txBox="1">
            <a:spLocks/>
          </p:cNvSpPr>
          <p:nvPr/>
        </p:nvSpPr>
        <p:spPr>
          <a:xfrm>
            <a:off x="856435" y="2375126"/>
            <a:ext cx="8686800" cy="32457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solidFill>
                  <a:srgbClr val="008000"/>
                </a:solidFill>
              </a:rPr>
              <a:t>Null Hypothesis</a:t>
            </a:r>
            <a:r>
              <a:rPr lang="en-US" dirty="0">
                <a:solidFill>
                  <a:srgbClr val="008000"/>
                </a:solidFill>
              </a:rPr>
              <a:t> H</a:t>
            </a:r>
            <a:r>
              <a:rPr lang="en-US" baseline="-25000" dirty="0">
                <a:solidFill>
                  <a:srgbClr val="008000"/>
                </a:solidFill>
              </a:rPr>
              <a:t>0</a:t>
            </a:r>
            <a:r>
              <a:rPr lang="en-US" dirty="0">
                <a:solidFill>
                  <a:srgbClr val="008000"/>
                </a:solidFill>
              </a:rPr>
              <a:t> </a:t>
            </a:r>
          </a:p>
          <a:p>
            <a:pPr marL="0" indent="0">
              <a:buNone/>
            </a:pPr>
            <a:r>
              <a:rPr lang="en-US" dirty="0">
                <a:solidFill>
                  <a:srgbClr val="008000"/>
                </a:solidFill>
              </a:rPr>
              <a:t>            is the claim of “no difference.” </a:t>
            </a:r>
          </a:p>
          <a:p>
            <a:pPr marL="0" indent="0">
              <a:buNone/>
            </a:pPr>
            <a:endParaRPr lang="en-US" dirty="0">
              <a:solidFill>
                <a:srgbClr val="FFFFFF"/>
              </a:solidFill>
            </a:endParaRPr>
          </a:p>
          <a:p>
            <a:r>
              <a:rPr lang="en-US" b="1" dirty="0">
                <a:solidFill>
                  <a:srgbClr val="FFFFFF"/>
                </a:solidFill>
              </a:rPr>
              <a:t>Alternative Hypothesis</a:t>
            </a:r>
            <a:r>
              <a:rPr lang="en-US" dirty="0">
                <a:solidFill>
                  <a:srgbClr val="FFFFFF"/>
                </a:solidFill>
              </a:rPr>
              <a:t> H</a:t>
            </a:r>
            <a:r>
              <a:rPr lang="en-US" baseline="-25000" dirty="0">
                <a:solidFill>
                  <a:srgbClr val="FFFFFF"/>
                </a:solidFill>
              </a:rPr>
              <a:t>1</a:t>
            </a:r>
            <a:r>
              <a:rPr lang="en-US" dirty="0">
                <a:solidFill>
                  <a:srgbClr val="FFFFFF"/>
                </a:solidFill>
              </a:rPr>
              <a:t> </a:t>
            </a:r>
          </a:p>
          <a:p>
            <a:pPr marL="0" indent="0">
              <a:buNone/>
            </a:pPr>
            <a:r>
              <a:rPr lang="en-US" dirty="0">
                <a:solidFill>
                  <a:srgbClr val="FFFFFF"/>
                </a:solidFill>
              </a:rPr>
              <a:t>            is the claim we are trying to prove.</a:t>
            </a:r>
          </a:p>
          <a:p>
            <a:endParaRPr lang="en-US" dirty="0"/>
          </a:p>
        </p:txBody>
      </p:sp>
    </p:spTree>
    <p:extLst>
      <p:ext uri="{BB962C8B-B14F-4D97-AF65-F5344CB8AC3E}">
        <p14:creationId xmlns:p14="http://schemas.microsoft.com/office/powerpoint/2010/main" val="1109706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a:bodyPr>
          <a:lstStyle/>
          <a:p>
            <a:r>
              <a:rPr lang="en-US" dirty="0"/>
              <a:t>Bet on black. The probability to win is 18/37=.4865</a:t>
            </a:r>
          </a:p>
          <a:p>
            <a:pPr marL="0" indent="0">
              <a:buNone/>
            </a:pPr>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847726" y="2375126"/>
            <a:ext cx="8686800" cy="32457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solidFill>
                  <a:srgbClr val="008000"/>
                </a:solidFill>
              </a:rPr>
              <a:t>Null Hypothesis</a:t>
            </a:r>
            <a:r>
              <a:rPr lang="en-US" dirty="0">
                <a:solidFill>
                  <a:srgbClr val="008000"/>
                </a:solidFill>
              </a:rPr>
              <a:t> H</a:t>
            </a:r>
            <a:r>
              <a:rPr lang="en-US" baseline="-25000" dirty="0">
                <a:solidFill>
                  <a:srgbClr val="008000"/>
                </a:solidFill>
              </a:rPr>
              <a:t>0</a:t>
            </a:r>
            <a:r>
              <a:rPr lang="en-US" dirty="0">
                <a:solidFill>
                  <a:srgbClr val="008000"/>
                </a:solidFill>
              </a:rPr>
              <a:t> </a:t>
            </a:r>
          </a:p>
          <a:p>
            <a:pPr marL="0" indent="0">
              <a:buNone/>
            </a:pPr>
            <a:r>
              <a:rPr lang="en-US" dirty="0">
                <a:solidFill>
                  <a:srgbClr val="008000"/>
                </a:solidFill>
              </a:rPr>
              <a:t>            is the claim of “no difference.” </a:t>
            </a:r>
          </a:p>
          <a:p>
            <a:endParaRPr lang="en-US" sz="1100" b="1" dirty="0">
              <a:solidFill>
                <a:srgbClr val="660066"/>
              </a:solidFill>
            </a:endParaRPr>
          </a:p>
          <a:p>
            <a:r>
              <a:rPr lang="en-US" b="1" dirty="0">
                <a:solidFill>
                  <a:srgbClr val="660066"/>
                </a:solidFill>
              </a:rPr>
              <a:t>Alternative Hypothesis</a:t>
            </a:r>
            <a:r>
              <a:rPr lang="en-US" dirty="0">
                <a:solidFill>
                  <a:srgbClr val="660066"/>
                </a:solidFill>
              </a:rPr>
              <a:t> H</a:t>
            </a:r>
            <a:r>
              <a:rPr lang="en-US" baseline="-25000" dirty="0">
                <a:solidFill>
                  <a:srgbClr val="660066"/>
                </a:solidFill>
              </a:rPr>
              <a:t>1</a:t>
            </a:r>
            <a:r>
              <a:rPr lang="en-US" dirty="0">
                <a:solidFill>
                  <a:srgbClr val="660066"/>
                </a:solidFill>
              </a:rPr>
              <a:t> </a:t>
            </a:r>
          </a:p>
          <a:p>
            <a:pPr marL="0" indent="0">
              <a:buNone/>
            </a:pPr>
            <a:r>
              <a:rPr lang="en-US" dirty="0">
                <a:solidFill>
                  <a:srgbClr val="660066"/>
                </a:solidFill>
              </a:rPr>
              <a:t>            is the claim we are trying to prove.</a:t>
            </a:r>
          </a:p>
          <a:p>
            <a:endParaRPr lang="en-US" dirty="0">
              <a:solidFill>
                <a:srgbClr val="660066"/>
              </a:solidFill>
            </a:endParaRPr>
          </a:p>
        </p:txBody>
      </p:sp>
    </p:spTree>
    <p:extLst>
      <p:ext uri="{BB962C8B-B14F-4D97-AF65-F5344CB8AC3E}">
        <p14:creationId xmlns:p14="http://schemas.microsoft.com/office/powerpoint/2010/main" val="41134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712" y="1371600"/>
            <a:ext cx="7955772" cy="3962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05153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a:bodyPr>
          <a:lstStyle/>
          <a:p>
            <a:r>
              <a:rPr lang="en-US" dirty="0"/>
              <a:t>Bet on black. The probability to win is 18/37=.4865</a:t>
            </a:r>
          </a:p>
          <a:p>
            <a:pPr marL="0" indent="0">
              <a:buNone/>
            </a:pPr>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847726" y="2375126"/>
            <a:ext cx="8686800" cy="32457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solidFill>
                  <a:srgbClr val="008000"/>
                </a:solidFill>
              </a:rPr>
              <a:t>Null Hypothesis</a:t>
            </a:r>
            <a:r>
              <a:rPr lang="en-US" dirty="0">
                <a:solidFill>
                  <a:srgbClr val="008000"/>
                </a:solidFill>
              </a:rPr>
              <a:t> H</a:t>
            </a:r>
            <a:r>
              <a:rPr lang="en-US" baseline="-25000" dirty="0">
                <a:solidFill>
                  <a:srgbClr val="008000"/>
                </a:solidFill>
              </a:rPr>
              <a:t>0</a:t>
            </a:r>
            <a:r>
              <a:rPr lang="en-US" dirty="0">
                <a:solidFill>
                  <a:srgbClr val="008000"/>
                </a:solidFill>
              </a:rPr>
              <a:t> </a:t>
            </a:r>
          </a:p>
          <a:p>
            <a:pPr marL="0" indent="0">
              <a:buNone/>
            </a:pPr>
            <a:r>
              <a:rPr lang="en-US" dirty="0">
                <a:solidFill>
                  <a:srgbClr val="008000"/>
                </a:solidFill>
              </a:rPr>
              <a:t>            is the claim of “no difference.” </a:t>
            </a:r>
          </a:p>
          <a:p>
            <a:endParaRPr lang="en-US" sz="1100" b="1" dirty="0">
              <a:solidFill>
                <a:srgbClr val="660066"/>
              </a:solidFill>
            </a:endParaRPr>
          </a:p>
          <a:p>
            <a:r>
              <a:rPr lang="en-US" b="1" dirty="0">
                <a:solidFill>
                  <a:srgbClr val="660066"/>
                </a:solidFill>
              </a:rPr>
              <a:t>Alternative Hypothesis</a:t>
            </a:r>
            <a:r>
              <a:rPr lang="en-US" dirty="0">
                <a:solidFill>
                  <a:srgbClr val="660066"/>
                </a:solidFill>
              </a:rPr>
              <a:t> H</a:t>
            </a:r>
            <a:r>
              <a:rPr lang="en-US" baseline="-25000" dirty="0">
                <a:solidFill>
                  <a:srgbClr val="660066"/>
                </a:solidFill>
              </a:rPr>
              <a:t>1</a:t>
            </a:r>
            <a:r>
              <a:rPr lang="en-US" dirty="0">
                <a:solidFill>
                  <a:srgbClr val="660066"/>
                </a:solidFill>
              </a:rPr>
              <a:t> </a:t>
            </a:r>
          </a:p>
          <a:p>
            <a:pPr marL="0" indent="0">
              <a:buNone/>
            </a:pPr>
            <a:r>
              <a:rPr lang="en-US" dirty="0">
                <a:solidFill>
                  <a:srgbClr val="660066"/>
                </a:solidFill>
              </a:rPr>
              <a:t>            is the claim we are trying to prove.</a:t>
            </a:r>
          </a:p>
          <a:p>
            <a:endParaRPr lang="en-US" dirty="0">
              <a:solidFill>
                <a:srgbClr val="660066"/>
              </a:solidFill>
            </a:endParaRPr>
          </a:p>
        </p:txBody>
      </p:sp>
      <p:sp>
        <p:nvSpPr>
          <p:cNvPr id="7" name="TextBox 6"/>
          <p:cNvSpPr txBox="1"/>
          <p:nvPr/>
        </p:nvSpPr>
        <p:spPr>
          <a:xfrm>
            <a:off x="847726" y="5264261"/>
            <a:ext cx="6801862" cy="584776"/>
          </a:xfrm>
          <a:prstGeom prst="rect">
            <a:avLst/>
          </a:prstGeom>
          <a:noFill/>
        </p:spPr>
        <p:txBody>
          <a:bodyPr wrap="none" rtlCol="0">
            <a:spAutoFit/>
          </a:bodyPr>
          <a:lstStyle/>
          <a:p>
            <a:pPr marL="457200" indent="-457200">
              <a:buFont typeface="Arial"/>
              <a:buChar char="•"/>
            </a:pPr>
            <a:r>
              <a:rPr lang="en-US" sz="3200" dirty="0">
                <a:solidFill>
                  <a:srgbClr val="660066"/>
                </a:solidFill>
              </a:rPr>
              <a:t>The probability to win is below .4875</a:t>
            </a:r>
          </a:p>
        </p:txBody>
      </p:sp>
    </p:spTree>
    <p:extLst>
      <p:ext uri="{BB962C8B-B14F-4D97-AF65-F5344CB8AC3E}">
        <p14:creationId xmlns:p14="http://schemas.microsoft.com/office/powerpoint/2010/main" val="33905407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a:bodyPr>
          <a:lstStyle/>
          <a:p>
            <a:r>
              <a:rPr lang="en-US" dirty="0"/>
              <a:t>Bet on black. The probability to win is 18/37=.4865</a:t>
            </a:r>
          </a:p>
          <a:p>
            <a:r>
              <a:rPr lang="en-US" dirty="0"/>
              <a:t>She bets 20 times. She won 4 games.</a:t>
            </a:r>
          </a:p>
          <a:p>
            <a:endParaRPr lang="en-US" dirty="0"/>
          </a:p>
          <a:p>
            <a:endParaRPr lang="en-US" dirty="0"/>
          </a:p>
          <a:p>
            <a:endParaRPr lang="en-US" dirty="0"/>
          </a:p>
          <a:p>
            <a:endParaRPr lang="en-US" dirty="0"/>
          </a:p>
          <a:p>
            <a:endParaRPr lang="en-US" sz="4000" dirty="0">
              <a:solidFill>
                <a:srgbClr val="FF0000"/>
              </a:solidFill>
            </a:endParaRPr>
          </a:p>
          <a:p>
            <a:r>
              <a:rPr lang="en-US" dirty="0">
                <a:solidFill>
                  <a:srgbClr val="FF0000"/>
                </a:solidFill>
              </a:rPr>
              <a:t>The probability of 4 wins (or less) is .0082.</a:t>
            </a:r>
          </a:p>
          <a:p>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8" name="Picture 7"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115" y="2580690"/>
            <a:ext cx="3034357" cy="3034357"/>
          </a:xfrm>
          <a:prstGeom prst="rect">
            <a:avLst/>
          </a:prstGeom>
        </p:spPr>
      </p:pic>
    </p:spTree>
    <p:extLst>
      <p:ext uri="{BB962C8B-B14F-4D97-AF65-F5344CB8AC3E}">
        <p14:creationId xmlns:p14="http://schemas.microsoft.com/office/powerpoint/2010/main" val="338128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a:bodyPr>
          <a:lstStyle/>
          <a:p>
            <a:r>
              <a:rPr lang="en-US" dirty="0"/>
              <a:t>Bet on black. The probability to win is 18/37=.4865</a:t>
            </a:r>
          </a:p>
          <a:p>
            <a:r>
              <a:rPr lang="en-US" dirty="0"/>
              <a:t>She bets 20 times. She won 6 games.</a:t>
            </a:r>
          </a:p>
          <a:p>
            <a:endParaRPr lang="en-US" dirty="0"/>
          </a:p>
          <a:p>
            <a:endParaRPr lang="en-US" dirty="0"/>
          </a:p>
          <a:p>
            <a:endParaRPr lang="en-US" dirty="0"/>
          </a:p>
          <a:p>
            <a:endParaRPr lang="en-US" dirty="0"/>
          </a:p>
          <a:p>
            <a:endParaRPr lang="en-US" sz="4000" dirty="0">
              <a:solidFill>
                <a:srgbClr val="FF0000"/>
              </a:solidFill>
            </a:endParaRPr>
          </a:p>
          <a:p>
            <a:r>
              <a:rPr lang="en-US" dirty="0">
                <a:solidFill>
                  <a:srgbClr val="FF0000"/>
                </a:solidFill>
              </a:rPr>
              <a:t>The probability of 6 wins (or less) is .0730.</a:t>
            </a:r>
          </a:p>
          <a:p>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8" name="Picture 7"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115" y="2580690"/>
            <a:ext cx="3034357" cy="3034357"/>
          </a:xfrm>
          <a:prstGeom prst="rect">
            <a:avLst/>
          </a:prstGeom>
        </p:spPr>
      </p:pic>
    </p:spTree>
    <p:extLst>
      <p:ext uri="{BB962C8B-B14F-4D97-AF65-F5344CB8AC3E}">
        <p14:creationId xmlns:p14="http://schemas.microsoft.com/office/powerpoint/2010/main" val="1611223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a:bodyPr>
          <a:lstStyle/>
          <a:p>
            <a:r>
              <a:rPr lang="en-US" dirty="0"/>
              <a:t>Bet on black. The probability to win is 18/37=.4865</a:t>
            </a:r>
          </a:p>
          <a:p>
            <a:r>
              <a:rPr lang="en-US" dirty="0"/>
              <a:t>She bets 20 times. She won 6 games.</a:t>
            </a:r>
          </a:p>
          <a:p>
            <a:endParaRPr lang="en-US" dirty="0"/>
          </a:p>
          <a:p>
            <a:endParaRPr lang="en-US" dirty="0"/>
          </a:p>
          <a:p>
            <a:endParaRPr lang="en-US" dirty="0"/>
          </a:p>
          <a:p>
            <a:endParaRPr lang="en-US" dirty="0"/>
          </a:p>
          <a:p>
            <a:endParaRPr lang="en-US" sz="4000" dirty="0">
              <a:solidFill>
                <a:srgbClr val="FF0000"/>
              </a:solidFill>
            </a:endParaRPr>
          </a:p>
          <a:p>
            <a:r>
              <a:rPr lang="en-US" dirty="0">
                <a:solidFill>
                  <a:srgbClr val="FF0000"/>
                </a:solidFill>
              </a:rPr>
              <a:t>The probability of 6 wins (or less) is .0730.</a:t>
            </a:r>
          </a:p>
          <a:p>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cxnSp>
        <p:nvCxnSpPr>
          <p:cNvPr id="7" name="Straight Arrow Connector 6"/>
          <p:cNvCxnSpPr/>
          <p:nvPr/>
        </p:nvCxnSpPr>
        <p:spPr>
          <a:xfrm flipH="1">
            <a:off x="7935014" y="5148491"/>
            <a:ext cx="521542" cy="5443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a:xfrm>
            <a:off x="7872651" y="4539027"/>
            <a:ext cx="1833052" cy="7257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0090"/>
                </a:solidFill>
              </a:rPr>
              <a:t>p-value</a:t>
            </a:r>
          </a:p>
        </p:txBody>
      </p:sp>
      <p:pic>
        <p:nvPicPr>
          <p:cNvPr id="11" name="Picture 10"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115" y="2580690"/>
            <a:ext cx="3034357" cy="3034357"/>
          </a:xfrm>
          <a:prstGeom prst="rect">
            <a:avLst/>
          </a:prstGeom>
        </p:spPr>
      </p:pic>
    </p:spTree>
    <p:extLst>
      <p:ext uri="{BB962C8B-B14F-4D97-AF65-F5344CB8AC3E}">
        <p14:creationId xmlns:p14="http://schemas.microsoft.com/office/powerpoint/2010/main" val="2136137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a:bodyPr>
          <a:lstStyle/>
          <a:p>
            <a:r>
              <a:rPr lang="en-US" dirty="0">
                <a:solidFill>
                  <a:srgbClr val="000090"/>
                </a:solidFill>
              </a:rPr>
              <a:t>The p-value is the probability to observe something as extreme as what you observed,</a:t>
            </a:r>
          </a:p>
          <a:p>
            <a:endParaRPr lang="en-US" dirty="0"/>
          </a:p>
          <a:p>
            <a:endParaRPr lang="en-US" dirty="0"/>
          </a:p>
          <a:p>
            <a:endParaRPr lang="en-US" dirty="0"/>
          </a:p>
          <a:p>
            <a:endParaRPr lang="en-US" dirty="0"/>
          </a:p>
          <a:p>
            <a:endParaRPr lang="en-US" sz="4600" dirty="0">
              <a:solidFill>
                <a:srgbClr val="FF0000"/>
              </a:solidFill>
            </a:endParaRPr>
          </a:p>
          <a:p>
            <a:r>
              <a:rPr lang="en-US" dirty="0">
                <a:solidFill>
                  <a:srgbClr val="FF0000"/>
                </a:solidFill>
              </a:rPr>
              <a:t>The probability of 6 wins (or less) is .0730.</a:t>
            </a:r>
          </a:p>
          <a:p>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cxnSp>
        <p:nvCxnSpPr>
          <p:cNvPr id="7" name="Straight Arrow Connector 6"/>
          <p:cNvCxnSpPr/>
          <p:nvPr/>
        </p:nvCxnSpPr>
        <p:spPr>
          <a:xfrm flipH="1">
            <a:off x="7935014" y="5148491"/>
            <a:ext cx="521542" cy="5443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a:xfrm>
            <a:off x="7872651" y="4539027"/>
            <a:ext cx="1833052" cy="7257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0090"/>
                </a:solidFill>
              </a:rPr>
              <a:t>p-value</a:t>
            </a:r>
          </a:p>
        </p:txBody>
      </p:sp>
    </p:spTree>
    <p:extLst>
      <p:ext uri="{BB962C8B-B14F-4D97-AF65-F5344CB8AC3E}">
        <p14:creationId xmlns:p14="http://schemas.microsoft.com/office/powerpoint/2010/main" val="22842575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7726" y="1385888"/>
            <a:ext cx="9101137" cy="4999038"/>
          </a:xfrm>
        </p:spPr>
        <p:txBody>
          <a:bodyPr>
            <a:normAutofit lnSpcReduction="10000"/>
          </a:bodyPr>
          <a:lstStyle/>
          <a:p>
            <a:r>
              <a:rPr lang="en-US" dirty="0">
                <a:solidFill>
                  <a:srgbClr val="000090"/>
                </a:solidFill>
              </a:rPr>
              <a:t>The p-value is the probability to observe something as extreme as what you observed, under the null hypothesis.</a:t>
            </a:r>
          </a:p>
          <a:p>
            <a:endParaRPr lang="en-US" dirty="0"/>
          </a:p>
          <a:p>
            <a:endParaRPr lang="en-US" dirty="0"/>
          </a:p>
          <a:p>
            <a:endParaRPr lang="en-US" dirty="0"/>
          </a:p>
          <a:p>
            <a:endParaRPr lang="en-US" dirty="0"/>
          </a:p>
          <a:p>
            <a:endParaRPr lang="en-US" sz="4600" dirty="0">
              <a:solidFill>
                <a:srgbClr val="FF0000"/>
              </a:solidFill>
            </a:endParaRPr>
          </a:p>
          <a:p>
            <a:r>
              <a:rPr lang="en-US" dirty="0">
                <a:solidFill>
                  <a:srgbClr val="FF0000"/>
                </a:solidFill>
              </a:rPr>
              <a:t>The probability of 6 wins (or less) is .0730.</a:t>
            </a:r>
          </a:p>
          <a:p>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cxnSp>
        <p:nvCxnSpPr>
          <p:cNvPr id="7" name="Straight Arrow Connector 6"/>
          <p:cNvCxnSpPr/>
          <p:nvPr/>
        </p:nvCxnSpPr>
        <p:spPr>
          <a:xfrm flipH="1">
            <a:off x="7935014" y="5148491"/>
            <a:ext cx="521542" cy="5443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a:xfrm>
            <a:off x="7872651" y="4539027"/>
            <a:ext cx="1833052" cy="7257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0090"/>
                </a:solidFill>
              </a:rPr>
              <a:t>p-value</a:t>
            </a:r>
          </a:p>
        </p:txBody>
      </p:sp>
    </p:spTree>
    <p:extLst>
      <p:ext uri="{BB962C8B-B14F-4D97-AF65-F5344CB8AC3E}">
        <p14:creationId xmlns:p14="http://schemas.microsoft.com/office/powerpoint/2010/main" val="17624627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847726" y="1385888"/>
            <a:ext cx="9101137" cy="4999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rgbClr val="000090"/>
              </a:solidFill>
            </a:endParaRPr>
          </a:p>
          <a:p>
            <a:endParaRPr lang="en-US" dirty="0">
              <a:solidFill>
                <a:srgbClr val="000090"/>
              </a:solidFill>
            </a:endParaRPr>
          </a:p>
          <a:p>
            <a:endParaRPr lang="en-US" dirty="0"/>
          </a:p>
          <a:p>
            <a:endParaRPr lang="en-US" dirty="0"/>
          </a:p>
          <a:p>
            <a:endParaRPr lang="en-US" dirty="0"/>
          </a:p>
          <a:p>
            <a:endParaRPr lang="en-US" dirty="0"/>
          </a:p>
          <a:p>
            <a:endParaRPr lang="en-US" sz="4600" dirty="0">
              <a:solidFill>
                <a:srgbClr val="FF0000"/>
              </a:solidFill>
            </a:endParaRPr>
          </a:p>
          <a:p>
            <a:r>
              <a:rPr lang="en-US" dirty="0">
                <a:solidFill>
                  <a:srgbClr val="FF0000"/>
                </a:solidFill>
              </a:rPr>
              <a:t>The probability of 6 wins (or less) is .0730.</a:t>
            </a:r>
          </a:p>
          <a:p>
            <a:endParaRPr lang="en-US" dirty="0">
              <a:solidFill>
                <a:srgbClr val="FF0000"/>
              </a:solidFill>
            </a:endParaRPr>
          </a:p>
        </p:txBody>
      </p:sp>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TextBox 5"/>
          <p:cNvSpPr txBox="1"/>
          <p:nvPr/>
        </p:nvSpPr>
        <p:spPr>
          <a:xfrm>
            <a:off x="2181597" y="2200003"/>
            <a:ext cx="2608406" cy="584776"/>
          </a:xfrm>
          <a:prstGeom prst="rect">
            <a:avLst/>
          </a:prstGeom>
          <a:noFill/>
        </p:spPr>
        <p:txBody>
          <a:bodyPr wrap="none" rtlCol="0">
            <a:spAutoFit/>
          </a:bodyPr>
          <a:lstStyle/>
          <a:p>
            <a:pPr marL="457200" indent="-457200">
              <a:buFont typeface="Arial"/>
              <a:buChar char="•"/>
            </a:pPr>
            <a:r>
              <a:rPr lang="en-US" sz="3200" dirty="0">
                <a:solidFill>
                  <a:schemeClr val="bg1"/>
                </a:solidFill>
              </a:rPr>
              <a:t>The p-value</a:t>
            </a:r>
          </a:p>
        </p:txBody>
      </p:sp>
      <p:pic>
        <p:nvPicPr>
          <p:cNvPr id="10" name="Picture 9"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503" y="1264325"/>
            <a:ext cx="5620620" cy="4215465"/>
          </a:xfrm>
          <a:prstGeom prst="rect">
            <a:avLst/>
          </a:prstGeom>
        </p:spPr>
      </p:pic>
      <p:grpSp>
        <p:nvGrpSpPr>
          <p:cNvPr id="16" name="Group 15"/>
          <p:cNvGrpSpPr/>
          <p:nvPr/>
        </p:nvGrpSpPr>
        <p:grpSpPr>
          <a:xfrm>
            <a:off x="2756829" y="4205756"/>
            <a:ext cx="765605" cy="926737"/>
            <a:chOff x="2569612" y="4186768"/>
            <a:chExt cx="765605" cy="926737"/>
          </a:xfrm>
        </p:grpSpPr>
        <p:sp>
          <p:nvSpPr>
            <p:cNvPr id="5" name="Rectangle 4"/>
            <p:cNvSpPr/>
            <p:nvPr/>
          </p:nvSpPr>
          <p:spPr>
            <a:xfrm>
              <a:off x="2764103" y="4969935"/>
              <a:ext cx="181406" cy="1389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569612" y="5067786"/>
              <a:ext cx="1778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967545" y="4677834"/>
              <a:ext cx="181406" cy="4310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170117" y="4186768"/>
              <a:ext cx="165100" cy="9220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p:nvPr/>
        </p:nvCxnSpPr>
        <p:spPr>
          <a:xfrm flipH="1" flipV="1">
            <a:off x="3792905" y="4533902"/>
            <a:ext cx="3940306" cy="308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7935014" y="5148491"/>
            <a:ext cx="521542" cy="5443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Content Placeholder 2"/>
          <p:cNvSpPr txBox="1">
            <a:spLocks/>
          </p:cNvSpPr>
          <p:nvPr/>
        </p:nvSpPr>
        <p:spPr>
          <a:xfrm>
            <a:off x="7872651" y="4539027"/>
            <a:ext cx="1833052" cy="7257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0090"/>
                </a:solidFill>
              </a:rPr>
              <a:t>p-value</a:t>
            </a:r>
          </a:p>
        </p:txBody>
      </p:sp>
    </p:spTree>
    <p:extLst>
      <p:ext uri="{BB962C8B-B14F-4D97-AF65-F5344CB8AC3E}">
        <p14:creationId xmlns:p14="http://schemas.microsoft.com/office/powerpoint/2010/main" val="30453224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847726" y="1385888"/>
            <a:ext cx="9101137" cy="4999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FF0000"/>
                </a:solidFill>
              </a:rPr>
              <a:t>The probability of 4 wins (or less) is .0082.</a:t>
            </a:r>
          </a:p>
          <a:p>
            <a:r>
              <a:rPr lang="en-US" dirty="0">
                <a:solidFill>
                  <a:srgbClr val="FF0000"/>
                </a:solidFill>
              </a:rPr>
              <a:t>The probability of 6 wins (or less) is .0730.</a:t>
            </a:r>
          </a:p>
          <a:p>
            <a:endParaRPr lang="en-US" dirty="0">
              <a:solidFill>
                <a:srgbClr val="FF0000"/>
              </a:solidFill>
            </a:endParaRPr>
          </a:p>
        </p:txBody>
      </p:sp>
      <p:pic>
        <p:nvPicPr>
          <p:cNvPr id="10" name="Picture 9"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8834" y="931906"/>
            <a:ext cx="1825847" cy="1825847"/>
          </a:xfrm>
          <a:prstGeom prst="rect">
            <a:avLst/>
          </a:prstGeom>
        </p:spPr>
      </p:pic>
    </p:spTree>
    <p:extLst>
      <p:ext uri="{BB962C8B-B14F-4D97-AF65-F5344CB8AC3E}">
        <p14:creationId xmlns:p14="http://schemas.microsoft.com/office/powerpoint/2010/main" val="24059414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2635113" y="5534040"/>
            <a:ext cx="6666673" cy="22681"/>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a:xfrm>
            <a:off x="2133600" y="5664442"/>
            <a:ext cx="8686800" cy="9894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rgbClr val="FF0000"/>
              </a:solidFill>
            </a:endParaRPr>
          </a:p>
        </p:txBody>
      </p:sp>
      <p:sp>
        <p:nvSpPr>
          <p:cNvPr id="9" name="Content Placeholder 2"/>
          <p:cNvSpPr txBox="1">
            <a:spLocks/>
          </p:cNvSpPr>
          <p:nvPr/>
        </p:nvSpPr>
        <p:spPr>
          <a:xfrm>
            <a:off x="1676395" y="5556722"/>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.0082</a:t>
            </a:r>
          </a:p>
        </p:txBody>
      </p:sp>
      <p:sp>
        <p:nvSpPr>
          <p:cNvPr id="10" name="Content Placeholder 2"/>
          <p:cNvSpPr txBox="1">
            <a:spLocks/>
          </p:cNvSpPr>
          <p:nvPr/>
        </p:nvSpPr>
        <p:spPr>
          <a:xfrm>
            <a:off x="2787506" y="5556721"/>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.0730</a:t>
            </a:r>
          </a:p>
        </p:txBody>
      </p:sp>
      <p:sp>
        <p:nvSpPr>
          <p:cNvPr id="11" name="Content Placeholder 2"/>
          <p:cNvSpPr txBox="1">
            <a:spLocks/>
          </p:cNvSpPr>
          <p:nvPr/>
        </p:nvSpPr>
        <p:spPr>
          <a:xfrm>
            <a:off x="4481845" y="5556721"/>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.15</a:t>
            </a:r>
          </a:p>
        </p:txBody>
      </p:sp>
      <p:sp>
        <p:nvSpPr>
          <p:cNvPr id="12" name="Content Placeholder 2"/>
          <p:cNvSpPr txBox="1">
            <a:spLocks/>
          </p:cNvSpPr>
          <p:nvPr/>
        </p:nvSpPr>
        <p:spPr>
          <a:xfrm>
            <a:off x="5729012" y="5556722"/>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.50</a:t>
            </a:r>
          </a:p>
        </p:txBody>
      </p:sp>
      <p:sp>
        <p:nvSpPr>
          <p:cNvPr id="14" name="Content Placeholder 2"/>
          <p:cNvSpPr txBox="1">
            <a:spLocks/>
          </p:cNvSpPr>
          <p:nvPr/>
        </p:nvSpPr>
        <p:spPr>
          <a:xfrm>
            <a:off x="847726" y="1385888"/>
            <a:ext cx="9101137" cy="4999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FF0000"/>
                </a:solidFill>
              </a:rPr>
              <a:t>The probability of 4 wins (or less) is .0082.</a:t>
            </a:r>
          </a:p>
          <a:p>
            <a:r>
              <a:rPr lang="en-US" dirty="0">
                <a:solidFill>
                  <a:srgbClr val="FF0000"/>
                </a:solidFill>
              </a:rPr>
              <a:t>The probability of 6 wins (or less) is .0730.</a:t>
            </a:r>
          </a:p>
          <a:p>
            <a:endParaRPr lang="en-US" dirty="0">
              <a:solidFill>
                <a:srgbClr val="FF0000"/>
              </a:solidFill>
            </a:endParaRPr>
          </a:p>
        </p:txBody>
      </p:sp>
      <p:sp>
        <p:nvSpPr>
          <p:cNvPr id="19" name="Title 1"/>
          <p:cNvSpPr>
            <a:spLocks noGrp="1"/>
          </p:cNvSpPr>
          <p:nvPr>
            <p:ph type="title"/>
          </p:nvPr>
        </p:nvSpPr>
        <p:spPr/>
        <p:txBody>
          <a:bodyPr/>
          <a:lstStyle/>
          <a:p>
            <a:r>
              <a:rPr lang="en-US" dirty="0"/>
              <a:t>Risky Gambling</a:t>
            </a:r>
          </a:p>
        </p:txBody>
      </p:sp>
      <p:pic>
        <p:nvPicPr>
          <p:cNvPr id="21" name="Picture 20"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8834" y="931906"/>
            <a:ext cx="1825847" cy="1825847"/>
          </a:xfrm>
          <a:prstGeom prst="rect">
            <a:avLst/>
          </a:prstGeom>
        </p:spPr>
      </p:pic>
    </p:spTree>
    <p:extLst>
      <p:ext uri="{BB962C8B-B14F-4D97-AF65-F5344CB8AC3E}">
        <p14:creationId xmlns:p14="http://schemas.microsoft.com/office/powerpoint/2010/main" val="3435918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3630718" y="4097869"/>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cxnSp>
        <p:nvCxnSpPr>
          <p:cNvPr id="7" name="Straight Connector 6"/>
          <p:cNvCxnSpPr/>
          <p:nvPr/>
        </p:nvCxnSpPr>
        <p:spPr>
          <a:xfrm flipV="1">
            <a:off x="2635113" y="5534040"/>
            <a:ext cx="6666673" cy="22681"/>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a:xfrm>
            <a:off x="2133600" y="5664442"/>
            <a:ext cx="8686800" cy="9894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rgbClr val="FF0000"/>
              </a:solidFill>
            </a:endParaRPr>
          </a:p>
        </p:txBody>
      </p:sp>
      <p:sp>
        <p:nvSpPr>
          <p:cNvPr id="9" name="Content Placeholder 2"/>
          <p:cNvSpPr txBox="1">
            <a:spLocks/>
          </p:cNvSpPr>
          <p:nvPr/>
        </p:nvSpPr>
        <p:spPr>
          <a:xfrm>
            <a:off x="1676395" y="5556722"/>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.0082</a:t>
            </a:r>
          </a:p>
        </p:txBody>
      </p:sp>
      <p:sp>
        <p:nvSpPr>
          <p:cNvPr id="10" name="Content Placeholder 2"/>
          <p:cNvSpPr txBox="1">
            <a:spLocks/>
          </p:cNvSpPr>
          <p:nvPr/>
        </p:nvSpPr>
        <p:spPr>
          <a:xfrm>
            <a:off x="2787506" y="5556721"/>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.0730</a:t>
            </a:r>
          </a:p>
        </p:txBody>
      </p:sp>
      <p:sp>
        <p:nvSpPr>
          <p:cNvPr id="11" name="Content Placeholder 2"/>
          <p:cNvSpPr txBox="1">
            <a:spLocks/>
          </p:cNvSpPr>
          <p:nvPr/>
        </p:nvSpPr>
        <p:spPr>
          <a:xfrm>
            <a:off x="4481845" y="5556721"/>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.15</a:t>
            </a:r>
          </a:p>
        </p:txBody>
      </p:sp>
      <p:sp>
        <p:nvSpPr>
          <p:cNvPr id="12" name="Content Placeholder 2"/>
          <p:cNvSpPr txBox="1">
            <a:spLocks/>
          </p:cNvSpPr>
          <p:nvPr/>
        </p:nvSpPr>
        <p:spPr>
          <a:xfrm>
            <a:off x="5729012" y="5556722"/>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.50</a:t>
            </a:r>
          </a:p>
        </p:txBody>
      </p:sp>
      <p:cxnSp>
        <p:nvCxnSpPr>
          <p:cNvPr id="13" name="Straight Connector 12"/>
          <p:cNvCxnSpPr/>
          <p:nvPr/>
        </p:nvCxnSpPr>
        <p:spPr>
          <a:xfrm flipV="1">
            <a:off x="2787505" y="4969935"/>
            <a:ext cx="0" cy="126718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pic>
        <p:nvPicPr>
          <p:cNvPr id="15" name="Picture 14"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8834" y="931906"/>
            <a:ext cx="1825847" cy="1825847"/>
          </a:xfrm>
          <a:prstGeom prst="rect">
            <a:avLst/>
          </a:prstGeom>
        </p:spPr>
      </p:pic>
    </p:spTree>
    <p:extLst>
      <p:ext uri="{BB962C8B-B14F-4D97-AF65-F5344CB8AC3E}">
        <p14:creationId xmlns:p14="http://schemas.microsoft.com/office/powerpoint/2010/main" val="232043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639215198"/>
              </p:ext>
            </p:extLst>
          </p:nvPr>
        </p:nvGraphicFramePr>
        <p:xfrm>
          <a:off x="2098675" y="349251"/>
          <a:ext cx="7907338" cy="557213"/>
        </p:xfrm>
        <a:graphic>
          <a:graphicData uri="http://schemas.openxmlformats.org/presentationml/2006/ole">
            <mc:AlternateContent xmlns:mc="http://schemas.openxmlformats.org/markup-compatibility/2006">
              <mc:Choice xmlns:v="urn:schemas-microsoft-com:vml" Requires="v">
                <p:oleObj spid="_x0000_s5134" name="Equation" r:id="rId4" imgW="2882900" imgH="203200" progId="Equation.DSMT4">
                  <p:embed/>
                </p:oleObj>
              </mc:Choice>
              <mc:Fallback>
                <p:oleObj name="Equation" r:id="rId4" imgW="2882900" imgH="203200" progId="Equation.DSMT4">
                  <p:embed/>
                  <p:pic>
                    <p:nvPicPr>
                      <p:cNvPr id="0" name=""/>
                      <p:cNvPicPr/>
                      <p:nvPr/>
                    </p:nvPicPr>
                    <p:blipFill>
                      <a:blip r:embed="rId5"/>
                      <a:stretch>
                        <a:fillRect/>
                      </a:stretch>
                    </p:blipFill>
                    <p:spPr>
                      <a:xfrm>
                        <a:off x="2098675" y="349251"/>
                        <a:ext cx="7907338" cy="557213"/>
                      </a:xfrm>
                      <a:prstGeom prst="rect">
                        <a:avLst/>
                      </a:prstGeom>
                    </p:spPr>
                  </p:pic>
                </p:oleObj>
              </mc:Fallback>
            </mc:AlternateContent>
          </a:graphicData>
        </a:graphic>
      </p:graphicFrame>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5848651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4511234" y="4571993"/>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cxnSp>
        <p:nvCxnSpPr>
          <p:cNvPr id="7" name="Straight Connector 6"/>
          <p:cNvCxnSpPr/>
          <p:nvPr/>
        </p:nvCxnSpPr>
        <p:spPr>
          <a:xfrm flipV="1">
            <a:off x="3515629" y="6008164"/>
            <a:ext cx="6666673" cy="22681"/>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a:xfrm>
            <a:off x="2133600" y="5664442"/>
            <a:ext cx="8686800" cy="9894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rgbClr val="FF0000"/>
              </a:solidFill>
            </a:endParaRPr>
          </a:p>
        </p:txBody>
      </p:sp>
      <p:sp>
        <p:nvSpPr>
          <p:cNvPr id="9" name="Content Placeholder 2"/>
          <p:cNvSpPr txBox="1">
            <a:spLocks/>
          </p:cNvSpPr>
          <p:nvPr/>
        </p:nvSpPr>
        <p:spPr>
          <a:xfrm>
            <a:off x="3495636" y="6038037"/>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.0082</a:t>
            </a:r>
          </a:p>
        </p:txBody>
      </p:sp>
      <p:sp>
        <p:nvSpPr>
          <p:cNvPr id="10" name="Content Placeholder 2"/>
          <p:cNvSpPr txBox="1">
            <a:spLocks/>
          </p:cNvSpPr>
          <p:nvPr/>
        </p:nvSpPr>
        <p:spPr>
          <a:xfrm>
            <a:off x="4867781" y="6030845"/>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.0730</a:t>
            </a:r>
          </a:p>
        </p:txBody>
      </p:sp>
      <p:sp>
        <p:nvSpPr>
          <p:cNvPr id="11" name="Content Placeholder 2"/>
          <p:cNvSpPr txBox="1">
            <a:spLocks/>
          </p:cNvSpPr>
          <p:nvPr/>
        </p:nvSpPr>
        <p:spPr>
          <a:xfrm>
            <a:off x="6044364" y="6038037"/>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.15</a:t>
            </a:r>
          </a:p>
        </p:txBody>
      </p:sp>
      <p:sp>
        <p:nvSpPr>
          <p:cNvPr id="12" name="Content Placeholder 2"/>
          <p:cNvSpPr txBox="1">
            <a:spLocks/>
          </p:cNvSpPr>
          <p:nvPr/>
        </p:nvSpPr>
        <p:spPr>
          <a:xfrm>
            <a:off x="6809786" y="6033423"/>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.50</a:t>
            </a:r>
          </a:p>
        </p:txBody>
      </p:sp>
      <p:sp>
        <p:nvSpPr>
          <p:cNvPr id="14" name="Content Placeholder 2"/>
          <p:cNvSpPr txBox="1">
            <a:spLocks/>
          </p:cNvSpPr>
          <p:nvPr/>
        </p:nvSpPr>
        <p:spPr>
          <a:xfrm>
            <a:off x="3316549" y="4753434"/>
            <a:ext cx="5187747" cy="87206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00FF"/>
                </a:solidFill>
              </a:rPr>
              <a:t>.05  </a:t>
            </a:r>
            <a:r>
              <a:rPr lang="en-US" dirty="0">
                <a:solidFill>
                  <a:schemeClr val="bg1"/>
                </a:solidFill>
                <a:latin typeface="Wingdings"/>
                <a:ea typeface="Wingdings"/>
                <a:cs typeface="Wingdings"/>
                <a:sym typeface="Wingdings"/>
              </a:rPr>
              <a:t></a:t>
            </a:r>
            <a:r>
              <a:rPr lang="en-US" dirty="0">
                <a:solidFill>
                  <a:schemeClr val="bg1"/>
                </a:solidFill>
                <a:sym typeface="Wingdings"/>
              </a:rPr>
              <a:t> significance level</a:t>
            </a:r>
            <a:endParaRPr lang="en-US" dirty="0">
              <a:solidFill>
                <a:schemeClr val="bg1"/>
              </a:solidFill>
            </a:endParaRPr>
          </a:p>
        </p:txBody>
      </p:sp>
      <p:grpSp>
        <p:nvGrpSpPr>
          <p:cNvPr id="21" name="Group 20"/>
          <p:cNvGrpSpPr/>
          <p:nvPr/>
        </p:nvGrpSpPr>
        <p:grpSpPr>
          <a:xfrm>
            <a:off x="1758084" y="1600202"/>
            <a:ext cx="11754716" cy="4215465"/>
            <a:chOff x="3903225" y="1228265"/>
            <a:chExt cx="5620620" cy="4215465"/>
          </a:xfrm>
        </p:grpSpPr>
        <p:pic>
          <p:nvPicPr>
            <p:cNvPr id="15" name="Picture 14"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225" y="1228265"/>
              <a:ext cx="5620620" cy="4215465"/>
            </a:xfrm>
            <a:prstGeom prst="rect">
              <a:avLst/>
            </a:prstGeom>
          </p:spPr>
        </p:pic>
        <p:grpSp>
          <p:nvGrpSpPr>
            <p:cNvPr id="16" name="Group 15"/>
            <p:cNvGrpSpPr/>
            <p:nvPr/>
          </p:nvGrpSpPr>
          <p:grpSpPr>
            <a:xfrm>
              <a:off x="5152594" y="4165983"/>
              <a:ext cx="765605" cy="922086"/>
              <a:chOff x="2569612" y="4186768"/>
              <a:chExt cx="765605" cy="922086"/>
            </a:xfrm>
          </p:grpSpPr>
          <p:sp>
            <p:nvSpPr>
              <p:cNvPr id="17" name="Rectangle 16"/>
              <p:cNvSpPr/>
              <p:nvPr/>
            </p:nvSpPr>
            <p:spPr>
              <a:xfrm>
                <a:off x="2772812" y="4969935"/>
                <a:ext cx="181406" cy="1389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569612" y="5050368"/>
                <a:ext cx="1778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967545" y="4677834"/>
                <a:ext cx="181406" cy="4310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170117" y="4186768"/>
                <a:ext cx="165100" cy="9220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13" name="Straight Connector 12"/>
          <p:cNvCxnSpPr/>
          <p:nvPr/>
        </p:nvCxnSpPr>
        <p:spPr>
          <a:xfrm flipV="1">
            <a:off x="4734800" y="2387600"/>
            <a:ext cx="0" cy="417125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622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Risky Gambling</a:t>
            </a:r>
          </a:p>
        </p:txBody>
      </p:sp>
      <p:sp>
        <p:nvSpPr>
          <p:cNvPr id="4" name="Content Placeholder 2"/>
          <p:cNvSpPr txBox="1">
            <a:spLocks/>
          </p:cNvSpPr>
          <p:nvPr/>
        </p:nvSpPr>
        <p:spPr>
          <a:xfrm>
            <a:off x="5571399" y="4607054"/>
            <a:ext cx="5238116" cy="8720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5" name="Picture 4" descr="roulette whe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607" y="1417638"/>
            <a:ext cx="2024454" cy="2024454"/>
          </a:xfrm>
          <a:prstGeom prst="rect">
            <a:avLst/>
          </a:prstGeom>
        </p:spPr>
      </p:pic>
      <p:sp>
        <p:nvSpPr>
          <p:cNvPr id="14" name="Content Placeholder 2"/>
          <p:cNvSpPr txBox="1">
            <a:spLocks/>
          </p:cNvSpPr>
          <p:nvPr/>
        </p:nvSpPr>
        <p:spPr>
          <a:xfrm>
            <a:off x="4376714" y="4788495"/>
            <a:ext cx="5187747" cy="87206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00FF"/>
                </a:solidFill>
              </a:rPr>
              <a:t>.05  </a:t>
            </a:r>
            <a:r>
              <a:rPr lang="en-US" dirty="0">
                <a:solidFill>
                  <a:srgbClr val="0000FF"/>
                </a:solidFill>
                <a:latin typeface="Wingdings"/>
                <a:ea typeface="Wingdings"/>
                <a:cs typeface="Wingdings"/>
                <a:sym typeface="Wingdings"/>
              </a:rPr>
              <a:t></a:t>
            </a:r>
            <a:r>
              <a:rPr lang="en-US" dirty="0">
                <a:solidFill>
                  <a:srgbClr val="0000FF"/>
                </a:solidFill>
                <a:sym typeface="Wingdings"/>
              </a:rPr>
              <a:t> significance level</a:t>
            </a:r>
            <a:endParaRPr lang="en-US" dirty="0">
              <a:solidFill>
                <a:srgbClr val="0000FF"/>
              </a:solidFill>
            </a:endParaRPr>
          </a:p>
        </p:txBody>
      </p:sp>
      <p:cxnSp>
        <p:nvCxnSpPr>
          <p:cNvPr id="15" name="Straight Connector 14"/>
          <p:cNvCxnSpPr/>
          <p:nvPr/>
        </p:nvCxnSpPr>
        <p:spPr>
          <a:xfrm flipV="1">
            <a:off x="3515629" y="6008164"/>
            <a:ext cx="6666673" cy="22681"/>
          </a:xfrm>
          <a:prstGeom prst="line">
            <a:avLst/>
          </a:prstGeom>
        </p:spPr>
        <p:style>
          <a:lnRef idx="2">
            <a:schemeClr val="accent1"/>
          </a:lnRef>
          <a:fillRef idx="0">
            <a:schemeClr val="accent1"/>
          </a:fillRef>
          <a:effectRef idx="1">
            <a:schemeClr val="accent1"/>
          </a:effectRef>
          <a:fontRef idx="minor">
            <a:schemeClr val="tx1"/>
          </a:fontRef>
        </p:style>
      </p:cxnSp>
      <p:sp>
        <p:nvSpPr>
          <p:cNvPr id="16" name="Content Placeholder 2"/>
          <p:cNvSpPr txBox="1">
            <a:spLocks/>
          </p:cNvSpPr>
          <p:nvPr/>
        </p:nvSpPr>
        <p:spPr>
          <a:xfrm>
            <a:off x="3495636" y="6038037"/>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.0082</a:t>
            </a:r>
          </a:p>
        </p:txBody>
      </p:sp>
      <p:sp>
        <p:nvSpPr>
          <p:cNvPr id="17" name="Content Placeholder 2"/>
          <p:cNvSpPr txBox="1">
            <a:spLocks/>
          </p:cNvSpPr>
          <p:nvPr/>
        </p:nvSpPr>
        <p:spPr>
          <a:xfrm>
            <a:off x="4867781" y="6030845"/>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.0730</a:t>
            </a:r>
          </a:p>
        </p:txBody>
      </p:sp>
      <p:sp>
        <p:nvSpPr>
          <p:cNvPr id="18" name="Content Placeholder 2"/>
          <p:cNvSpPr txBox="1">
            <a:spLocks/>
          </p:cNvSpPr>
          <p:nvPr/>
        </p:nvSpPr>
        <p:spPr>
          <a:xfrm>
            <a:off x="6044364" y="6038037"/>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.15</a:t>
            </a:r>
          </a:p>
        </p:txBody>
      </p:sp>
      <p:sp>
        <p:nvSpPr>
          <p:cNvPr id="19" name="Content Placeholder 2"/>
          <p:cNvSpPr txBox="1">
            <a:spLocks/>
          </p:cNvSpPr>
          <p:nvPr/>
        </p:nvSpPr>
        <p:spPr>
          <a:xfrm>
            <a:off x="6809786" y="6033423"/>
            <a:ext cx="1247167" cy="6804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8000"/>
                </a:solidFill>
              </a:rPr>
              <a:t>.50</a:t>
            </a:r>
          </a:p>
        </p:txBody>
      </p:sp>
      <p:cxnSp>
        <p:nvCxnSpPr>
          <p:cNvPr id="20" name="Straight Connector 19"/>
          <p:cNvCxnSpPr/>
          <p:nvPr/>
        </p:nvCxnSpPr>
        <p:spPr>
          <a:xfrm flipV="1">
            <a:off x="4734800" y="5486400"/>
            <a:ext cx="0" cy="107245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53340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Tests</a:t>
            </a:r>
          </a:p>
        </p:txBody>
      </p:sp>
      <p:sp>
        <p:nvSpPr>
          <p:cNvPr id="3" name="Content Placeholder 2"/>
          <p:cNvSpPr>
            <a:spLocks noGrp="1"/>
          </p:cNvSpPr>
          <p:nvPr>
            <p:ph idx="4294967295"/>
          </p:nvPr>
        </p:nvSpPr>
        <p:spPr>
          <a:xfrm>
            <a:off x="338202" y="1600200"/>
            <a:ext cx="10972800" cy="4525963"/>
          </a:xfrm>
        </p:spPr>
        <p:txBody>
          <a:bodyPr/>
          <a:lstStyle/>
          <a:p>
            <a:r>
              <a:rPr lang="en-US" dirty="0"/>
              <a:t>Define the null hypothesis H</a:t>
            </a:r>
            <a:r>
              <a:rPr lang="en-US" baseline="-25000" dirty="0"/>
              <a:t>0</a:t>
            </a:r>
            <a:r>
              <a:rPr lang="en-US" dirty="0"/>
              <a:t> and alternative hypothesis H</a:t>
            </a:r>
            <a:r>
              <a:rPr lang="en-US" baseline="-25000" dirty="0"/>
              <a:t>1</a:t>
            </a:r>
            <a:r>
              <a:rPr lang="en-US" dirty="0"/>
              <a:t>.</a:t>
            </a:r>
          </a:p>
        </p:txBody>
      </p:sp>
    </p:spTree>
    <p:extLst>
      <p:ext uri="{BB962C8B-B14F-4D97-AF65-F5344CB8AC3E}">
        <p14:creationId xmlns:p14="http://schemas.microsoft.com/office/powerpoint/2010/main" val="6473953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Tests</a:t>
            </a:r>
          </a:p>
        </p:txBody>
      </p:sp>
      <p:sp>
        <p:nvSpPr>
          <p:cNvPr id="3" name="Content Placeholder 2"/>
          <p:cNvSpPr>
            <a:spLocks noGrp="1"/>
          </p:cNvSpPr>
          <p:nvPr>
            <p:ph idx="4294967295"/>
          </p:nvPr>
        </p:nvSpPr>
        <p:spPr>
          <a:xfrm>
            <a:off x="338202" y="1600200"/>
            <a:ext cx="10972800" cy="4525963"/>
          </a:xfrm>
        </p:spPr>
        <p:txBody>
          <a:bodyPr/>
          <a:lstStyle/>
          <a:p>
            <a:r>
              <a:rPr lang="en-US" dirty="0"/>
              <a:t>Define the null hypothesis H</a:t>
            </a:r>
            <a:r>
              <a:rPr lang="en-US" baseline="-25000" dirty="0"/>
              <a:t>0</a:t>
            </a:r>
            <a:r>
              <a:rPr lang="en-US" dirty="0"/>
              <a:t> and alternative hypothesis H</a:t>
            </a:r>
            <a:r>
              <a:rPr lang="en-US" baseline="-25000" dirty="0"/>
              <a:t>1</a:t>
            </a:r>
            <a:r>
              <a:rPr lang="en-US" dirty="0"/>
              <a:t>.</a:t>
            </a:r>
          </a:p>
        </p:txBody>
      </p:sp>
      <p:pic>
        <p:nvPicPr>
          <p:cNvPr id="4" name="Picture 3"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874" y="2434629"/>
            <a:ext cx="5620620" cy="4215465"/>
          </a:xfrm>
          <a:prstGeom prst="rect">
            <a:avLst/>
          </a:prstGeom>
        </p:spPr>
      </p:pic>
      <p:sp>
        <p:nvSpPr>
          <p:cNvPr id="10" name="Content Placeholder 2"/>
          <p:cNvSpPr txBox="1">
            <a:spLocks/>
          </p:cNvSpPr>
          <p:nvPr/>
        </p:nvSpPr>
        <p:spPr>
          <a:xfrm>
            <a:off x="2158453" y="3361863"/>
            <a:ext cx="2468555" cy="8720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0000FF"/>
                </a:solidFill>
                <a:sym typeface="Wingdings"/>
              </a:rPr>
              <a:t>H</a:t>
            </a:r>
            <a:r>
              <a:rPr lang="en-US" sz="2800" baseline="-25000" dirty="0">
                <a:solidFill>
                  <a:srgbClr val="0000FF"/>
                </a:solidFill>
                <a:sym typeface="Wingdings"/>
              </a:rPr>
              <a:t>0</a:t>
            </a:r>
            <a:r>
              <a:rPr lang="en-US" sz="2800" dirty="0">
                <a:solidFill>
                  <a:srgbClr val="0000FF"/>
                </a:solidFill>
                <a:sym typeface="Wingdings"/>
              </a:rPr>
              <a:t>: p=18/38</a:t>
            </a:r>
          </a:p>
          <a:p>
            <a:pPr marL="0" indent="0">
              <a:buNone/>
            </a:pPr>
            <a:r>
              <a:rPr lang="en-US" sz="2800" dirty="0">
                <a:solidFill>
                  <a:srgbClr val="0000FF"/>
                </a:solidFill>
                <a:sym typeface="Wingdings"/>
              </a:rPr>
              <a:t>H</a:t>
            </a:r>
            <a:r>
              <a:rPr lang="en-US" sz="2800" baseline="-25000" dirty="0">
                <a:solidFill>
                  <a:srgbClr val="0000FF"/>
                </a:solidFill>
                <a:sym typeface="Wingdings"/>
              </a:rPr>
              <a:t>1</a:t>
            </a:r>
            <a:r>
              <a:rPr lang="en-US" sz="2800" dirty="0">
                <a:solidFill>
                  <a:srgbClr val="0000FF"/>
                </a:solidFill>
                <a:sym typeface="Wingdings"/>
              </a:rPr>
              <a:t>: p&lt;18/38</a:t>
            </a:r>
            <a:endParaRPr lang="en-US" sz="2800" dirty="0">
              <a:solidFill>
                <a:srgbClr val="0000FF"/>
              </a:solidFill>
            </a:endParaRPr>
          </a:p>
        </p:txBody>
      </p:sp>
    </p:spTree>
    <p:extLst>
      <p:ext uri="{BB962C8B-B14F-4D97-AF65-F5344CB8AC3E}">
        <p14:creationId xmlns:p14="http://schemas.microsoft.com/office/powerpoint/2010/main" val="21193557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Tests</a:t>
            </a:r>
          </a:p>
        </p:txBody>
      </p:sp>
      <p:sp>
        <p:nvSpPr>
          <p:cNvPr id="3" name="Content Placeholder 2"/>
          <p:cNvSpPr>
            <a:spLocks noGrp="1"/>
          </p:cNvSpPr>
          <p:nvPr>
            <p:ph idx="4294967295"/>
          </p:nvPr>
        </p:nvSpPr>
        <p:spPr>
          <a:xfrm>
            <a:off x="338202" y="1600200"/>
            <a:ext cx="10972800" cy="4525963"/>
          </a:xfrm>
        </p:spPr>
        <p:txBody>
          <a:bodyPr/>
          <a:lstStyle/>
          <a:p>
            <a:r>
              <a:rPr lang="en-US" dirty="0"/>
              <a:t>Define the null hypothesis H</a:t>
            </a:r>
            <a:r>
              <a:rPr lang="en-US" baseline="-25000" dirty="0"/>
              <a:t>0</a:t>
            </a:r>
            <a:r>
              <a:rPr lang="en-US" dirty="0"/>
              <a:t> and alternative hypothesis H</a:t>
            </a:r>
            <a:r>
              <a:rPr lang="en-US" baseline="-25000" dirty="0"/>
              <a:t>1</a:t>
            </a:r>
            <a:r>
              <a:rPr lang="en-US" dirty="0"/>
              <a:t>.</a:t>
            </a:r>
          </a:p>
        </p:txBody>
      </p:sp>
      <p:pic>
        <p:nvPicPr>
          <p:cNvPr id="4" name="Picture 3"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874" y="2434629"/>
            <a:ext cx="5620620" cy="4215465"/>
          </a:xfrm>
          <a:prstGeom prst="rect">
            <a:avLst/>
          </a:prstGeom>
        </p:spPr>
      </p:pic>
      <p:sp>
        <p:nvSpPr>
          <p:cNvPr id="10" name="Content Placeholder 2"/>
          <p:cNvSpPr txBox="1">
            <a:spLocks/>
          </p:cNvSpPr>
          <p:nvPr/>
        </p:nvSpPr>
        <p:spPr>
          <a:xfrm>
            <a:off x="2158453" y="3361863"/>
            <a:ext cx="2468555" cy="8720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0000FF"/>
                </a:solidFill>
                <a:sym typeface="Wingdings"/>
              </a:rPr>
              <a:t>H</a:t>
            </a:r>
            <a:r>
              <a:rPr lang="en-US" sz="2800" baseline="-25000" dirty="0">
                <a:solidFill>
                  <a:srgbClr val="0000FF"/>
                </a:solidFill>
                <a:sym typeface="Wingdings"/>
              </a:rPr>
              <a:t>0</a:t>
            </a:r>
            <a:r>
              <a:rPr lang="en-US" sz="2800" dirty="0">
                <a:solidFill>
                  <a:srgbClr val="0000FF"/>
                </a:solidFill>
                <a:sym typeface="Wingdings"/>
              </a:rPr>
              <a:t>: p=18/38</a:t>
            </a:r>
          </a:p>
          <a:p>
            <a:pPr marL="0" indent="0">
              <a:buNone/>
            </a:pPr>
            <a:r>
              <a:rPr lang="en-US" sz="2800" dirty="0">
                <a:solidFill>
                  <a:srgbClr val="0000FF"/>
                </a:solidFill>
                <a:sym typeface="Wingdings"/>
              </a:rPr>
              <a:t>H</a:t>
            </a:r>
            <a:r>
              <a:rPr lang="en-US" sz="2800" baseline="-25000" dirty="0">
                <a:solidFill>
                  <a:srgbClr val="0000FF"/>
                </a:solidFill>
                <a:sym typeface="Wingdings"/>
              </a:rPr>
              <a:t>1</a:t>
            </a:r>
            <a:r>
              <a:rPr lang="en-US" sz="2800" dirty="0">
                <a:solidFill>
                  <a:srgbClr val="0000FF"/>
                </a:solidFill>
                <a:sym typeface="Wingdings"/>
              </a:rPr>
              <a:t>: p&lt;18/38</a:t>
            </a:r>
            <a:endParaRPr lang="en-US" sz="2800" dirty="0">
              <a:solidFill>
                <a:srgbClr val="0000FF"/>
              </a:solidFill>
            </a:endParaRPr>
          </a:p>
        </p:txBody>
      </p:sp>
      <p:grpSp>
        <p:nvGrpSpPr>
          <p:cNvPr id="6" name="Group 5"/>
          <p:cNvGrpSpPr/>
          <p:nvPr/>
        </p:nvGrpSpPr>
        <p:grpSpPr>
          <a:xfrm>
            <a:off x="6188996" y="5393131"/>
            <a:ext cx="765605" cy="922086"/>
            <a:chOff x="2569612" y="4186768"/>
            <a:chExt cx="765605" cy="922086"/>
          </a:xfrm>
        </p:grpSpPr>
        <p:sp>
          <p:nvSpPr>
            <p:cNvPr id="7" name="Rectangle 6"/>
            <p:cNvSpPr/>
            <p:nvPr/>
          </p:nvSpPr>
          <p:spPr>
            <a:xfrm>
              <a:off x="2772812" y="4969935"/>
              <a:ext cx="181406" cy="1389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569612" y="5050368"/>
              <a:ext cx="1778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967545" y="4677834"/>
              <a:ext cx="181406" cy="4310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170117" y="4186768"/>
              <a:ext cx="165100" cy="9220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54213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Tests</a:t>
            </a:r>
          </a:p>
        </p:txBody>
      </p:sp>
      <p:sp>
        <p:nvSpPr>
          <p:cNvPr id="3" name="Content Placeholder 2"/>
          <p:cNvSpPr>
            <a:spLocks noGrp="1"/>
          </p:cNvSpPr>
          <p:nvPr>
            <p:ph idx="4294967295"/>
          </p:nvPr>
        </p:nvSpPr>
        <p:spPr>
          <a:xfrm>
            <a:off x="338202" y="1600200"/>
            <a:ext cx="10972800" cy="4525963"/>
          </a:xfrm>
        </p:spPr>
        <p:txBody>
          <a:bodyPr/>
          <a:lstStyle/>
          <a:p>
            <a:r>
              <a:rPr lang="en-US" dirty="0"/>
              <a:t>Define the null hypothesis H</a:t>
            </a:r>
            <a:r>
              <a:rPr lang="en-US" baseline="-25000" dirty="0"/>
              <a:t>0</a:t>
            </a:r>
            <a:r>
              <a:rPr lang="en-US" dirty="0"/>
              <a:t> and alternative hypothesis H</a:t>
            </a:r>
            <a:r>
              <a:rPr lang="en-US" baseline="-25000" dirty="0"/>
              <a:t>1</a:t>
            </a:r>
            <a:r>
              <a:rPr lang="en-US" dirty="0"/>
              <a:t>.</a:t>
            </a:r>
          </a:p>
        </p:txBody>
      </p:sp>
      <p:pic>
        <p:nvPicPr>
          <p:cNvPr id="4" name="Picture 3"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874" y="2434629"/>
            <a:ext cx="5620620" cy="4215465"/>
          </a:xfrm>
          <a:prstGeom prst="rect">
            <a:avLst/>
          </a:prstGeom>
        </p:spPr>
      </p:pic>
      <p:sp>
        <p:nvSpPr>
          <p:cNvPr id="10" name="Content Placeholder 2"/>
          <p:cNvSpPr txBox="1">
            <a:spLocks/>
          </p:cNvSpPr>
          <p:nvPr/>
        </p:nvSpPr>
        <p:spPr>
          <a:xfrm>
            <a:off x="2158453" y="3361863"/>
            <a:ext cx="2468555" cy="8720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0000FF"/>
                </a:solidFill>
                <a:sym typeface="Wingdings"/>
              </a:rPr>
              <a:t>H</a:t>
            </a:r>
            <a:r>
              <a:rPr lang="en-US" sz="2800" baseline="-25000" dirty="0">
                <a:solidFill>
                  <a:srgbClr val="0000FF"/>
                </a:solidFill>
                <a:sym typeface="Wingdings"/>
              </a:rPr>
              <a:t>0</a:t>
            </a:r>
            <a:r>
              <a:rPr lang="en-US" sz="2800" dirty="0">
                <a:solidFill>
                  <a:srgbClr val="0000FF"/>
                </a:solidFill>
                <a:sym typeface="Wingdings"/>
              </a:rPr>
              <a:t>: p=18/38</a:t>
            </a:r>
          </a:p>
          <a:p>
            <a:pPr marL="0" indent="0">
              <a:buNone/>
            </a:pPr>
            <a:r>
              <a:rPr lang="en-US" sz="2800" dirty="0">
                <a:solidFill>
                  <a:srgbClr val="0000FF"/>
                </a:solidFill>
                <a:sym typeface="Wingdings"/>
              </a:rPr>
              <a:t>H</a:t>
            </a:r>
            <a:r>
              <a:rPr lang="en-US" sz="2800" baseline="-25000" dirty="0">
                <a:solidFill>
                  <a:srgbClr val="0000FF"/>
                </a:solidFill>
                <a:sym typeface="Wingdings"/>
              </a:rPr>
              <a:t>1</a:t>
            </a:r>
            <a:r>
              <a:rPr lang="en-US" sz="2800" dirty="0">
                <a:solidFill>
                  <a:srgbClr val="0000FF"/>
                </a:solidFill>
                <a:sym typeface="Wingdings"/>
              </a:rPr>
              <a:t>: p&gt;18/38</a:t>
            </a:r>
            <a:endParaRPr lang="en-US" sz="2800" dirty="0">
              <a:solidFill>
                <a:srgbClr val="0000FF"/>
              </a:solidFill>
            </a:endParaRPr>
          </a:p>
        </p:txBody>
      </p:sp>
      <p:grpSp>
        <p:nvGrpSpPr>
          <p:cNvPr id="6" name="Group 5"/>
          <p:cNvGrpSpPr/>
          <p:nvPr/>
        </p:nvGrpSpPr>
        <p:grpSpPr>
          <a:xfrm flipH="1">
            <a:off x="8077198" y="4893734"/>
            <a:ext cx="773443" cy="1408717"/>
            <a:chOff x="2569612" y="4186768"/>
            <a:chExt cx="765605" cy="922086"/>
          </a:xfrm>
        </p:grpSpPr>
        <p:sp>
          <p:nvSpPr>
            <p:cNvPr id="7" name="Rectangle 6"/>
            <p:cNvSpPr/>
            <p:nvPr/>
          </p:nvSpPr>
          <p:spPr>
            <a:xfrm>
              <a:off x="2772812" y="4969935"/>
              <a:ext cx="181406" cy="1389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569612" y="5050368"/>
              <a:ext cx="1778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967545" y="4677834"/>
              <a:ext cx="181406" cy="4310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170117" y="4186768"/>
              <a:ext cx="165100" cy="9220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63009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Tests</a:t>
            </a:r>
          </a:p>
        </p:txBody>
      </p:sp>
      <p:sp>
        <p:nvSpPr>
          <p:cNvPr id="3" name="Content Placeholder 2"/>
          <p:cNvSpPr>
            <a:spLocks noGrp="1"/>
          </p:cNvSpPr>
          <p:nvPr>
            <p:ph idx="4294967295"/>
          </p:nvPr>
        </p:nvSpPr>
        <p:spPr>
          <a:xfrm>
            <a:off x="338202" y="1600200"/>
            <a:ext cx="10972800" cy="4525963"/>
          </a:xfrm>
        </p:spPr>
        <p:txBody>
          <a:bodyPr/>
          <a:lstStyle/>
          <a:p>
            <a:r>
              <a:rPr lang="en-US" dirty="0"/>
              <a:t>Define the null hypothesis H</a:t>
            </a:r>
            <a:r>
              <a:rPr lang="en-US" baseline="-25000" dirty="0"/>
              <a:t>0</a:t>
            </a:r>
            <a:r>
              <a:rPr lang="en-US" dirty="0"/>
              <a:t> and alternative hypothesis H</a:t>
            </a:r>
            <a:r>
              <a:rPr lang="en-US" baseline="-25000" dirty="0"/>
              <a:t>1</a:t>
            </a:r>
            <a:r>
              <a:rPr lang="en-US" dirty="0"/>
              <a:t>.</a:t>
            </a:r>
          </a:p>
        </p:txBody>
      </p:sp>
      <p:pic>
        <p:nvPicPr>
          <p:cNvPr id="4" name="Picture 3"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874" y="2434629"/>
            <a:ext cx="5620620" cy="4215465"/>
          </a:xfrm>
          <a:prstGeom prst="rect">
            <a:avLst/>
          </a:prstGeom>
        </p:spPr>
      </p:pic>
      <p:sp>
        <p:nvSpPr>
          <p:cNvPr id="10" name="Content Placeholder 2"/>
          <p:cNvSpPr txBox="1">
            <a:spLocks/>
          </p:cNvSpPr>
          <p:nvPr/>
        </p:nvSpPr>
        <p:spPr>
          <a:xfrm>
            <a:off x="2158453" y="3361863"/>
            <a:ext cx="2468555" cy="8720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0000FF"/>
                </a:solidFill>
                <a:sym typeface="Wingdings"/>
              </a:rPr>
              <a:t>H</a:t>
            </a:r>
            <a:r>
              <a:rPr lang="en-US" sz="2800" baseline="-25000" dirty="0">
                <a:solidFill>
                  <a:srgbClr val="0000FF"/>
                </a:solidFill>
                <a:sym typeface="Wingdings"/>
              </a:rPr>
              <a:t>0</a:t>
            </a:r>
            <a:r>
              <a:rPr lang="en-US" sz="2800" dirty="0">
                <a:solidFill>
                  <a:srgbClr val="0000FF"/>
                </a:solidFill>
                <a:sym typeface="Wingdings"/>
              </a:rPr>
              <a:t>: p=18/38</a:t>
            </a:r>
          </a:p>
          <a:p>
            <a:pPr marL="0" indent="0">
              <a:buNone/>
            </a:pPr>
            <a:r>
              <a:rPr lang="en-US" sz="2800" dirty="0">
                <a:solidFill>
                  <a:srgbClr val="0000FF"/>
                </a:solidFill>
                <a:sym typeface="Wingdings"/>
              </a:rPr>
              <a:t>H</a:t>
            </a:r>
            <a:r>
              <a:rPr lang="en-US" sz="2800" baseline="-25000" dirty="0">
                <a:solidFill>
                  <a:srgbClr val="0000FF"/>
                </a:solidFill>
                <a:sym typeface="Wingdings"/>
              </a:rPr>
              <a:t>1</a:t>
            </a:r>
            <a:r>
              <a:rPr lang="en-US" sz="2800" dirty="0">
                <a:solidFill>
                  <a:srgbClr val="0000FF"/>
                </a:solidFill>
                <a:sym typeface="Wingdings"/>
              </a:rPr>
              <a:t>: p≠18/38</a:t>
            </a:r>
            <a:endParaRPr lang="en-US" sz="2800" dirty="0">
              <a:solidFill>
                <a:srgbClr val="0000FF"/>
              </a:solidFill>
            </a:endParaRPr>
          </a:p>
        </p:txBody>
      </p:sp>
      <p:sp>
        <p:nvSpPr>
          <p:cNvPr id="7" name="Rectangle 6"/>
          <p:cNvSpPr/>
          <p:nvPr/>
        </p:nvSpPr>
        <p:spPr>
          <a:xfrm flipH="1">
            <a:off x="8462098" y="6090216"/>
            <a:ext cx="183263" cy="2122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flipH="1">
            <a:off x="8671020" y="6213099"/>
            <a:ext cx="179620" cy="69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flipH="1">
            <a:off x="8265371" y="5643960"/>
            <a:ext cx="183263" cy="65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6188996" y="5393131"/>
            <a:ext cx="765605" cy="922086"/>
            <a:chOff x="2569612" y="4186768"/>
            <a:chExt cx="765605" cy="922086"/>
          </a:xfrm>
        </p:grpSpPr>
        <p:sp>
          <p:nvSpPr>
            <p:cNvPr id="13" name="Rectangle 12"/>
            <p:cNvSpPr/>
            <p:nvPr/>
          </p:nvSpPr>
          <p:spPr>
            <a:xfrm>
              <a:off x="2772812" y="4969935"/>
              <a:ext cx="181406" cy="1389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569612" y="5050368"/>
              <a:ext cx="1778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967545" y="4677834"/>
              <a:ext cx="181406" cy="4310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170117" y="4186768"/>
              <a:ext cx="165100" cy="9220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12371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Tests</a:t>
            </a:r>
          </a:p>
        </p:txBody>
      </p:sp>
      <p:sp>
        <p:nvSpPr>
          <p:cNvPr id="3" name="Content Placeholder 2"/>
          <p:cNvSpPr>
            <a:spLocks noGrp="1"/>
          </p:cNvSpPr>
          <p:nvPr>
            <p:ph idx="4294967295"/>
          </p:nvPr>
        </p:nvSpPr>
        <p:spPr>
          <a:xfrm>
            <a:off x="338202" y="1600200"/>
            <a:ext cx="10972800" cy="4525963"/>
          </a:xfrm>
        </p:spPr>
        <p:txBody>
          <a:bodyPr/>
          <a:lstStyle/>
          <a:p>
            <a:r>
              <a:rPr lang="en-US" dirty="0"/>
              <a:t>Define the null hypothesis H</a:t>
            </a:r>
            <a:r>
              <a:rPr lang="en-US" baseline="-25000" dirty="0"/>
              <a:t>0</a:t>
            </a:r>
            <a:r>
              <a:rPr lang="en-US" dirty="0"/>
              <a:t> and alternative hypothesis H</a:t>
            </a:r>
            <a:r>
              <a:rPr lang="en-US" baseline="-25000" dirty="0"/>
              <a:t>1</a:t>
            </a:r>
            <a:r>
              <a:rPr lang="en-US" dirty="0"/>
              <a:t>.</a:t>
            </a:r>
          </a:p>
        </p:txBody>
      </p:sp>
      <p:pic>
        <p:nvPicPr>
          <p:cNvPr id="4" name="Picture 3"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874" y="2434629"/>
            <a:ext cx="5620620" cy="4215465"/>
          </a:xfrm>
          <a:prstGeom prst="rect">
            <a:avLst/>
          </a:prstGeom>
        </p:spPr>
      </p:pic>
      <p:grpSp>
        <p:nvGrpSpPr>
          <p:cNvPr id="5" name="Group 4"/>
          <p:cNvGrpSpPr/>
          <p:nvPr/>
        </p:nvGrpSpPr>
        <p:grpSpPr>
          <a:xfrm>
            <a:off x="6188996" y="5393131"/>
            <a:ext cx="765605" cy="922086"/>
            <a:chOff x="2569612" y="4186768"/>
            <a:chExt cx="765605" cy="922086"/>
          </a:xfrm>
        </p:grpSpPr>
        <p:sp>
          <p:nvSpPr>
            <p:cNvPr id="6" name="Rectangle 5"/>
            <p:cNvSpPr/>
            <p:nvPr/>
          </p:nvSpPr>
          <p:spPr>
            <a:xfrm>
              <a:off x="2772812" y="4969935"/>
              <a:ext cx="181406" cy="1389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569612" y="5050368"/>
              <a:ext cx="1778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967545" y="4677834"/>
              <a:ext cx="181406" cy="4310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170117" y="4186768"/>
              <a:ext cx="165100" cy="9220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35782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Tests</a:t>
            </a:r>
          </a:p>
        </p:txBody>
      </p:sp>
      <p:sp>
        <p:nvSpPr>
          <p:cNvPr id="3" name="Content Placeholder 2"/>
          <p:cNvSpPr>
            <a:spLocks noGrp="1"/>
          </p:cNvSpPr>
          <p:nvPr>
            <p:ph idx="4294967295"/>
          </p:nvPr>
        </p:nvSpPr>
        <p:spPr>
          <a:xfrm>
            <a:off x="338202" y="1600200"/>
            <a:ext cx="10972800" cy="4525963"/>
          </a:xfrm>
        </p:spPr>
        <p:txBody>
          <a:bodyPr/>
          <a:lstStyle/>
          <a:p>
            <a:r>
              <a:rPr lang="en-US" dirty="0">
                <a:solidFill>
                  <a:srgbClr val="0000FF"/>
                </a:solidFill>
                <a:sym typeface="Wingdings"/>
              </a:rPr>
              <a:t>Define significance level α</a:t>
            </a:r>
            <a:endParaRPr lang="en-US" dirty="0">
              <a:solidFill>
                <a:srgbClr val="0000FF"/>
              </a:solidFill>
            </a:endParaRPr>
          </a:p>
          <a:p>
            <a:endParaRPr lang="en-US" dirty="0"/>
          </a:p>
        </p:txBody>
      </p:sp>
      <p:pic>
        <p:nvPicPr>
          <p:cNvPr id="4" name="Picture 3"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874" y="2434629"/>
            <a:ext cx="5620620" cy="4215465"/>
          </a:xfrm>
          <a:prstGeom prst="rect">
            <a:avLst/>
          </a:prstGeom>
        </p:spPr>
      </p:pic>
      <p:cxnSp>
        <p:nvCxnSpPr>
          <p:cNvPr id="11" name="Straight Connector 10"/>
          <p:cNvCxnSpPr/>
          <p:nvPr/>
        </p:nvCxnSpPr>
        <p:spPr>
          <a:xfrm flipV="1">
            <a:off x="6573753" y="3996265"/>
            <a:ext cx="0" cy="2789293"/>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674880" y="3328313"/>
            <a:ext cx="1451840" cy="861774"/>
          </a:xfrm>
          <a:prstGeom prst="rect">
            <a:avLst/>
          </a:prstGeom>
          <a:noFill/>
        </p:spPr>
        <p:txBody>
          <a:bodyPr wrap="none" rtlCol="0">
            <a:spAutoFit/>
          </a:bodyPr>
          <a:lstStyle/>
          <a:p>
            <a:r>
              <a:rPr lang="en-US" sz="3200" dirty="0">
                <a:solidFill>
                  <a:srgbClr val="0000FF"/>
                </a:solidFill>
                <a:sym typeface="Wingdings"/>
              </a:rPr>
              <a:t> α=0.05</a:t>
            </a:r>
            <a:endParaRPr lang="en-US" sz="3200" dirty="0">
              <a:solidFill>
                <a:srgbClr val="0000FF"/>
              </a:solidFill>
            </a:endParaRPr>
          </a:p>
          <a:p>
            <a:endParaRPr lang="en-US" dirty="0"/>
          </a:p>
        </p:txBody>
      </p:sp>
    </p:spTree>
    <p:extLst>
      <p:ext uri="{BB962C8B-B14F-4D97-AF65-F5344CB8AC3E}">
        <p14:creationId xmlns:p14="http://schemas.microsoft.com/office/powerpoint/2010/main" val="3715304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Tests</a:t>
            </a:r>
          </a:p>
        </p:txBody>
      </p:sp>
      <p:sp>
        <p:nvSpPr>
          <p:cNvPr id="3" name="Content Placeholder 2"/>
          <p:cNvSpPr>
            <a:spLocks noGrp="1"/>
          </p:cNvSpPr>
          <p:nvPr>
            <p:ph idx="4294967295"/>
          </p:nvPr>
        </p:nvSpPr>
        <p:spPr>
          <a:xfrm>
            <a:off x="338202" y="1328738"/>
            <a:ext cx="8229600" cy="4525962"/>
          </a:xfrm>
        </p:spPr>
        <p:txBody>
          <a:bodyPr/>
          <a:lstStyle/>
          <a:p>
            <a:r>
              <a:rPr lang="en-US" dirty="0">
                <a:solidFill>
                  <a:srgbClr val="800000"/>
                </a:solidFill>
                <a:sym typeface="Wingdings"/>
              </a:rPr>
              <a:t>From your data, calculate the test statistic and p-value. Reject if </a:t>
            </a:r>
            <a:r>
              <a:rPr lang="en-US" dirty="0" err="1">
                <a:solidFill>
                  <a:srgbClr val="800000"/>
                </a:solidFill>
                <a:sym typeface="Wingdings"/>
              </a:rPr>
              <a:t>pvalue</a:t>
            </a:r>
            <a:r>
              <a:rPr lang="en-US" dirty="0">
                <a:solidFill>
                  <a:srgbClr val="800000"/>
                </a:solidFill>
                <a:sym typeface="Wingdings"/>
              </a:rPr>
              <a:t> &lt; α. Otherwise don’t reject.</a:t>
            </a:r>
            <a:endParaRPr lang="en-US" dirty="0">
              <a:solidFill>
                <a:srgbClr val="800000"/>
              </a:solidFill>
            </a:endParaRPr>
          </a:p>
          <a:p>
            <a:endParaRPr lang="en-US" dirty="0">
              <a:solidFill>
                <a:srgbClr val="800000"/>
              </a:solidFill>
            </a:endParaRPr>
          </a:p>
          <a:p>
            <a:endParaRPr lang="en-US" dirty="0"/>
          </a:p>
        </p:txBody>
      </p:sp>
      <p:pic>
        <p:nvPicPr>
          <p:cNvPr id="4" name="Picture 3" descr="Screen Shot 2016-03-07 at 1.14.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874" y="2434629"/>
            <a:ext cx="5620620" cy="4215465"/>
          </a:xfrm>
          <a:prstGeom prst="rect">
            <a:avLst/>
          </a:prstGeom>
        </p:spPr>
      </p:pic>
      <p:cxnSp>
        <p:nvCxnSpPr>
          <p:cNvPr id="11" name="Straight Connector 10"/>
          <p:cNvCxnSpPr/>
          <p:nvPr/>
        </p:nvCxnSpPr>
        <p:spPr>
          <a:xfrm flipV="1">
            <a:off x="6573753" y="3996265"/>
            <a:ext cx="0" cy="2789293"/>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24279" y="4456367"/>
            <a:ext cx="2672526" cy="861774"/>
          </a:xfrm>
          <a:prstGeom prst="rect">
            <a:avLst/>
          </a:prstGeom>
          <a:solidFill>
            <a:schemeClr val="bg1"/>
          </a:solidFill>
        </p:spPr>
        <p:txBody>
          <a:bodyPr wrap="none" rtlCol="0">
            <a:spAutoFit/>
          </a:bodyPr>
          <a:lstStyle/>
          <a:p>
            <a:r>
              <a:rPr lang="en-US" sz="3200" dirty="0">
                <a:solidFill>
                  <a:srgbClr val="0000FF"/>
                </a:solidFill>
                <a:sym typeface="Wingdings"/>
              </a:rPr>
              <a:t> </a:t>
            </a:r>
            <a:r>
              <a:rPr lang="en-US" sz="3200" dirty="0">
                <a:solidFill>
                  <a:srgbClr val="800000"/>
                </a:solidFill>
                <a:sym typeface="Wingdings"/>
              </a:rPr>
              <a:t>p-value=0.073</a:t>
            </a:r>
            <a:endParaRPr lang="en-US" sz="3200" dirty="0">
              <a:solidFill>
                <a:srgbClr val="800000"/>
              </a:solidFill>
            </a:endParaRPr>
          </a:p>
          <a:p>
            <a:endParaRPr lang="en-US" dirty="0"/>
          </a:p>
        </p:txBody>
      </p:sp>
      <p:sp>
        <p:nvSpPr>
          <p:cNvPr id="8" name="Rectangle 7"/>
          <p:cNvSpPr/>
          <p:nvPr/>
        </p:nvSpPr>
        <p:spPr>
          <a:xfrm>
            <a:off x="6392195" y="6176299"/>
            <a:ext cx="181406" cy="1389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188995" y="6256732"/>
            <a:ext cx="1778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586928" y="5884197"/>
            <a:ext cx="181406" cy="4310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8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784838042"/>
              </p:ext>
            </p:extLst>
          </p:nvPr>
        </p:nvGraphicFramePr>
        <p:xfrm>
          <a:off x="2603500" y="349251"/>
          <a:ext cx="6896100" cy="557213"/>
        </p:xfrm>
        <a:graphic>
          <a:graphicData uri="http://schemas.openxmlformats.org/presentationml/2006/ole">
            <mc:AlternateContent xmlns:mc="http://schemas.openxmlformats.org/markup-compatibility/2006">
              <mc:Choice xmlns:v="urn:schemas-microsoft-com:vml" Requires="v">
                <p:oleObj spid="_x0000_s4111" name="Equation" r:id="rId4" imgW="2514600" imgH="203200" progId="Equation.DSMT4">
                  <p:embed/>
                </p:oleObj>
              </mc:Choice>
              <mc:Fallback>
                <p:oleObj name="Equation" r:id="rId4" imgW="2514600" imgH="203200" progId="Equation.DSMT4">
                  <p:embed/>
                  <p:pic>
                    <p:nvPicPr>
                      <p:cNvPr id="0" name=""/>
                      <p:cNvPicPr/>
                      <p:nvPr/>
                    </p:nvPicPr>
                    <p:blipFill>
                      <a:blip r:embed="rId5"/>
                      <a:stretch>
                        <a:fillRect/>
                      </a:stretch>
                    </p:blipFill>
                    <p:spPr>
                      <a:xfrm>
                        <a:off x="2603500" y="349251"/>
                        <a:ext cx="6896100" cy="557213"/>
                      </a:xfrm>
                      <a:prstGeom prst="rect">
                        <a:avLst/>
                      </a:prstGeom>
                    </p:spPr>
                  </p:pic>
                </p:oleObj>
              </mc:Fallback>
            </mc:AlternateContent>
          </a:graphicData>
        </a:graphic>
      </p:graphicFrame>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0290421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4294967295"/>
          </p:nvPr>
        </p:nvSpPr>
        <p:spPr>
          <a:xfrm>
            <a:off x="338202" y="1600200"/>
            <a:ext cx="8229600" cy="3922713"/>
          </a:xfrm>
        </p:spPr>
        <p:txBody>
          <a:bodyPr>
            <a:normAutofit fontScale="92500" lnSpcReduction="20000"/>
          </a:bodyPr>
          <a:lstStyle/>
          <a:p>
            <a:pPr marL="0" indent="0">
              <a:buNone/>
            </a:pPr>
            <a:r>
              <a:rPr lang="en-US" dirty="0">
                <a:solidFill>
                  <a:srgbClr val="0000FF"/>
                </a:solidFill>
              </a:rPr>
              <a:t>Assume H</a:t>
            </a:r>
            <a:r>
              <a:rPr lang="en-US" baseline="-25000" dirty="0">
                <a:solidFill>
                  <a:srgbClr val="0000FF"/>
                </a:solidFill>
              </a:rPr>
              <a:t>0</a:t>
            </a:r>
            <a:r>
              <a:rPr lang="en-US" dirty="0">
                <a:solidFill>
                  <a:srgbClr val="0000FF"/>
                </a:solidFill>
              </a:rPr>
              <a:t> is true. Does the data contradict the assumption beyond a reasonable doubt?</a:t>
            </a:r>
          </a:p>
          <a:p>
            <a:pPr marL="0" indent="0">
              <a:buNone/>
            </a:pPr>
            <a:endParaRPr lang="en-US" dirty="0"/>
          </a:p>
          <a:p>
            <a:r>
              <a:rPr lang="en-US" dirty="0">
                <a:solidFill>
                  <a:srgbClr val="660066"/>
                </a:solidFill>
              </a:rPr>
              <a:t>If yes: accept H</a:t>
            </a:r>
            <a:r>
              <a:rPr lang="en-US" baseline="-25000" dirty="0">
                <a:solidFill>
                  <a:srgbClr val="660066"/>
                </a:solidFill>
              </a:rPr>
              <a:t>1</a:t>
            </a:r>
            <a:r>
              <a:rPr lang="en-US" dirty="0">
                <a:solidFill>
                  <a:srgbClr val="660066"/>
                </a:solidFill>
              </a:rPr>
              <a:t> and reject H</a:t>
            </a:r>
            <a:r>
              <a:rPr lang="en-US" baseline="-25000" dirty="0">
                <a:solidFill>
                  <a:srgbClr val="660066"/>
                </a:solidFill>
              </a:rPr>
              <a:t>0</a:t>
            </a:r>
            <a:r>
              <a:rPr lang="en-US" dirty="0">
                <a:solidFill>
                  <a:srgbClr val="660066"/>
                </a:solidFill>
              </a:rPr>
              <a:t>.</a:t>
            </a:r>
          </a:p>
          <a:p>
            <a:endParaRPr lang="en-US" dirty="0"/>
          </a:p>
          <a:p>
            <a:r>
              <a:rPr lang="en-US" dirty="0">
                <a:solidFill>
                  <a:schemeClr val="accent6">
                    <a:lumMod val="75000"/>
                  </a:schemeClr>
                </a:solidFill>
              </a:rPr>
              <a:t>If no: H</a:t>
            </a:r>
            <a:r>
              <a:rPr lang="en-US" baseline="-25000" dirty="0">
                <a:solidFill>
                  <a:schemeClr val="accent6">
                    <a:lumMod val="75000"/>
                  </a:schemeClr>
                </a:solidFill>
              </a:rPr>
              <a:t>0</a:t>
            </a:r>
            <a:r>
              <a:rPr lang="en-US" dirty="0">
                <a:solidFill>
                  <a:schemeClr val="accent6">
                    <a:lumMod val="75000"/>
                  </a:schemeClr>
                </a:solidFill>
              </a:rPr>
              <a:t> can’t be ruled out as an explanation for the data. </a:t>
            </a:r>
            <a:r>
              <a:rPr lang="en-US" i="1" dirty="0">
                <a:solidFill>
                  <a:schemeClr val="accent6">
                    <a:lumMod val="75000"/>
                  </a:schemeClr>
                </a:solidFill>
              </a:rPr>
              <a:t>In this case we can’t accept any hypothesis.</a:t>
            </a:r>
            <a:endParaRPr lang="en-US" dirty="0">
              <a:solidFill>
                <a:schemeClr val="accent6">
                  <a:lumMod val="75000"/>
                </a:schemeClr>
              </a:solidFill>
            </a:endParaRPr>
          </a:p>
          <a:p>
            <a:pPr marL="0" indent="0">
              <a:buNone/>
            </a:pPr>
            <a:r>
              <a:rPr lang="en-US" dirty="0"/>
              <a:t> </a:t>
            </a:r>
          </a:p>
          <a:p>
            <a:pPr marL="0" indent="0">
              <a:buNone/>
            </a:pPr>
            <a:endParaRPr lang="en-US" dirty="0"/>
          </a:p>
        </p:txBody>
      </p:sp>
      <p:sp>
        <p:nvSpPr>
          <p:cNvPr id="4" name="TextBox 3"/>
          <p:cNvSpPr txBox="1"/>
          <p:nvPr/>
        </p:nvSpPr>
        <p:spPr>
          <a:xfrm>
            <a:off x="2154361" y="5134481"/>
            <a:ext cx="7946285" cy="1754327"/>
          </a:xfrm>
          <a:prstGeom prst="rect">
            <a:avLst/>
          </a:prstGeom>
          <a:noFill/>
        </p:spPr>
        <p:txBody>
          <a:bodyPr wrap="square" rtlCol="0">
            <a:spAutoFit/>
          </a:bodyPr>
          <a:lstStyle/>
          <a:p>
            <a:r>
              <a:rPr lang="en-US" sz="3000" dirty="0">
                <a:solidFill>
                  <a:srgbClr val="008000"/>
                </a:solidFill>
              </a:rPr>
              <a:t>Analogy: Presumed innocent until proven guilty</a:t>
            </a:r>
          </a:p>
          <a:p>
            <a:r>
              <a:rPr lang="en-US" sz="3000" dirty="0">
                <a:solidFill>
                  <a:srgbClr val="008000"/>
                </a:solidFill>
              </a:rPr>
              <a:t>					H</a:t>
            </a:r>
            <a:r>
              <a:rPr lang="en-US" sz="3000" baseline="-25000" dirty="0">
                <a:solidFill>
                  <a:srgbClr val="008000"/>
                </a:solidFill>
              </a:rPr>
              <a:t>0</a:t>
            </a:r>
            <a:r>
              <a:rPr lang="en-US" sz="3000" dirty="0">
                <a:solidFill>
                  <a:srgbClr val="008000"/>
                </a:solidFill>
              </a:rPr>
              <a:t>: not guilty</a:t>
            </a:r>
          </a:p>
          <a:p>
            <a:r>
              <a:rPr lang="en-US" sz="3000" dirty="0">
                <a:solidFill>
                  <a:srgbClr val="008000"/>
                </a:solidFill>
              </a:rPr>
              <a:t>      				H</a:t>
            </a:r>
            <a:r>
              <a:rPr lang="en-US" sz="3000" baseline="-25000" dirty="0">
                <a:solidFill>
                  <a:srgbClr val="008000"/>
                </a:solidFill>
              </a:rPr>
              <a:t>1</a:t>
            </a:r>
            <a:r>
              <a:rPr lang="en-US" sz="3000" dirty="0">
                <a:solidFill>
                  <a:srgbClr val="008000"/>
                </a:solidFill>
              </a:rPr>
              <a:t>: guilty</a:t>
            </a:r>
          </a:p>
          <a:p>
            <a:endParaRPr lang="en-US" dirty="0"/>
          </a:p>
        </p:txBody>
      </p:sp>
    </p:spTree>
    <p:extLst>
      <p:ext uri="{BB962C8B-B14F-4D97-AF65-F5344CB8AC3E}">
        <p14:creationId xmlns:p14="http://schemas.microsoft.com/office/powerpoint/2010/main" val="353700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a:t>Other Types of Tests</a:t>
            </a:r>
          </a:p>
        </p:txBody>
      </p:sp>
    </p:spTree>
    <p:extLst>
      <p:ext uri="{BB962C8B-B14F-4D97-AF65-F5344CB8AC3E}">
        <p14:creationId xmlns:p14="http://schemas.microsoft.com/office/powerpoint/2010/main" val="10573415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14987"/>
            <a:ext cx="5988334" cy="1805949"/>
          </a:xfrm>
        </p:spPr>
        <p:txBody>
          <a:bodyPr>
            <a:normAutofit/>
          </a:bodyPr>
          <a:lstStyle/>
          <a:p>
            <a:r>
              <a:rPr lang="en-US" dirty="0">
                <a:solidFill>
                  <a:srgbClr val="0000FF"/>
                </a:solidFill>
              </a:rPr>
              <a:t>H</a:t>
            </a:r>
            <a:r>
              <a:rPr lang="en-US" baseline="-25000" dirty="0">
                <a:solidFill>
                  <a:srgbClr val="0000FF"/>
                </a:solidFill>
              </a:rPr>
              <a:t>0</a:t>
            </a:r>
            <a:r>
              <a:rPr lang="en-US" dirty="0">
                <a:solidFill>
                  <a:srgbClr val="0000FF"/>
                </a:solidFill>
              </a:rPr>
              <a:t>: μ=10</a:t>
            </a:r>
          </a:p>
          <a:p>
            <a:r>
              <a:rPr lang="en-US" dirty="0">
                <a:solidFill>
                  <a:srgbClr val="0000FF"/>
                </a:solidFill>
              </a:rPr>
              <a:t>H</a:t>
            </a:r>
            <a:r>
              <a:rPr lang="en-US" baseline="-25000" dirty="0">
                <a:solidFill>
                  <a:srgbClr val="0000FF"/>
                </a:solidFill>
              </a:rPr>
              <a:t>1</a:t>
            </a:r>
            <a:r>
              <a:rPr lang="en-US" dirty="0">
                <a:solidFill>
                  <a:srgbClr val="0000FF"/>
                </a:solidFill>
              </a:rPr>
              <a:t>: μ</a:t>
            </a:r>
            <a:r>
              <a:rPr lang="en-US" dirty="0">
                <a:solidFill>
                  <a:srgbClr val="0000FF"/>
                </a:solidFill>
                <a:sym typeface="Wingdings"/>
              </a:rPr>
              <a:t>≠</a:t>
            </a:r>
            <a:r>
              <a:rPr lang="en-US" dirty="0">
                <a:solidFill>
                  <a:srgbClr val="0000FF"/>
                </a:solidFill>
              </a:rPr>
              <a:t>10</a:t>
            </a:r>
          </a:p>
          <a:p>
            <a:pPr marL="0" indent="0">
              <a:buNone/>
            </a:pPr>
            <a:r>
              <a:rPr lang="en-US" dirty="0">
                <a:solidFill>
                  <a:srgbClr val="0000FF"/>
                </a:solidFill>
              </a:rPr>
              <a:t>Data: 11.1, 9.4, 9.9, 13.3, 10.3, </a:t>
            </a:r>
            <a:r>
              <a:rPr lang="is-IS" dirty="0">
                <a:solidFill>
                  <a:srgbClr val="0000FF"/>
                </a:solidFill>
              </a:rPr>
              <a:t>…</a:t>
            </a:r>
            <a:endParaRPr lang="en-US" dirty="0">
              <a:solidFill>
                <a:srgbClr val="0000FF"/>
              </a:solidFill>
            </a:endParaRPr>
          </a:p>
          <a:p>
            <a:endParaRPr lang="en-US" dirty="0"/>
          </a:p>
        </p:txBody>
      </p:sp>
      <p:pic>
        <p:nvPicPr>
          <p:cNvPr id="11" name="Picture 10" descr="IMG_078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5675" y="1213208"/>
            <a:ext cx="2436410" cy="1827308"/>
          </a:xfrm>
          <a:prstGeom prst="rect">
            <a:avLst/>
          </a:prstGeom>
          <a:scene3d>
            <a:camera prst="orthographicFront">
              <a:rot lat="0" lon="0" rev="16200000"/>
            </a:camera>
            <a:lightRig rig="threePt" dir="t"/>
          </a:scene3d>
        </p:spPr>
      </p:pic>
      <p:pic>
        <p:nvPicPr>
          <p:cNvPr id="2" name="Picture 1"/>
          <p:cNvPicPr>
            <a:picLocks noChangeAspect="1"/>
          </p:cNvPicPr>
          <p:nvPr/>
        </p:nvPicPr>
        <p:blipFill>
          <a:blip r:embed="rId4"/>
          <a:stretch>
            <a:fillRect/>
          </a:stretch>
        </p:blipFill>
        <p:spPr>
          <a:xfrm>
            <a:off x="2137529" y="2520935"/>
            <a:ext cx="5268810" cy="4000203"/>
          </a:xfrm>
          <a:prstGeom prst="rect">
            <a:avLst/>
          </a:prstGeom>
        </p:spPr>
      </p:pic>
    </p:spTree>
    <p:extLst>
      <p:ext uri="{BB962C8B-B14F-4D97-AF65-F5344CB8AC3E}">
        <p14:creationId xmlns:p14="http://schemas.microsoft.com/office/powerpoint/2010/main" val="35747959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137529" y="2520935"/>
            <a:ext cx="5268810" cy="4000203"/>
          </a:xfrm>
          <a:prstGeom prst="rect">
            <a:avLst/>
          </a:prstGeom>
        </p:spPr>
      </p:pic>
      <p:sp>
        <p:nvSpPr>
          <p:cNvPr id="3" name="Content Placeholder 2"/>
          <p:cNvSpPr>
            <a:spLocks noGrp="1"/>
          </p:cNvSpPr>
          <p:nvPr>
            <p:ph idx="1"/>
          </p:nvPr>
        </p:nvSpPr>
        <p:spPr>
          <a:xfrm>
            <a:off x="1981200" y="714987"/>
            <a:ext cx="5988334" cy="1805949"/>
          </a:xfrm>
        </p:spPr>
        <p:txBody>
          <a:bodyPr>
            <a:normAutofit/>
          </a:bodyPr>
          <a:lstStyle/>
          <a:p>
            <a:r>
              <a:rPr lang="en-US" dirty="0">
                <a:solidFill>
                  <a:srgbClr val="0000FF"/>
                </a:solidFill>
              </a:rPr>
              <a:t>H</a:t>
            </a:r>
            <a:r>
              <a:rPr lang="en-US" baseline="-25000" dirty="0">
                <a:solidFill>
                  <a:srgbClr val="0000FF"/>
                </a:solidFill>
              </a:rPr>
              <a:t>0</a:t>
            </a:r>
            <a:r>
              <a:rPr lang="en-US" dirty="0">
                <a:solidFill>
                  <a:srgbClr val="0000FF"/>
                </a:solidFill>
              </a:rPr>
              <a:t>: μ=10</a:t>
            </a:r>
          </a:p>
          <a:p>
            <a:r>
              <a:rPr lang="en-US" dirty="0">
                <a:solidFill>
                  <a:srgbClr val="0000FF"/>
                </a:solidFill>
              </a:rPr>
              <a:t>H</a:t>
            </a:r>
            <a:r>
              <a:rPr lang="en-US" baseline="-25000" dirty="0">
                <a:solidFill>
                  <a:srgbClr val="0000FF"/>
                </a:solidFill>
              </a:rPr>
              <a:t>1</a:t>
            </a:r>
            <a:r>
              <a:rPr lang="en-US" dirty="0">
                <a:solidFill>
                  <a:srgbClr val="0000FF"/>
                </a:solidFill>
              </a:rPr>
              <a:t>: μ</a:t>
            </a:r>
            <a:r>
              <a:rPr lang="en-US" dirty="0">
                <a:solidFill>
                  <a:srgbClr val="0000FF"/>
                </a:solidFill>
                <a:sym typeface="Wingdings"/>
              </a:rPr>
              <a:t>≠</a:t>
            </a:r>
            <a:r>
              <a:rPr lang="en-US" dirty="0">
                <a:solidFill>
                  <a:srgbClr val="0000FF"/>
                </a:solidFill>
              </a:rPr>
              <a:t>10</a:t>
            </a:r>
          </a:p>
          <a:p>
            <a:pPr marL="0" indent="0">
              <a:buNone/>
            </a:pPr>
            <a:r>
              <a:rPr lang="en-US" dirty="0">
                <a:solidFill>
                  <a:srgbClr val="0000FF"/>
                </a:solidFill>
              </a:rPr>
              <a:t>Data: 11.1, 9.4, 9.9, 13.3, 10.3, </a:t>
            </a:r>
            <a:r>
              <a:rPr lang="is-IS" dirty="0">
                <a:solidFill>
                  <a:srgbClr val="0000FF"/>
                </a:solidFill>
              </a:rPr>
              <a:t>…</a:t>
            </a:r>
            <a:endParaRPr lang="en-US" dirty="0">
              <a:solidFill>
                <a:srgbClr val="0000FF"/>
              </a:solidFill>
            </a:endParaRPr>
          </a:p>
          <a:p>
            <a:endParaRPr lang="en-US" dirty="0"/>
          </a:p>
        </p:txBody>
      </p:sp>
      <p:pic>
        <p:nvPicPr>
          <p:cNvPr id="11" name="Picture 10" descr="IMG_078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675" y="1213208"/>
            <a:ext cx="2436410" cy="1827308"/>
          </a:xfrm>
          <a:prstGeom prst="rect">
            <a:avLst/>
          </a:prstGeom>
          <a:scene3d>
            <a:camera prst="orthographicFront">
              <a:rot lat="0" lon="0" rev="16200000"/>
            </a:camera>
            <a:lightRig rig="threePt" dir="t"/>
          </a:scene3d>
        </p:spPr>
      </p:pic>
      <p:sp>
        <p:nvSpPr>
          <p:cNvPr id="12" name="Content Placeholder 2"/>
          <p:cNvSpPr txBox="1">
            <a:spLocks/>
          </p:cNvSpPr>
          <p:nvPr/>
        </p:nvSpPr>
        <p:spPr>
          <a:xfrm>
            <a:off x="5505523" y="3208338"/>
            <a:ext cx="5988334" cy="18059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400" dirty="0">
                <a:solidFill>
                  <a:srgbClr val="0000FF"/>
                </a:solidFill>
              </a:rPr>
              <a:t>z-test</a:t>
            </a:r>
          </a:p>
          <a:p>
            <a:endParaRPr lang="en-US" sz="4400" dirty="0"/>
          </a:p>
        </p:txBody>
      </p:sp>
    </p:spTree>
    <p:extLst>
      <p:ext uri="{BB962C8B-B14F-4D97-AF65-F5344CB8AC3E}">
        <p14:creationId xmlns:p14="http://schemas.microsoft.com/office/powerpoint/2010/main" val="6771484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z-test</a:t>
            </a:r>
          </a:p>
        </p:txBody>
      </p:sp>
      <p:sp>
        <p:nvSpPr>
          <p:cNvPr id="3" name="Content Placeholder 2"/>
          <p:cNvSpPr>
            <a:spLocks noGrp="1"/>
          </p:cNvSpPr>
          <p:nvPr>
            <p:ph idx="4294967295"/>
          </p:nvPr>
        </p:nvSpPr>
        <p:spPr>
          <a:xfrm>
            <a:off x="338202" y="1304108"/>
            <a:ext cx="8686800" cy="4827588"/>
          </a:xfrm>
        </p:spPr>
        <p:txBody>
          <a:bodyPr>
            <a:normAutofit/>
          </a:bodyPr>
          <a:lstStyle/>
          <a:p>
            <a:r>
              <a:rPr lang="en-US" dirty="0">
                <a:latin typeface="Segoe UI Light" panose="020B0502040204020203" pitchFamily="34" charset="0"/>
                <a:cs typeface="Segoe UI Light" panose="020B0502040204020203" pitchFamily="34" charset="0"/>
              </a:rPr>
              <a:t>The inputs are:</a:t>
            </a:r>
          </a:p>
          <a:p>
            <a:pPr lvl="1"/>
            <a:r>
              <a:rPr lang="en-US" dirty="0">
                <a:latin typeface="Segoe UI Light" panose="020B0502040204020203" pitchFamily="34" charset="0"/>
                <a:cs typeface="Segoe UI Light" panose="020B0502040204020203" pitchFamily="34" charset="0"/>
              </a:rPr>
              <a:t>Data: </a:t>
            </a:r>
            <a:r>
              <a:rPr lang="en-US" dirty="0">
                <a:solidFill>
                  <a:srgbClr val="0000FF"/>
                </a:solidFill>
                <a:latin typeface="Segoe UI Light" panose="020B0502040204020203" pitchFamily="34" charset="0"/>
                <a:cs typeface="Segoe UI Light" panose="020B0502040204020203" pitchFamily="34" charset="0"/>
              </a:rPr>
              <a:t>11.1, 9.4, 9.9, 13.3, 10.3, </a:t>
            </a:r>
            <a:r>
              <a:rPr lang="is-IS" dirty="0">
                <a:solidFill>
                  <a:srgbClr val="0000FF"/>
                </a:solidFill>
                <a:latin typeface="Segoe UI Light" panose="020B0502040204020203" pitchFamily="34" charset="0"/>
                <a:cs typeface="Segoe UI Light" panose="020B0502040204020203" pitchFamily="34" charset="0"/>
              </a:rPr>
              <a:t>…</a:t>
            </a:r>
            <a:endParaRPr lang="en-US" dirty="0">
              <a:solidFill>
                <a:srgbClr val="0000FF"/>
              </a:solidFill>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Null hypothesis: </a:t>
            </a:r>
            <a:r>
              <a:rPr lang="en-US" dirty="0">
                <a:solidFill>
                  <a:srgbClr val="0000FF"/>
                </a:solidFill>
                <a:latin typeface="Segoe UI Light" panose="020B0502040204020203" pitchFamily="34" charset="0"/>
                <a:cs typeface="Segoe UI Light" panose="020B0502040204020203" pitchFamily="34" charset="0"/>
              </a:rPr>
              <a:t>μ=10, </a:t>
            </a:r>
            <a:r>
              <a:rPr lang="en-US" dirty="0" err="1">
                <a:solidFill>
                  <a:srgbClr val="0000FF"/>
                </a:solidFill>
                <a:latin typeface="Segoe UI Light" panose="020B0502040204020203" pitchFamily="34" charset="0"/>
                <a:cs typeface="Segoe UI Light" panose="020B0502040204020203" pitchFamily="34" charset="0"/>
              </a:rPr>
              <a:t>σ</a:t>
            </a:r>
            <a:r>
              <a:rPr lang="en-US" dirty="0">
                <a:solidFill>
                  <a:srgbClr val="0000FF"/>
                </a:solidFill>
                <a:latin typeface="Segoe UI Light" panose="020B0502040204020203" pitchFamily="34" charset="0"/>
                <a:cs typeface="Segoe UI Light" panose="020B0502040204020203" pitchFamily="34" charset="0"/>
              </a:rPr>
              <a:t>=3</a:t>
            </a:r>
          </a:p>
          <a:p>
            <a:pPr lvl="1"/>
            <a:r>
              <a:rPr lang="en-US" dirty="0">
                <a:solidFill>
                  <a:srgbClr val="000000"/>
                </a:solidFill>
                <a:latin typeface="Segoe UI Light" panose="020B0502040204020203" pitchFamily="34" charset="0"/>
                <a:cs typeface="Segoe UI Light" panose="020B0502040204020203" pitchFamily="34" charset="0"/>
              </a:rPr>
              <a:t>Alternative hypothesis: ‘</a:t>
            </a:r>
            <a:r>
              <a:rPr lang="en-US" dirty="0">
                <a:solidFill>
                  <a:srgbClr val="0000FF"/>
                </a:solidFill>
                <a:latin typeface="Segoe UI Light" panose="020B0502040204020203" pitchFamily="34" charset="0"/>
                <a:cs typeface="Segoe UI Light" panose="020B0502040204020203" pitchFamily="34" charset="0"/>
              </a:rPr>
              <a:t>right’ tail (or ‘left’ or ‘both’)</a:t>
            </a:r>
          </a:p>
          <a:p>
            <a:pPr lvl="1"/>
            <a:r>
              <a:rPr lang="en-US" dirty="0">
                <a:latin typeface="Segoe UI Light" panose="020B0502040204020203" pitchFamily="34" charset="0"/>
                <a:cs typeface="Segoe UI Light" panose="020B0502040204020203" pitchFamily="34" charset="0"/>
              </a:rPr>
              <a:t>Significance level: </a:t>
            </a:r>
            <a:r>
              <a:rPr lang="en-US" dirty="0">
                <a:solidFill>
                  <a:srgbClr val="0000FF"/>
                </a:solidFill>
                <a:latin typeface="Segoe UI Light" panose="020B0502040204020203" pitchFamily="34" charset="0"/>
                <a:cs typeface="Segoe UI Light" panose="020B0502040204020203" pitchFamily="34" charset="0"/>
              </a:rPr>
              <a:t>α=0.05.</a:t>
            </a:r>
          </a:p>
          <a:p>
            <a:r>
              <a:rPr lang="en-US" dirty="0">
                <a:solidFill>
                  <a:schemeClr val="bg1"/>
                </a:solidFill>
                <a:latin typeface="Segoe UI Light" panose="020B0502040204020203" pitchFamily="34" charset="0"/>
                <a:cs typeface="Segoe UI Light" panose="020B0502040204020203" pitchFamily="34" charset="0"/>
              </a:rPr>
              <a:t>Outputs are:</a:t>
            </a:r>
          </a:p>
          <a:p>
            <a:pPr lvl="1"/>
            <a:r>
              <a:rPr lang="en-US" dirty="0">
                <a:solidFill>
                  <a:schemeClr val="bg1"/>
                </a:solidFill>
                <a:latin typeface="Segoe UI Light" panose="020B0502040204020203" pitchFamily="34" charset="0"/>
                <a:cs typeface="Segoe UI Light" panose="020B0502040204020203" pitchFamily="34" charset="0"/>
              </a:rPr>
              <a:t>reject or not</a:t>
            </a:r>
          </a:p>
          <a:p>
            <a:pPr lvl="1"/>
            <a:r>
              <a:rPr lang="en-US" dirty="0">
                <a:solidFill>
                  <a:schemeClr val="bg1"/>
                </a:solidFill>
                <a:latin typeface="Segoe UI Light" panose="020B0502040204020203" pitchFamily="34" charset="0"/>
                <a:cs typeface="Segoe UI Light" panose="020B0502040204020203" pitchFamily="34" charset="0"/>
              </a:rPr>
              <a:t>p-value</a:t>
            </a:r>
          </a:p>
          <a:p>
            <a:pPr lvl="1"/>
            <a:r>
              <a:rPr lang="en-US" dirty="0">
                <a:solidFill>
                  <a:schemeClr val="bg1"/>
                </a:solidFill>
                <a:latin typeface="Segoe UI Light" panose="020B0502040204020203" pitchFamily="34" charset="0"/>
                <a:cs typeface="Segoe UI Light" panose="020B0502040204020203" pitchFamily="34" charset="0"/>
              </a:rPr>
              <a:t>(confidence interval, z-score)</a:t>
            </a:r>
          </a:p>
        </p:txBody>
      </p:sp>
    </p:spTree>
    <p:extLst>
      <p:ext uri="{BB962C8B-B14F-4D97-AF65-F5344CB8AC3E}">
        <p14:creationId xmlns:p14="http://schemas.microsoft.com/office/powerpoint/2010/main" val="4452169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z-test</a:t>
            </a:r>
          </a:p>
        </p:txBody>
      </p:sp>
      <p:sp>
        <p:nvSpPr>
          <p:cNvPr id="3" name="Content Placeholder 2"/>
          <p:cNvSpPr>
            <a:spLocks noGrp="1"/>
          </p:cNvSpPr>
          <p:nvPr>
            <p:ph idx="4294967295"/>
          </p:nvPr>
        </p:nvSpPr>
        <p:spPr/>
        <p:txBody>
          <a:bodyPr>
            <a:normAutofit lnSpcReduction="10000"/>
          </a:bodyPr>
          <a:lstStyle/>
          <a:p>
            <a:r>
              <a:rPr lang="en-US" dirty="0"/>
              <a:t>The inputs are:</a:t>
            </a:r>
          </a:p>
          <a:p>
            <a:pPr lvl="1"/>
            <a:r>
              <a:rPr lang="en-US" dirty="0"/>
              <a:t>Data: </a:t>
            </a:r>
            <a:r>
              <a:rPr lang="en-US" dirty="0">
                <a:solidFill>
                  <a:srgbClr val="0000FF"/>
                </a:solidFill>
              </a:rPr>
              <a:t>11.1, 9.4, 9.9, 13.3, 10.3, </a:t>
            </a:r>
            <a:r>
              <a:rPr lang="is-IS" dirty="0">
                <a:solidFill>
                  <a:srgbClr val="0000FF"/>
                </a:solidFill>
              </a:rPr>
              <a:t>…</a:t>
            </a:r>
            <a:endParaRPr lang="en-US" dirty="0">
              <a:solidFill>
                <a:srgbClr val="0000FF"/>
              </a:solidFill>
            </a:endParaRPr>
          </a:p>
          <a:p>
            <a:pPr lvl="1"/>
            <a:r>
              <a:rPr lang="en-US" dirty="0"/>
              <a:t>Null hypothesis: </a:t>
            </a:r>
            <a:r>
              <a:rPr lang="en-US" dirty="0">
                <a:solidFill>
                  <a:srgbClr val="0000FF"/>
                </a:solidFill>
              </a:rPr>
              <a:t>μ=10, </a:t>
            </a:r>
            <a:r>
              <a:rPr lang="en-US" dirty="0" err="1">
                <a:solidFill>
                  <a:srgbClr val="0000FF"/>
                </a:solidFill>
              </a:rPr>
              <a:t>σ</a:t>
            </a:r>
            <a:r>
              <a:rPr lang="en-US" dirty="0">
                <a:solidFill>
                  <a:srgbClr val="0000FF"/>
                </a:solidFill>
              </a:rPr>
              <a:t>=3</a:t>
            </a:r>
          </a:p>
          <a:p>
            <a:pPr lvl="1"/>
            <a:r>
              <a:rPr lang="en-US" dirty="0">
                <a:solidFill>
                  <a:srgbClr val="000000"/>
                </a:solidFill>
              </a:rPr>
              <a:t>Alternative hypothesis: ‘</a:t>
            </a:r>
            <a:r>
              <a:rPr lang="en-US" dirty="0">
                <a:solidFill>
                  <a:srgbClr val="0000FF"/>
                </a:solidFill>
              </a:rPr>
              <a:t>right’ tail (or ‘left’ or ‘both’)</a:t>
            </a:r>
          </a:p>
          <a:p>
            <a:pPr lvl="1"/>
            <a:r>
              <a:rPr lang="en-US" dirty="0"/>
              <a:t>Significance level: </a:t>
            </a:r>
            <a:r>
              <a:rPr lang="en-US" dirty="0">
                <a:solidFill>
                  <a:srgbClr val="0000FF"/>
                </a:solidFill>
              </a:rPr>
              <a:t>α=0.05.</a:t>
            </a:r>
          </a:p>
          <a:p>
            <a:r>
              <a:rPr lang="en-US" dirty="0">
                <a:solidFill>
                  <a:srgbClr val="008000"/>
                </a:solidFill>
              </a:rPr>
              <a:t>Outputs are:</a:t>
            </a:r>
          </a:p>
          <a:p>
            <a:pPr lvl="1"/>
            <a:r>
              <a:rPr lang="en-US" dirty="0">
                <a:solidFill>
                  <a:srgbClr val="008000"/>
                </a:solidFill>
              </a:rPr>
              <a:t>reject or not</a:t>
            </a:r>
          </a:p>
          <a:p>
            <a:pPr lvl="1"/>
            <a:r>
              <a:rPr lang="en-US" dirty="0">
                <a:solidFill>
                  <a:srgbClr val="008000"/>
                </a:solidFill>
              </a:rPr>
              <a:t>p-value</a:t>
            </a:r>
          </a:p>
          <a:p>
            <a:pPr lvl="1"/>
            <a:r>
              <a:rPr lang="en-US" dirty="0">
                <a:solidFill>
                  <a:srgbClr val="008000"/>
                </a:solidFill>
              </a:rPr>
              <a:t>(confidence interval, z-score)</a:t>
            </a:r>
          </a:p>
        </p:txBody>
      </p:sp>
    </p:spTree>
    <p:extLst>
      <p:ext uri="{BB962C8B-B14F-4D97-AF65-F5344CB8AC3E}">
        <p14:creationId xmlns:p14="http://schemas.microsoft.com/office/powerpoint/2010/main" val="8566019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t-test</a:t>
            </a:r>
          </a:p>
        </p:txBody>
      </p:sp>
      <p:sp>
        <p:nvSpPr>
          <p:cNvPr id="3" name="Content Placeholder 2"/>
          <p:cNvSpPr>
            <a:spLocks noGrp="1"/>
          </p:cNvSpPr>
          <p:nvPr>
            <p:ph idx="4294967295"/>
          </p:nvPr>
        </p:nvSpPr>
        <p:spPr/>
        <p:txBody>
          <a:bodyPr/>
          <a:lstStyle/>
          <a:p>
            <a:r>
              <a:rPr lang="en-US" dirty="0"/>
              <a:t>For small samples from a normal distribution with unknown variance.</a:t>
            </a:r>
          </a:p>
        </p:txBody>
      </p:sp>
    </p:spTree>
    <p:extLst>
      <p:ext uri="{BB962C8B-B14F-4D97-AF65-F5344CB8AC3E}">
        <p14:creationId xmlns:p14="http://schemas.microsoft.com/office/powerpoint/2010/main" val="15050190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2137529" y="2520935"/>
            <a:ext cx="5268810" cy="4000203"/>
          </a:xfrm>
          <a:prstGeom prst="rect">
            <a:avLst/>
          </a:prstGeom>
        </p:spPr>
      </p:pic>
      <p:sp>
        <p:nvSpPr>
          <p:cNvPr id="3" name="Content Placeholder 2"/>
          <p:cNvSpPr>
            <a:spLocks noGrp="1"/>
          </p:cNvSpPr>
          <p:nvPr>
            <p:ph idx="1"/>
          </p:nvPr>
        </p:nvSpPr>
        <p:spPr>
          <a:xfrm>
            <a:off x="1981200" y="714987"/>
            <a:ext cx="5988334" cy="1805949"/>
          </a:xfrm>
        </p:spPr>
        <p:txBody>
          <a:bodyPr>
            <a:normAutofit/>
          </a:bodyPr>
          <a:lstStyle/>
          <a:p>
            <a:r>
              <a:rPr lang="en-US" dirty="0">
                <a:solidFill>
                  <a:srgbClr val="0000FF"/>
                </a:solidFill>
              </a:rPr>
              <a:t>H</a:t>
            </a:r>
            <a:r>
              <a:rPr lang="en-US" baseline="-25000" dirty="0">
                <a:solidFill>
                  <a:srgbClr val="0000FF"/>
                </a:solidFill>
              </a:rPr>
              <a:t>0</a:t>
            </a:r>
            <a:r>
              <a:rPr lang="en-US" dirty="0">
                <a:solidFill>
                  <a:srgbClr val="0000FF"/>
                </a:solidFill>
              </a:rPr>
              <a:t>: μ=10</a:t>
            </a:r>
          </a:p>
          <a:p>
            <a:r>
              <a:rPr lang="en-US" dirty="0">
                <a:solidFill>
                  <a:srgbClr val="0000FF"/>
                </a:solidFill>
              </a:rPr>
              <a:t>H</a:t>
            </a:r>
            <a:r>
              <a:rPr lang="en-US" baseline="-25000" dirty="0">
                <a:solidFill>
                  <a:srgbClr val="0000FF"/>
                </a:solidFill>
              </a:rPr>
              <a:t>1</a:t>
            </a:r>
            <a:r>
              <a:rPr lang="en-US" dirty="0">
                <a:solidFill>
                  <a:srgbClr val="0000FF"/>
                </a:solidFill>
              </a:rPr>
              <a:t>: μ</a:t>
            </a:r>
            <a:r>
              <a:rPr lang="en-US" dirty="0">
                <a:solidFill>
                  <a:srgbClr val="0000FF"/>
                </a:solidFill>
                <a:sym typeface="Wingdings"/>
              </a:rPr>
              <a:t>≠</a:t>
            </a:r>
            <a:r>
              <a:rPr lang="en-US" dirty="0">
                <a:solidFill>
                  <a:srgbClr val="0000FF"/>
                </a:solidFill>
              </a:rPr>
              <a:t>10</a:t>
            </a:r>
          </a:p>
          <a:p>
            <a:pPr marL="0" indent="0">
              <a:buNone/>
            </a:pPr>
            <a:r>
              <a:rPr lang="en-US" dirty="0">
                <a:solidFill>
                  <a:srgbClr val="0000FF"/>
                </a:solidFill>
              </a:rPr>
              <a:t>Data: 11.1, 9.4, 9.9, 13.3, 10.3, </a:t>
            </a:r>
            <a:r>
              <a:rPr lang="is-IS" dirty="0">
                <a:solidFill>
                  <a:srgbClr val="0000FF"/>
                </a:solidFill>
              </a:rPr>
              <a:t>…</a:t>
            </a:r>
            <a:endParaRPr lang="en-US" dirty="0">
              <a:solidFill>
                <a:srgbClr val="0000FF"/>
              </a:solidFill>
            </a:endParaRPr>
          </a:p>
          <a:p>
            <a:endParaRPr lang="en-US" dirty="0"/>
          </a:p>
        </p:txBody>
      </p:sp>
      <p:pic>
        <p:nvPicPr>
          <p:cNvPr id="11" name="Picture 10" descr="IMG_078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675" y="1213208"/>
            <a:ext cx="2436410" cy="1827308"/>
          </a:xfrm>
          <a:prstGeom prst="rect">
            <a:avLst/>
          </a:prstGeom>
          <a:scene3d>
            <a:camera prst="orthographicFront">
              <a:rot lat="0" lon="0" rev="16200000"/>
            </a:camera>
            <a:lightRig rig="threePt" dir="t"/>
          </a:scene3d>
        </p:spPr>
      </p:pic>
      <p:sp>
        <p:nvSpPr>
          <p:cNvPr id="12" name="Content Placeholder 2"/>
          <p:cNvSpPr txBox="1">
            <a:spLocks/>
          </p:cNvSpPr>
          <p:nvPr/>
        </p:nvSpPr>
        <p:spPr>
          <a:xfrm>
            <a:off x="5505523" y="3208338"/>
            <a:ext cx="5988334" cy="18059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400" dirty="0">
                <a:solidFill>
                  <a:srgbClr val="0000FF"/>
                </a:solidFill>
              </a:rPr>
              <a:t>z-test</a:t>
            </a:r>
          </a:p>
          <a:p>
            <a:endParaRPr lang="en-US" sz="4400" dirty="0"/>
          </a:p>
        </p:txBody>
      </p:sp>
    </p:spTree>
    <p:extLst>
      <p:ext uri="{BB962C8B-B14F-4D97-AF65-F5344CB8AC3E}">
        <p14:creationId xmlns:p14="http://schemas.microsoft.com/office/powerpoint/2010/main" val="14292591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07429" y="2664823"/>
            <a:ext cx="4917258" cy="3857985"/>
          </a:xfrm>
          <a:prstGeom prst="rect">
            <a:avLst/>
          </a:prstGeom>
        </p:spPr>
      </p:pic>
      <p:sp>
        <p:nvSpPr>
          <p:cNvPr id="3" name="Content Placeholder 2"/>
          <p:cNvSpPr>
            <a:spLocks noGrp="1"/>
          </p:cNvSpPr>
          <p:nvPr>
            <p:ph idx="1"/>
          </p:nvPr>
        </p:nvSpPr>
        <p:spPr>
          <a:xfrm>
            <a:off x="1981200" y="714987"/>
            <a:ext cx="5988334" cy="1805949"/>
          </a:xfrm>
        </p:spPr>
        <p:txBody>
          <a:bodyPr>
            <a:normAutofit/>
          </a:bodyPr>
          <a:lstStyle/>
          <a:p>
            <a:r>
              <a:rPr lang="en-US" dirty="0">
                <a:solidFill>
                  <a:srgbClr val="0000FF"/>
                </a:solidFill>
              </a:rPr>
              <a:t>H</a:t>
            </a:r>
            <a:r>
              <a:rPr lang="en-US" baseline="-25000" dirty="0">
                <a:solidFill>
                  <a:srgbClr val="0000FF"/>
                </a:solidFill>
              </a:rPr>
              <a:t>0</a:t>
            </a:r>
            <a:r>
              <a:rPr lang="en-US" dirty="0">
                <a:solidFill>
                  <a:srgbClr val="0000FF"/>
                </a:solidFill>
              </a:rPr>
              <a:t>: μ=10</a:t>
            </a:r>
          </a:p>
          <a:p>
            <a:r>
              <a:rPr lang="en-US" dirty="0">
                <a:solidFill>
                  <a:srgbClr val="0000FF"/>
                </a:solidFill>
              </a:rPr>
              <a:t>H</a:t>
            </a:r>
            <a:r>
              <a:rPr lang="en-US" baseline="-25000" dirty="0">
                <a:solidFill>
                  <a:srgbClr val="0000FF"/>
                </a:solidFill>
              </a:rPr>
              <a:t>1</a:t>
            </a:r>
            <a:r>
              <a:rPr lang="en-US" dirty="0">
                <a:solidFill>
                  <a:srgbClr val="0000FF"/>
                </a:solidFill>
              </a:rPr>
              <a:t>: μ</a:t>
            </a:r>
            <a:r>
              <a:rPr lang="en-US" dirty="0">
                <a:solidFill>
                  <a:srgbClr val="0000FF"/>
                </a:solidFill>
                <a:sym typeface="Wingdings"/>
              </a:rPr>
              <a:t>≠</a:t>
            </a:r>
            <a:r>
              <a:rPr lang="en-US" dirty="0">
                <a:solidFill>
                  <a:srgbClr val="0000FF"/>
                </a:solidFill>
              </a:rPr>
              <a:t>10</a:t>
            </a:r>
          </a:p>
          <a:p>
            <a:pPr marL="0" indent="0">
              <a:buNone/>
            </a:pPr>
            <a:r>
              <a:rPr lang="en-US" dirty="0">
                <a:solidFill>
                  <a:srgbClr val="0000FF"/>
                </a:solidFill>
              </a:rPr>
              <a:t>Data: 11.1, 9.4, 9.9, 13.3, 10.3, </a:t>
            </a:r>
            <a:r>
              <a:rPr lang="is-IS" dirty="0">
                <a:solidFill>
                  <a:srgbClr val="0000FF"/>
                </a:solidFill>
              </a:rPr>
              <a:t>…</a:t>
            </a:r>
            <a:endParaRPr lang="en-US" dirty="0">
              <a:solidFill>
                <a:srgbClr val="0000FF"/>
              </a:solidFill>
            </a:endParaRPr>
          </a:p>
          <a:p>
            <a:endParaRPr lang="en-US" dirty="0"/>
          </a:p>
        </p:txBody>
      </p:sp>
      <p:pic>
        <p:nvPicPr>
          <p:cNvPr id="11" name="Picture 10" descr="IMG_078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675" y="1213208"/>
            <a:ext cx="2436410" cy="1827308"/>
          </a:xfrm>
          <a:prstGeom prst="rect">
            <a:avLst/>
          </a:prstGeom>
          <a:scene3d>
            <a:camera prst="orthographicFront">
              <a:rot lat="0" lon="0" rev="16200000"/>
            </a:camera>
            <a:lightRig rig="threePt" dir="t"/>
          </a:scene3d>
        </p:spPr>
      </p:pic>
      <p:sp>
        <p:nvSpPr>
          <p:cNvPr id="8" name="TextBox 7"/>
          <p:cNvSpPr txBox="1"/>
          <p:nvPr/>
        </p:nvSpPr>
        <p:spPr>
          <a:xfrm>
            <a:off x="5940717" y="3752537"/>
            <a:ext cx="4271368" cy="1077218"/>
          </a:xfrm>
          <a:prstGeom prst="rect">
            <a:avLst/>
          </a:prstGeom>
          <a:solidFill>
            <a:schemeClr val="bg1"/>
          </a:solidFill>
          <a:ln>
            <a:solidFill>
              <a:schemeClr val="bg1"/>
            </a:solidFill>
          </a:ln>
        </p:spPr>
        <p:txBody>
          <a:bodyPr wrap="square" rtlCol="0">
            <a:spAutoFit/>
          </a:bodyPr>
          <a:lstStyle/>
          <a:p>
            <a:r>
              <a:rPr lang="en-US" sz="3200" dirty="0"/>
              <a:t>This is a t distribution, not a normal distribution</a:t>
            </a:r>
          </a:p>
        </p:txBody>
      </p:sp>
    </p:spTree>
    <p:extLst>
      <p:ext uri="{BB962C8B-B14F-4D97-AF65-F5344CB8AC3E}">
        <p14:creationId xmlns:p14="http://schemas.microsoft.com/office/powerpoint/2010/main" val="13731525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14987"/>
            <a:ext cx="5988334" cy="1805949"/>
          </a:xfrm>
        </p:spPr>
        <p:txBody>
          <a:bodyPr>
            <a:normAutofit/>
          </a:bodyPr>
          <a:lstStyle/>
          <a:p>
            <a:r>
              <a:rPr lang="en-US" dirty="0">
                <a:solidFill>
                  <a:srgbClr val="0000FF"/>
                </a:solidFill>
              </a:rPr>
              <a:t>H</a:t>
            </a:r>
            <a:r>
              <a:rPr lang="en-US" baseline="-25000" dirty="0">
                <a:solidFill>
                  <a:srgbClr val="0000FF"/>
                </a:solidFill>
              </a:rPr>
              <a:t>0</a:t>
            </a:r>
            <a:r>
              <a:rPr lang="en-US" dirty="0">
                <a:solidFill>
                  <a:srgbClr val="0000FF"/>
                </a:solidFill>
              </a:rPr>
              <a:t>: μ=10</a:t>
            </a:r>
          </a:p>
          <a:p>
            <a:r>
              <a:rPr lang="en-US" dirty="0">
                <a:solidFill>
                  <a:srgbClr val="0000FF"/>
                </a:solidFill>
              </a:rPr>
              <a:t>H</a:t>
            </a:r>
            <a:r>
              <a:rPr lang="en-US" baseline="-25000" dirty="0">
                <a:solidFill>
                  <a:srgbClr val="0000FF"/>
                </a:solidFill>
              </a:rPr>
              <a:t>1</a:t>
            </a:r>
            <a:r>
              <a:rPr lang="en-US" dirty="0">
                <a:solidFill>
                  <a:srgbClr val="0000FF"/>
                </a:solidFill>
              </a:rPr>
              <a:t>: μ</a:t>
            </a:r>
            <a:r>
              <a:rPr lang="en-US" dirty="0">
                <a:solidFill>
                  <a:srgbClr val="0000FF"/>
                </a:solidFill>
                <a:sym typeface="Wingdings"/>
              </a:rPr>
              <a:t>≠</a:t>
            </a:r>
            <a:r>
              <a:rPr lang="en-US" dirty="0">
                <a:solidFill>
                  <a:srgbClr val="0000FF"/>
                </a:solidFill>
              </a:rPr>
              <a:t>10</a:t>
            </a:r>
          </a:p>
          <a:p>
            <a:pPr marL="0" indent="0">
              <a:buNone/>
            </a:pPr>
            <a:r>
              <a:rPr lang="en-US" dirty="0">
                <a:solidFill>
                  <a:srgbClr val="0000FF"/>
                </a:solidFill>
              </a:rPr>
              <a:t>Data: 11.1, 9.4, 9.9, 13.3, 10.3, </a:t>
            </a:r>
            <a:r>
              <a:rPr lang="is-IS" dirty="0">
                <a:solidFill>
                  <a:srgbClr val="0000FF"/>
                </a:solidFill>
              </a:rPr>
              <a:t>…</a:t>
            </a:r>
            <a:endParaRPr lang="en-US" dirty="0">
              <a:solidFill>
                <a:srgbClr val="0000FF"/>
              </a:solidFill>
            </a:endParaRPr>
          </a:p>
          <a:p>
            <a:endParaRPr lang="en-US" dirty="0"/>
          </a:p>
        </p:txBody>
      </p:sp>
      <p:pic>
        <p:nvPicPr>
          <p:cNvPr id="11" name="Picture 10" descr="IMG_078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5675" y="1213208"/>
            <a:ext cx="2436410" cy="1827308"/>
          </a:xfrm>
          <a:prstGeom prst="rect">
            <a:avLst/>
          </a:prstGeom>
          <a:scene3d>
            <a:camera prst="orthographicFront">
              <a:rot lat="0" lon="0" rev="16200000"/>
            </a:camera>
            <a:lightRig rig="threePt" dir="t"/>
          </a:scene3d>
        </p:spPr>
      </p:pic>
      <p:pic>
        <p:nvPicPr>
          <p:cNvPr id="12" name="Picture 11"/>
          <p:cNvPicPr>
            <a:picLocks noChangeAspect="1"/>
          </p:cNvPicPr>
          <p:nvPr/>
        </p:nvPicPr>
        <p:blipFill>
          <a:blip r:embed="rId4"/>
          <a:stretch>
            <a:fillRect/>
          </a:stretch>
        </p:blipFill>
        <p:spPr>
          <a:xfrm>
            <a:off x="2207429" y="2664823"/>
            <a:ext cx="4917258" cy="3857985"/>
          </a:xfrm>
          <a:prstGeom prst="rect">
            <a:avLst/>
          </a:prstGeom>
        </p:spPr>
      </p:pic>
    </p:spTree>
    <p:extLst>
      <p:ext uri="{BB962C8B-B14F-4D97-AF65-F5344CB8AC3E}">
        <p14:creationId xmlns:p14="http://schemas.microsoft.com/office/powerpoint/2010/main" val="2540446513"/>
      </p:ext>
    </p:extLst>
  </p:cSld>
  <p:clrMapOvr>
    <a:masterClrMapping/>
  </p:clrMapOvr>
</p:sld>
</file>

<file path=ppt/theme/theme1.xml><?xml version="1.0" encoding="utf-8"?>
<a:theme xmlns:a="http://schemas.openxmlformats.org/drawingml/2006/main" name="Segoe content and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1318</TotalTime>
  <Words>10589</Words>
  <Application>Microsoft Office PowerPoint</Application>
  <PresentationFormat>Widescreen</PresentationFormat>
  <Paragraphs>905</Paragraphs>
  <Slides>144</Slides>
  <Notes>126</Notes>
  <HiddenSlides>5</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144</vt:i4>
      </vt:variant>
    </vt:vector>
  </HeadingPairs>
  <TitlesOfParts>
    <vt:vector size="153" baseType="lpstr">
      <vt:lpstr>Arial</vt:lpstr>
      <vt:lpstr>Calibri</vt:lpstr>
      <vt:lpstr>Segoe UI</vt:lpstr>
      <vt:lpstr>Segoe UI Light</vt:lpstr>
      <vt:lpstr>Times New Roman</vt:lpstr>
      <vt:lpstr>Wingdings</vt:lpstr>
      <vt:lpstr>Segoe content and title</vt:lpstr>
      <vt:lpstr>Equation</vt:lpstr>
      <vt:lpstr>Document</vt:lpstr>
      <vt:lpstr>PowerPoint Presentation</vt:lpstr>
      <vt:lpstr>Simulation</vt:lpstr>
      <vt:lpstr>“The Squish”</vt:lpstr>
      <vt:lpstr>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Simulating</vt:lpstr>
      <vt:lpstr>PowerPoint Presentation</vt:lpstr>
      <vt:lpstr>Simulation</vt:lpstr>
      <vt:lpstr>PowerPoint Presentation</vt:lpstr>
      <vt:lpstr>Confidence Intervals</vt:lpstr>
      <vt:lpstr>Confidence Intervals</vt:lpstr>
      <vt:lpstr>Confidence Intervals</vt:lpstr>
      <vt:lpstr>Confidence Intervals</vt:lpstr>
      <vt:lpstr>Confidence Intervals</vt:lpstr>
      <vt:lpstr>Confidence Intervals</vt:lpstr>
      <vt:lpstr>Confidence Intervals</vt:lpstr>
      <vt:lpstr>Confidence Intervals</vt:lpstr>
      <vt:lpstr>Confidence Intervals</vt:lpstr>
      <vt:lpstr>Confidence Intervals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Confidence Intervals</vt:lpstr>
      <vt:lpstr>Confidence Intervals</vt:lpstr>
      <vt:lpstr>Confidence Intervals</vt:lpstr>
      <vt:lpstr>Confidence Intervals</vt:lpstr>
      <vt:lpstr>Confidence Intervals</vt:lpstr>
      <vt:lpstr>Confidence Intervals</vt:lpstr>
      <vt:lpstr>PowerPoint Presentation</vt:lpstr>
      <vt:lpstr>Confidence Intervals</vt:lpstr>
      <vt:lpstr>Confidence Intervals</vt:lpstr>
      <vt:lpstr>Next year</vt:lpstr>
      <vt:lpstr>Next year</vt:lpstr>
      <vt:lpstr>Next year</vt:lpstr>
      <vt:lpstr>Confidence Intervals</vt:lpstr>
      <vt:lpstr>PowerPoint Presentation</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Risky Gambling</vt:lpstr>
      <vt:lpstr>Outline for Tests</vt:lpstr>
      <vt:lpstr>Outline for Tests</vt:lpstr>
      <vt:lpstr>Outline for Tests</vt:lpstr>
      <vt:lpstr>Outline for Tests</vt:lpstr>
      <vt:lpstr>Outline for Tests</vt:lpstr>
      <vt:lpstr>Outline for Tests</vt:lpstr>
      <vt:lpstr>Outline for Tests</vt:lpstr>
      <vt:lpstr>Outline for Tests</vt:lpstr>
      <vt:lpstr>Hypothesis Testing</vt:lpstr>
      <vt:lpstr>PowerPoint Presentation</vt:lpstr>
      <vt:lpstr>PowerPoint Presentation</vt:lpstr>
      <vt:lpstr>PowerPoint Presentation</vt:lpstr>
      <vt:lpstr>z-test</vt:lpstr>
      <vt:lpstr>z-test</vt:lpstr>
      <vt:lpstr>t-test</vt:lpstr>
      <vt:lpstr>PowerPoint Presentation</vt:lpstr>
      <vt:lpstr>PowerPoint Presentation</vt:lpstr>
      <vt:lpstr>PowerPoint Presentation</vt:lpstr>
      <vt:lpstr>PowerPoint Presentation</vt:lpstr>
      <vt:lpstr>PowerPoint Presentation</vt:lpstr>
      <vt:lpstr>t-test</vt:lpstr>
      <vt:lpstr>Tests for the mean</vt:lpstr>
      <vt:lpstr>Tests for the mean</vt:lpstr>
      <vt:lpstr>Many other tests</vt:lpstr>
      <vt:lpstr>Two-sample tests</vt:lpstr>
      <vt:lpstr>Two-sample t-test</vt:lpstr>
      <vt:lpstr>Which t-test to conduct?</vt:lpstr>
      <vt:lpstr>Which t-test to conduct?</vt:lpstr>
      <vt:lpstr>Matched pairs t-test</vt:lpstr>
      <vt:lpstr>Matched pairs t-test</vt:lpstr>
      <vt:lpstr>Two independent samples t-test</vt:lpstr>
      <vt:lpstr>Many other tests</vt:lpstr>
      <vt:lpstr>PowerPoint Presentation</vt:lpstr>
      <vt:lpstr>Practice</vt:lpstr>
      <vt:lpstr>Practice</vt:lpstr>
      <vt:lpstr>Practice</vt:lpstr>
      <vt:lpstr>Practice</vt:lpstr>
      <vt:lpstr>Practice</vt:lpstr>
      <vt:lpstr>Practice</vt:lpstr>
      <vt:lpstr>Practice</vt:lpstr>
      <vt:lpstr>PowerPoint Presentation</vt:lpstr>
      <vt:lpstr>Errors</vt:lpstr>
      <vt:lpstr>Errors</vt:lpstr>
      <vt:lpstr>PowerPoint Presentation</vt:lpstr>
      <vt:lpstr>PowerPoint Presentation</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Quiz: Misconceptions about Hypothesis Testing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Cynthia Rudin</dc:creator>
  <cp:lastModifiedBy>Graeme Malcolm</cp:lastModifiedBy>
  <cp:revision>38</cp:revision>
  <dcterms:created xsi:type="dcterms:W3CDTF">2016-02-28T04:30:21Z</dcterms:created>
  <dcterms:modified xsi:type="dcterms:W3CDTF">2016-08-11T19:32:55Z</dcterms:modified>
</cp:coreProperties>
</file>