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3"/>
  </p:notesMasterIdLst>
  <p:handoutMasterIdLst>
    <p:handoutMasterId r:id="rId94"/>
  </p:handoutMasterIdLst>
  <p:sldIdLst>
    <p:sldId id="271" r:id="rId5"/>
    <p:sldId id="389" r:id="rId6"/>
    <p:sldId id="278" r:id="rId7"/>
    <p:sldId id="357" r:id="rId8"/>
    <p:sldId id="395" r:id="rId9"/>
    <p:sldId id="465" r:id="rId10"/>
    <p:sldId id="363" r:id="rId11"/>
    <p:sldId id="364" r:id="rId12"/>
    <p:sldId id="365" r:id="rId13"/>
    <p:sldId id="366" r:id="rId14"/>
    <p:sldId id="367" r:id="rId15"/>
    <p:sldId id="368" r:id="rId16"/>
    <p:sldId id="408" r:id="rId17"/>
    <p:sldId id="373" r:id="rId18"/>
    <p:sldId id="397" r:id="rId19"/>
    <p:sldId id="375" r:id="rId20"/>
    <p:sldId id="376" r:id="rId21"/>
    <p:sldId id="377" r:id="rId22"/>
    <p:sldId id="378" r:id="rId23"/>
    <p:sldId id="379" r:id="rId24"/>
    <p:sldId id="381" r:id="rId25"/>
    <p:sldId id="382" r:id="rId26"/>
    <p:sldId id="383" r:id="rId27"/>
    <p:sldId id="384" r:id="rId28"/>
    <p:sldId id="386" r:id="rId29"/>
    <p:sldId id="387" r:id="rId30"/>
    <p:sldId id="409" r:id="rId31"/>
    <p:sldId id="398" r:id="rId32"/>
    <p:sldId id="390" r:id="rId33"/>
    <p:sldId id="392" r:id="rId34"/>
    <p:sldId id="410" r:id="rId35"/>
    <p:sldId id="400" r:id="rId36"/>
    <p:sldId id="466" r:id="rId37"/>
    <p:sldId id="467" r:id="rId38"/>
    <p:sldId id="411" r:id="rId39"/>
    <p:sldId id="456" r:id="rId40"/>
    <p:sldId id="457" r:id="rId41"/>
    <p:sldId id="458" r:id="rId42"/>
    <p:sldId id="459" r:id="rId43"/>
    <p:sldId id="460" r:id="rId44"/>
    <p:sldId id="461" r:id="rId45"/>
    <p:sldId id="462" r:id="rId46"/>
    <p:sldId id="463" r:id="rId47"/>
    <p:sldId id="451" r:id="rId48"/>
    <p:sldId id="412" r:id="rId49"/>
    <p:sldId id="413" r:id="rId50"/>
    <p:sldId id="414" r:id="rId51"/>
    <p:sldId id="415" r:id="rId52"/>
    <p:sldId id="416" r:id="rId53"/>
    <p:sldId id="417" r:id="rId54"/>
    <p:sldId id="418" r:id="rId55"/>
    <p:sldId id="419" r:id="rId56"/>
    <p:sldId id="420" r:id="rId57"/>
    <p:sldId id="421"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7" r:id="rId74"/>
    <p:sldId id="438" r:id="rId75"/>
    <p:sldId id="439" r:id="rId76"/>
    <p:sldId id="440" r:id="rId77"/>
    <p:sldId id="441" r:id="rId78"/>
    <p:sldId id="442" r:id="rId79"/>
    <p:sldId id="443" r:id="rId80"/>
    <p:sldId id="452" r:id="rId81"/>
    <p:sldId id="455" r:id="rId82"/>
    <p:sldId id="444" r:id="rId83"/>
    <p:sldId id="445" r:id="rId84"/>
    <p:sldId id="446" r:id="rId85"/>
    <p:sldId id="447" r:id="rId86"/>
    <p:sldId id="448" r:id="rId87"/>
    <p:sldId id="449" r:id="rId88"/>
    <p:sldId id="450" r:id="rId89"/>
    <p:sldId id="454" r:id="rId90"/>
    <p:sldId id="453" r:id="rId91"/>
    <p:sldId id="360"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47" d="100"/>
          <a:sy n="47" d="100"/>
        </p:scale>
        <p:origin x="543" y="39"/>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10</a:t>
            </a:fld>
            <a:endParaRPr lang="en-GB"/>
          </a:p>
        </p:txBody>
      </p:sp>
    </p:spTree>
    <p:extLst>
      <p:ext uri="{BB962C8B-B14F-4D97-AF65-F5344CB8AC3E}">
        <p14:creationId xmlns:p14="http://schemas.microsoft.com/office/powerpoint/2010/main" val="106471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27DA1CC-A585-4DA4-A962-B5739F21F171}" type="slidenum">
              <a:rPr lang="en-GB" smtClean="0"/>
              <a:t>11</a:t>
            </a:fld>
            <a:endParaRPr lang="en-GB"/>
          </a:p>
        </p:txBody>
      </p:sp>
    </p:spTree>
    <p:extLst>
      <p:ext uri="{BB962C8B-B14F-4D97-AF65-F5344CB8AC3E}">
        <p14:creationId xmlns:p14="http://schemas.microsoft.com/office/powerpoint/2010/main" val="2420495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15</a:t>
            </a:fld>
            <a:endParaRPr lang="en-GB"/>
          </a:p>
        </p:txBody>
      </p:sp>
    </p:spTree>
    <p:extLst>
      <p:ext uri="{BB962C8B-B14F-4D97-AF65-F5344CB8AC3E}">
        <p14:creationId xmlns:p14="http://schemas.microsoft.com/office/powerpoint/2010/main" val="3945895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16</a:t>
            </a:fld>
            <a:endParaRPr lang="en-GB"/>
          </a:p>
        </p:txBody>
      </p:sp>
    </p:spTree>
    <p:extLst>
      <p:ext uri="{BB962C8B-B14F-4D97-AF65-F5344CB8AC3E}">
        <p14:creationId xmlns:p14="http://schemas.microsoft.com/office/powerpoint/2010/main" val="92234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17</a:t>
            </a:fld>
            <a:endParaRPr lang="en-GB"/>
          </a:p>
        </p:txBody>
      </p:sp>
    </p:spTree>
    <p:extLst>
      <p:ext uri="{BB962C8B-B14F-4D97-AF65-F5344CB8AC3E}">
        <p14:creationId xmlns:p14="http://schemas.microsoft.com/office/powerpoint/2010/main" val="3995969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18</a:t>
            </a:fld>
            <a:endParaRPr lang="en-GB"/>
          </a:p>
        </p:txBody>
      </p:sp>
    </p:spTree>
    <p:extLst>
      <p:ext uri="{BB962C8B-B14F-4D97-AF65-F5344CB8AC3E}">
        <p14:creationId xmlns:p14="http://schemas.microsoft.com/office/powerpoint/2010/main" val="1622503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19</a:t>
            </a:fld>
            <a:endParaRPr lang="en-GB"/>
          </a:p>
        </p:txBody>
      </p:sp>
    </p:spTree>
    <p:extLst>
      <p:ext uri="{BB962C8B-B14F-4D97-AF65-F5344CB8AC3E}">
        <p14:creationId xmlns:p14="http://schemas.microsoft.com/office/powerpoint/2010/main" val="351071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20</a:t>
            </a:fld>
            <a:endParaRPr lang="en-GB"/>
          </a:p>
        </p:txBody>
      </p:sp>
    </p:spTree>
    <p:extLst>
      <p:ext uri="{BB962C8B-B14F-4D97-AF65-F5344CB8AC3E}">
        <p14:creationId xmlns:p14="http://schemas.microsoft.com/office/powerpoint/2010/main" val="743068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21</a:t>
            </a:fld>
            <a:endParaRPr lang="en-GB"/>
          </a:p>
        </p:txBody>
      </p:sp>
    </p:spTree>
    <p:extLst>
      <p:ext uri="{BB962C8B-B14F-4D97-AF65-F5344CB8AC3E}">
        <p14:creationId xmlns:p14="http://schemas.microsoft.com/office/powerpoint/2010/main" val="293940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766611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22</a:t>
            </a:fld>
            <a:endParaRPr lang="en-GB"/>
          </a:p>
        </p:txBody>
      </p:sp>
    </p:spTree>
    <p:extLst>
      <p:ext uri="{BB962C8B-B14F-4D97-AF65-F5344CB8AC3E}">
        <p14:creationId xmlns:p14="http://schemas.microsoft.com/office/powerpoint/2010/main" val="4240218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23</a:t>
            </a:fld>
            <a:endParaRPr lang="en-GB"/>
          </a:p>
        </p:txBody>
      </p:sp>
    </p:spTree>
    <p:extLst>
      <p:ext uri="{BB962C8B-B14F-4D97-AF65-F5344CB8AC3E}">
        <p14:creationId xmlns:p14="http://schemas.microsoft.com/office/powerpoint/2010/main" val="263920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26</a:t>
            </a:fld>
            <a:endParaRPr lang="en-GB"/>
          </a:p>
        </p:txBody>
      </p:sp>
    </p:spTree>
    <p:extLst>
      <p:ext uri="{BB962C8B-B14F-4D97-AF65-F5344CB8AC3E}">
        <p14:creationId xmlns:p14="http://schemas.microsoft.com/office/powerpoint/2010/main" val="21569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0B32F9A-4424-4E8F-AB78-9E5490913D04}" type="slidenum">
              <a:rPr lang="en-GB" smtClean="0"/>
              <a:t>29</a:t>
            </a:fld>
            <a:endParaRPr lang="en-GB"/>
          </a:p>
        </p:txBody>
      </p:sp>
    </p:spTree>
    <p:extLst>
      <p:ext uri="{BB962C8B-B14F-4D97-AF65-F5344CB8AC3E}">
        <p14:creationId xmlns:p14="http://schemas.microsoft.com/office/powerpoint/2010/main" val="3534051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5/19/2016 8:38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2651241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0B32F9A-4424-4E8F-AB78-9E5490913D04}" type="slidenum">
              <a:rPr lang="en-GB" smtClean="0"/>
              <a:t>33</a:t>
            </a:fld>
            <a:endParaRPr lang="en-GB"/>
          </a:p>
        </p:txBody>
      </p:sp>
    </p:spTree>
    <p:extLst>
      <p:ext uri="{BB962C8B-B14F-4D97-AF65-F5344CB8AC3E}">
        <p14:creationId xmlns:p14="http://schemas.microsoft.com/office/powerpoint/2010/main" val="4109667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5/19/2016 8:38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24033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9611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Tree>
    <p:extLst>
      <p:ext uri="{BB962C8B-B14F-4D97-AF65-F5344CB8AC3E}">
        <p14:creationId xmlns:p14="http://schemas.microsoft.com/office/powerpoint/2010/main" val="1200283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294181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2837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788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5/19/2016 8:38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76</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08779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8638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80</a:t>
            </a:fld>
            <a:endParaRPr lang="en-US" dirty="0"/>
          </a:p>
        </p:txBody>
      </p:sp>
    </p:spTree>
    <p:extLst>
      <p:ext uri="{BB962C8B-B14F-4D97-AF65-F5344CB8AC3E}">
        <p14:creationId xmlns:p14="http://schemas.microsoft.com/office/powerpoint/2010/main" val="2529254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81</a:t>
            </a:fld>
            <a:endParaRPr lang="en-US" dirty="0"/>
          </a:p>
        </p:txBody>
      </p:sp>
    </p:spTree>
    <p:extLst>
      <p:ext uri="{BB962C8B-B14F-4D97-AF65-F5344CB8AC3E}">
        <p14:creationId xmlns:p14="http://schemas.microsoft.com/office/powerpoint/2010/main" val="37601303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83</a:t>
            </a:fld>
            <a:endParaRPr lang="en-US" dirty="0"/>
          </a:p>
        </p:txBody>
      </p:sp>
    </p:spTree>
    <p:extLst>
      <p:ext uri="{BB962C8B-B14F-4D97-AF65-F5344CB8AC3E}">
        <p14:creationId xmlns:p14="http://schemas.microsoft.com/office/powerpoint/2010/main" val="8807779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84</a:t>
            </a:fld>
            <a:endParaRPr lang="en-US" dirty="0"/>
          </a:p>
        </p:txBody>
      </p:sp>
    </p:spTree>
    <p:extLst>
      <p:ext uri="{BB962C8B-B14F-4D97-AF65-F5344CB8AC3E}">
        <p14:creationId xmlns:p14="http://schemas.microsoft.com/office/powerpoint/2010/main" val="3405378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5/19/2016 8:38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85</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413015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4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6</a:t>
            </a:fld>
            <a:endParaRPr lang="en-GB"/>
          </a:p>
        </p:txBody>
      </p:sp>
    </p:spTree>
    <p:extLst>
      <p:ext uri="{BB962C8B-B14F-4D97-AF65-F5344CB8AC3E}">
        <p14:creationId xmlns:p14="http://schemas.microsoft.com/office/powerpoint/2010/main" val="3673798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7</a:t>
            </a:fld>
            <a:endParaRPr lang="en-GB"/>
          </a:p>
        </p:txBody>
      </p:sp>
    </p:spTree>
    <p:extLst>
      <p:ext uri="{BB962C8B-B14F-4D97-AF65-F5344CB8AC3E}">
        <p14:creationId xmlns:p14="http://schemas.microsoft.com/office/powerpoint/2010/main" val="404145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8</a:t>
            </a:fld>
            <a:endParaRPr lang="en-GB"/>
          </a:p>
        </p:txBody>
      </p:sp>
    </p:spTree>
    <p:extLst>
      <p:ext uri="{BB962C8B-B14F-4D97-AF65-F5344CB8AC3E}">
        <p14:creationId xmlns:p14="http://schemas.microsoft.com/office/powerpoint/2010/main" val="419179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9</a:t>
            </a:fld>
            <a:endParaRPr lang="en-GB"/>
          </a:p>
        </p:txBody>
      </p:sp>
    </p:spTree>
    <p:extLst>
      <p:ext uri="{BB962C8B-B14F-4D97-AF65-F5344CB8AC3E}">
        <p14:creationId xmlns:p14="http://schemas.microsoft.com/office/powerpoint/2010/main" val="2488509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Principle Consultant, Quantia Analytics, LLC</a:t>
            </a:r>
          </a:p>
        </p:txBody>
      </p:sp>
      <p:sp>
        <p:nvSpPr>
          <p:cNvPr id="2" name="Title 1"/>
          <p:cNvSpPr>
            <a:spLocks noGrp="1"/>
          </p:cNvSpPr>
          <p:nvPr>
            <p:ph type="ctrTitle"/>
          </p:nvPr>
        </p:nvSpPr>
        <p:spPr>
          <a:solidFill>
            <a:srgbClr val="007233"/>
          </a:solidFill>
        </p:spPr>
        <p:txBody>
          <a:bodyPr/>
          <a:lstStyle/>
          <a:p>
            <a:r>
              <a:rPr lang="en-US" sz="4000" dirty="0"/>
              <a:t>Exploring and Visualizing Data</a:t>
            </a:r>
          </a:p>
        </p:txBody>
      </p:sp>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graphicFrame>
        <p:nvGraphicFramePr>
          <p:cNvPr id="4" name="Table 3"/>
          <p:cNvGraphicFramePr>
            <a:graphicFrameLocks noGrp="1"/>
          </p:cNvGraphicFramePr>
          <p:nvPr>
            <p:extLst/>
          </p:nvPr>
        </p:nvGraphicFramePr>
        <p:xfrm>
          <a:off x="1400625" y="573362"/>
          <a:ext cx="9370772" cy="1854200"/>
        </p:xfrm>
        <a:graphic>
          <a:graphicData uri="http://schemas.openxmlformats.org/drawingml/2006/table">
            <a:tbl>
              <a:tblPr firstRow="1" bandRow="1">
                <a:tableStyleId>{7E9639D4-E3E2-4D34-9284-5A2195B3D0D7}</a:tableStyleId>
              </a:tblPr>
              <a:tblGrid>
                <a:gridCol w="2342693">
                  <a:extLst>
                    <a:ext uri="{9D8B030D-6E8A-4147-A177-3AD203B41FA5}">
                      <a16:colId xmlns:a16="http://schemas.microsoft.com/office/drawing/2014/main" val="3656779326"/>
                    </a:ext>
                  </a:extLst>
                </a:gridCol>
                <a:gridCol w="2342693">
                  <a:extLst>
                    <a:ext uri="{9D8B030D-6E8A-4147-A177-3AD203B41FA5}">
                      <a16:colId xmlns:a16="http://schemas.microsoft.com/office/drawing/2014/main" val="704742280"/>
                    </a:ext>
                  </a:extLst>
                </a:gridCol>
                <a:gridCol w="2342693">
                  <a:extLst>
                    <a:ext uri="{9D8B030D-6E8A-4147-A177-3AD203B41FA5}">
                      <a16:colId xmlns:a16="http://schemas.microsoft.com/office/drawing/2014/main" val="61587624"/>
                    </a:ext>
                  </a:extLst>
                </a:gridCol>
                <a:gridCol w="2342693">
                  <a:extLst>
                    <a:ext uri="{9D8B030D-6E8A-4147-A177-3AD203B41FA5}">
                      <a16:colId xmlns:a16="http://schemas.microsoft.com/office/drawing/2014/main" val="3526422553"/>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244931" y="3004247"/>
            <a:ext cx="10942728" cy="461665"/>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&lt;- mutate(frame1, Col4 = Col2 + Col3)</a:t>
            </a:r>
          </a:p>
        </p:txBody>
      </p:sp>
    </p:spTree>
    <p:extLst>
      <p:ext uri="{BB962C8B-B14F-4D97-AF65-F5344CB8AC3E}">
        <p14:creationId xmlns:p14="http://schemas.microsoft.com/office/powerpoint/2010/main" val="15933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801"/>
                            </p:stCondLst>
                            <p:childTnLst>
                              <p:par>
                                <p:cTn id="8" presetID="10" presetClass="exit" presetSubtype="0" fill="hold"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79511" y="1040843"/>
            <a:ext cx="11524432" cy="1063487"/>
          </a:xfrm>
        </p:spPr>
        <p:txBody>
          <a:bodyPr/>
          <a:lstStyle/>
          <a:p>
            <a:r>
              <a:rPr lang="en-GB" dirty="0"/>
              <a:t>Other useful </a:t>
            </a:r>
            <a:r>
              <a:rPr lang="en-GB" dirty="0" err="1"/>
              <a:t>dplyr</a:t>
            </a:r>
            <a:r>
              <a:rPr lang="en-GB" dirty="0"/>
              <a:t> verbs include:</a:t>
            </a:r>
          </a:p>
        </p:txBody>
      </p:sp>
      <p:sp>
        <p:nvSpPr>
          <p:cNvPr id="7" name="Rectangle 6"/>
          <p:cNvSpPr/>
          <p:nvPr/>
        </p:nvSpPr>
        <p:spPr>
          <a:xfrm>
            <a:off x="379514" y="2599354"/>
            <a:ext cx="10504281" cy="461665"/>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a:t>
            </a:r>
            <a:r>
              <a:rPr lang="en-GB" sz="2400" dirty="0">
                <a:latin typeface="Courier New" panose="02070309020205020404" pitchFamily="49" charset="0"/>
                <a:cs typeface="Courier New" panose="02070309020205020404" pitchFamily="49" charset="0"/>
              </a:rPr>
              <a:t>&lt;-</a:t>
            </a:r>
            <a:r>
              <a:rPr lang="en-GB" sz="2400" dirty="0">
                <a:solidFill>
                  <a:prstClr val="black"/>
                </a:solidFill>
                <a:latin typeface="Courier New" panose="02070309020205020404" pitchFamily="49" charset="0"/>
                <a:cs typeface="Courier New" panose="02070309020205020404" pitchFamily="49" charset="0"/>
              </a:rPr>
              <a:t> </a:t>
            </a:r>
            <a:r>
              <a:rPr lang="en-GB" sz="2400" dirty="0" err="1">
                <a:solidFill>
                  <a:prstClr val="black"/>
                </a:solidFill>
                <a:latin typeface="Courier New" panose="02070309020205020404" pitchFamily="49" charset="0"/>
                <a:cs typeface="Courier New" panose="02070309020205020404" pitchFamily="49" charset="0"/>
              </a:rPr>
              <a:t>group_by</a:t>
            </a:r>
            <a:r>
              <a:rPr lang="en-GB" sz="2400" dirty="0">
                <a:solidFill>
                  <a:prstClr val="black"/>
                </a:solidFill>
                <a:latin typeface="Courier New" panose="02070309020205020404" pitchFamily="49" charset="0"/>
                <a:cs typeface="Courier New" panose="02070309020205020404" pitchFamily="49" charset="0"/>
              </a:rPr>
              <a:t>(frame1, Col1)</a:t>
            </a:r>
          </a:p>
        </p:txBody>
      </p:sp>
      <p:sp>
        <p:nvSpPr>
          <p:cNvPr id="10" name="Rectangle 9"/>
          <p:cNvSpPr/>
          <p:nvPr/>
        </p:nvSpPr>
        <p:spPr>
          <a:xfrm>
            <a:off x="379513" y="3184129"/>
            <a:ext cx="10504281" cy="461665"/>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a:t>
            </a:r>
            <a:r>
              <a:rPr lang="en-GB" sz="2400" dirty="0">
                <a:latin typeface="Courier New" panose="02070309020205020404" pitchFamily="49" charset="0"/>
                <a:cs typeface="Courier New" panose="02070309020205020404" pitchFamily="49" charset="0"/>
              </a:rPr>
              <a:t>&lt;-</a:t>
            </a:r>
            <a:r>
              <a:rPr lang="en-GB" sz="2400" dirty="0">
                <a:solidFill>
                  <a:prstClr val="black"/>
                </a:solidFill>
                <a:latin typeface="Courier New" panose="02070309020205020404" pitchFamily="49" charset="0"/>
                <a:cs typeface="Courier New" panose="02070309020205020404" pitchFamily="49" charset="0"/>
              </a:rPr>
              <a:t> distinct(frame1, Col1)</a:t>
            </a:r>
          </a:p>
        </p:txBody>
      </p:sp>
      <p:sp>
        <p:nvSpPr>
          <p:cNvPr id="11" name="Rectangle 10"/>
          <p:cNvSpPr/>
          <p:nvPr/>
        </p:nvSpPr>
        <p:spPr>
          <a:xfrm>
            <a:off x="379511" y="4257723"/>
            <a:ext cx="10504281" cy="461665"/>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a:t>
            </a:r>
            <a:r>
              <a:rPr lang="en-GB" sz="2400" dirty="0">
                <a:latin typeface="Courier New" panose="02070309020205020404" pitchFamily="49" charset="0"/>
                <a:cs typeface="Courier New" panose="02070309020205020404" pitchFamily="49" charset="0"/>
              </a:rPr>
              <a:t>&lt;-</a:t>
            </a:r>
            <a:r>
              <a:rPr lang="en-GB" sz="2400" dirty="0">
                <a:solidFill>
                  <a:prstClr val="black"/>
                </a:solidFill>
                <a:latin typeface="Courier New" panose="02070309020205020404" pitchFamily="49" charset="0"/>
                <a:cs typeface="Courier New" panose="02070309020205020404" pitchFamily="49" charset="0"/>
              </a:rPr>
              <a:t> </a:t>
            </a:r>
            <a:r>
              <a:rPr lang="en-GB" sz="2400" dirty="0" err="1">
                <a:solidFill>
                  <a:prstClr val="black"/>
                </a:solidFill>
                <a:latin typeface="Courier New" panose="02070309020205020404" pitchFamily="49" charset="0"/>
                <a:cs typeface="Courier New" panose="02070309020205020404" pitchFamily="49" charset="0"/>
              </a:rPr>
              <a:t>sample_n</a:t>
            </a:r>
            <a:r>
              <a:rPr lang="en-GB" sz="2400" dirty="0">
                <a:solidFill>
                  <a:prstClr val="black"/>
                </a:solidFill>
                <a:latin typeface="Courier New" panose="02070309020205020404" pitchFamily="49" charset="0"/>
                <a:cs typeface="Courier New" panose="02070309020205020404" pitchFamily="49" charset="0"/>
              </a:rPr>
              <a:t>(frame1</a:t>
            </a:r>
            <a:r>
              <a:rPr lang="en-GB" sz="2400">
                <a:solidFill>
                  <a:prstClr val="black"/>
                </a:solidFill>
                <a:latin typeface="Courier New" panose="02070309020205020404" pitchFamily="49" charset="0"/>
                <a:cs typeface="Courier New" panose="02070309020205020404" pitchFamily="49" charset="0"/>
              </a:rPr>
              <a:t>, 500</a:t>
            </a:r>
            <a:r>
              <a:rPr lang="en-GB" sz="2400" dirty="0">
                <a:solidFill>
                  <a:prstClr val="black"/>
                </a:solidFill>
                <a:latin typeface="Courier New" panose="02070309020205020404" pitchFamily="49" charset="0"/>
                <a:cs typeface="Courier New" panose="02070309020205020404" pitchFamily="49" charset="0"/>
              </a:rPr>
              <a:t>)</a:t>
            </a:r>
          </a:p>
        </p:txBody>
      </p:sp>
      <p:sp>
        <p:nvSpPr>
          <p:cNvPr id="12" name="Rectangle 11"/>
          <p:cNvSpPr/>
          <p:nvPr/>
        </p:nvSpPr>
        <p:spPr>
          <a:xfrm>
            <a:off x="379511" y="3720926"/>
            <a:ext cx="10504281" cy="461665"/>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a:t>
            </a:r>
            <a:r>
              <a:rPr lang="en-GB" sz="2400" dirty="0">
                <a:latin typeface="Courier New" panose="02070309020205020404" pitchFamily="49" charset="0"/>
                <a:cs typeface="Courier New" panose="02070309020205020404" pitchFamily="49" charset="0"/>
              </a:rPr>
              <a:t>&lt;-</a:t>
            </a:r>
            <a:r>
              <a:rPr lang="en-GB" sz="2400" dirty="0">
                <a:solidFill>
                  <a:prstClr val="black"/>
                </a:solidFill>
                <a:latin typeface="Courier New" panose="02070309020205020404" pitchFamily="49" charset="0"/>
                <a:cs typeface="Courier New" panose="02070309020205020404" pitchFamily="49" charset="0"/>
              </a:rPr>
              <a:t> </a:t>
            </a:r>
            <a:r>
              <a:rPr lang="en-GB" sz="2400" dirty="0" err="1">
                <a:solidFill>
                  <a:prstClr val="black"/>
                </a:solidFill>
                <a:latin typeface="Courier New" panose="02070309020205020404" pitchFamily="49" charset="0"/>
                <a:cs typeface="Courier New" panose="02070309020205020404" pitchFamily="49" charset="0"/>
              </a:rPr>
              <a:t>sample_frac</a:t>
            </a:r>
            <a:r>
              <a:rPr lang="en-GB" sz="2400" dirty="0">
                <a:solidFill>
                  <a:prstClr val="black"/>
                </a:solidFill>
                <a:latin typeface="Courier New" panose="02070309020205020404" pitchFamily="49" charset="0"/>
                <a:cs typeface="Courier New" panose="02070309020205020404" pitchFamily="49" charset="0"/>
              </a:rPr>
              <a:t>(frame1, 0.5)</a:t>
            </a:r>
          </a:p>
        </p:txBody>
      </p:sp>
      <p:sp>
        <p:nvSpPr>
          <p:cNvPr id="13" name="Rectangle 12"/>
          <p:cNvSpPr/>
          <p:nvPr/>
        </p:nvSpPr>
        <p:spPr>
          <a:xfrm>
            <a:off x="379511" y="4749873"/>
            <a:ext cx="11630708" cy="461665"/>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a:t>
            </a:r>
            <a:r>
              <a:rPr lang="en-GB" sz="2400" dirty="0">
                <a:latin typeface="Courier New" panose="02070309020205020404" pitchFamily="49" charset="0"/>
                <a:cs typeface="Courier New" panose="02070309020205020404" pitchFamily="49" charset="0"/>
              </a:rPr>
              <a:t>&lt;-</a:t>
            </a:r>
            <a:r>
              <a:rPr lang="en-GB" sz="2400" dirty="0">
                <a:solidFill>
                  <a:prstClr val="black"/>
                </a:solidFill>
                <a:latin typeface="Courier New" panose="02070309020205020404" pitchFamily="49" charset="0"/>
                <a:cs typeface="Courier New" panose="02070309020205020404" pitchFamily="49" charset="0"/>
              </a:rPr>
              <a:t> summarize(frame1, m1 = mean(Col1))</a:t>
            </a:r>
          </a:p>
        </p:txBody>
      </p:sp>
    </p:spTree>
    <p:extLst>
      <p:ext uri="{BB962C8B-B14F-4D97-AF65-F5344CB8AC3E}">
        <p14:creationId xmlns:p14="http://schemas.microsoft.com/office/powerpoint/2010/main" val="304300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50"/>
                                  </p:iterate>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50"/>
                                  </p:iterate>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50"/>
                                  </p:iterate>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244931" y="3004249"/>
            <a:ext cx="10725709" cy="1200329"/>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&lt;- frame1 %&gt;%</a:t>
            </a:r>
          </a:p>
          <a:p>
            <a:pPr lvl="0"/>
            <a:r>
              <a:rPr lang="en-GB" sz="2400" dirty="0">
                <a:solidFill>
                  <a:prstClr val="black"/>
                </a:solidFill>
                <a:latin typeface="Courier New" panose="02070309020205020404" pitchFamily="49" charset="0"/>
                <a:cs typeface="Courier New" panose="02070309020205020404" pitchFamily="49" charset="0"/>
              </a:rPr>
              <a:t>          filter(Col1 == 2013) %&gt;%</a:t>
            </a:r>
          </a:p>
          <a:p>
            <a:pPr lvl="0"/>
            <a:r>
              <a:rPr lang="en-GB" sz="2400" dirty="0">
                <a:solidFill>
                  <a:prstClr val="black"/>
                </a:solidFill>
                <a:latin typeface="Courier New" panose="02070309020205020404" pitchFamily="49" charset="0"/>
                <a:cs typeface="Courier New" panose="02070309020205020404" pitchFamily="49" charset="0"/>
              </a:rPr>
              <a:t>          mutate(Col4 = Col2 + Col3)</a:t>
            </a:r>
          </a:p>
        </p:txBody>
      </p:sp>
      <p:graphicFrame>
        <p:nvGraphicFramePr>
          <p:cNvPr id="9" name="Table 8"/>
          <p:cNvGraphicFramePr>
            <a:graphicFrameLocks noGrp="1"/>
          </p:cNvGraphicFramePr>
          <p:nvPr>
            <p:extLst/>
          </p:nvPr>
        </p:nvGraphicFramePr>
        <p:xfrm>
          <a:off x="1400625" y="573362"/>
          <a:ext cx="9370772" cy="1112520"/>
        </p:xfrm>
        <a:graphic>
          <a:graphicData uri="http://schemas.openxmlformats.org/drawingml/2006/table">
            <a:tbl>
              <a:tblPr firstRow="1" bandRow="1">
                <a:tableStyleId>{7E9639D4-E3E2-4D34-9284-5A2195B3D0D7}</a:tableStyleId>
              </a:tblPr>
              <a:tblGrid>
                <a:gridCol w="2342693">
                  <a:extLst>
                    <a:ext uri="{9D8B030D-6E8A-4147-A177-3AD203B41FA5}">
                      <a16:colId xmlns:a16="http://schemas.microsoft.com/office/drawing/2014/main" val="3656779326"/>
                    </a:ext>
                  </a:extLst>
                </a:gridCol>
                <a:gridCol w="2342693">
                  <a:extLst>
                    <a:ext uri="{9D8B030D-6E8A-4147-A177-3AD203B41FA5}">
                      <a16:colId xmlns:a16="http://schemas.microsoft.com/office/drawing/2014/main" val="704742280"/>
                    </a:ext>
                  </a:extLst>
                </a:gridCol>
                <a:gridCol w="2342693">
                  <a:extLst>
                    <a:ext uri="{9D8B030D-6E8A-4147-A177-3AD203B41FA5}">
                      <a16:colId xmlns:a16="http://schemas.microsoft.com/office/drawing/2014/main" val="61587624"/>
                    </a:ext>
                  </a:extLst>
                </a:gridCol>
                <a:gridCol w="2342693">
                  <a:extLst>
                    <a:ext uri="{9D8B030D-6E8A-4147-A177-3AD203B41FA5}">
                      <a16:colId xmlns:a16="http://schemas.microsoft.com/office/drawing/2014/main" val="3526422553"/>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bl>
          </a:graphicData>
        </a:graphic>
      </p:graphicFrame>
    </p:spTree>
    <p:extLst>
      <p:ext uri="{BB962C8B-B14F-4D97-AF65-F5344CB8AC3E}">
        <p14:creationId xmlns:p14="http://schemas.microsoft.com/office/powerpoint/2010/main" val="324018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95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Data Frame in R</a:t>
            </a:r>
          </a:p>
        </p:txBody>
      </p:sp>
    </p:spTree>
    <p:extLst>
      <p:ext uri="{BB962C8B-B14F-4D97-AF65-F5344CB8AC3E}">
        <p14:creationId xmlns:p14="http://schemas.microsoft.com/office/powerpoint/2010/main" val="2470700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a:t>Pandas</a:t>
            </a:r>
            <a:endParaRPr lang="en-US" sz="4000" dirty="0"/>
          </a:p>
        </p:txBody>
      </p:sp>
    </p:spTree>
    <p:extLst>
      <p:ext uri="{BB962C8B-B14F-4D97-AF65-F5344CB8AC3E}">
        <p14:creationId xmlns:p14="http://schemas.microsoft.com/office/powerpoint/2010/main" val="185469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34873" y="3081431"/>
            <a:ext cx="9509760" cy="2308324"/>
          </a:xfrm>
          <a:prstGeom prst="rect">
            <a:avLst/>
          </a:prstGeom>
        </p:spPr>
        <p:txBody>
          <a:bodyPr wrap="square">
            <a:spAutoFit/>
          </a:bodyPr>
          <a:lstStyle/>
          <a:p>
            <a:pPr lvl="0"/>
            <a:r>
              <a:rPr lang="en-GB" sz="2400" dirty="0">
                <a:latin typeface="Courier New" panose="02070309020205020404" pitchFamily="49" charset="0"/>
                <a:cs typeface="Courier New" panose="02070309020205020404" pitchFamily="49" charset="0"/>
              </a:rPr>
              <a:t>import pandas as </a:t>
            </a:r>
            <a:r>
              <a:rPr lang="en-GB" sz="2400" dirty="0" err="1">
                <a:latin typeface="Courier New" panose="02070309020205020404" pitchFamily="49" charset="0"/>
                <a:cs typeface="Courier New" panose="02070309020205020404" pitchFamily="49" charset="0"/>
              </a:rPr>
              <a:t>pd</a:t>
            </a:r>
            <a:endParaRPr lang="en-GB" sz="2400" dirty="0">
              <a:latin typeface="Courier New" panose="02070309020205020404" pitchFamily="49" charset="0"/>
              <a:cs typeface="Courier New" panose="02070309020205020404" pitchFamily="49" charset="0"/>
            </a:endParaRPr>
          </a:p>
          <a:p>
            <a:pPr lvl="0"/>
            <a:r>
              <a:rPr lang="en-GB" sz="2400" dirty="0">
                <a:latin typeface="Courier New" panose="02070309020205020404" pitchFamily="49" charset="0"/>
                <a:cs typeface="Courier New" panose="02070309020205020404" pitchFamily="49" charset="0"/>
              </a:rPr>
              <a:t>import </a:t>
            </a:r>
            <a:r>
              <a:rPr lang="en-GB" sz="2400" dirty="0" err="1">
                <a:latin typeface="Courier New" panose="02070309020205020404" pitchFamily="49" charset="0"/>
                <a:cs typeface="Courier New" panose="02070309020205020404" pitchFamily="49" charset="0"/>
              </a:rPr>
              <a:t>os</a:t>
            </a:r>
            <a:endParaRPr lang="en-GB" sz="2400" dirty="0">
              <a:latin typeface="Courier New" panose="02070309020205020404" pitchFamily="49" charset="0"/>
              <a:cs typeface="Courier New" panose="02070309020205020404" pitchFamily="49" charset="0"/>
            </a:endParaRPr>
          </a:p>
          <a:p>
            <a:pPr lvl="0"/>
            <a:r>
              <a:rPr lang="en-GB" sz="2400" dirty="0" err="1">
                <a:latin typeface="Courier New" panose="02070309020205020404" pitchFamily="49" charset="0"/>
                <a:cs typeface="Courier New" panose="02070309020205020404" pitchFamily="49" charset="0"/>
              </a:rPr>
              <a:t>dir</a:t>
            </a:r>
            <a:r>
              <a:rPr lang="en-GB" sz="2400" dirty="0">
                <a:latin typeface="Courier New" panose="02070309020205020404" pitchFamily="49" charset="0"/>
                <a:cs typeface="Courier New" panose="02070309020205020404" pitchFamily="49" charset="0"/>
              </a:rPr>
              <a:t> = "c:\data"</a:t>
            </a:r>
          </a:p>
          <a:p>
            <a:pPr lvl="0"/>
            <a:r>
              <a:rPr lang="en-GB" sz="2400" dirty="0">
                <a:latin typeface="Courier New" panose="02070309020205020404" pitchFamily="49" charset="0"/>
                <a:cs typeface="Courier New" panose="02070309020205020404" pitchFamily="49" charset="0"/>
              </a:rPr>
              <a:t>file = "values.csv"</a:t>
            </a:r>
          </a:p>
          <a:p>
            <a:pPr lvl="0"/>
            <a:r>
              <a:rPr lang="en-GB" sz="2400" dirty="0">
                <a:latin typeface="Courier New" panose="02070309020205020404" pitchFamily="49" charset="0"/>
                <a:cs typeface="Courier New" panose="02070309020205020404" pitchFamily="49" charset="0"/>
              </a:rPr>
              <a:t>path = </a:t>
            </a:r>
            <a:r>
              <a:rPr lang="en-GB" sz="2400" dirty="0" err="1">
                <a:latin typeface="Courier New" panose="02070309020205020404" pitchFamily="49" charset="0"/>
                <a:cs typeface="Courier New" panose="02070309020205020404" pitchFamily="49" charset="0"/>
              </a:rPr>
              <a:t>os.path.join</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dir</a:t>
            </a:r>
            <a:r>
              <a:rPr lang="en-GB" sz="2400" dirty="0">
                <a:latin typeface="Courier New" panose="02070309020205020404" pitchFamily="49" charset="0"/>
                <a:cs typeface="Courier New" panose="02070309020205020404" pitchFamily="49" charset="0"/>
              </a:rPr>
              <a:t>, file) </a:t>
            </a:r>
          </a:p>
          <a:p>
            <a:pPr lvl="0"/>
            <a:r>
              <a:rPr lang="en-GB" sz="2400" dirty="0">
                <a:latin typeface="Courier New" panose="02070309020205020404" pitchFamily="49" charset="0"/>
                <a:cs typeface="Courier New" panose="02070309020205020404" pitchFamily="49" charset="0"/>
              </a:rPr>
              <a:t>frame1 = </a:t>
            </a:r>
            <a:r>
              <a:rPr lang="en-GB" sz="2400" dirty="0" err="1">
                <a:latin typeface="Courier New" panose="02070309020205020404" pitchFamily="49" charset="0"/>
                <a:cs typeface="Courier New" panose="02070309020205020404" pitchFamily="49" charset="0"/>
              </a:rPr>
              <a:t>pd.read_csv</a:t>
            </a:r>
            <a:r>
              <a:rPr lang="en-GB" sz="2400" dirty="0">
                <a:latin typeface="Courier New" panose="02070309020205020404" pitchFamily="49" charset="0"/>
                <a:cs typeface="Courier New" panose="02070309020205020404" pitchFamily="49" charset="0"/>
              </a:rPr>
              <a:t>(path)</a:t>
            </a:r>
            <a:endParaRPr lang="en-GB" sz="24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666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5201"/>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34873" y="3081431"/>
            <a:ext cx="9509760" cy="461665"/>
          </a:xfrm>
          <a:prstGeom prst="rect">
            <a:avLst/>
          </a:prstGeom>
        </p:spPr>
        <p:txBody>
          <a:bodyPr wrap="square">
            <a:spAutoFit/>
          </a:bodyPr>
          <a:lstStyle/>
          <a:p>
            <a:pPr lvl="0"/>
            <a:r>
              <a:rPr lang="en-GB" sz="2400" dirty="0">
                <a:latin typeface="Courier New" panose="02070309020205020404" pitchFamily="49" charset="0"/>
                <a:cs typeface="Courier New" panose="02070309020205020404" pitchFamily="49" charset="0"/>
              </a:rPr>
              <a:t>frame1 = frame1["Col2"]</a:t>
            </a:r>
            <a:endParaRPr lang="en-GB" sz="2400" dirty="0">
              <a:solidFill>
                <a:prstClr val="black"/>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nvPr>
        </p:nvGraphicFramePr>
        <p:xfrm>
          <a:off x="4528106" y="573362"/>
          <a:ext cx="3123591"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704742280"/>
                    </a:ext>
                  </a:extLst>
                </a:gridCol>
              </a:tblGrid>
              <a:tr h="370840">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248219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0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34873" y="3081431"/>
            <a:ext cx="9509760" cy="461665"/>
          </a:xfrm>
          <a:prstGeom prst="rect">
            <a:avLst/>
          </a:prstGeom>
        </p:spPr>
        <p:txBody>
          <a:bodyPr wrap="square">
            <a:spAutoFit/>
          </a:bodyPr>
          <a:lstStyle/>
          <a:p>
            <a:pPr lvl="0"/>
            <a:r>
              <a:rPr lang="en-GB" sz="2400" dirty="0">
                <a:latin typeface="Courier New" panose="02070309020205020404" pitchFamily="49" charset="0"/>
                <a:cs typeface="Courier New" panose="02070309020205020404" pitchFamily="49" charset="0"/>
              </a:rPr>
              <a:t>frame1 = frame1[["Col1", "Col2"]]</a:t>
            </a:r>
            <a:endParaRPr lang="en-GB" sz="2400" dirty="0">
              <a:solidFill>
                <a:prstClr val="black"/>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nvPr>
        </p:nvGraphicFramePr>
        <p:xfrm>
          <a:off x="1404516" y="573362"/>
          <a:ext cx="6247182"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4665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45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34873" y="3081431"/>
            <a:ext cx="9509760" cy="461665"/>
          </a:xfrm>
          <a:prstGeom prst="rect">
            <a:avLst/>
          </a:prstGeom>
        </p:spPr>
        <p:txBody>
          <a:bodyPr wrap="square">
            <a:spAutoFit/>
          </a:bodyPr>
          <a:lstStyle/>
          <a:p>
            <a:pPr lvl="0"/>
            <a:r>
              <a:rPr lang="en-GB" sz="2400" dirty="0">
                <a:latin typeface="Courier New" panose="02070309020205020404" pitchFamily="49" charset="0"/>
                <a:cs typeface="Courier New" panose="02070309020205020404" pitchFamily="49" charset="0"/>
              </a:rPr>
              <a:t>frame1 = frame1[1:3:1]</a:t>
            </a:r>
            <a:endParaRPr lang="en-GB" sz="2400" dirty="0">
              <a:solidFill>
                <a:prstClr val="black"/>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388260" y="573362"/>
          <a:ext cx="9370773" cy="111252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bl>
          </a:graphicData>
        </a:graphic>
      </p:graphicFrame>
    </p:spTree>
    <p:extLst>
      <p:ext uri="{BB962C8B-B14F-4D97-AF65-F5344CB8AC3E}">
        <p14:creationId xmlns:p14="http://schemas.microsoft.com/office/powerpoint/2010/main" val="23568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95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34873" y="3081432"/>
            <a:ext cx="9509760" cy="461665"/>
          </a:xfrm>
          <a:prstGeom prst="rect">
            <a:avLst/>
          </a:prstGeom>
        </p:spPr>
        <p:txBody>
          <a:bodyPr wrap="square">
            <a:spAutoFit/>
          </a:bodyPr>
          <a:lstStyle/>
          <a:p>
            <a:pPr lvl="0"/>
            <a:r>
              <a:rPr lang="en-GB" sz="2400" dirty="0">
                <a:latin typeface="Courier New" panose="02070309020205020404" pitchFamily="49" charset="0"/>
                <a:cs typeface="Courier New" panose="02070309020205020404" pitchFamily="49" charset="0"/>
              </a:rPr>
              <a:t>frame1 = frame1[:3]</a:t>
            </a:r>
            <a:endParaRPr lang="en-GB" sz="2400" dirty="0">
              <a:solidFill>
                <a:prstClr val="black"/>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nvPr>
        </p:nvGraphicFramePr>
        <p:xfrm>
          <a:off x="1404516" y="573362"/>
          <a:ext cx="9370773" cy="148336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bl>
          </a:graphicData>
        </a:graphic>
      </p:graphicFrame>
    </p:spTree>
    <p:extLst>
      <p:ext uri="{BB962C8B-B14F-4D97-AF65-F5344CB8AC3E}">
        <p14:creationId xmlns:p14="http://schemas.microsoft.com/office/powerpoint/2010/main" val="4540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8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Exploring Data</a:t>
            </a:r>
          </a:p>
          <a:p>
            <a:r>
              <a:rPr lang="en-GB" dirty="0">
                <a:latin typeface="Segoe"/>
              </a:rPr>
              <a:t>Visualizing Data</a:t>
            </a:r>
          </a:p>
        </p:txBody>
      </p:sp>
      <p:sp>
        <p:nvSpPr>
          <p:cNvPr id="2" name="Title 1"/>
          <p:cNvSpPr>
            <a:spLocks noGrp="1"/>
          </p:cNvSpPr>
          <p:nvPr>
            <p:ph type="title"/>
          </p:nvPr>
        </p:nvSpPr>
        <p:spPr/>
        <p:txBody>
          <a:bodyPr/>
          <a:lstStyle/>
          <a:p>
            <a:r>
              <a:rPr lang="en-US" dirty="0">
                <a:latin typeface="Segoe"/>
              </a:rPr>
              <a:t>Module Outline</a:t>
            </a:r>
          </a:p>
        </p:txBody>
      </p:sp>
    </p:spTree>
    <p:extLst>
      <p:ext uri="{BB962C8B-B14F-4D97-AF65-F5344CB8AC3E}">
        <p14:creationId xmlns:p14="http://schemas.microsoft.com/office/powerpoint/2010/main" val="87941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34873" y="3081431"/>
            <a:ext cx="9509760" cy="461665"/>
          </a:xfrm>
          <a:prstGeom prst="rect">
            <a:avLst/>
          </a:prstGeom>
        </p:spPr>
        <p:txBody>
          <a:bodyPr wrap="square">
            <a:spAutoFit/>
          </a:bodyPr>
          <a:lstStyle/>
          <a:p>
            <a:pPr lvl="0"/>
            <a:r>
              <a:rPr lang="en-GB" sz="2400" dirty="0">
                <a:latin typeface="Courier New" panose="02070309020205020404" pitchFamily="49" charset="0"/>
                <a:cs typeface="Courier New" panose="02070309020205020404" pitchFamily="49" charset="0"/>
              </a:rPr>
              <a:t>frame1 = frame1["Col2"][1:2]</a:t>
            </a:r>
            <a:endParaRPr lang="en-GB" sz="2400" dirty="0">
              <a:solidFill>
                <a:prstClr val="black"/>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nvPr>
        </p:nvGraphicFramePr>
        <p:xfrm>
          <a:off x="4528106" y="573362"/>
          <a:ext cx="3123591" cy="111252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704742280"/>
                    </a:ext>
                  </a:extLst>
                </a:gridCol>
              </a:tblGrid>
              <a:tr h="370840">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bl>
          </a:graphicData>
        </a:graphic>
      </p:graphicFrame>
    </p:spTree>
    <p:extLst>
      <p:ext uri="{BB962C8B-B14F-4D97-AF65-F5344CB8AC3E}">
        <p14:creationId xmlns:p14="http://schemas.microsoft.com/office/powerpoint/2010/main" val="395661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25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19883" y="3169242"/>
            <a:ext cx="9509760" cy="461665"/>
          </a:xfrm>
          <a:prstGeom prst="rect">
            <a:avLst/>
          </a:prstGeom>
        </p:spPr>
        <p:txBody>
          <a:bodyPr wrap="square">
            <a:spAutoFit/>
          </a:bodyPr>
          <a:lstStyle/>
          <a:p>
            <a:pPr lvl="0"/>
            <a:r>
              <a:rPr lang="en-GB" sz="2400" dirty="0">
                <a:latin typeface="Courier New" panose="02070309020205020404" pitchFamily="49" charset="0"/>
                <a:cs typeface="Courier New" panose="02070309020205020404" pitchFamily="49" charset="0"/>
              </a:rPr>
              <a:t>frame1 = frame1.describe()</a:t>
            </a:r>
            <a:endParaRPr lang="en-GB" sz="2400" dirty="0">
              <a:solidFill>
                <a:prstClr val="black"/>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404516" y="573362"/>
          <a:ext cx="9370773" cy="259588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58.25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0.816497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9.763879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14.863266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r h="370840">
                <a:tc>
                  <a:txBody>
                    <a:bodyPr/>
                    <a:lstStyle/>
                    <a:p>
                      <a:r>
                        <a:rPr lang="en-GB" dirty="0"/>
                        <a:t>2012.75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2331"/>
                  </a:ext>
                </a:extLst>
              </a:tr>
              <a:tr h="370840">
                <a:tc>
                  <a:txBody>
                    <a:bodyPr/>
                    <a:lstStyle/>
                    <a:p>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355440"/>
                  </a:ext>
                </a:extLst>
              </a:tr>
            </a:tbl>
          </a:graphicData>
        </a:graphic>
      </p:graphicFrame>
    </p:spTree>
    <p:extLst>
      <p:ext uri="{BB962C8B-B14F-4D97-AF65-F5344CB8AC3E}">
        <p14:creationId xmlns:p14="http://schemas.microsoft.com/office/powerpoint/2010/main" val="314214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15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31784" y="3081432"/>
            <a:ext cx="10176322" cy="461665"/>
          </a:xfrm>
          <a:prstGeom prst="rect">
            <a:avLst/>
          </a:prstGeom>
        </p:spPr>
        <p:txBody>
          <a:bodyPr wrap="square">
            <a:spAutoFit/>
          </a:bodyPr>
          <a:lstStyle/>
          <a:p>
            <a:pPr lvl="0"/>
            <a:r>
              <a:rPr lang="en-GB" sz="2400" dirty="0">
                <a:latin typeface="Courier New" panose="02070309020205020404" pitchFamily="49" charset="0"/>
                <a:cs typeface="Courier New" panose="02070309020205020404" pitchFamily="49" charset="0"/>
              </a:rPr>
              <a:t>frame1["Col4"] = frame1["Col2"] + frame1["Col3"]</a:t>
            </a:r>
            <a:endParaRPr lang="en-GB" sz="2400" dirty="0">
              <a:solidFill>
                <a:prstClr val="black"/>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nvPr>
        </p:nvGraphicFramePr>
        <p:xfrm>
          <a:off x="1404517" y="573362"/>
          <a:ext cx="9370772" cy="1854200"/>
        </p:xfrm>
        <a:graphic>
          <a:graphicData uri="http://schemas.openxmlformats.org/drawingml/2006/table">
            <a:tbl>
              <a:tblPr firstRow="1" bandRow="1">
                <a:tableStyleId>{7E9639D4-E3E2-4D34-9284-5A2195B3D0D7}</a:tableStyleId>
              </a:tblPr>
              <a:tblGrid>
                <a:gridCol w="2342693">
                  <a:extLst>
                    <a:ext uri="{9D8B030D-6E8A-4147-A177-3AD203B41FA5}">
                      <a16:colId xmlns:a16="http://schemas.microsoft.com/office/drawing/2014/main" val="3656779326"/>
                    </a:ext>
                  </a:extLst>
                </a:gridCol>
                <a:gridCol w="2342693">
                  <a:extLst>
                    <a:ext uri="{9D8B030D-6E8A-4147-A177-3AD203B41FA5}">
                      <a16:colId xmlns:a16="http://schemas.microsoft.com/office/drawing/2014/main" val="704742280"/>
                    </a:ext>
                  </a:extLst>
                </a:gridCol>
                <a:gridCol w="2342693">
                  <a:extLst>
                    <a:ext uri="{9D8B030D-6E8A-4147-A177-3AD203B41FA5}">
                      <a16:colId xmlns:a16="http://schemas.microsoft.com/office/drawing/2014/main" val="61587624"/>
                    </a:ext>
                  </a:extLst>
                </a:gridCol>
                <a:gridCol w="2342693">
                  <a:extLst>
                    <a:ext uri="{9D8B030D-6E8A-4147-A177-3AD203B41FA5}">
                      <a16:colId xmlns:a16="http://schemas.microsoft.com/office/drawing/2014/main" val="4081189448"/>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250165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15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25819" y="3081430"/>
            <a:ext cx="10489881" cy="461665"/>
          </a:xfrm>
          <a:prstGeom prst="rect">
            <a:avLst/>
          </a:prstGeom>
        </p:spPr>
        <p:txBody>
          <a:bodyPr wrap="square">
            <a:spAutoFit/>
          </a:bodyPr>
          <a:lstStyle/>
          <a:p>
            <a:pPr lvl="0"/>
            <a:r>
              <a:rPr lang="en-GB" sz="2400" dirty="0">
                <a:latin typeface="Courier New" panose="02070309020205020404" pitchFamily="49" charset="0"/>
                <a:cs typeface="Courier New" panose="02070309020205020404" pitchFamily="49" charset="0"/>
              </a:rPr>
              <a:t>frame1.drop("Col3", axis=1, </a:t>
            </a:r>
            <a:r>
              <a:rPr lang="en-GB" sz="2400" dirty="0" err="1">
                <a:latin typeface="Courier New" panose="02070309020205020404" pitchFamily="49" charset="0"/>
                <a:cs typeface="Courier New" panose="02070309020205020404" pitchFamily="49" charset="0"/>
              </a:rPr>
              <a:t>inplace</a:t>
            </a:r>
            <a:r>
              <a:rPr lang="en-GB" sz="2400" dirty="0">
                <a:latin typeface="Courier New" panose="02070309020205020404" pitchFamily="49" charset="0"/>
                <a:cs typeface="Courier New" panose="02070309020205020404" pitchFamily="49" charset="0"/>
              </a:rPr>
              <a:t>=True)</a:t>
            </a:r>
            <a:endParaRPr lang="en-GB" sz="2400" dirty="0">
              <a:solidFill>
                <a:prstClr val="black"/>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404516" y="573362"/>
          <a:ext cx="6247182"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181716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9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Useful Methods</a:t>
            </a:r>
          </a:p>
        </p:txBody>
      </p:sp>
      <p:sp>
        <p:nvSpPr>
          <p:cNvPr id="6" name="Content Placeholder 5"/>
          <p:cNvSpPr>
            <a:spLocks noGrp="1"/>
          </p:cNvSpPr>
          <p:nvPr>
            <p:ph idx="4294967295"/>
          </p:nvPr>
        </p:nvSpPr>
        <p:spPr>
          <a:xfrm>
            <a:off x="643328" y="2273794"/>
            <a:ext cx="10515600" cy="3198632"/>
          </a:xfrm>
        </p:spPr>
        <p:txBody>
          <a:bodyPr/>
          <a:lstStyle/>
          <a:p>
            <a:pPr marL="0" lvl="0" indent="0">
              <a:buNone/>
            </a:pPr>
            <a:r>
              <a:rPr lang="en-GB" sz="2400" b="0" dirty="0" err="1">
                <a:latin typeface="Courier New" panose="02070309020205020404" pitchFamily="49" charset="0"/>
                <a:cs typeface="Courier New" panose="02070309020205020404" pitchFamily="49" charset="0"/>
              </a:rPr>
              <a:t>isnull</a:t>
            </a:r>
            <a:r>
              <a:rPr lang="en-GB" sz="2400" b="0" dirty="0">
                <a:latin typeface="Courier New" panose="02070309020205020404" pitchFamily="49" charset="0"/>
                <a:cs typeface="Courier New" panose="02070309020205020404" pitchFamily="49" charset="0"/>
              </a:rPr>
              <a:t>()</a:t>
            </a:r>
          </a:p>
          <a:p>
            <a:pPr marL="0" lvl="0" indent="0">
              <a:buNone/>
            </a:pPr>
            <a:r>
              <a:rPr lang="en-GB" sz="2400" b="0" dirty="0" err="1">
                <a:latin typeface="Courier New" panose="02070309020205020404" pitchFamily="49" charset="0"/>
                <a:cs typeface="Courier New" panose="02070309020205020404" pitchFamily="49" charset="0"/>
              </a:rPr>
              <a:t>groupby</a:t>
            </a:r>
            <a:r>
              <a:rPr lang="en-GB" sz="2400" b="0" dirty="0">
                <a:latin typeface="Courier New" panose="02070309020205020404" pitchFamily="49" charset="0"/>
                <a:cs typeface="Courier New" panose="02070309020205020404" pitchFamily="49" charset="0"/>
              </a:rPr>
              <a:t>(</a:t>
            </a:r>
            <a:r>
              <a:rPr lang="en-GB" sz="2400" b="0" i="1" dirty="0" err="1">
                <a:latin typeface="Courier New" panose="02070309020205020404" pitchFamily="49" charset="0"/>
                <a:cs typeface="Courier New" panose="02070309020205020404" pitchFamily="49" charset="0"/>
              </a:rPr>
              <a:t>key</a:t>
            </a:r>
            <a:r>
              <a:rPr lang="en-GB" sz="2400" b="0" dirty="0" err="1">
                <a:latin typeface="Courier New" panose="02070309020205020404" pitchFamily="49" charset="0"/>
                <a:cs typeface="Courier New" panose="02070309020205020404" pitchFamily="49" charset="0"/>
              </a:rPr>
              <a:t>|</a:t>
            </a:r>
            <a:r>
              <a:rPr lang="en-GB" sz="2400" b="0" i="1" dirty="0" err="1">
                <a:latin typeface="Courier New" panose="02070309020205020404" pitchFamily="49" charset="0"/>
                <a:cs typeface="Courier New" panose="02070309020205020404" pitchFamily="49" charset="0"/>
              </a:rPr>
              <a:t>expression</a:t>
            </a:r>
            <a:r>
              <a:rPr lang="en-GB" sz="2400" b="0" dirty="0">
                <a:latin typeface="Courier New" panose="02070309020205020404" pitchFamily="49" charset="0"/>
                <a:cs typeface="Courier New" panose="02070309020205020404" pitchFamily="49" charset="0"/>
              </a:rPr>
              <a:t>, </a:t>
            </a:r>
            <a:r>
              <a:rPr lang="en-GB" sz="2400" b="0" i="1" dirty="0">
                <a:latin typeface="Courier New" panose="02070309020205020404" pitchFamily="49" charset="0"/>
                <a:cs typeface="Courier New" panose="02070309020205020404" pitchFamily="49" charset="0"/>
              </a:rPr>
              <a:t>axis</a:t>
            </a:r>
            <a:r>
              <a:rPr lang="en-GB" sz="2400" b="0" dirty="0">
                <a:latin typeface="Courier New" panose="02070309020205020404" pitchFamily="49" charset="0"/>
                <a:cs typeface="Courier New" panose="02070309020205020404" pitchFamily="49" charset="0"/>
              </a:rPr>
              <a:t>)</a:t>
            </a:r>
          </a:p>
          <a:p>
            <a:pPr marL="0" lvl="0" indent="0">
              <a:buNone/>
            </a:pPr>
            <a:r>
              <a:rPr lang="en-GB" sz="2400" b="0" dirty="0">
                <a:latin typeface="Courier New" panose="02070309020205020404" pitchFamily="49" charset="0"/>
                <a:cs typeface="Courier New" panose="02070309020205020404" pitchFamily="49" charset="0"/>
              </a:rPr>
              <a:t>copy()</a:t>
            </a:r>
          </a:p>
          <a:p>
            <a:pPr marL="0" lvl="0" indent="0">
              <a:buNone/>
            </a:pPr>
            <a:r>
              <a:rPr lang="en-GB" sz="2400" b="0" dirty="0">
                <a:latin typeface="Courier New" panose="02070309020205020404" pitchFamily="49" charset="0"/>
                <a:cs typeface="Courier New" panose="02070309020205020404" pitchFamily="49" charset="0"/>
              </a:rPr>
              <a:t>where(</a:t>
            </a:r>
            <a:r>
              <a:rPr lang="en-GB" sz="2400" b="0" i="1" dirty="0">
                <a:latin typeface="Courier New" panose="02070309020205020404" pitchFamily="49" charset="0"/>
                <a:cs typeface="Courier New" panose="02070309020205020404" pitchFamily="49" charset="0"/>
              </a:rPr>
              <a:t>Boolean</a:t>
            </a:r>
            <a:r>
              <a:rPr lang="en-GB" sz="2400" b="0" dirty="0">
                <a:latin typeface="Courier New" panose="02070309020205020404" pitchFamily="49" charset="0"/>
                <a:cs typeface="Courier New" panose="02070309020205020404" pitchFamily="49" charset="0"/>
              </a:rPr>
              <a:t>)</a:t>
            </a:r>
          </a:p>
          <a:p>
            <a:pPr marL="0" indent="0">
              <a:buNone/>
            </a:pPr>
            <a:endParaRPr lang="en-GB" sz="2400" b="0" dirty="0"/>
          </a:p>
        </p:txBody>
      </p:sp>
    </p:spTree>
    <p:extLst>
      <p:ext uri="{BB962C8B-B14F-4D97-AF65-F5344CB8AC3E}">
        <p14:creationId xmlns:p14="http://schemas.microsoft.com/office/powerpoint/2010/main" val="114206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50"/>
                                  </p:iterate>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50"/>
                                  </p:iterate>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Operations</a:t>
            </a:r>
          </a:p>
        </p:txBody>
      </p:sp>
      <p:sp>
        <p:nvSpPr>
          <p:cNvPr id="6" name="Content Placeholder 5"/>
          <p:cNvSpPr>
            <a:spLocks noGrp="1"/>
          </p:cNvSpPr>
          <p:nvPr>
            <p:ph idx="4294967295"/>
          </p:nvPr>
        </p:nvSpPr>
        <p:spPr>
          <a:xfrm>
            <a:off x="322217" y="2185851"/>
            <a:ext cx="11800114" cy="3198632"/>
          </a:xfrm>
        </p:spPr>
        <p:txBody>
          <a:bodyPr>
            <a:normAutofit/>
          </a:bodyPr>
          <a:lstStyle/>
          <a:p>
            <a:pPr marL="0" lvl="0" indent="0">
              <a:buNone/>
            </a:pPr>
            <a:r>
              <a:rPr lang="en-GB" sz="2400" b="0" dirty="0" err="1">
                <a:latin typeface="Courier New" panose="02070309020205020404" pitchFamily="49" charset="0"/>
                <a:cs typeface="Courier New" panose="02070309020205020404" pitchFamily="49" charset="0"/>
              </a:rPr>
              <a:t>Pandas.DataFrame.apply</a:t>
            </a:r>
            <a:r>
              <a:rPr lang="en-GB" sz="2400" b="0" dirty="0">
                <a:latin typeface="Courier New" panose="02070309020205020404" pitchFamily="49" charset="0"/>
                <a:cs typeface="Courier New" panose="02070309020205020404" pitchFamily="49" charset="0"/>
              </a:rPr>
              <a:t>(</a:t>
            </a:r>
            <a:r>
              <a:rPr lang="en-GB" sz="2400" b="0" i="1" dirty="0">
                <a:latin typeface="Courier New" panose="02070309020205020404" pitchFamily="49" charset="0"/>
                <a:cs typeface="Courier New" panose="02070309020205020404" pitchFamily="49" charset="0"/>
              </a:rPr>
              <a:t>function</a:t>
            </a:r>
            <a:r>
              <a:rPr lang="en-GB" sz="2400" b="0" dirty="0">
                <a:latin typeface="Courier New" panose="02070309020205020404" pitchFamily="49" charset="0"/>
                <a:cs typeface="Courier New" panose="02070309020205020404" pitchFamily="49" charset="0"/>
              </a:rPr>
              <a:t>, </a:t>
            </a:r>
            <a:r>
              <a:rPr lang="en-GB" sz="2400" b="0" i="1" dirty="0">
                <a:latin typeface="Courier New" panose="02070309020205020404" pitchFamily="49" charset="0"/>
                <a:cs typeface="Courier New" panose="02070309020205020404" pitchFamily="49" charset="0"/>
              </a:rPr>
              <a:t>axis</a:t>
            </a:r>
            <a:r>
              <a:rPr lang="en-GB" sz="2400" b="0" dirty="0">
                <a:latin typeface="Courier New" panose="02070309020205020404" pitchFamily="49" charset="0"/>
                <a:cs typeface="Courier New" panose="02070309020205020404" pitchFamily="49" charset="0"/>
              </a:rPr>
              <a:t>)</a:t>
            </a:r>
            <a:endParaRPr lang="en-GB" sz="2400" b="0" dirty="0"/>
          </a:p>
          <a:p>
            <a:pPr marL="0" lvl="0" indent="0">
              <a:buNone/>
            </a:pPr>
            <a:r>
              <a:rPr lang="en-GB" sz="2400" b="0" dirty="0" err="1">
                <a:latin typeface="Courier New" panose="02070309020205020404" pitchFamily="49" charset="0"/>
                <a:cs typeface="Courier New" panose="02070309020205020404" pitchFamily="49" charset="0"/>
              </a:rPr>
              <a:t>Pandas.Series.Map</a:t>
            </a:r>
            <a:r>
              <a:rPr lang="en-GB" sz="2400" b="0" i="1" dirty="0">
                <a:latin typeface="Courier New" panose="02070309020205020404" pitchFamily="49" charset="0"/>
                <a:cs typeface="Courier New" panose="02070309020205020404" pitchFamily="49" charset="0"/>
              </a:rPr>
              <a:t>(function</a:t>
            </a:r>
            <a:r>
              <a:rPr lang="en-GB" sz="2400" b="0" dirty="0">
                <a:latin typeface="Courier New" panose="02070309020205020404" pitchFamily="49" charset="0"/>
                <a:cs typeface="Courier New" panose="02070309020205020404" pitchFamily="49" charset="0"/>
              </a:rPr>
              <a:t>, </a:t>
            </a:r>
            <a:r>
              <a:rPr lang="en-GB" sz="2400" b="0" i="1" dirty="0">
                <a:latin typeface="Courier New" panose="02070309020205020404" pitchFamily="49" charset="0"/>
                <a:cs typeface="Courier New" panose="02070309020205020404" pitchFamily="49" charset="0"/>
              </a:rPr>
              <a:t>dictionary</a:t>
            </a:r>
            <a:r>
              <a:rPr lang="en-GB" sz="2400" b="0" dirty="0">
                <a:latin typeface="Courier New" panose="02070309020205020404" pitchFamily="49" charset="0"/>
                <a:cs typeface="Courier New" panose="02070309020205020404" pitchFamily="49" charset="0"/>
              </a:rPr>
              <a:t> | </a:t>
            </a:r>
            <a:r>
              <a:rPr lang="en-GB" sz="2400" b="0" i="1" dirty="0">
                <a:latin typeface="Courier New" panose="02070309020205020404" pitchFamily="49" charset="0"/>
                <a:cs typeface="Courier New" panose="02070309020205020404" pitchFamily="49" charset="0"/>
              </a:rPr>
              <a:t>series</a:t>
            </a:r>
            <a:r>
              <a:rPr lang="en-GB" sz="2400" b="0" dirty="0">
                <a:latin typeface="Courier New" panose="02070309020205020404" pitchFamily="49" charset="0"/>
                <a:cs typeface="Courier New" panose="02070309020205020404" pitchFamily="49" charset="0"/>
              </a:rPr>
              <a:t>)</a:t>
            </a:r>
          </a:p>
          <a:p>
            <a:pPr marL="0" lvl="0" indent="0">
              <a:buNone/>
            </a:pPr>
            <a:r>
              <a:rPr lang="en-GB" sz="2400" b="0" dirty="0" err="1">
                <a:latin typeface="Courier New" panose="02070309020205020404" pitchFamily="49" charset="0"/>
                <a:cs typeface="Courier New" panose="02070309020205020404" pitchFamily="49" charset="0"/>
              </a:rPr>
              <a:t>Pandas.DataFrame.applymap</a:t>
            </a:r>
            <a:r>
              <a:rPr lang="en-GB" sz="2400" b="0" dirty="0">
                <a:latin typeface="Courier New" panose="02070309020205020404" pitchFamily="49" charset="0"/>
                <a:cs typeface="Courier New" panose="02070309020205020404" pitchFamily="49" charset="0"/>
              </a:rPr>
              <a:t>(</a:t>
            </a:r>
            <a:r>
              <a:rPr lang="en-GB" sz="2400" b="0" i="1" dirty="0">
                <a:latin typeface="Courier New" panose="02070309020205020404" pitchFamily="49" charset="0"/>
                <a:cs typeface="Courier New" panose="02070309020205020404" pitchFamily="49" charset="0"/>
              </a:rPr>
              <a:t>function</a:t>
            </a:r>
            <a:r>
              <a:rPr lang="en-GB" sz="2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4568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50"/>
                                  </p:iterate>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390339" y="3096422"/>
            <a:ext cx="10489881" cy="461665"/>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frame1.groupby("Col1").sum()</a:t>
            </a:r>
          </a:p>
        </p:txBody>
      </p:sp>
      <p:graphicFrame>
        <p:nvGraphicFramePr>
          <p:cNvPr id="6" name="Table 5"/>
          <p:cNvGraphicFramePr>
            <a:graphicFrameLocks noGrp="1"/>
          </p:cNvGraphicFramePr>
          <p:nvPr>
            <p:extLst/>
          </p:nvPr>
        </p:nvGraphicFramePr>
        <p:xfrm>
          <a:off x="3167363" y="573362"/>
          <a:ext cx="6247182" cy="148336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275604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7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Data Frame in Python</a:t>
            </a:r>
          </a:p>
        </p:txBody>
      </p:sp>
    </p:spTree>
    <p:extLst>
      <p:ext uri="{BB962C8B-B14F-4D97-AF65-F5344CB8AC3E}">
        <p14:creationId xmlns:p14="http://schemas.microsoft.com/office/powerpoint/2010/main" val="4089375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 Data Frames in Azure ML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1189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54901" y="153529"/>
            <a:ext cx="8329922" cy="6543362"/>
            <a:chOff x="6269127" y="1305847"/>
            <a:chExt cx="5190320" cy="4048879"/>
          </a:xfrm>
        </p:grpSpPr>
        <p:grpSp>
          <p:nvGrpSpPr>
            <p:cNvPr id="5" name="Group 4"/>
            <p:cNvGrpSpPr>
              <a:grpSpLocks noChangeAspect="1"/>
            </p:cNvGrpSpPr>
            <p:nvPr/>
          </p:nvGrpSpPr>
          <p:grpSpPr>
            <a:xfrm>
              <a:off x="6269127" y="1305847"/>
              <a:ext cx="5190320" cy="4048879"/>
              <a:chOff x="1507436" y="1799127"/>
              <a:chExt cx="3681068" cy="2752580"/>
            </a:xfrm>
          </p:grpSpPr>
          <p:sp>
            <p:nvSpPr>
              <p:cNvPr id="7" name="Rectangle 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5-Point Star 1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 name="TextBox 5"/>
            <p:cNvSpPr txBox="1"/>
            <p:nvPr/>
          </p:nvSpPr>
          <p:spPr>
            <a:xfrm>
              <a:off x="6365307" y="1362827"/>
              <a:ext cx="2460287" cy="523220"/>
            </a:xfrm>
            <a:prstGeom prst="rect">
              <a:avLst/>
            </a:prstGeom>
            <a:noFill/>
          </p:spPr>
          <p:txBody>
            <a:bodyPr wrap="square" rtlCol="0">
              <a:spAutoFit/>
            </a:bodyPr>
            <a:lstStyle/>
            <a:p>
              <a:r>
                <a:rPr lang="en-GB" sz="2800" dirty="0">
                  <a:solidFill>
                    <a:schemeClr val="bg1"/>
                  </a:solidFill>
                </a:rPr>
                <a:t>Azure ML</a:t>
              </a:r>
            </a:p>
          </p:txBody>
        </p:sp>
      </p:grpSp>
      <p:sp>
        <p:nvSpPr>
          <p:cNvPr id="14" name="Rounded Rectangle 13"/>
          <p:cNvSpPr/>
          <p:nvPr/>
        </p:nvSpPr>
        <p:spPr>
          <a:xfrm>
            <a:off x="4339883" y="1480909"/>
            <a:ext cx="3837467" cy="149809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a:t>Dataset</a:t>
            </a:r>
          </a:p>
        </p:txBody>
      </p:sp>
      <p:cxnSp>
        <p:nvCxnSpPr>
          <p:cNvPr id="15" name="Straight Arrow Connector 14"/>
          <p:cNvCxnSpPr>
            <a:stCxn id="14" idx="2"/>
            <a:endCxn id="16" idx="0"/>
          </p:cNvCxnSpPr>
          <p:nvPr/>
        </p:nvCxnSpPr>
        <p:spPr>
          <a:xfrm>
            <a:off x="6258617" y="2979003"/>
            <a:ext cx="15937" cy="1523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ounded Rectangle 15"/>
          <p:cNvSpPr/>
          <p:nvPr/>
        </p:nvSpPr>
        <p:spPr>
          <a:xfrm>
            <a:off x="4355820" y="4502112"/>
            <a:ext cx="3837467" cy="149809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sz="2400" dirty="0"/>
              <a:t>Execute R Script</a:t>
            </a:r>
          </a:p>
        </p:txBody>
      </p:sp>
      <p:graphicFrame>
        <p:nvGraphicFramePr>
          <p:cNvPr id="26" name="Table 25"/>
          <p:cNvGraphicFramePr>
            <a:graphicFrameLocks noGrp="1"/>
          </p:cNvGraphicFramePr>
          <p:nvPr>
            <p:extLst/>
          </p:nvPr>
        </p:nvGraphicFramePr>
        <p:xfrm>
          <a:off x="5625397" y="2629227"/>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graphicFrame>
        <p:nvGraphicFramePr>
          <p:cNvPr id="27" name="Table 26"/>
          <p:cNvGraphicFramePr>
            <a:graphicFrameLocks noGrp="1"/>
          </p:cNvGraphicFramePr>
          <p:nvPr>
            <p:extLst/>
          </p:nvPr>
        </p:nvGraphicFramePr>
        <p:xfrm>
          <a:off x="5625397" y="5093168"/>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sp>
        <p:nvSpPr>
          <p:cNvPr id="28" name="TextBox 27"/>
          <p:cNvSpPr txBox="1"/>
          <p:nvPr/>
        </p:nvSpPr>
        <p:spPr>
          <a:xfrm>
            <a:off x="7626723" y="3740557"/>
            <a:ext cx="1677492" cy="369332"/>
          </a:xfrm>
          <a:prstGeom prst="rect">
            <a:avLst/>
          </a:prstGeom>
          <a:noFill/>
        </p:spPr>
        <p:txBody>
          <a:bodyPr wrap="square" rtlCol="0">
            <a:spAutoFit/>
          </a:bodyPr>
          <a:lstStyle/>
          <a:p>
            <a:r>
              <a:rPr lang="en-GB" dirty="0">
                <a:solidFill>
                  <a:schemeClr val="accent1"/>
                </a:solidFill>
              </a:rPr>
              <a:t>Azure ML Table</a:t>
            </a:r>
          </a:p>
        </p:txBody>
      </p:sp>
      <p:cxnSp>
        <p:nvCxnSpPr>
          <p:cNvPr id="30" name="Straight Arrow Connector 29"/>
          <p:cNvCxnSpPr/>
          <p:nvPr/>
        </p:nvCxnSpPr>
        <p:spPr>
          <a:xfrm flipH="1">
            <a:off x="7080069" y="3958690"/>
            <a:ext cx="566132" cy="1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78328" y="5424876"/>
            <a:ext cx="1624386" cy="369332"/>
          </a:xfrm>
          <a:prstGeom prst="rect">
            <a:avLst/>
          </a:prstGeom>
          <a:noFill/>
        </p:spPr>
        <p:txBody>
          <a:bodyPr wrap="square" rtlCol="0">
            <a:spAutoFit/>
          </a:bodyPr>
          <a:lstStyle/>
          <a:p>
            <a:r>
              <a:rPr lang="en-GB" dirty="0">
                <a:solidFill>
                  <a:schemeClr val="accent1"/>
                </a:solidFill>
              </a:rPr>
              <a:t>Data Frame</a:t>
            </a:r>
          </a:p>
        </p:txBody>
      </p:sp>
      <p:cxnSp>
        <p:nvCxnSpPr>
          <p:cNvPr id="32" name="Straight Arrow Connector 31"/>
          <p:cNvCxnSpPr/>
          <p:nvPr/>
        </p:nvCxnSpPr>
        <p:spPr>
          <a:xfrm flipV="1">
            <a:off x="3997234" y="5443688"/>
            <a:ext cx="1471749" cy="22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55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25E-6 -7.40741E-7 L 0.0013 0.1919 " pathEditMode="relative" rAng="0" ptsTypes="AA">
                                      <p:cBhvr>
                                        <p:cTn id="9" dur="2000" fill="hold"/>
                                        <p:tgtEl>
                                          <p:spTgt spid="26"/>
                                        </p:tgtEl>
                                        <p:attrNameLst>
                                          <p:attrName>ppt_x</p:attrName>
                                          <p:attrName>ppt_y</p:attrName>
                                        </p:attrNameLst>
                                      </p:cBhvr>
                                      <p:rCtr x="65" y="9583"/>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2000"/>
                            </p:stCondLst>
                            <p:childTnLst>
                              <p:par>
                                <p:cTn id="14" presetID="2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righ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Introduction to R and Python for Data Science</a:t>
            </a:r>
          </a:p>
          <a:p>
            <a:r>
              <a:rPr lang="en-GB" dirty="0">
                <a:latin typeface="Segoe"/>
              </a:rPr>
              <a:t>Working with Data Frames in R and Python</a:t>
            </a:r>
          </a:p>
          <a:p>
            <a:r>
              <a:rPr lang="en-GB" dirty="0">
                <a:latin typeface="Segoe"/>
              </a:rPr>
              <a:t>Working with Data Frames in Azure ML</a:t>
            </a:r>
          </a:p>
          <a:p>
            <a:r>
              <a:rPr lang="en-GB" dirty="0">
                <a:latin typeface="Segoe"/>
              </a:rPr>
              <a:t>Working with Metadata</a:t>
            </a:r>
          </a:p>
        </p:txBody>
      </p:sp>
      <p:sp>
        <p:nvSpPr>
          <p:cNvPr id="2" name="Title 1"/>
          <p:cNvSpPr>
            <a:spLocks noGrp="1"/>
          </p:cNvSpPr>
          <p:nvPr>
            <p:ph type="title"/>
          </p:nvPr>
        </p:nvSpPr>
        <p:spPr/>
        <p:txBody>
          <a:bodyPr/>
          <a:lstStyle/>
          <a:p>
            <a:r>
              <a:rPr lang="en-US" dirty="0">
                <a:latin typeface="Segoe"/>
              </a:rPr>
              <a:t>Exploring Data</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6972" y="1754785"/>
            <a:ext cx="9013371" cy="371202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6" name="Oval 5"/>
          <p:cNvSpPr/>
          <p:nvPr/>
        </p:nvSpPr>
        <p:spPr>
          <a:xfrm>
            <a:off x="2398858" y="1532376"/>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r>
              <a:rPr lang="en-US" sz="2400" dirty="0"/>
              <a:t>1</a:t>
            </a:r>
          </a:p>
        </p:txBody>
      </p:sp>
      <p:cxnSp>
        <p:nvCxnSpPr>
          <p:cNvPr id="22" name="Straight Arrow Connector 21"/>
          <p:cNvCxnSpPr>
            <a:stCxn id="32" idx="4"/>
          </p:cNvCxnSpPr>
          <p:nvPr/>
        </p:nvCxnSpPr>
        <p:spPr>
          <a:xfrm rot="5400000">
            <a:off x="6452224" y="1275193"/>
            <a:ext cx="1471397" cy="2793443"/>
          </a:xfrm>
          <a:prstGeom prst="bentConnector2">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4"/>
          </p:cNvCxnSpPr>
          <p:nvPr/>
        </p:nvCxnSpPr>
        <p:spPr>
          <a:xfrm>
            <a:off x="2580023" y="1895581"/>
            <a:ext cx="0" cy="619019"/>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33" idx="0"/>
          </p:cNvCxnSpPr>
          <p:nvPr/>
        </p:nvCxnSpPr>
        <p:spPr>
          <a:xfrm>
            <a:off x="2636953" y="4311650"/>
            <a:ext cx="0" cy="101619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207000" y="3781207"/>
            <a:ext cx="2970667" cy="1564030"/>
          </a:xfrm>
          <a:prstGeom prst="bentConnector3">
            <a:avLst>
              <a:gd name="adj1" fmla="val 100019"/>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339394" y="2438117"/>
            <a:ext cx="5709799" cy="1938992"/>
          </a:xfrm>
          <a:prstGeom prst="rect">
            <a:avLst/>
          </a:prstGeom>
        </p:spPr>
        <p:txBody>
          <a:bodyPr wrap="square">
            <a:spAutoFit/>
          </a:bodyPr>
          <a:lstStyle/>
          <a:p>
            <a:r>
              <a:rPr lang="en-GB" sz="2400" dirty="0">
                <a:latin typeface="Courier New" panose="02070309020205020404" pitchFamily="49" charset="0"/>
                <a:cs typeface="Courier New" panose="02070309020205020404" pitchFamily="49" charset="0"/>
              </a:rPr>
              <a:t>frame1 &lt;- </a:t>
            </a:r>
            <a:r>
              <a:rPr lang="en-GB" sz="2400" dirty="0" err="1">
                <a:latin typeface="Courier New" panose="02070309020205020404" pitchFamily="49" charset="0"/>
                <a:cs typeface="Courier New" panose="02070309020205020404" pitchFamily="49" charset="0"/>
              </a:rPr>
              <a:t>maml.mapInputPort</a:t>
            </a:r>
            <a:r>
              <a:rPr lang="en-GB" sz="2400" dirty="0">
                <a:latin typeface="Courier New" panose="02070309020205020404" pitchFamily="49" charset="0"/>
                <a:cs typeface="Courier New" panose="02070309020205020404" pitchFamily="49" charset="0"/>
              </a:rPr>
              <a:t>(1)</a:t>
            </a:r>
          </a:p>
          <a:p>
            <a:r>
              <a:rPr lang="en-GB" sz="2400" dirty="0">
                <a:latin typeface="Courier New" panose="02070309020205020404" pitchFamily="49" charset="0"/>
                <a:cs typeface="Courier New" panose="02070309020205020404" pitchFamily="49" charset="0"/>
              </a:rPr>
              <a:t>frame2 &lt;- </a:t>
            </a:r>
            <a:r>
              <a:rPr lang="en-GB" sz="2400" dirty="0" err="1">
                <a:latin typeface="Courier New" panose="02070309020205020404" pitchFamily="49" charset="0"/>
                <a:cs typeface="Courier New" panose="02070309020205020404" pitchFamily="49" charset="0"/>
              </a:rPr>
              <a:t>maml.mapInputPort</a:t>
            </a:r>
            <a:r>
              <a:rPr lang="en-GB" sz="2400" dirty="0">
                <a:latin typeface="Courier New" panose="02070309020205020404" pitchFamily="49" charset="0"/>
                <a:cs typeface="Courier New" panose="02070309020205020404" pitchFamily="49" charset="0"/>
              </a:rPr>
              <a:t>(2)</a:t>
            </a:r>
          </a:p>
          <a:p>
            <a:r>
              <a:rPr lang="en-GB" sz="2400" dirty="0">
                <a:latin typeface="Courier New" panose="02070309020205020404" pitchFamily="49" charset="0"/>
                <a:cs typeface="Courier New" panose="02070309020205020404" pitchFamily="49" charset="0"/>
              </a:rPr>
              <a:t>source("</a:t>
            </a:r>
            <a:r>
              <a:rPr lang="en-GB" sz="2400" dirty="0" err="1">
                <a:latin typeface="Courier New" panose="02070309020205020404" pitchFamily="49" charset="0"/>
                <a:cs typeface="Courier New" panose="02070309020205020404" pitchFamily="49" charset="0"/>
              </a:rPr>
              <a:t>src</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myScript.R</a:t>
            </a:r>
            <a:r>
              <a:rPr lang="en-GB" sz="2400" dirty="0">
                <a:latin typeface="Courier New" panose="02070309020205020404" pitchFamily="49" charset="0"/>
                <a:cs typeface="Courier New" panose="02070309020205020404" pitchFamily="49" charset="0"/>
              </a:rPr>
              <a:t>")</a:t>
            </a:r>
          </a:p>
          <a:p>
            <a:r>
              <a:rPr lang="en-GB" sz="2400" dirty="0">
                <a:latin typeface="Courier New" panose="02070309020205020404" pitchFamily="49" charset="0"/>
                <a:cs typeface="Courier New" panose="02070309020205020404" pitchFamily="49" charset="0"/>
              </a:rPr>
              <a:t>print("Hello world")</a:t>
            </a:r>
          </a:p>
          <a:p>
            <a:r>
              <a:rPr lang="en-GB" sz="2400" dirty="0" err="1">
                <a:latin typeface="Courier New" panose="02070309020205020404" pitchFamily="49" charset="0"/>
                <a:cs typeface="Courier New" panose="02070309020205020404" pitchFamily="49" charset="0"/>
              </a:rPr>
              <a:t>maml.mapOutputPort</a:t>
            </a:r>
            <a:r>
              <a:rPr lang="en-GB" sz="2400" dirty="0">
                <a:latin typeface="Courier New" panose="02070309020205020404" pitchFamily="49" charset="0"/>
                <a:cs typeface="Courier New" panose="02070309020205020404" pitchFamily="49" charset="0"/>
              </a:rPr>
              <a:t>("frame1")</a:t>
            </a:r>
          </a:p>
        </p:txBody>
      </p:sp>
      <p:graphicFrame>
        <p:nvGraphicFramePr>
          <p:cNvPr id="30" name="Table 29"/>
          <p:cNvGraphicFramePr>
            <a:graphicFrameLocks noGrp="1"/>
          </p:cNvGraphicFramePr>
          <p:nvPr>
            <p:extLst>
              <p:ext uri="{D42A27DB-BD31-4B8C-83A1-F6EECF244321}">
                <p14:modId xmlns:p14="http://schemas.microsoft.com/office/powerpoint/2010/main" val="548111018"/>
              </p:ext>
            </p:extLst>
          </p:nvPr>
        </p:nvGraphicFramePr>
        <p:xfrm>
          <a:off x="1936183" y="758906"/>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sp>
        <p:nvSpPr>
          <p:cNvPr id="31" name="Oval 30"/>
          <p:cNvSpPr/>
          <p:nvPr/>
        </p:nvSpPr>
        <p:spPr>
          <a:xfrm>
            <a:off x="5312818" y="1542022"/>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r>
              <a:rPr lang="en-US" sz="2400" dirty="0"/>
              <a:t>2</a:t>
            </a:r>
          </a:p>
        </p:txBody>
      </p:sp>
      <p:sp>
        <p:nvSpPr>
          <p:cNvPr id="32" name="Oval 31"/>
          <p:cNvSpPr/>
          <p:nvPr/>
        </p:nvSpPr>
        <p:spPr>
          <a:xfrm>
            <a:off x="8403478" y="1573011"/>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endParaRPr lang="en-US" sz="2400" dirty="0"/>
          </a:p>
        </p:txBody>
      </p:sp>
      <p:sp>
        <p:nvSpPr>
          <p:cNvPr id="33" name="Oval 32"/>
          <p:cNvSpPr/>
          <p:nvPr/>
        </p:nvSpPr>
        <p:spPr>
          <a:xfrm>
            <a:off x="2455788" y="5327845"/>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endParaRPr lang="en-US" sz="2400" dirty="0"/>
          </a:p>
        </p:txBody>
      </p:sp>
      <p:sp>
        <p:nvSpPr>
          <p:cNvPr id="34" name="Oval 33"/>
          <p:cNvSpPr/>
          <p:nvPr/>
        </p:nvSpPr>
        <p:spPr>
          <a:xfrm>
            <a:off x="7991190" y="5316371"/>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endParaRPr lang="en-US" sz="2400" dirty="0"/>
          </a:p>
        </p:txBody>
      </p:sp>
      <p:graphicFrame>
        <p:nvGraphicFramePr>
          <p:cNvPr id="35" name="Table 34"/>
          <p:cNvGraphicFramePr>
            <a:graphicFrameLocks noGrp="1"/>
          </p:cNvGraphicFramePr>
          <p:nvPr>
            <p:extLst>
              <p:ext uri="{D42A27DB-BD31-4B8C-83A1-F6EECF244321}">
                <p14:modId xmlns:p14="http://schemas.microsoft.com/office/powerpoint/2010/main" val="2770701157"/>
              </p:ext>
            </p:extLst>
          </p:nvPr>
        </p:nvGraphicFramePr>
        <p:xfrm>
          <a:off x="2003734" y="5757183"/>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grpSp>
        <p:nvGrpSpPr>
          <p:cNvPr id="39" name="Group 20"/>
          <p:cNvGrpSpPr>
            <a:grpSpLocks noChangeAspect="1"/>
          </p:cNvGrpSpPr>
          <p:nvPr/>
        </p:nvGrpSpPr>
        <p:grpSpPr bwMode="auto">
          <a:xfrm>
            <a:off x="8260773" y="609900"/>
            <a:ext cx="690224" cy="912730"/>
            <a:chOff x="3915" y="2947"/>
            <a:chExt cx="456" cy="603"/>
          </a:xfrm>
          <a:solidFill>
            <a:schemeClr val="accent4">
              <a:lumMod val="20000"/>
              <a:lumOff val="80000"/>
            </a:schemeClr>
          </a:solidFill>
        </p:grpSpPr>
        <p:sp>
          <p:nvSpPr>
            <p:cNvPr id="4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a:off x="7503841" y="5713394"/>
            <a:ext cx="1337028" cy="1016978"/>
            <a:chOff x="3977945" y="1371452"/>
            <a:chExt cx="1558764" cy="1185636"/>
          </a:xfrm>
        </p:grpSpPr>
        <p:grpSp>
          <p:nvGrpSpPr>
            <p:cNvPr id="47" name="Group 46"/>
            <p:cNvGrpSpPr>
              <a:grpSpLocks noChangeAspect="1"/>
            </p:cNvGrpSpPr>
            <p:nvPr/>
          </p:nvGrpSpPr>
          <p:grpSpPr>
            <a:xfrm>
              <a:off x="3977945" y="1371452"/>
              <a:ext cx="1519884" cy="1185636"/>
              <a:chOff x="1507436" y="1799127"/>
              <a:chExt cx="3681068" cy="2752580"/>
            </a:xfrm>
          </p:grpSpPr>
          <p:sp>
            <p:nvSpPr>
              <p:cNvPr id="48" name="Rectangle 4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5-Point Star 5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Content Placeholder 2"/>
            <p:cNvSpPr txBox="1">
              <a:spLocks/>
            </p:cNvSpPr>
            <p:nvPr/>
          </p:nvSpPr>
          <p:spPr>
            <a:xfrm>
              <a:off x="3977945" y="1656319"/>
              <a:ext cx="1558764"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t>R Device Port</a:t>
              </a:r>
            </a:p>
          </p:txBody>
        </p:sp>
      </p:grpSp>
      <p:graphicFrame>
        <p:nvGraphicFramePr>
          <p:cNvPr id="57" name="Table 56"/>
          <p:cNvGraphicFramePr>
            <a:graphicFrameLocks noGrp="1"/>
          </p:cNvGraphicFramePr>
          <p:nvPr>
            <p:extLst>
              <p:ext uri="{D42A27DB-BD31-4B8C-83A1-F6EECF244321}">
                <p14:modId xmlns:p14="http://schemas.microsoft.com/office/powerpoint/2010/main" val="1724735442"/>
              </p:ext>
            </p:extLst>
          </p:nvPr>
        </p:nvGraphicFramePr>
        <p:xfrm>
          <a:off x="4860438" y="743579"/>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cxnSp>
        <p:nvCxnSpPr>
          <p:cNvPr id="78" name="Straight Arrow Connector 77"/>
          <p:cNvCxnSpPr/>
          <p:nvPr/>
        </p:nvCxnSpPr>
        <p:spPr>
          <a:xfrm>
            <a:off x="5493657" y="1895581"/>
            <a:ext cx="0" cy="619019"/>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77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500"/>
                            </p:stCondLst>
                            <p:childTnLst>
                              <p:par>
                                <p:cTn id="17" presetID="1" presetClass="entr" presetSubtype="0" fill="hold" grpId="0" nodeType="afterEffect">
                                  <p:stCondLst>
                                    <p:cond delay="0"/>
                                  </p:stCondLst>
                                  <p:iterate type="lt">
                                    <p:tmAbs val="50"/>
                                  </p:iterate>
                                  <p:childTnLst>
                                    <p:set>
                                      <p:cBhvr>
                                        <p:cTn id="18" dur="1" fill="hold">
                                          <p:stCondLst>
                                            <p:cond delay="0"/>
                                          </p:stCondLst>
                                        </p:cTn>
                                        <p:tgtEl>
                                          <p:spTgt spid="29">
                                            <p:txEl>
                                              <p:pRg st="0" end="0"/>
                                            </p:txEl>
                                          </p:spTgt>
                                        </p:tgtEl>
                                        <p:attrNameLst>
                                          <p:attrName>style.visibility</p:attrName>
                                        </p:attrNameLst>
                                      </p:cBhvr>
                                      <p:to>
                                        <p:strVal val="visible"/>
                                      </p:to>
                                    </p:set>
                                  </p:childTnLst>
                                </p:cTn>
                              </p:par>
                            </p:childTnLst>
                          </p:cTn>
                        </p:par>
                        <p:par>
                          <p:cTn id="19" fill="hold">
                            <p:stCondLst>
                              <p:cond delay="1851"/>
                            </p:stCondLst>
                            <p:childTnLst>
                              <p:par>
                                <p:cTn id="20" presetID="22" presetClass="entr" presetSubtype="1"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par>
                          <p:cTn id="23" fill="hold">
                            <p:stCondLst>
                              <p:cond delay="2351"/>
                            </p:stCondLst>
                            <p:childTnLst>
                              <p:par>
                                <p:cTn id="24" presetID="10" presetClass="entr" presetSubtype="0"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par>
                          <p:cTn id="27" fill="hold">
                            <p:stCondLst>
                              <p:cond delay="2851"/>
                            </p:stCondLst>
                            <p:childTnLst>
                              <p:par>
                                <p:cTn id="28" presetID="1" presetClass="entr" presetSubtype="0" fill="hold" grpId="0" nodeType="afterEffect">
                                  <p:stCondLst>
                                    <p:cond delay="0"/>
                                  </p:stCondLst>
                                  <p:iterate type="lt">
                                    <p:tmAbs val="50"/>
                                  </p:iterate>
                                  <p:childTnLst>
                                    <p:set>
                                      <p:cBhvr>
                                        <p:cTn id="29" dur="1" fill="hold">
                                          <p:stCondLst>
                                            <p:cond delay="0"/>
                                          </p:stCondLst>
                                        </p:cTn>
                                        <p:tgtEl>
                                          <p:spTgt spid="29">
                                            <p:txEl>
                                              <p:pRg st="1" end="1"/>
                                            </p:txEl>
                                          </p:spTgt>
                                        </p:tgtEl>
                                        <p:attrNameLst>
                                          <p:attrName>style.visibility</p:attrName>
                                        </p:attrNameLst>
                                      </p:cBhvr>
                                      <p:to>
                                        <p:strVal val="visible"/>
                                      </p:to>
                                    </p:set>
                                  </p:childTnLst>
                                </p:cTn>
                              </p:par>
                            </p:childTnLst>
                          </p:cTn>
                        </p:par>
                        <p:par>
                          <p:cTn id="30" fill="hold">
                            <p:stCondLst>
                              <p:cond delay="4202"/>
                            </p:stCondLst>
                            <p:childTnLst>
                              <p:par>
                                <p:cTn id="31" presetID="22" presetClass="entr" presetSubtype="1" fill="hold" nodeType="after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up)">
                                      <p:cBhvr>
                                        <p:cTn id="33" dur="500"/>
                                        <p:tgtEl>
                                          <p:spTgt spid="7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par>
                          <p:cTn id="42" fill="hold">
                            <p:stCondLst>
                              <p:cond delay="500"/>
                            </p:stCondLst>
                            <p:childTnLst>
                              <p:par>
                                <p:cTn id="43" presetID="1" presetClass="entr" presetSubtype="0" fill="hold" grpId="0" nodeType="afterEffect">
                                  <p:stCondLst>
                                    <p:cond delay="0"/>
                                  </p:stCondLst>
                                  <p:iterate type="lt">
                                    <p:tmAbs val="50"/>
                                  </p:iterate>
                                  <p:childTnLst>
                                    <p:set>
                                      <p:cBhvr>
                                        <p:cTn id="44" dur="1" fill="hold">
                                          <p:stCondLst>
                                            <p:cond delay="0"/>
                                          </p:stCondLst>
                                        </p:cTn>
                                        <p:tgtEl>
                                          <p:spTgt spid="29">
                                            <p:txEl>
                                              <p:pRg st="2" end="2"/>
                                            </p:txEl>
                                          </p:spTgt>
                                        </p:tgtEl>
                                        <p:attrNameLst>
                                          <p:attrName>style.visibility</p:attrName>
                                        </p:attrNameLst>
                                      </p:cBhvr>
                                      <p:to>
                                        <p:strVal val="visible"/>
                                      </p:to>
                                    </p:set>
                                  </p:childTnLst>
                                </p:cTn>
                              </p:par>
                            </p:childTnLst>
                          </p:cTn>
                        </p:par>
                        <p:par>
                          <p:cTn id="45" fill="hold">
                            <p:stCondLst>
                              <p:cond delay="1651"/>
                            </p:stCondLst>
                            <p:childTnLst>
                              <p:par>
                                <p:cTn id="46" presetID="22" presetClass="entr" presetSubtype="2"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50"/>
                                  </p:iterate>
                                  <p:childTnLst>
                                    <p:set>
                                      <p:cBhvr>
                                        <p:cTn id="52" dur="1" fill="hold">
                                          <p:stCondLst>
                                            <p:cond delay="0"/>
                                          </p:stCondLst>
                                        </p:cTn>
                                        <p:tgtEl>
                                          <p:spTgt spid="29">
                                            <p:txEl>
                                              <p:pRg st="3" end="3"/>
                                            </p:txEl>
                                          </p:spTgt>
                                        </p:tgtEl>
                                        <p:attrNameLst>
                                          <p:attrName>style.visibility</p:attrName>
                                        </p:attrNameLst>
                                      </p:cBhvr>
                                      <p:to>
                                        <p:strVal val="visible"/>
                                      </p:to>
                                    </p:set>
                                  </p:childTnLst>
                                </p:cTn>
                              </p:par>
                            </p:childTnLst>
                          </p:cTn>
                        </p:par>
                        <p:par>
                          <p:cTn id="53" fill="hold">
                            <p:stCondLst>
                              <p:cond delay="901"/>
                            </p:stCondLst>
                            <p:childTnLst>
                              <p:par>
                                <p:cTn id="54" presetID="10" presetClass="entr" presetSubtype="0"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par>
                          <p:cTn id="57" fill="hold">
                            <p:stCondLst>
                              <p:cond delay="1401"/>
                            </p:stCondLst>
                            <p:childTnLst>
                              <p:par>
                                <p:cTn id="58" presetID="10" presetClass="entr" presetSubtype="0" fill="hold" nodeType="after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childTnLst>
                          </p:cTn>
                        </p:par>
                        <p:par>
                          <p:cTn id="61" fill="hold">
                            <p:stCondLst>
                              <p:cond delay="1901"/>
                            </p:stCondLst>
                            <p:childTnLst>
                              <p:par>
                                <p:cTn id="62" presetID="22" presetClass="entr" presetSubtype="8" fill="hold"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type="lt">
                                    <p:tmAbs val="50"/>
                                  </p:iterate>
                                  <p:childTnLst>
                                    <p:set>
                                      <p:cBhvr>
                                        <p:cTn id="68" dur="1" fill="hold">
                                          <p:stCondLst>
                                            <p:cond delay="0"/>
                                          </p:stCondLst>
                                        </p:cTn>
                                        <p:tgtEl>
                                          <p:spTgt spid="29">
                                            <p:txEl>
                                              <p:pRg st="4" end="4"/>
                                            </p:txEl>
                                          </p:spTgt>
                                        </p:tgtEl>
                                        <p:attrNameLst>
                                          <p:attrName>style.visibility</p:attrName>
                                        </p:attrNameLst>
                                      </p:cBhvr>
                                      <p:to>
                                        <p:strVal val="visible"/>
                                      </p:to>
                                    </p:set>
                                  </p:childTnLst>
                                </p:cTn>
                              </p:par>
                            </p:childTnLst>
                          </p:cTn>
                        </p:par>
                        <p:par>
                          <p:cTn id="69" fill="hold">
                            <p:stCondLst>
                              <p:cond delay="1351"/>
                            </p:stCondLst>
                            <p:childTnLst>
                              <p:par>
                                <p:cTn id="70" presetID="10" presetClass="entr" presetSubtype="0"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par>
                          <p:cTn id="73" fill="hold">
                            <p:stCondLst>
                              <p:cond delay="1851"/>
                            </p:stCondLst>
                            <p:childTnLst>
                              <p:par>
                                <p:cTn id="74" presetID="22" presetClass="entr" presetSubtype="1"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up)">
                                      <p:cBhvr>
                                        <p:cTn id="76" dur="500"/>
                                        <p:tgtEl>
                                          <p:spTgt spid="25"/>
                                        </p:tgtEl>
                                      </p:cBhvr>
                                    </p:animEffect>
                                  </p:childTnLst>
                                </p:cTn>
                              </p:par>
                            </p:childTnLst>
                          </p:cTn>
                        </p:par>
                        <p:par>
                          <p:cTn id="77" fill="hold">
                            <p:stCondLst>
                              <p:cond delay="2351"/>
                            </p:stCondLst>
                            <p:childTnLst>
                              <p:par>
                                <p:cTn id="78" presetID="10" presetClass="entr" presetSubtype="0" fill="hold" nodeType="after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uiExpand="1" build="p"/>
      <p:bldP spid="31" grpId="0" animBg="1"/>
      <p:bldP spid="32" grpId="0" animBg="1"/>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R Code to Azure ML</a:t>
            </a:r>
          </a:p>
        </p:txBody>
      </p:sp>
    </p:spTree>
    <p:extLst>
      <p:ext uri="{BB962C8B-B14F-4D97-AF65-F5344CB8AC3E}">
        <p14:creationId xmlns:p14="http://schemas.microsoft.com/office/powerpoint/2010/main" val="3360298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270" y="2415641"/>
            <a:ext cx="8770847" cy="2603307"/>
          </a:xfrm>
        </p:spPr>
        <p:txBody>
          <a:bodyPr/>
          <a:lstStyle/>
          <a:p>
            <a:r>
              <a:rPr lang="en-US" dirty="0"/>
              <a:t>Python Data Frames in Azure ML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7329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54901" y="153529"/>
            <a:ext cx="8329922" cy="6543362"/>
            <a:chOff x="6269127" y="1305847"/>
            <a:chExt cx="5190320" cy="4048879"/>
          </a:xfrm>
        </p:grpSpPr>
        <p:grpSp>
          <p:nvGrpSpPr>
            <p:cNvPr id="5" name="Group 4"/>
            <p:cNvGrpSpPr>
              <a:grpSpLocks noChangeAspect="1"/>
            </p:cNvGrpSpPr>
            <p:nvPr/>
          </p:nvGrpSpPr>
          <p:grpSpPr>
            <a:xfrm>
              <a:off x="6269127" y="1305847"/>
              <a:ext cx="5190320" cy="4048879"/>
              <a:chOff x="1507436" y="1799127"/>
              <a:chExt cx="3681068" cy="2752580"/>
            </a:xfrm>
          </p:grpSpPr>
          <p:sp>
            <p:nvSpPr>
              <p:cNvPr id="7" name="Rectangle 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5-Point Star 1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 name="TextBox 5"/>
            <p:cNvSpPr txBox="1"/>
            <p:nvPr/>
          </p:nvSpPr>
          <p:spPr>
            <a:xfrm>
              <a:off x="6365307" y="1362827"/>
              <a:ext cx="2460287" cy="523220"/>
            </a:xfrm>
            <a:prstGeom prst="rect">
              <a:avLst/>
            </a:prstGeom>
            <a:noFill/>
          </p:spPr>
          <p:txBody>
            <a:bodyPr wrap="square" rtlCol="0">
              <a:spAutoFit/>
            </a:bodyPr>
            <a:lstStyle/>
            <a:p>
              <a:r>
                <a:rPr lang="en-GB" sz="2800" dirty="0">
                  <a:solidFill>
                    <a:schemeClr val="bg1"/>
                  </a:solidFill>
                </a:rPr>
                <a:t>Azure ML</a:t>
              </a:r>
            </a:p>
          </p:txBody>
        </p:sp>
      </p:grpSp>
      <p:sp>
        <p:nvSpPr>
          <p:cNvPr id="14" name="Rounded Rectangle 13"/>
          <p:cNvSpPr/>
          <p:nvPr/>
        </p:nvSpPr>
        <p:spPr>
          <a:xfrm>
            <a:off x="4339883" y="1480909"/>
            <a:ext cx="3837467" cy="149809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a:t>Dataset</a:t>
            </a:r>
          </a:p>
        </p:txBody>
      </p:sp>
      <p:cxnSp>
        <p:nvCxnSpPr>
          <p:cNvPr id="15" name="Straight Arrow Connector 14"/>
          <p:cNvCxnSpPr>
            <a:stCxn id="14" idx="2"/>
            <a:endCxn id="16" idx="0"/>
          </p:cNvCxnSpPr>
          <p:nvPr/>
        </p:nvCxnSpPr>
        <p:spPr>
          <a:xfrm>
            <a:off x="6258617" y="2979003"/>
            <a:ext cx="15937" cy="1523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ounded Rectangle 15"/>
          <p:cNvSpPr/>
          <p:nvPr/>
        </p:nvSpPr>
        <p:spPr>
          <a:xfrm>
            <a:off x="4355820" y="4502112"/>
            <a:ext cx="3837467" cy="149809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sz="2400" dirty="0"/>
              <a:t>Execute Python Script</a:t>
            </a:r>
          </a:p>
        </p:txBody>
      </p:sp>
      <p:graphicFrame>
        <p:nvGraphicFramePr>
          <p:cNvPr id="26" name="Table 25"/>
          <p:cNvGraphicFramePr>
            <a:graphicFrameLocks noGrp="1"/>
          </p:cNvGraphicFramePr>
          <p:nvPr>
            <p:extLst/>
          </p:nvPr>
        </p:nvGraphicFramePr>
        <p:xfrm>
          <a:off x="5625397" y="2629227"/>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graphicFrame>
        <p:nvGraphicFramePr>
          <p:cNvPr id="27" name="Table 26"/>
          <p:cNvGraphicFramePr>
            <a:graphicFrameLocks noGrp="1"/>
          </p:cNvGraphicFramePr>
          <p:nvPr>
            <p:extLst/>
          </p:nvPr>
        </p:nvGraphicFramePr>
        <p:xfrm>
          <a:off x="5625397" y="5093168"/>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sp>
        <p:nvSpPr>
          <p:cNvPr id="28" name="TextBox 27"/>
          <p:cNvSpPr txBox="1"/>
          <p:nvPr/>
        </p:nvSpPr>
        <p:spPr>
          <a:xfrm>
            <a:off x="7626723" y="3740557"/>
            <a:ext cx="1677492" cy="369332"/>
          </a:xfrm>
          <a:prstGeom prst="rect">
            <a:avLst/>
          </a:prstGeom>
          <a:noFill/>
        </p:spPr>
        <p:txBody>
          <a:bodyPr wrap="square" rtlCol="0">
            <a:spAutoFit/>
          </a:bodyPr>
          <a:lstStyle/>
          <a:p>
            <a:r>
              <a:rPr lang="en-GB" dirty="0">
                <a:solidFill>
                  <a:schemeClr val="accent1"/>
                </a:solidFill>
              </a:rPr>
              <a:t>Azure ML Table</a:t>
            </a:r>
          </a:p>
        </p:txBody>
      </p:sp>
      <p:cxnSp>
        <p:nvCxnSpPr>
          <p:cNvPr id="30" name="Straight Arrow Connector 29"/>
          <p:cNvCxnSpPr/>
          <p:nvPr/>
        </p:nvCxnSpPr>
        <p:spPr>
          <a:xfrm flipH="1">
            <a:off x="7080069" y="3958690"/>
            <a:ext cx="566132" cy="1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78328" y="5424876"/>
            <a:ext cx="1624386" cy="369332"/>
          </a:xfrm>
          <a:prstGeom prst="rect">
            <a:avLst/>
          </a:prstGeom>
          <a:noFill/>
        </p:spPr>
        <p:txBody>
          <a:bodyPr wrap="square" rtlCol="0">
            <a:spAutoFit/>
          </a:bodyPr>
          <a:lstStyle/>
          <a:p>
            <a:r>
              <a:rPr lang="en-GB" dirty="0">
                <a:solidFill>
                  <a:schemeClr val="accent1"/>
                </a:solidFill>
              </a:rPr>
              <a:t>Data Frame</a:t>
            </a:r>
          </a:p>
        </p:txBody>
      </p:sp>
      <p:cxnSp>
        <p:nvCxnSpPr>
          <p:cNvPr id="32" name="Straight Arrow Connector 31"/>
          <p:cNvCxnSpPr/>
          <p:nvPr/>
        </p:nvCxnSpPr>
        <p:spPr>
          <a:xfrm flipV="1">
            <a:off x="3997234" y="5443688"/>
            <a:ext cx="1471749" cy="22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32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25E-6 -7.40741E-7 L 0.0013 0.1919 " pathEditMode="relative" rAng="0" ptsTypes="AA">
                                      <p:cBhvr>
                                        <p:cTn id="9" dur="2000" fill="hold"/>
                                        <p:tgtEl>
                                          <p:spTgt spid="26"/>
                                        </p:tgtEl>
                                        <p:attrNameLst>
                                          <p:attrName>ppt_x</p:attrName>
                                          <p:attrName>ppt_y</p:attrName>
                                        </p:attrNameLst>
                                      </p:cBhvr>
                                      <p:rCtr x="65" y="9583"/>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2000"/>
                            </p:stCondLst>
                            <p:childTnLst>
                              <p:par>
                                <p:cTn id="14" presetID="2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righ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1572" y="1748435"/>
            <a:ext cx="9013371" cy="371202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6" name="Oval 5"/>
          <p:cNvSpPr/>
          <p:nvPr/>
        </p:nvSpPr>
        <p:spPr>
          <a:xfrm>
            <a:off x="2398858" y="1532376"/>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r>
              <a:rPr lang="en-US" sz="2400" dirty="0"/>
              <a:t>1</a:t>
            </a:r>
          </a:p>
        </p:txBody>
      </p:sp>
      <p:cxnSp>
        <p:nvCxnSpPr>
          <p:cNvPr id="22" name="Straight Arrow Connector 21"/>
          <p:cNvCxnSpPr>
            <a:stCxn id="32" idx="4"/>
          </p:cNvCxnSpPr>
          <p:nvPr/>
        </p:nvCxnSpPr>
        <p:spPr>
          <a:xfrm rot="5400000">
            <a:off x="6596011" y="1109242"/>
            <a:ext cx="1161659" cy="2815607"/>
          </a:xfrm>
          <a:prstGeom prst="bentConnector2">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4"/>
            <a:endCxn id="29" idx="0"/>
          </p:cNvCxnSpPr>
          <p:nvPr/>
        </p:nvCxnSpPr>
        <p:spPr>
          <a:xfrm rot="16200000" flipH="1">
            <a:off x="3418785" y="1056818"/>
            <a:ext cx="542536" cy="2220061"/>
          </a:xfrm>
          <a:prstGeom prst="bentConnector3">
            <a:avLst>
              <a:gd name="adj1" fmla="val 2425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33" idx="0"/>
          </p:cNvCxnSpPr>
          <p:nvPr/>
        </p:nvCxnSpPr>
        <p:spPr>
          <a:xfrm>
            <a:off x="2636953" y="4007777"/>
            <a:ext cx="0" cy="132006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257800" y="3384550"/>
            <a:ext cx="2919867" cy="1960687"/>
          </a:xfrm>
          <a:prstGeom prst="bentConnector3">
            <a:avLst>
              <a:gd name="adj1" fmla="val 100019"/>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339394" y="2438117"/>
            <a:ext cx="6921379" cy="1569660"/>
          </a:xfrm>
          <a:prstGeom prst="rect">
            <a:avLst/>
          </a:prstGeom>
        </p:spPr>
        <p:txBody>
          <a:bodyPr wrap="square">
            <a:spAutoFit/>
          </a:bodyPr>
          <a:lstStyle/>
          <a:p>
            <a:r>
              <a:rPr lang="en-GB" sz="2400" dirty="0" err="1">
                <a:latin typeface="Courier New" panose="02070309020205020404" pitchFamily="49" charset="0"/>
                <a:cs typeface="Courier New" panose="02070309020205020404" pitchFamily="49" charset="0"/>
              </a:rPr>
              <a:t>def</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azureml_main</a:t>
            </a:r>
            <a:r>
              <a:rPr lang="en-GB" sz="2400" dirty="0">
                <a:latin typeface="Courier New" panose="02070309020205020404" pitchFamily="49" charset="0"/>
                <a:cs typeface="Courier New" panose="02070309020205020404" pitchFamily="49" charset="0"/>
              </a:rPr>
              <a:t>(frame1, frame2)</a:t>
            </a:r>
          </a:p>
          <a:p>
            <a:r>
              <a:rPr lang="en-GB" sz="2400" dirty="0">
                <a:latin typeface="Courier New" panose="02070309020205020404" pitchFamily="49" charset="0"/>
                <a:cs typeface="Courier New" panose="02070309020205020404" pitchFamily="49" charset="0"/>
              </a:rPr>
              <a:t> import </a:t>
            </a:r>
            <a:r>
              <a:rPr lang="en-GB" sz="2400" dirty="0" err="1">
                <a:latin typeface="Courier New" panose="02070309020205020404" pitchFamily="49" charset="0"/>
                <a:cs typeface="Courier New" panose="02070309020205020404" pitchFamily="49" charset="0"/>
              </a:rPr>
              <a:t>myModule</a:t>
            </a:r>
            <a:r>
              <a:rPr lang="en-GB" sz="2400" dirty="0">
                <a:latin typeface="Courier New" panose="02070309020205020404" pitchFamily="49" charset="0"/>
                <a:cs typeface="Courier New" panose="02070309020205020404" pitchFamily="49" charset="0"/>
              </a:rPr>
              <a:t> as mm</a:t>
            </a:r>
          </a:p>
          <a:p>
            <a:r>
              <a:rPr lang="en-GB" sz="2400" dirty="0">
                <a:latin typeface="Courier New" panose="02070309020205020404" pitchFamily="49" charset="0"/>
                <a:cs typeface="Courier New" panose="02070309020205020404" pitchFamily="49" charset="0"/>
              </a:rPr>
              <a:t> print("Hello world")</a:t>
            </a:r>
          </a:p>
          <a:p>
            <a:r>
              <a:rPr lang="en-GB" sz="2400" dirty="0">
                <a:latin typeface="Courier New" panose="02070309020205020404" pitchFamily="49" charset="0"/>
                <a:cs typeface="Courier New" panose="02070309020205020404" pitchFamily="49" charset="0"/>
              </a:rPr>
              <a:t> return frame1</a:t>
            </a:r>
          </a:p>
        </p:txBody>
      </p:sp>
      <p:graphicFrame>
        <p:nvGraphicFramePr>
          <p:cNvPr id="30" name="Table 29"/>
          <p:cNvGraphicFramePr>
            <a:graphicFrameLocks noGrp="1"/>
          </p:cNvGraphicFramePr>
          <p:nvPr>
            <p:extLst>
              <p:ext uri="{D42A27DB-BD31-4B8C-83A1-F6EECF244321}">
                <p14:modId xmlns:p14="http://schemas.microsoft.com/office/powerpoint/2010/main" val="2680792195"/>
              </p:ext>
            </p:extLst>
          </p:nvPr>
        </p:nvGraphicFramePr>
        <p:xfrm>
          <a:off x="1936183" y="758906"/>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sp>
        <p:nvSpPr>
          <p:cNvPr id="31" name="Oval 30"/>
          <p:cNvSpPr/>
          <p:nvPr/>
        </p:nvSpPr>
        <p:spPr>
          <a:xfrm>
            <a:off x="5312818" y="1542022"/>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r>
              <a:rPr lang="en-US" sz="2400" dirty="0"/>
              <a:t>2</a:t>
            </a:r>
          </a:p>
        </p:txBody>
      </p:sp>
      <p:sp>
        <p:nvSpPr>
          <p:cNvPr id="32" name="Oval 31"/>
          <p:cNvSpPr/>
          <p:nvPr/>
        </p:nvSpPr>
        <p:spPr>
          <a:xfrm>
            <a:off x="8403478" y="1573011"/>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endParaRPr lang="en-US" sz="2400" dirty="0"/>
          </a:p>
        </p:txBody>
      </p:sp>
      <p:sp>
        <p:nvSpPr>
          <p:cNvPr id="33" name="Oval 32"/>
          <p:cNvSpPr/>
          <p:nvPr/>
        </p:nvSpPr>
        <p:spPr>
          <a:xfrm>
            <a:off x="2455788" y="5327845"/>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endParaRPr lang="en-US" sz="2400" dirty="0"/>
          </a:p>
        </p:txBody>
      </p:sp>
      <p:sp>
        <p:nvSpPr>
          <p:cNvPr id="34" name="Oval 33"/>
          <p:cNvSpPr/>
          <p:nvPr/>
        </p:nvSpPr>
        <p:spPr>
          <a:xfrm>
            <a:off x="7991190" y="5316371"/>
            <a:ext cx="362330" cy="363205"/>
          </a:xfrm>
          <a:prstGeom prst="ellipse">
            <a:avLst/>
          </a:prstGeom>
        </p:spPr>
        <p:style>
          <a:lnRef idx="2">
            <a:schemeClr val="accent1"/>
          </a:lnRef>
          <a:fillRef idx="1">
            <a:schemeClr val="lt1"/>
          </a:fillRef>
          <a:effectRef idx="0">
            <a:schemeClr val="accent1"/>
          </a:effectRef>
          <a:fontRef idx="minor">
            <a:schemeClr val="dk1"/>
          </a:fontRef>
        </p:style>
        <p:txBody>
          <a:bodyPr lIns="91297" tIns="45647" rIns="91297" bIns="45647" rtlCol="0" anchor="ctr"/>
          <a:lstStyle/>
          <a:p>
            <a:pPr algn="ctr"/>
            <a:endParaRPr lang="en-US" sz="2400" dirty="0"/>
          </a:p>
        </p:txBody>
      </p:sp>
      <p:graphicFrame>
        <p:nvGraphicFramePr>
          <p:cNvPr id="35" name="Table 34"/>
          <p:cNvGraphicFramePr>
            <a:graphicFrameLocks noGrp="1"/>
          </p:cNvGraphicFramePr>
          <p:nvPr>
            <p:extLst/>
          </p:nvPr>
        </p:nvGraphicFramePr>
        <p:xfrm>
          <a:off x="2003734" y="5757183"/>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grpSp>
        <p:nvGrpSpPr>
          <p:cNvPr id="39" name="Group 20"/>
          <p:cNvGrpSpPr>
            <a:grpSpLocks noChangeAspect="1"/>
          </p:cNvGrpSpPr>
          <p:nvPr/>
        </p:nvGrpSpPr>
        <p:grpSpPr bwMode="auto">
          <a:xfrm>
            <a:off x="8260773" y="609900"/>
            <a:ext cx="690224" cy="912730"/>
            <a:chOff x="3915" y="2947"/>
            <a:chExt cx="456" cy="603"/>
          </a:xfrm>
          <a:solidFill>
            <a:schemeClr val="accent4">
              <a:lumMod val="20000"/>
              <a:lumOff val="80000"/>
            </a:schemeClr>
          </a:solidFill>
        </p:grpSpPr>
        <p:sp>
          <p:nvSpPr>
            <p:cNvPr id="4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a:off x="7503841" y="5713394"/>
            <a:ext cx="1337028" cy="1016978"/>
            <a:chOff x="3977945" y="1371452"/>
            <a:chExt cx="1558764" cy="1185636"/>
          </a:xfrm>
        </p:grpSpPr>
        <p:grpSp>
          <p:nvGrpSpPr>
            <p:cNvPr id="47" name="Group 46"/>
            <p:cNvGrpSpPr>
              <a:grpSpLocks noChangeAspect="1"/>
            </p:cNvGrpSpPr>
            <p:nvPr/>
          </p:nvGrpSpPr>
          <p:grpSpPr>
            <a:xfrm>
              <a:off x="3977945" y="1371452"/>
              <a:ext cx="1519884" cy="1185636"/>
              <a:chOff x="1507436" y="1799127"/>
              <a:chExt cx="3681068" cy="2752580"/>
            </a:xfrm>
          </p:grpSpPr>
          <p:sp>
            <p:nvSpPr>
              <p:cNvPr id="48" name="Rectangle 4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5-Point Star 5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Content Placeholder 2"/>
            <p:cNvSpPr txBox="1">
              <a:spLocks/>
            </p:cNvSpPr>
            <p:nvPr/>
          </p:nvSpPr>
          <p:spPr>
            <a:xfrm>
              <a:off x="3977945" y="1656319"/>
              <a:ext cx="1558764"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t>Device Port</a:t>
              </a:r>
            </a:p>
          </p:txBody>
        </p:sp>
      </p:grpSp>
      <p:cxnSp>
        <p:nvCxnSpPr>
          <p:cNvPr id="36" name="Straight Arrow Connector 22"/>
          <p:cNvCxnSpPr/>
          <p:nvPr/>
        </p:nvCxnSpPr>
        <p:spPr>
          <a:xfrm rot="16200000" flipH="1">
            <a:off x="5629889" y="1824723"/>
            <a:ext cx="532890" cy="693899"/>
          </a:xfrm>
          <a:prstGeom prst="bentConnector3">
            <a:avLst>
              <a:gd name="adj1" fmla="val 29742"/>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188389645"/>
              </p:ext>
            </p:extLst>
          </p:nvPr>
        </p:nvGraphicFramePr>
        <p:xfrm>
          <a:off x="4860764" y="775271"/>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spTree>
    <p:extLst>
      <p:ext uri="{BB962C8B-B14F-4D97-AF65-F5344CB8AC3E}">
        <p14:creationId xmlns:p14="http://schemas.microsoft.com/office/powerpoint/2010/main" val="16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50"/>
                                  </p:iterate>
                                  <p:childTnLst>
                                    <p:set>
                                      <p:cBhvr>
                                        <p:cTn id="19" dur="1" fill="hold">
                                          <p:stCondLst>
                                            <p:cond delay="0"/>
                                          </p:stCondLst>
                                        </p:cTn>
                                        <p:tgtEl>
                                          <p:spTgt spid="29">
                                            <p:txEl>
                                              <p:pRg st="0" end="0"/>
                                            </p:txEl>
                                          </p:spTgt>
                                        </p:tgtEl>
                                        <p:attrNameLst>
                                          <p:attrName>style.visibility</p:attrName>
                                        </p:attrNameLst>
                                      </p:cBhvr>
                                      <p:to>
                                        <p:strVal val="visible"/>
                                      </p:to>
                                    </p:set>
                                  </p:childTnLst>
                                </p:cTn>
                              </p:par>
                            </p:childTnLst>
                          </p:cTn>
                        </p:par>
                        <p:par>
                          <p:cTn id="20" fill="hold">
                            <p:stCondLst>
                              <p:cond delay="1951"/>
                            </p:stCondLst>
                            <p:childTnLst>
                              <p:par>
                                <p:cTn id="21" presetID="22" presetClass="entr" presetSubtype="1"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451"/>
                            </p:stCondLst>
                            <p:childTnLst>
                              <p:par>
                                <p:cTn id="25" presetID="22" presetClass="entr" presetSubtype="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par>
                          <p:cTn id="36" fill="hold">
                            <p:stCondLst>
                              <p:cond delay="500"/>
                            </p:stCondLst>
                            <p:childTnLst>
                              <p:par>
                                <p:cTn id="37" presetID="1" presetClass="entr" presetSubtype="0" fill="hold" grpId="0" nodeType="afterEffect">
                                  <p:stCondLst>
                                    <p:cond delay="0"/>
                                  </p:stCondLst>
                                  <p:iterate type="lt">
                                    <p:tmAbs val="50"/>
                                  </p:iterate>
                                  <p:childTnLst>
                                    <p:set>
                                      <p:cBhvr>
                                        <p:cTn id="38" dur="1" fill="hold">
                                          <p:stCondLst>
                                            <p:cond delay="0"/>
                                          </p:stCondLst>
                                        </p:cTn>
                                        <p:tgtEl>
                                          <p:spTgt spid="29">
                                            <p:txEl>
                                              <p:pRg st="1" end="1"/>
                                            </p:txEl>
                                          </p:spTgt>
                                        </p:tgtEl>
                                        <p:attrNameLst>
                                          <p:attrName>style.visibility</p:attrName>
                                        </p:attrNameLst>
                                      </p:cBhvr>
                                      <p:to>
                                        <p:strVal val="visible"/>
                                      </p:to>
                                    </p:set>
                                  </p:childTnLst>
                                </p:cTn>
                              </p:par>
                            </p:childTnLst>
                          </p:cTn>
                        </p:par>
                        <p:par>
                          <p:cTn id="39" fill="hold">
                            <p:stCondLst>
                              <p:cond delay="1351"/>
                            </p:stCondLst>
                            <p:childTnLst>
                              <p:par>
                                <p:cTn id="40" presetID="22" presetClass="entr" presetSubtype="2"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righ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50"/>
                                  </p:iterate>
                                  <p:childTnLst>
                                    <p:set>
                                      <p:cBhvr>
                                        <p:cTn id="46" dur="1" fill="hold">
                                          <p:stCondLst>
                                            <p:cond delay="0"/>
                                          </p:stCondLst>
                                        </p:cTn>
                                        <p:tgtEl>
                                          <p:spTgt spid="29">
                                            <p:txEl>
                                              <p:pRg st="2" end="2"/>
                                            </p:txEl>
                                          </p:spTgt>
                                        </p:tgtEl>
                                        <p:attrNameLst>
                                          <p:attrName>style.visibility</p:attrName>
                                        </p:attrNameLst>
                                      </p:cBhvr>
                                      <p:to>
                                        <p:strVal val="visible"/>
                                      </p:to>
                                    </p:set>
                                  </p:childTnLst>
                                </p:cTn>
                              </p:par>
                            </p:childTnLst>
                          </p:cTn>
                        </p:par>
                        <p:par>
                          <p:cTn id="47" fill="hold">
                            <p:stCondLst>
                              <p:cond delay="901"/>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childTnLst>
                          </p:cTn>
                        </p:par>
                        <p:par>
                          <p:cTn id="54" fill="hold">
                            <p:stCondLst>
                              <p:cond delay="1401"/>
                            </p:stCondLst>
                            <p:childTnLst>
                              <p:par>
                                <p:cTn id="55" presetID="22" presetClass="entr" presetSubtype="8"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50"/>
                                  </p:iterate>
                                  <p:childTnLst>
                                    <p:set>
                                      <p:cBhvr>
                                        <p:cTn id="61" dur="1" fill="hold">
                                          <p:stCondLst>
                                            <p:cond delay="0"/>
                                          </p:stCondLst>
                                        </p:cTn>
                                        <p:tgtEl>
                                          <p:spTgt spid="29">
                                            <p:txEl>
                                              <p:pRg st="3" end="3"/>
                                            </p:txEl>
                                          </p:spTgt>
                                        </p:tgtEl>
                                        <p:attrNameLst>
                                          <p:attrName>style.visibility</p:attrName>
                                        </p:attrNameLst>
                                      </p:cBhvr>
                                      <p:to>
                                        <p:strVal val="visible"/>
                                      </p:to>
                                    </p:set>
                                  </p:childTnLst>
                                </p:cTn>
                              </p:par>
                            </p:childTnLst>
                          </p:cTn>
                        </p:par>
                        <p:par>
                          <p:cTn id="62" fill="hold">
                            <p:stCondLst>
                              <p:cond delay="551"/>
                            </p:stCondLst>
                            <p:childTnLst>
                              <p:par>
                                <p:cTn id="63" presetID="10"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1051"/>
                            </p:stCondLst>
                            <p:childTnLst>
                              <p:par>
                                <p:cTn id="67" presetID="22" presetClass="entr" presetSubtype="1" fill="hold"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up)">
                                      <p:cBhvr>
                                        <p:cTn id="69" dur="500"/>
                                        <p:tgtEl>
                                          <p:spTgt spid="25"/>
                                        </p:tgtEl>
                                      </p:cBhvr>
                                    </p:animEffect>
                                  </p:childTnLst>
                                </p:cTn>
                              </p:par>
                            </p:childTnLst>
                          </p:cTn>
                        </p:par>
                        <p:par>
                          <p:cTn id="70" fill="hold">
                            <p:stCondLst>
                              <p:cond delay="1551"/>
                            </p:stCondLst>
                            <p:childTnLst>
                              <p:par>
                                <p:cTn id="71" presetID="10" presetClass="entr" presetSubtype="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uiExpand="1" build="p"/>
      <p:bldP spid="31" grpId="0" animBg="1"/>
      <p:bldP spid="32" grpId="0" animBg="1"/>
      <p:bldP spid="33"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Python Code to Azure ML</a:t>
            </a:r>
          </a:p>
        </p:txBody>
      </p:sp>
    </p:spTree>
    <p:extLst>
      <p:ext uri="{BB962C8B-B14F-4D97-AF65-F5344CB8AC3E}">
        <p14:creationId xmlns:p14="http://schemas.microsoft.com/office/powerpoint/2010/main" val="711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a:t>Data Types and Metadata</a:t>
            </a:r>
          </a:p>
        </p:txBody>
      </p:sp>
    </p:spTree>
    <p:extLst>
      <p:ext uri="{BB962C8B-B14F-4D97-AF65-F5344CB8AC3E}">
        <p14:creationId xmlns:p14="http://schemas.microsoft.com/office/powerpoint/2010/main" val="2831416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Data types</a:t>
            </a:r>
          </a:p>
          <a:p>
            <a:r>
              <a:rPr lang="en-US" dirty="0">
                <a:latin typeface="Segoe"/>
              </a:rPr>
              <a:t>Continuous and discreet values</a:t>
            </a:r>
          </a:p>
          <a:p>
            <a:r>
              <a:rPr lang="en-US" dirty="0">
                <a:latin typeface="Segoe"/>
              </a:rPr>
              <a:t>Categorical variables</a:t>
            </a:r>
          </a:p>
          <a:p>
            <a:r>
              <a:rPr lang="en-US" dirty="0">
                <a:latin typeface="Segoe"/>
              </a:rPr>
              <a:t>Azure ML tools</a:t>
            </a:r>
          </a:p>
          <a:p>
            <a:r>
              <a:rPr lang="en-US" dirty="0">
                <a:latin typeface="Segoe"/>
              </a:rPr>
              <a:t>Quantization of categorical variables</a:t>
            </a:r>
          </a:p>
        </p:txBody>
      </p:sp>
      <p:sp>
        <p:nvSpPr>
          <p:cNvPr id="2" name="Title 1"/>
          <p:cNvSpPr>
            <a:spLocks noGrp="1"/>
          </p:cNvSpPr>
          <p:nvPr>
            <p:ph type="title"/>
          </p:nvPr>
        </p:nvSpPr>
        <p:spPr/>
        <p:txBody>
          <a:bodyPr/>
          <a:lstStyle/>
          <a:p>
            <a:r>
              <a:rPr lang="en-US" dirty="0">
                <a:latin typeface="Segoe"/>
              </a:rPr>
              <a:t>Chapter Overview</a:t>
            </a:r>
          </a:p>
        </p:txBody>
      </p:sp>
    </p:spTree>
    <p:extLst>
      <p:ext uri="{BB962C8B-B14F-4D97-AF65-F5344CB8AC3E}">
        <p14:creationId xmlns:p14="http://schemas.microsoft.com/office/powerpoint/2010/main" val="69244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Azure ML Table Data Types </a:t>
            </a:r>
          </a:p>
        </p:txBody>
      </p:sp>
      <p:sp>
        <p:nvSpPr>
          <p:cNvPr id="3" name="Content Placeholder 2"/>
          <p:cNvSpPr>
            <a:spLocks noGrp="1"/>
          </p:cNvSpPr>
          <p:nvPr>
            <p:ph sz="quarter" idx="10"/>
          </p:nvPr>
        </p:nvSpPr>
        <p:spPr>
          <a:xfrm>
            <a:off x="367838" y="1226180"/>
            <a:ext cx="5720446" cy="2957200"/>
          </a:xfrm>
        </p:spPr>
        <p:txBody>
          <a:bodyPr/>
          <a:lstStyle/>
          <a:p>
            <a:r>
              <a:rPr lang="en-US" dirty="0">
                <a:latin typeface="Segoe"/>
              </a:rPr>
              <a:t>Numeric; Floating Point</a:t>
            </a:r>
          </a:p>
          <a:p>
            <a:r>
              <a:rPr lang="en-US" dirty="0">
                <a:latin typeface="Segoe"/>
              </a:rPr>
              <a:t>Numeric: Integer</a:t>
            </a:r>
          </a:p>
          <a:p>
            <a:r>
              <a:rPr lang="en-US" dirty="0">
                <a:latin typeface="Segoe"/>
              </a:rPr>
              <a:t>Boolean</a:t>
            </a:r>
          </a:p>
          <a:p>
            <a:r>
              <a:rPr lang="en-US" dirty="0">
                <a:latin typeface="Segoe"/>
              </a:rPr>
              <a:t>String</a:t>
            </a:r>
          </a:p>
        </p:txBody>
      </p:sp>
      <p:sp>
        <p:nvSpPr>
          <p:cNvPr id="5" name="Content Placeholder 2"/>
          <p:cNvSpPr txBox="1">
            <a:spLocks/>
          </p:cNvSpPr>
          <p:nvPr/>
        </p:nvSpPr>
        <p:spPr>
          <a:xfrm>
            <a:off x="6471554" y="1173740"/>
            <a:ext cx="5720446" cy="319252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a:rPr>
              <a:t>Categorical</a:t>
            </a:r>
          </a:p>
          <a:p>
            <a:r>
              <a:rPr lang="en-US" dirty="0">
                <a:latin typeface="Segoe"/>
              </a:rPr>
              <a:t>Date-time</a:t>
            </a:r>
          </a:p>
          <a:p>
            <a:r>
              <a:rPr lang="en-US" dirty="0">
                <a:latin typeface="Segoe"/>
              </a:rPr>
              <a:t>Time-Span</a:t>
            </a:r>
          </a:p>
          <a:p>
            <a:r>
              <a:rPr lang="en-US" dirty="0">
                <a:latin typeface="Segoe"/>
              </a:rPr>
              <a:t>Image</a:t>
            </a:r>
          </a:p>
        </p:txBody>
      </p:sp>
      <p:sp>
        <p:nvSpPr>
          <p:cNvPr id="4" name="TextBox 3"/>
          <p:cNvSpPr txBox="1"/>
          <p:nvPr/>
        </p:nvSpPr>
        <p:spPr>
          <a:xfrm>
            <a:off x="876822" y="4772416"/>
            <a:ext cx="9469677" cy="584775"/>
          </a:xfrm>
          <a:prstGeom prst="rect">
            <a:avLst/>
          </a:prstGeom>
          <a:noFill/>
        </p:spPr>
        <p:txBody>
          <a:bodyPr wrap="square" rtlCol="0">
            <a:spAutoFit/>
          </a:bodyPr>
          <a:lstStyle/>
          <a:p>
            <a:r>
              <a:rPr lang="en-US" sz="3200" dirty="0">
                <a:latin typeface="Segoe"/>
              </a:rPr>
              <a:t>Data type is Metadata</a:t>
            </a:r>
          </a:p>
        </p:txBody>
      </p:sp>
    </p:spTree>
    <p:extLst>
      <p:ext uri="{BB962C8B-B14F-4D97-AF65-F5344CB8AC3E}">
        <p14:creationId xmlns:p14="http://schemas.microsoft.com/office/powerpoint/2010/main" val="291236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Continuous vs discrete variables</a:t>
            </a:r>
          </a:p>
        </p:txBody>
      </p:sp>
      <p:sp>
        <p:nvSpPr>
          <p:cNvPr id="3" name="Content Placeholder 2"/>
          <p:cNvSpPr>
            <a:spLocks noGrp="1"/>
          </p:cNvSpPr>
          <p:nvPr>
            <p:ph sz="quarter" idx="10"/>
          </p:nvPr>
        </p:nvSpPr>
        <p:spPr/>
        <p:txBody>
          <a:bodyPr/>
          <a:lstStyle/>
          <a:p>
            <a:r>
              <a:rPr lang="en-US" dirty="0">
                <a:latin typeface="Segoe"/>
              </a:rPr>
              <a:t>Continuous variable can take on any value within the resolution</a:t>
            </a:r>
          </a:p>
          <a:p>
            <a:pPr lvl="1"/>
            <a:r>
              <a:rPr lang="en-US" dirty="0">
                <a:latin typeface="Segoe"/>
              </a:rPr>
              <a:t>Temperature</a:t>
            </a:r>
          </a:p>
          <a:p>
            <a:pPr lvl="1"/>
            <a:r>
              <a:rPr lang="en-US" dirty="0">
                <a:latin typeface="Segoe"/>
              </a:rPr>
              <a:t>Distance</a:t>
            </a:r>
          </a:p>
          <a:p>
            <a:pPr lvl="1"/>
            <a:r>
              <a:rPr lang="en-US" dirty="0">
                <a:latin typeface="Segoe"/>
              </a:rPr>
              <a:t>Weight</a:t>
            </a:r>
          </a:p>
          <a:p>
            <a:r>
              <a:rPr lang="en-US" sz="2800" dirty="0">
                <a:latin typeface="Segoe"/>
              </a:rPr>
              <a:t>Discrete variables have fixed values </a:t>
            </a:r>
          </a:p>
          <a:p>
            <a:pPr lvl="1"/>
            <a:r>
              <a:rPr lang="en-US" sz="2400" dirty="0">
                <a:latin typeface="Segoe"/>
              </a:rPr>
              <a:t>Number of people</a:t>
            </a:r>
          </a:p>
          <a:p>
            <a:pPr lvl="1"/>
            <a:r>
              <a:rPr lang="en-US" sz="2400" dirty="0">
                <a:latin typeface="Segoe"/>
              </a:rPr>
              <a:t>Number of wheels on a vehicle</a:t>
            </a:r>
          </a:p>
          <a:p>
            <a:pPr lvl="1"/>
            <a:endParaRPr lang="en-US" sz="2400" dirty="0">
              <a:latin typeface="Segoe"/>
            </a:endParaRPr>
          </a:p>
        </p:txBody>
      </p:sp>
    </p:spTree>
    <p:extLst>
      <p:ext uri="{BB962C8B-B14F-4D97-AF65-F5344CB8AC3E}">
        <p14:creationId xmlns:p14="http://schemas.microsoft.com/office/powerpoint/2010/main" val="164368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Available in R and Python Pandas</a:t>
            </a:r>
          </a:p>
          <a:p>
            <a:pPr lvl="1"/>
            <a:r>
              <a:rPr lang="en-GB" dirty="0">
                <a:latin typeface="Segoe"/>
              </a:rPr>
              <a:t>Map to and from Azure ML tables</a:t>
            </a:r>
          </a:p>
          <a:p>
            <a:r>
              <a:rPr lang="en-GB" dirty="0">
                <a:latin typeface="Segoe"/>
              </a:rPr>
              <a:t>Rectangular tables</a:t>
            </a:r>
          </a:p>
          <a:p>
            <a:pPr lvl="1"/>
            <a:r>
              <a:rPr lang="en-GB" dirty="0">
                <a:latin typeface="Segoe"/>
              </a:rPr>
              <a:t>Each column of one type</a:t>
            </a:r>
          </a:p>
          <a:p>
            <a:r>
              <a:rPr lang="en-GB" dirty="0">
                <a:latin typeface="Segoe"/>
              </a:rPr>
              <a:t>Common Tasks:</a:t>
            </a:r>
          </a:p>
          <a:p>
            <a:pPr lvl="1"/>
            <a:r>
              <a:rPr lang="en-GB" dirty="0" err="1">
                <a:latin typeface="Segoe"/>
              </a:rPr>
              <a:t>Subsetting</a:t>
            </a:r>
            <a:r>
              <a:rPr lang="en-GB" dirty="0">
                <a:latin typeface="Segoe"/>
              </a:rPr>
              <a:t> by rows and columns</a:t>
            </a:r>
          </a:p>
          <a:p>
            <a:pPr lvl="1"/>
            <a:r>
              <a:rPr lang="en-GB" dirty="0">
                <a:latin typeface="Segoe"/>
              </a:rPr>
              <a:t>Logical filtering of rows and columns</a:t>
            </a:r>
          </a:p>
        </p:txBody>
      </p:sp>
      <p:sp>
        <p:nvSpPr>
          <p:cNvPr id="2" name="Title 1"/>
          <p:cNvSpPr>
            <a:spLocks noGrp="1"/>
          </p:cNvSpPr>
          <p:nvPr>
            <p:ph type="title"/>
          </p:nvPr>
        </p:nvSpPr>
        <p:spPr/>
        <p:txBody>
          <a:bodyPr/>
          <a:lstStyle/>
          <a:p>
            <a:r>
              <a:rPr lang="en-US" dirty="0">
                <a:latin typeface="Segoe"/>
              </a:rPr>
              <a:t>Data Frames</a:t>
            </a:r>
          </a:p>
        </p:txBody>
      </p:sp>
      <p:graphicFrame>
        <p:nvGraphicFramePr>
          <p:cNvPr id="4" name="Table 3"/>
          <p:cNvGraphicFramePr>
            <a:graphicFrameLocks noGrp="1"/>
          </p:cNvGraphicFramePr>
          <p:nvPr>
            <p:extLst>
              <p:ext uri="{D42A27DB-BD31-4B8C-83A1-F6EECF244321}">
                <p14:modId xmlns:p14="http://schemas.microsoft.com/office/powerpoint/2010/main" val="2232136248"/>
              </p:ext>
            </p:extLst>
          </p:nvPr>
        </p:nvGraphicFramePr>
        <p:xfrm>
          <a:off x="7420843" y="1388226"/>
          <a:ext cx="4483103" cy="2983476"/>
        </p:xfrm>
        <a:graphic>
          <a:graphicData uri="http://schemas.openxmlformats.org/drawingml/2006/table">
            <a:tbl>
              <a:tblPr firstRow="1" bandRow="1">
                <a:tableStyleId>{7E9639D4-E3E2-4D34-9284-5A2195B3D0D7}</a:tableStyleId>
              </a:tblPr>
              <a:tblGrid>
                <a:gridCol w="1306910">
                  <a:extLst>
                    <a:ext uri="{9D8B030D-6E8A-4147-A177-3AD203B41FA5}">
                      <a16:colId xmlns:a16="http://schemas.microsoft.com/office/drawing/2014/main" val="1619559387"/>
                    </a:ext>
                  </a:extLst>
                </a:gridCol>
                <a:gridCol w="1306910">
                  <a:extLst>
                    <a:ext uri="{9D8B030D-6E8A-4147-A177-3AD203B41FA5}">
                      <a16:colId xmlns:a16="http://schemas.microsoft.com/office/drawing/2014/main" val="691590019"/>
                    </a:ext>
                  </a:extLst>
                </a:gridCol>
                <a:gridCol w="532210">
                  <a:extLst>
                    <a:ext uri="{9D8B030D-6E8A-4147-A177-3AD203B41FA5}">
                      <a16:colId xmlns:a16="http://schemas.microsoft.com/office/drawing/2014/main" val="3648381521"/>
                    </a:ext>
                  </a:extLst>
                </a:gridCol>
                <a:gridCol w="1337073">
                  <a:extLst>
                    <a:ext uri="{9D8B030D-6E8A-4147-A177-3AD203B41FA5}">
                      <a16:colId xmlns:a16="http://schemas.microsoft.com/office/drawing/2014/main" val="3758244295"/>
                    </a:ext>
                  </a:extLst>
                </a:gridCol>
              </a:tblGrid>
              <a:tr h="371209">
                <a:tc>
                  <a:txBody>
                    <a:bodyPr/>
                    <a:lstStyle/>
                    <a:p>
                      <a:r>
                        <a:rPr lang="en-GB" sz="1600" dirty="0"/>
                        <a:t>Column1</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a:t>Column2</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a:t>…</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err="1"/>
                        <a:t>Column</a:t>
                      </a:r>
                      <a:r>
                        <a:rPr lang="en-GB" sz="1600" i="1" dirty="0" err="1"/>
                        <a:t>N</a:t>
                      </a:r>
                      <a:endParaRPr lang="en-GB" sz="1600" i="1" dirty="0"/>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371209">
                <a:tc>
                  <a:txBody>
                    <a:bodyPr/>
                    <a:lstStyle/>
                    <a:p>
                      <a:r>
                        <a:rPr lang="en-GB" sz="1600" dirty="0"/>
                        <a:t>1</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ABC</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12.2</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371209">
                <a:tc>
                  <a:txBody>
                    <a:bodyPr/>
                    <a:lstStyle/>
                    <a:p>
                      <a:r>
                        <a:rPr lang="en-GB" sz="1600" dirty="0"/>
                        <a:t>2</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XYZ</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13.1</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371209">
                <a:tc>
                  <a:txBody>
                    <a:bodyPr/>
                    <a:lstStyle/>
                    <a:p>
                      <a:r>
                        <a:rPr lang="en-GB" sz="1600" dirty="0"/>
                        <a:t>3</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ABC</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12.8</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371209">
                <a:tc>
                  <a:txBody>
                    <a:bodyPr/>
                    <a:lstStyle/>
                    <a:p>
                      <a:r>
                        <a:rPr lang="en-GB" sz="1600" dirty="0"/>
                        <a:t>4</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XYZ</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10.9</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371209">
                <a:tc>
                  <a:txBody>
                    <a:bodyPr/>
                    <a:lstStyle/>
                    <a:p>
                      <a:r>
                        <a:rPr lang="en-GB" sz="1600" dirty="0"/>
                        <a:t>5</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ABC</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t>3.75</a:t>
                      </a:r>
                    </a:p>
                  </a:txBody>
                  <a:tcPr marL="253405" marR="253405" marT="126703" marB="1267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spTree>
    <p:extLst>
      <p:ext uri="{BB962C8B-B14F-4D97-AF65-F5344CB8AC3E}">
        <p14:creationId xmlns:p14="http://schemas.microsoft.com/office/powerpoint/2010/main" val="169844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Categorical variables</a:t>
            </a:r>
          </a:p>
        </p:txBody>
      </p:sp>
      <p:sp>
        <p:nvSpPr>
          <p:cNvPr id="3" name="Content Placeholder 2"/>
          <p:cNvSpPr>
            <a:spLocks noGrp="1"/>
          </p:cNvSpPr>
          <p:nvPr>
            <p:ph sz="quarter" idx="10"/>
          </p:nvPr>
        </p:nvSpPr>
        <p:spPr/>
        <p:txBody>
          <a:bodyPr/>
          <a:lstStyle/>
          <a:p>
            <a:r>
              <a:rPr lang="en-US" dirty="0">
                <a:latin typeface="Segoe"/>
              </a:rPr>
              <a:t>Categories are metadata</a:t>
            </a:r>
          </a:p>
          <a:p>
            <a:r>
              <a:rPr lang="en-US" sz="3200" dirty="0">
                <a:latin typeface="Segoe"/>
              </a:rPr>
              <a:t>Too many categories can lead to problems</a:t>
            </a:r>
          </a:p>
          <a:p>
            <a:pPr lvl="1"/>
            <a:r>
              <a:rPr lang="en-US" sz="2800" dirty="0">
                <a:latin typeface="Segoe"/>
              </a:rPr>
              <a:t>Not enough data per category</a:t>
            </a:r>
          </a:p>
          <a:p>
            <a:pPr lvl="1"/>
            <a:r>
              <a:rPr lang="en-US" dirty="0">
                <a:latin typeface="Segoe"/>
              </a:rPr>
              <a:t>Too many dimensions in a model</a:t>
            </a:r>
          </a:p>
          <a:p>
            <a:r>
              <a:rPr lang="en-US" dirty="0">
                <a:latin typeface="Segoe"/>
              </a:rPr>
              <a:t>Often need to combine categories</a:t>
            </a:r>
          </a:p>
          <a:p>
            <a:pPr lvl="1"/>
            <a:r>
              <a:rPr lang="en-US" sz="2800" dirty="0">
                <a:latin typeface="Segoe"/>
              </a:rPr>
              <a:t>Reduce number of categories</a:t>
            </a:r>
          </a:p>
          <a:p>
            <a:pPr lvl="1"/>
            <a:r>
              <a:rPr lang="en-US" dirty="0">
                <a:latin typeface="Segoe"/>
              </a:rPr>
              <a:t>Group like categories</a:t>
            </a:r>
            <a:endParaRPr lang="en-US" sz="2800" dirty="0">
              <a:latin typeface="Segoe"/>
            </a:endParaRPr>
          </a:p>
        </p:txBody>
      </p:sp>
    </p:spTree>
    <p:extLst>
      <p:ext uri="{BB962C8B-B14F-4D97-AF65-F5344CB8AC3E}">
        <p14:creationId xmlns:p14="http://schemas.microsoft.com/office/powerpoint/2010/main" val="295095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Continuous vs categorical variables</a:t>
            </a:r>
          </a:p>
        </p:txBody>
      </p:sp>
      <p:sp>
        <p:nvSpPr>
          <p:cNvPr id="3" name="Content Placeholder 2"/>
          <p:cNvSpPr>
            <a:spLocks noGrp="1"/>
          </p:cNvSpPr>
          <p:nvPr>
            <p:ph sz="quarter" idx="10"/>
          </p:nvPr>
        </p:nvSpPr>
        <p:spPr/>
        <p:txBody>
          <a:bodyPr/>
          <a:lstStyle/>
          <a:p>
            <a:r>
              <a:rPr lang="en-US" dirty="0">
                <a:latin typeface="Segoe"/>
              </a:rPr>
              <a:t>Categories are metadata</a:t>
            </a:r>
          </a:p>
          <a:p>
            <a:r>
              <a:rPr lang="en-US" sz="3200" dirty="0">
                <a:latin typeface="Segoe"/>
              </a:rPr>
              <a:t>Too many categories can lead to problems</a:t>
            </a:r>
          </a:p>
          <a:p>
            <a:pPr lvl="1"/>
            <a:r>
              <a:rPr lang="en-US" sz="2800" dirty="0">
                <a:latin typeface="Segoe"/>
              </a:rPr>
              <a:t>Not enough data per category</a:t>
            </a:r>
          </a:p>
          <a:p>
            <a:pPr lvl="1"/>
            <a:r>
              <a:rPr lang="en-US" dirty="0">
                <a:latin typeface="Segoe"/>
              </a:rPr>
              <a:t>Too many dimensions in a model</a:t>
            </a:r>
          </a:p>
          <a:p>
            <a:r>
              <a:rPr lang="en-US" dirty="0">
                <a:latin typeface="Segoe"/>
              </a:rPr>
              <a:t>Often need to combine categories</a:t>
            </a:r>
          </a:p>
          <a:p>
            <a:pPr lvl="1"/>
            <a:r>
              <a:rPr lang="en-US" sz="2800" dirty="0">
                <a:latin typeface="Segoe"/>
              </a:rPr>
              <a:t>Reduce number of categories</a:t>
            </a:r>
          </a:p>
          <a:p>
            <a:pPr lvl="1"/>
            <a:r>
              <a:rPr lang="en-US" dirty="0">
                <a:latin typeface="Segoe"/>
              </a:rPr>
              <a:t>Group like categories</a:t>
            </a:r>
            <a:endParaRPr lang="en-US" sz="2800" dirty="0">
              <a:latin typeface="Segoe"/>
            </a:endParaRPr>
          </a:p>
        </p:txBody>
      </p:sp>
    </p:spTree>
    <p:extLst>
      <p:ext uri="{BB962C8B-B14F-4D97-AF65-F5344CB8AC3E}">
        <p14:creationId xmlns:p14="http://schemas.microsoft.com/office/powerpoint/2010/main" val="208545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The Azure ML Metadata Editor</a:t>
            </a:r>
          </a:p>
        </p:txBody>
      </p:sp>
      <p:sp>
        <p:nvSpPr>
          <p:cNvPr id="3" name="Content Placeholder 2"/>
          <p:cNvSpPr>
            <a:spLocks noGrp="1"/>
          </p:cNvSpPr>
          <p:nvPr>
            <p:ph sz="quarter" idx="10"/>
          </p:nvPr>
        </p:nvSpPr>
        <p:spPr/>
        <p:txBody>
          <a:bodyPr/>
          <a:lstStyle/>
          <a:p>
            <a:r>
              <a:rPr lang="en-US" dirty="0">
                <a:latin typeface="Segoe"/>
              </a:rPr>
              <a:t>Meta data includes:</a:t>
            </a:r>
          </a:p>
          <a:p>
            <a:pPr lvl="1"/>
            <a:r>
              <a:rPr lang="en-US" dirty="0">
                <a:latin typeface="Segoe"/>
              </a:rPr>
              <a:t>Data type</a:t>
            </a:r>
          </a:p>
          <a:p>
            <a:pPr lvl="1"/>
            <a:r>
              <a:rPr lang="en-US" dirty="0">
                <a:latin typeface="Segoe"/>
              </a:rPr>
              <a:t>Categories of categorical data</a:t>
            </a:r>
          </a:p>
          <a:p>
            <a:pPr lvl="1"/>
            <a:r>
              <a:rPr lang="en-US" dirty="0">
                <a:latin typeface="Segoe"/>
              </a:rPr>
              <a:t>Field type; feature, label, etc.</a:t>
            </a:r>
          </a:p>
          <a:p>
            <a:pPr lvl="1"/>
            <a:r>
              <a:rPr lang="en-US" dirty="0">
                <a:latin typeface="Segoe"/>
              </a:rPr>
              <a:t>Column name</a:t>
            </a:r>
          </a:p>
          <a:p>
            <a:r>
              <a:rPr lang="en-US" dirty="0">
                <a:latin typeface="Segoe"/>
              </a:rPr>
              <a:t>Editor enables manipulation of metadata</a:t>
            </a:r>
          </a:p>
          <a:p>
            <a:endParaRPr lang="en-US" dirty="0">
              <a:latin typeface="Segoe"/>
            </a:endParaRPr>
          </a:p>
        </p:txBody>
      </p:sp>
    </p:spTree>
    <p:extLst>
      <p:ext uri="{BB962C8B-B14F-4D97-AF65-F5344CB8AC3E}">
        <p14:creationId xmlns:p14="http://schemas.microsoft.com/office/powerpoint/2010/main" val="3338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Quantizing Continuous Variables</a:t>
            </a:r>
          </a:p>
        </p:txBody>
      </p:sp>
      <p:sp>
        <p:nvSpPr>
          <p:cNvPr id="3" name="Content Placeholder 2"/>
          <p:cNvSpPr>
            <a:spLocks noGrp="1"/>
          </p:cNvSpPr>
          <p:nvPr>
            <p:ph sz="quarter" idx="10"/>
          </p:nvPr>
        </p:nvSpPr>
        <p:spPr/>
        <p:txBody>
          <a:bodyPr/>
          <a:lstStyle/>
          <a:p>
            <a:r>
              <a:rPr lang="en-US" dirty="0">
                <a:latin typeface="Segoe"/>
              </a:rPr>
              <a:t>Convert continuous variable to categorical</a:t>
            </a:r>
          </a:p>
          <a:p>
            <a:r>
              <a:rPr lang="en-US" dirty="0">
                <a:latin typeface="Segoe"/>
              </a:rPr>
              <a:t>Bin values into categories</a:t>
            </a:r>
          </a:p>
          <a:p>
            <a:pPr lvl="1"/>
            <a:r>
              <a:rPr lang="en-US" sz="3200" dirty="0">
                <a:latin typeface="Segoe"/>
              </a:rPr>
              <a:t>Small, medium, large</a:t>
            </a:r>
          </a:p>
          <a:p>
            <a:pPr lvl="1"/>
            <a:r>
              <a:rPr lang="en-US" sz="3200" dirty="0">
                <a:latin typeface="Segoe"/>
              </a:rPr>
              <a:t>Hot, cold</a:t>
            </a:r>
          </a:p>
          <a:p>
            <a:pPr lvl="1"/>
            <a:r>
              <a:rPr lang="en-US" sz="3200" dirty="0">
                <a:latin typeface="Segoe"/>
              </a:rPr>
              <a:t>Income groups</a:t>
            </a:r>
          </a:p>
        </p:txBody>
      </p:sp>
    </p:spTree>
    <p:extLst>
      <p:ext uri="{BB962C8B-B14F-4D97-AF65-F5344CB8AC3E}">
        <p14:creationId xmlns:p14="http://schemas.microsoft.com/office/powerpoint/2010/main" val="371276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a:t>Visualizing Data</a:t>
            </a:r>
          </a:p>
        </p:txBody>
      </p:sp>
    </p:spTree>
    <p:extLst>
      <p:ext uri="{BB962C8B-B14F-4D97-AF65-F5344CB8AC3E}">
        <p14:creationId xmlns:p14="http://schemas.microsoft.com/office/powerpoint/2010/main" val="3071415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Exploratory data analysis through visualization</a:t>
            </a:r>
          </a:p>
          <a:p>
            <a:r>
              <a:rPr lang="en-GB" dirty="0">
                <a:latin typeface="Segoe"/>
              </a:rPr>
              <a:t>The R ggplot2 package</a:t>
            </a:r>
          </a:p>
          <a:p>
            <a:r>
              <a:rPr lang="en-GB" dirty="0">
                <a:latin typeface="Segoe"/>
              </a:rPr>
              <a:t>The Python Pandas plotting and </a:t>
            </a:r>
            <a:r>
              <a:rPr lang="en-GB" dirty="0" err="1">
                <a:latin typeface="Segoe"/>
              </a:rPr>
              <a:t>matplotlib</a:t>
            </a:r>
            <a:r>
              <a:rPr lang="en-GB" dirty="0">
                <a:latin typeface="Segoe"/>
              </a:rPr>
              <a:t> package</a:t>
            </a:r>
          </a:p>
          <a:p>
            <a:pPr marL="0" indent="0">
              <a:buNone/>
            </a:pPr>
            <a:endParaRPr lang="en-US" dirty="0">
              <a:latin typeface="Segoe"/>
            </a:endParaRPr>
          </a:p>
        </p:txBody>
      </p:sp>
      <p:sp>
        <p:nvSpPr>
          <p:cNvPr id="2" name="Title 1"/>
          <p:cNvSpPr>
            <a:spLocks noGrp="1"/>
          </p:cNvSpPr>
          <p:nvPr>
            <p:ph type="title"/>
          </p:nvPr>
        </p:nvSpPr>
        <p:spPr/>
        <p:txBody>
          <a:bodyPr/>
          <a:lstStyle/>
          <a:p>
            <a:r>
              <a:rPr lang="en-US" dirty="0">
                <a:latin typeface="Segoe"/>
              </a:rPr>
              <a:t>Overview</a:t>
            </a:r>
          </a:p>
        </p:txBody>
      </p:sp>
    </p:spTree>
    <p:extLst>
      <p:ext uri="{BB962C8B-B14F-4D97-AF65-F5344CB8AC3E}">
        <p14:creationId xmlns:p14="http://schemas.microsoft.com/office/powerpoint/2010/main" val="351267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Exploratory data analysis</a:t>
            </a:r>
          </a:p>
        </p:txBody>
      </p:sp>
      <p:sp>
        <p:nvSpPr>
          <p:cNvPr id="3" name="Content Placeholder 2"/>
          <p:cNvSpPr>
            <a:spLocks noGrp="1"/>
          </p:cNvSpPr>
          <p:nvPr>
            <p:ph sz="quarter" idx="10"/>
          </p:nvPr>
        </p:nvSpPr>
        <p:spPr>
          <a:xfrm>
            <a:off x="379413" y="1388226"/>
            <a:ext cx="9971595" cy="5290388"/>
          </a:xfrm>
        </p:spPr>
        <p:txBody>
          <a:bodyPr/>
          <a:lstStyle/>
          <a:p>
            <a:r>
              <a:rPr lang="en-US" dirty="0">
                <a:latin typeface="Segoe"/>
              </a:rPr>
              <a:t>Explore the data with visualization</a:t>
            </a:r>
          </a:p>
          <a:p>
            <a:r>
              <a:rPr lang="en-US" dirty="0">
                <a:latin typeface="Segoe"/>
              </a:rPr>
              <a:t>Understand the relationships in the data</a:t>
            </a:r>
          </a:p>
          <a:p>
            <a:r>
              <a:rPr lang="en-US" dirty="0">
                <a:latin typeface="Segoe"/>
              </a:rPr>
              <a:t>Create multiple views of data</a:t>
            </a:r>
          </a:p>
          <a:p>
            <a:r>
              <a:rPr lang="en-US" dirty="0">
                <a:latin typeface="Segoe"/>
              </a:rPr>
              <a:t>Aesthetics to project multiple dimensions</a:t>
            </a:r>
          </a:p>
          <a:p>
            <a:r>
              <a:rPr lang="en-US" dirty="0">
                <a:latin typeface="Segoe"/>
              </a:rPr>
              <a:t>Conditioning to project multiple dimensions</a:t>
            </a:r>
          </a:p>
          <a:p>
            <a:r>
              <a:rPr lang="en-US" dirty="0">
                <a:latin typeface="Segoe"/>
              </a:rPr>
              <a:t>Understand sources of model errors</a:t>
            </a:r>
          </a:p>
          <a:p>
            <a:pPr marL="0" indent="0">
              <a:buNone/>
            </a:pPr>
            <a:r>
              <a:rPr lang="en-US" dirty="0">
                <a:solidFill>
                  <a:schemeClr val="tx2"/>
                </a:solidFill>
                <a:latin typeface="Segoe"/>
              </a:rPr>
              <a:t>John Tukey, Exploratory Data Analysis, 1977, Addison-Westley</a:t>
            </a:r>
          </a:p>
          <a:p>
            <a:endParaRPr lang="en-US" dirty="0">
              <a:latin typeface="Segoe"/>
            </a:endParaRPr>
          </a:p>
        </p:txBody>
      </p:sp>
    </p:spTree>
    <p:extLst>
      <p:ext uri="{BB962C8B-B14F-4D97-AF65-F5344CB8AC3E}">
        <p14:creationId xmlns:p14="http://schemas.microsoft.com/office/powerpoint/2010/main" val="365809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Views of data</a:t>
            </a:r>
          </a:p>
        </p:txBody>
      </p:sp>
      <p:sp>
        <p:nvSpPr>
          <p:cNvPr id="3" name="Content Placeholder 2"/>
          <p:cNvSpPr>
            <a:spLocks noGrp="1"/>
          </p:cNvSpPr>
          <p:nvPr>
            <p:ph sz="quarter" idx="10"/>
          </p:nvPr>
        </p:nvSpPr>
        <p:spPr>
          <a:xfrm>
            <a:off x="379413" y="1388226"/>
            <a:ext cx="9971595" cy="5290388"/>
          </a:xfrm>
        </p:spPr>
        <p:txBody>
          <a:bodyPr/>
          <a:lstStyle/>
          <a:p>
            <a:r>
              <a:rPr lang="en-US" dirty="0">
                <a:latin typeface="Segoe"/>
              </a:rPr>
              <a:t>Relationships in data can be complex</a:t>
            </a:r>
          </a:p>
          <a:p>
            <a:r>
              <a:rPr lang="en-US" dirty="0">
                <a:latin typeface="Segoe"/>
              </a:rPr>
              <a:t>Data exploration requires multiple views</a:t>
            </a:r>
          </a:p>
          <a:p>
            <a:r>
              <a:rPr lang="en-US" dirty="0">
                <a:latin typeface="Segoe"/>
              </a:rPr>
              <a:t>Views reveal different aspects of the relationships</a:t>
            </a:r>
          </a:p>
          <a:p>
            <a:r>
              <a:rPr lang="en-US" dirty="0">
                <a:latin typeface="Segoe"/>
              </a:rPr>
              <a:t>Different plots highlight different relationships</a:t>
            </a:r>
          </a:p>
          <a:p>
            <a:endParaRPr lang="en-US" dirty="0">
              <a:latin typeface="Segoe"/>
            </a:endParaRPr>
          </a:p>
          <a:p>
            <a:pPr marL="0" indent="0">
              <a:buNone/>
            </a:pPr>
            <a:endParaRPr lang="en-US" dirty="0">
              <a:latin typeface="Segoe"/>
            </a:endParaRPr>
          </a:p>
        </p:txBody>
      </p:sp>
    </p:spTree>
    <p:extLst>
      <p:ext uri="{BB962C8B-B14F-4D97-AF65-F5344CB8AC3E}">
        <p14:creationId xmlns:p14="http://schemas.microsoft.com/office/powerpoint/2010/main" val="369446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Different plots for different views</a:t>
            </a:r>
          </a:p>
        </p:txBody>
      </p:sp>
      <p:sp>
        <p:nvSpPr>
          <p:cNvPr id="3" name="Content Placeholder 2"/>
          <p:cNvSpPr>
            <a:spLocks noGrp="1"/>
          </p:cNvSpPr>
          <p:nvPr>
            <p:ph sz="quarter" idx="10"/>
          </p:nvPr>
        </p:nvSpPr>
        <p:spPr>
          <a:xfrm>
            <a:off x="379413" y="1388226"/>
            <a:ext cx="9971595" cy="5290388"/>
          </a:xfrm>
        </p:spPr>
        <p:txBody>
          <a:bodyPr/>
          <a:lstStyle/>
          <a:p>
            <a:r>
              <a:rPr lang="en-US" dirty="0">
                <a:latin typeface="Segoe"/>
              </a:rPr>
              <a:t>Scatter</a:t>
            </a:r>
          </a:p>
          <a:p>
            <a:r>
              <a:rPr lang="en-US" dirty="0">
                <a:latin typeface="Segoe"/>
              </a:rPr>
              <a:t>Scatter plot matrix</a:t>
            </a:r>
          </a:p>
          <a:p>
            <a:r>
              <a:rPr lang="en-US" dirty="0">
                <a:latin typeface="Segoe"/>
              </a:rPr>
              <a:t>Line plots</a:t>
            </a:r>
          </a:p>
          <a:p>
            <a:r>
              <a:rPr lang="en-US" dirty="0">
                <a:latin typeface="Segoe"/>
              </a:rPr>
              <a:t>Bar plots</a:t>
            </a:r>
          </a:p>
          <a:p>
            <a:r>
              <a:rPr lang="en-US" dirty="0">
                <a:latin typeface="Segoe"/>
              </a:rPr>
              <a:t>Histograms</a:t>
            </a:r>
          </a:p>
          <a:p>
            <a:r>
              <a:rPr lang="en-US" dirty="0">
                <a:latin typeface="Segoe"/>
              </a:rPr>
              <a:t>Box plots</a:t>
            </a:r>
          </a:p>
          <a:p>
            <a:r>
              <a:rPr lang="en-US" dirty="0">
                <a:latin typeface="Segoe"/>
              </a:rPr>
              <a:t>Violin plots</a:t>
            </a:r>
          </a:p>
          <a:p>
            <a:r>
              <a:rPr lang="en-US" dirty="0">
                <a:latin typeface="Segoe"/>
              </a:rPr>
              <a:t>Q-Q plots</a:t>
            </a:r>
          </a:p>
          <a:p>
            <a:endParaRPr lang="en-US" dirty="0">
              <a:latin typeface="Segoe"/>
            </a:endParaRPr>
          </a:p>
          <a:p>
            <a:endParaRPr lang="en-US" dirty="0">
              <a:latin typeface="Segoe"/>
            </a:endParaRPr>
          </a:p>
        </p:txBody>
      </p:sp>
    </p:spTree>
    <p:extLst>
      <p:ext uri="{BB962C8B-B14F-4D97-AF65-F5344CB8AC3E}">
        <p14:creationId xmlns:p14="http://schemas.microsoft.com/office/powerpoint/2010/main" val="36786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368490"/>
            <a:ext cx="11524432" cy="918155"/>
          </a:xfrm>
        </p:spPr>
        <p:txBody>
          <a:bodyPr/>
          <a:lstStyle/>
          <a:p>
            <a:r>
              <a:rPr lang="en-US" dirty="0">
                <a:latin typeface="Segoe"/>
              </a:rPr>
              <a:t>Aesthetics for visualization</a:t>
            </a:r>
          </a:p>
        </p:txBody>
      </p:sp>
      <p:sp>
        <p:nvSpPr>
          <p:cNvPr id="3" name="Content Placeholder 2"/>
          <p:cNvSpPr>
            <a:spLocks noGrp="1"/>
          </p:cNvSpPr>
          <p:nvPr>
            <p:ph sz="quarter" idx="10"/>
          </p:nvPr>
        </p:nvSpPr>
        <p:spPr>
          <a:xfrm>
            <a:off x="379413" y="1388226"/>
            <a:ext cx="9971595" cy="5290388"/>
          </a:xfrm>
        </p:spPr>
        <p:txBody>
          <a:bodyPr/>
          <a:lstStyle/>
          <a:p>
            <a:r>
              <a:rPr lang="en-US" dirty="0">
                <a:latin typeface="Segoe"/>
              </a:rPr>
              <a:t>Allow projection of additional dimensions</a:t>
            </a:r>
          </a:p>
          <a:p>
            <a:r>
              <a:rPr lang="en-US" dirty="0">
                <a:latin typeface="Segoe"/>
              </a:rPr>
              <a:t>But don’t over do it!</a:t>
            </a:r>
          </a:p>
          <a:p>
            <a:r>
              <a:rPr lang="en-US" dirty="0">
                <a:latin typeface="Segoe"/>
              </a:rPr>
              <a:t>Color</a:t>
            </a:r>
          </a:p>
          <a:p>
            <a:r>
              <a:rPr lang="en-US" dirty="0">
                <a:latin typeface="Segoe"/>
              </a:rPr>
              <a:t>Shape</a:t>
            </a:r>
          </a:p>
          <a:p>
            <a:r>
              <a:rPr lang="en-US" dirty="0">
                <a:latin typeface="Segoe"/>
              </a:rPr>
              <a:t>Size</a:t>
            </a:r>
          </a:p>
          <a:p>
            <a:r>
              <a:rPr lang="en-US" dirty="0">
                <a:latin typeface="Segoe"/>
              </a:rPr>
              <a:t>Transparency</a:t>
            </a:r>
          </a:p>
          <a:p>
            <a:r>
              <a:rPr lang="en-US" dirty="0">
                <a:latin typeface="Segoe"/>
              </a:rPr>
              <a:t>Aesthetics specific to plot type</a:t>
            </a:r>
          </a:p>
          <a:p>
            <a:endParaRPr lang="en-US" dirty="0">
              <a:latin typeface="Segoe"/>
            </a:endParaRPr>
          </a:p>
        </p:txBody>
      </p:sp>
    </p:spTree>
    <p:extLst>
      <p:ext uri="{BB962C8B-B14F-4D97-AF65-F5344CB8AC3E}">
        <p14:creationId xmlns:p14="http://schemas.microsoft.com/office/powerpoint/2010/main" val="157269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err="1"/>
              <a:t>Dplyr</a:t>
            </a:r>
            <a:endParaRPr lang="en-US" sz="4000" dirty="0"/>
          </a:p>
        </p:txBody>
      </p:sp>
    </p:spTree>
    <p:extLst>
      <p:ext uri="{BB962C8B-B14F-4D97-AF65-F5344CB8AC3E}">
        <p14:creationId xmlns:p14="http://schemas.microsoft.com/office/powerpoint/2010/main" val="3808054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Scatter plot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57" y="1069128"/>
            <a:ext cx="7765574" cy="5113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24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Scatter plot (larger point size)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048" y="1160060"/>
            <a:ext cx="9003421" cy="4995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728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Scatter plot (+ color by category)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901" y="1160060"/>
            <a:ext cx="8989639" cy="502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111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Scatter plot (+ shape by category)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548" y="1173707"/>
            <a:ext cx="8679977" cy="4995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55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Scatter plot (+ alpha = 0.3)</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901" y="1173707"/>
            <a:ext cx="8720920" cy="503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46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58" y="641445"/>
            <a:ext cx="9806650" cy="5977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latin typeface="Segoe"/>
              </a:rPr>
              <a:t>Scatter plot matrix</a:t>
            </a:r>
          </a:p>
        </p:txBody>
      </p:sp>
    </p:spTree>
    <p:extLst>
      <p:ext uri="{BB962C8B-B14F-4D97-AF65-F5344CB8AC3E}">
        <p14:creationId xmlns:p14="http://schemas.microsoft.com/office/powerpoint/2010/main" val="84301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Line plot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68" y="910501"/>
            <a:ext cx="5975131" cy="5808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4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Bar Plot - unordered</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38" y="1245476"/>
            <a:ext cx="10309962" cy="494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759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Bar Plot - ordered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95" y="1072055"/>
            <a:ext cx="8683461" cy="5281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83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Histogram</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98" y="1187355"/>
            <a:ext cx="5472751" cy="4995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1187355"/>
            <a:ext cx="5491743" cy="4995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02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823" y="2964359"/>
            <a:ext cx="11922177" cy="461665"/>
          </a:xfrm>
          <a:prstGeom prst="rect">
            <a:avLst/>
          </a:prstGeom>
        </p:spPr>
        <p:txBody>
          <a:bodyPr wrap="square">
            <a:spAutoFit/>
          </a:bodyPr>
          <a:lstStyle/>
          <a:p>
            <a:r>
              <a:rPr lang="en-GB" sz="2400" dirty="0">
                <a:latin typeface="Courier New" panose="02070309020205020404" pitchFamily="49" charset="0"/>
                <a:cs typeface="Courier New" panose="02070309020205020404" pitchFamily="49" charset="0"/>
              </a:rPr>
              <a:t>library(</a:t>
            </a:r>
            <a:r>
              <a:rPr lang="en-GB" sz="2400" dirty="0" err="1">
                <a:latin typeface="Courier New" panose="02070309020205020404" pitchFamily="49" charset="0"/>
                <a:cs typeface="Courier New" panose="02070309020205020404" pitchFamily="49" charset="0"/>
              </a:rPr>
              <a:t>dplyr</a:t>
            </a:r>
            <a:r>
              <a:rPr lang="en-GB"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4988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50" y="1146412"/>
            <a:ext cx="5459104" cy="5049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254" y="1146412"/>
            <a:ext cx="5486400" cy="5049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latin typeface="Segoe"/>
              </a:rPr>
              <a:t>Box Plot (group by category)</a:t>
            </a:r>
          </a:p>
        </p:txBody>
      </p:sp>
    </p:spTree>
    <p:extLst>
      <p:ext uri="{BB962C8B-B14F-4D97-AF65-F5344CB8AC3E}">
        <p14:creationId xmlns:p14="http://schemas.microsoft.com/office/powerpoint/2010/main" val="94289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Violin Plot (group by category)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188" y="1132764"/>
            <a:ext cx="5380037" cy="5022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202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Q-Q Normal Plot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28" y="1304433"/>
            <a:ext cx="5042450" cy="497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353" y="1215601"/>
            <a:ext cx="5344510" cy="5447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V="1">
            <a:off x="1182414" y="1813034"/>
            <a:ext cx="4225158" cy="3767959"/>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647793" y="1905574"/>
            <a:ext cx="4225158" cy="3767959"/>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88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br>
              <a:rPr lang="en-US" sz="4000" dirty="0"/>
            </a:br>
            <a:r>
              <a:rPr lang="en-US" sz="4000" dirty="0"/>
              <a:t>Conditioned Plots</a:t>
            </a:r>
          </a:p>
        </p:txBody>
      </p:sp>
    </p:spTree>
    <p:extLst>
      <p:ext uri="{BB962C8B-B14F-4D97-AF65-F5344CB8AC3E}">
        <p14:creationId xmlns:p14="http://schemas.microsoft.com/office/powerpoint/2010/main" val="1681131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Conditioned plots</a:t>
            </a:r>
          </a:p>
        </p:txBody>
      </p:sp>
      <p:sp>
        <p:nvSpPr>
          <p:cNvPr id="3" name="Content Placeholder 2"/>
          <p:cNvSpPr>
            <a:spLocks noGrp="1"/>
          </p:cNvSpPr>
          <p:nvPr>
            <p:ph sz="quarter" idx="10"/>
          </p:nvPr>
        </p:nvSpPr>
        <p:spPr>
          <a:xfrm>
            <a:off x="728039" y="1483133"/>
            <a:ext cx="9971595" cy="673330"/>
          </a:xfrm>
        </p:spPr>
        <p:txBody>
          <a:bodyPr/>
          <a:lstStyle/>
          <a:p>
            <a:r>
              <a:rPr lang="en-GB" dirty="0">
                <a:latin typeface="Segoe"/>
              </a:rPr>
              <a:t>How can you project multiple dimensions?</a:t>
            </a:r>
          </a:p>
          <a:p>
            <a:r>
              <a:rPr lang="en-GB" dirty="0">
                <a:latin typeface="Segoe"/>
              </a:rPr>
              <a:t>Analog with conditional probability: p( d | g)</a:t>
            </a:r>
          </a:p>
          <a:p>
            <a:r>
              <a:rPr lang="en-GB" dirty="0">
                <a:latin typeface="Segoe"/>
              </a:rPr>
              <a:t>Plots of subsets (group by)</a:t>
            </a:r>
          </a:p>
          <a:p>
            <a:r>
              <a:rPr lang="en-GB" dirty="0">
                <a:latin typeface="Segoe"/>
              </a:rPr>
              <a:t>Also know as facetted plots</a:t>
            </a:r>
          </a:p>
          <a:p>
            <a:endParaRPr lang="en-US" dirty="0">
              <a:latin typeface="Segoe"/>
            </a:endParaRPr>
          </a:p>
          <a:p>
            <a:pPr marL="0" indent="0">
              <a:buNone/>
            </a:pPr>
            <a:r>
              <a:rPr lang="en-US" dirty="0">
                <a:solidFill>
                  <a:schemeClr val="tx2"/>
                </a:solidFill>
                <a:latin typeface="Segoe"/>
              </a:rPr>
              <a:t>William S. Cleveland, Visualizing Data, 1993, Hobart</a:t>
            </a:r>
          </a:p>
          <a:p>
            <a:pPr marL="0" indent="0">
              <a:buNone/>
            </a:pPr>
            <a:endParaRPr lang="en-US" dirty="0">
              <a:latin typeface="Segoe"/>
            </a:endParaRPr>
          </a:p>
          <a:p>
            <a:pPr marL="0" indent="0">
              <a:buNone/>
            </a:pPr>
            <a:endParaRPr lang="en-US" dirty="0">
              <a:latin typeface="Segoe"/>
            </a:endParaRPr>
          </a:p>
        </p:txBody>
      </p:sp>
    </p:spTree>
    <p:extLst>
      <p:ext uri="{BB962C8B-B14F-4D97-AF65-F5344CB8AC3E}">
        <p14:creationId xmlns:p14="http://schemas.microsoft.com/office/powerpoint/2010/main" val="174103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Conditioned plots (faceting)</a:t>
            </a:r>
          </a:p>
        </p:txBody>
      </p:sp>
      <p:sp>
        <p:nvSpPr>
          <p:cNvPr id="5" name="Content Placeholder 2"/>
          <p:cNvSpPr>
            <a:spLocks noGrp="1"/>
          </p:cNvSpPr>
          <p:nvPr>
            <p:ph sz="quarter" idx="10"/>
          </p:nvPr>
        </p:nvSpPr>
        <p:spPr>
          <a:xfrm>
            <a:off x="837221" y="923575"/>
            <a:ext cx="9971595" cy="673330"/>
          </a:xfrm>
        </p:spPr>
        <p:txBody>
          <a:bodyPr/>
          <a:lstStyle/>
          <a:p>
            <a:pPr marL="0" indent="0">
              <a:buNone/>
            </a:pPr>
            <a:r>
              <a:rPr lang="en-GB" dirty="0">
                <a:latin typeface="Segoe"/>
              </a:rPr>
              <a:t>One conditioning variable</a:t>
            </a:r>
          </a:p>
          <a:p>
            <a:endParaRPr lang="en-US" dirty="0">
              <a:latin typeface="Segoe"/>
            </a:endParaRPr>
          </a:p>
          <a:p>
            <a:pPr marL="0" indent="0">
              <a:buNone/>
            </a:pPr>
            <a:endParaRPr lang="en-US" dirty="0">
              <a:latin typeface="Segoe"/>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12" y="1760561"/>
            <a:ext cx="8343481" cy="4831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692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Conditioned plots (faceting)</a:t>
            </a:r>
          </a:p>
        </p:txBody>
      </p:sp>
      <p:sp>
        <p:nvSpPr>
          <p:cNvPr id="3" name="Content Placeholder 2"/>
          <p:cNvSpPr>
            <a:spLocks noGrp="1"/>
          </p:cNvSpPr>
          <p:nvPr>
            <p:ph sz="quarter" idx="10"/>
          </p:nvPr>
        </p:nvSpPr>
        <p:spPr>
          <a:xfrm>
            <a:off x="837221" y="923575"/>
            <a:ext cx="9971595" cy="673330"/>
          </a:xfrm>
        </p:spPr>
        <p:txBody>
          <a:bodyPr/>
          <a:lstStyle/>
          <a:p>
            <a:pPr marL="0" indent="0">
              <a:buNone/>
            </a:pPr>
            <a:r>
              <a:rPr lang="en-GB" dirty="0">
                <a:latin typeface="Segoe"/>
              </a:rPr>
              <a:t>With two dimensions of conditioning</a:t>
            </a:r>
          </a:p>
          <a:p>
            <a:endParaRPr lang="en-US" dirty="0">
              <a:latin typeface="Segoe"/>
            </a:endParaRPr>
          </a:p>
          <a:p>
            <a:pPr marL="0" indent="0">
              <a:buNone/>
            </a:pPr>
            <a:endParaRPr lang="en-US" dirty="0">
              <a:latin typeface="Segoe"/>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12" y="1528549"/>
            <a:ext cx="8256161" cy="5014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444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Conditioning (faceting)</a:t>
            </a:r>
          </a:p>
        </p:txBody>
      </p:sp>
      <p:sp>
        <p:nvSpPr>
          <p:cNvPr id="3" name="Content Placeholder 2"/>
          <p:cNvSpPr>
            <a:spLocks noGrp="1"/>
          </p:cNvSpPr>
          <p:nvPr>
            <p:ph sz="quarter" idx="10"/>
          </p:nvPr>
        </p:nvSpPr>
        <p:spPr>
          <a:xfrm>
            <a:off x="837221" y="923575"/>
            <a:ext cx="9971595" cy="673330"/>
          </a:xfrm>
        </p:spPr>
        <p:txBody>
          <a:bodyPr/>
          <a:lstStyle/>
          <a:p>
            <a:pPr marL="0" indent="0">
              <a:buNone/>
            </a:pPr>
            <a:r>
              <a:rPr lang="en-GB" dirty="0">
                <a:latin typeface="Segoe"/>
              </a:rPr>
              <a:t>With scatter plot</a:t>
            </a:r>
          </a:p>
          <a:p>
            <a:endParaRPr lang="en-US" dirty="0">
              <a:latin typeface="Segoe"/>
            </a:endParaRPr>
          </a:p>
          <a:p>
            <a:pPr marL="0" indent="0">
              <a:buNone/>
            </a:pPr>
            <a:endParaRPr lang="en-US" dirty="0">
              <a:latin typeface="Segoe"/>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62" y="1402646"/>
            <a:ext cx="9129092" cy="51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16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Conditioning (faceting)</a:t>
            </a:r>
          </a:p>
        </p:txBody>
      </p:sp>
      <p:sp>
        <p:nvSpPr>
          <p:cNvPr id="3" name="Content Placeholder 2"/>
          <p:cNvSpPr>
            <a:spLocks noGrp="1"/>
          </p:cNvSpPr>
          <p:nvPr>
            <p:ph sz="quarter" idx="10"/>
          </p:nvPr>
        </p:nvSpPr>
        <p:spPr>
          <a:xfrm>
            <a:off x="837221" y="828040"/>
            <a:ext cx="9971595" cy="673330"/>
          </a:xfrm>
        </p:spPr>
        <p:txBody>
          <a:bodyPr/>
          <a:lstStyle/>
          <a:p>
            <a:pPr marL="0" indent="0">
              <a:buNone/>
            </a:pPr>
            <a:r>
              <a:rPr lang="en-GB" dirty="0">
                <a:latin typeface="Segoe"/>
              </a:rPr>
              <a:t>With two conditioning categorical variables</a:t>
            </a:r>
          </a:p>
          <a:p>
            <a:endParaRPr lang="en-US" dirty="0">
              <a:latin typeface="Segoe"/>
            </a:endParaRPr>
          </a:p>
          <a:p>
            <a:pPr marL="0" indent="0">
              <a:buNone/>
            </a:pPr>
            <a:endParaRPr lang="en-US" dirty="0">
              <a:latin typeface="Segoe"/>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 y="1364469"/>
            <a:ext cx="9306181" cy="5206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90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Conditioning (faceting)</a:t>
            </a:r>
          </a:p>
        </p:txBody>
      </p:sp>
      <p:sp>
        <p:nvSpPr>
          <p:cNvPr id="3" name="Content Placeholder 2"/>
          <p:cNvSpPr>
            <a:spLocks noGrp="1"/>
          </p:cNvSpPr>
          <p:nvPr>
            <p:ph sz="quarter" idx="10"/>
          </p:nvPr>
        </p:nvSpPr>
        <p:spPr>
          <a:xfrm>
            <a:off x="837221" y="828040"/>
            <a:ext cx="9971595" cy="673330"/>
          </a:xfrm>
        </p:spPr>
        <p:txBody>
          <a:bodyPr/>
          <a:lstStyle/>
          <a:p>
            <a:pPr marL="0" indent="0">
              <a:buNone/>
            </a:pPr>
            <a:r>
              <a:rPr lang="en-GB" dirty="0">
                <a:latin typeface="Segoe"/>
              </a:rPr>
              <a:t>With three conditioning categorical variables</a:t>
            </a:r>
          </a:p>
          <a:p>
            <a:endParaRPr lang="en-US" dirty="0">
              <a:latin typeface="Segoe"/>
            </a:endParaRPr>
          </a:p>
          <a:p>
            <a:pPr marL="0" indent="0">
              <a:buNone/>
            </a:pPr>
            <a:endParaRPr lang="en-US" dirty="0">
              <a:latin typeface="Segoe"/>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164" y="1379741"/>
            <a:ext cx="8951009" cy="5007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88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5" name="Rectangle 4"/>
          <p:cNvSpPr/>
          <p:nvPr/>
        </p:nvSpPr>
        <p:spPr>
          <a:xfrm>
            <a:off x="269823" y="2964359"/>
            <a:ext cx="11922177" cy="1569660"/>
          </a:xfrm>
          <a:prstGeom prst="rect">
            <a:avLst/>
          </a:prstGeom>
        </p:spPr>
        <p:txBody>
          <a:bodyPr wrap="square">
            <a:spAutoFit/>
          </a:bodyPr>
          <a:lstStyle/>
          <a:p>
            <a:r>
              <a:rPr lang="en-GB" sz="2400" dirty="0" err="1">
                <a:latin typeface="Courier New" panose="02070309020205020404" pitchFamily="49" charset="0"/>
                <a:cs typeface="Courier New" panose="02070309020205020404" pitchFamily="49" charset="0"/>
              </a:rPr>
              <a:t>dir</a:t>
            </a:r>
            <a:r>
              <a:rPr lang="en-GB" sz="2400" dirty="0">
                <a:latin typeface="Courier New" panose="02070309020205020404" pitchFamily="49" charset="0"/>
                <a:cs typeface="Courier New" panose="02070309020205020404" pitchFamily="49" charset="0"/>
              </a:rPr>
              <a:t> &lt;- "C:\data"</a:t>
            </a:r>
          </a:p>
          <a:p>
            <a:r>
              <a:rPr lang="en-GB" sz="2400" dirty="0">
                <a:latin typeface="Courier New" panose="02070309020205020404" pitchFamily="49" charset="0"/>
                <a:cs typeface="Courier New" panose="02070309020205020404" pitchFamily="49" charset="0"/>
              </a:rPr>
              <a:t>file &lt;- "values.csv"</a:t>
            </a:r>
          </a:p>
          <a:p>
            <a:r>
              <a:rPr lang="en-GB" sz="2400" dirty="0">
                <a:latin typeface="Courier New" panose="02070309020205020404" pitchFamily="49" charset="0"/>
                <a:cs typeface="Courier New" panose="02070309020205020404" pitchFamily="49" charset="0"/>
              </a:rPr>
              <a:t>path &lt;- </a:t>
            </a:r>
            <a:r>
              <a:rPr lang="en-GB" sz="2400" dirty="0" err="1">
                <a:latin typeface="Courier New" panose="02070309020205020404" pitchFamily="49" charset="0"/>
                <a:cs typeface="Courier New" panose="02070309020205020404" pitchFamily="49" charset="0"/>
              </a:rPr>
              <a:t>file.path</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dir</a:t>
            </a:r>
            <a:r>
              <a:rPr lang="en-GB" sz="2400" dirty="0">
                <a:latin typeface="Courier New" panose="02070309020205020404" pitchFamily="49" charset="0"/>
                <a:cs typeface="Courier New" panose="02070309020205020404" pitchFamily="49" charset="0"/>
              </a:rPr>
              <a:t>, file)</a:t>
            </a:r>
          </a:p>
          <a:p>
            <a:r>
              <a:rPr lang="en-GB" sz="2400" dirty="0">
                <a:latin typeface="Courier New" panose="02070309020205020404" pitchFamily="49" charset="0"/>
                <a:cs typeface="Courier New" panose="02070309020205020404" pitchFamily="49" charset="0"/>
              </a:rPr>
              <a:t>frame1 &lt;- read.csv(path, header=TRUE, </a:t>
            </a:r>
            <a:r>
              <a:rPr lang="en-GB" sz="2400" dirty="0" err="1">
                <a:latin typeface="Courier New" panose="02070309020205020404" pitchFamily="49" charset="0"/>
                <a:cs typeface="Courier New" panose="02070309020205020404" pitchFamily="49" charset="0"/>
              </a:rPr>
              <a:t>stringsAsFactors</a:t>
            </a:r>
            <a:r>
              <a:rPr lang="en-GB" sz="2400" dirty="0">
                <a:latin typeface="Courier New" panose="02070309020205020404" pitchFamily="49" charset="0"/>
                <a:cs typeface="Courier New" panose="02070309020205020404" pitchFamily="49" charset="0"/>
              </a:rPr>
              <a:t> = FALSE)</a:t>
            </a:r>
          </a:p>
        </p:txBody>
      </p:sp>
    </p:spTree>
    <p:extLst>
      <p:ext uri="{BB962C8B-B14F-4D97-AF65-F5344CB8AC3E}">
        <p14:creationId xmlns:p14="http://schemas.microsoft.com/office/powerpoint/2010/main" val="406887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651"/>
                            </p:stCondLst>
                            <p:childTnLst>
                              <p:par>
                                <p:cTn id="8" presetID="10"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Another view</a:t>
            </a:r>
          </a:p>
        </p:txBody>
      </p:sp>
      <p:sp>
        <p:nvSpPr>
          <p:cNvPr id="3" name="Content Placeholder 2"/>
          <p:cNvSpPr>
            <a:spLocks noGrp="1"/>
          </p:cNvSpPr>
          <p:nvPr>
            <p:ph sz="quarter" idx="10"/>
          </p:nvPr>
        </p:nvSpPr>
        <p:spPr>
          <a:xfrm>
            <a:off x="837221" y="828040"/>
            <a:ext cx="9971595" cy="673330"/>
          </a:xfrm>
        </p:spPr>
        <p:txBody>
          <a:bodyPr/>
          <a:lstStyle/>
          <a:p>
            <a:pPr marL="0" indent="0">
              <a:buNone/>
            </a:pPr>
            <a:r>
              <a:rPr lang="en-GB" dirty="0">
                <a:latin typeface="Segoe"/>
              </a:rPr>
              <a:t>Different views reveal different relationships</a:t>
            </a:r>
          </a:p>
          <a:p>
            <a:endParaRPr lang="en-US" dirty="0">
              <a:latin typeface="Segoe"/>
            </a:endParaRPr>
          </a:p>
          <a:p>
            <a:pPr marL="0" indent="0">
              <a:buNone/>
            </a:pPr>
            <a:endParaRPr lang="en-US" dirty="0">
              <a:latin typeface="Segoe"/>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402" y="1387375"/>
            <a:ext cx="9135419" cy="511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253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a:t>Introduction to ggplot2</a:t>
            </a:r>
          </a:p>
        </p:txBody>
      </p:sp>
    </p:spTree>
    <p:extLst>
      <p:ext uri="{BB962C8B-B14F-4D97-AF65-F5344CB8AC3E}">
        <p14:creationId xmlns:p14="http://schemas.microsoft.com/office/powerpoint/2010/main" val="636013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Overview of ggplot2</a:t>
            </a:r>
          </a:p>
        </p:txBody>
      </p:sp>
      <p:sp>
        <p:nvSpPr>
          <p:cNvPr id="3" name="Content Placeholder 2"/>
          <p:cNvSpPr>
            <a:spLocks noGrp="1"/>
          </p:cNvSpPr>
          <p:nvPr>
            <p:ph sz="quarter" idx="10"/>
          </p:nvPr>
        </p:nvSpPr>
        <p:spPr>
          <a:xfrm>
            <a:off x="379413" y="1388226"/>
            <a:ext cx="9971595" cy="5290388"/>
          </a:xfrm>
        </p:spPr>
        <p:txBody>
          <a:bodyPr/>
          <a:lstStyle/>
          <a:p>
            <a:r>
              <a:rPr lang="en-US" dirty="0">
                <a:latin typeface="Segoe"/>
              </a:rPr>
              <a:t>Produces presentation quality charts</a:t>
            </a:r>
          </a:p>
          <a:p>
            <a:r>
              <a:rPr lang="en-US" dirty="0">
                <a:latin typeface="Segoe"/>
              </a:rPr>
              <a:t>Uses grammar of graphics</a:t>
            </a:r>
          </a:p>
          <a:p>
            <a:r>
              <a:rPr lang="en-US" dirty="0">
                <a:latin typeface="Segoe"/>
              </a:rPr>
              <a:t>Operators define graphics properties</a:t>
            </a:r>
          </a:p>
          <a:p>
            <a:r>
              <a:rPr lang="en-US" dirty="0">
                <a:latin typeface="Segoe"/>
              </a:rPr>
              <a:t>Operators chained to create complex plots</a:t>
            </a:r>
          </a:p>
          <a:p>
            <a:endParaRPr lang="en-US" dirty="0">
              <a:latin typeface="Segoe"/>
            </a:endParaRPr>
          </a:p>
        </p:txBody>
      </p:sp>
    </p:spTree>
    <p:extLst>
      <p:ext uri="{BB962C8B-B14F-4D97-AF65-F5344CB8AC3E}">
        <p14:creationId xmlns:p14="http://schemas.microsoft.com/office/powerpoint/2010/main" val="92360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The Grammar of Graphics</a:t>
            </a:r>
          </a:p>
        </p:txBody>
      </p:sp>
      <p:sp>
        <p:nvSpPr>
          <p:cNvPr id="3" name="Content Placeholder 2"/>
          <p:cNvSpPr>
            <a:spLocks noGrp="1"/>
          </p:cNvSpPr>
          <p:nvPr>
            <p:ph sz="quarter" idx="10"/>
          </p:nvPr>
        </p:nvSpPr>
        <p:spPr>
          <a:xfrm>
            <a:off x="379413" y="1388226"/>
            <a:ext cx="9971595" cy="5290388"/>
          </a:xfrm>
        </p:spPr>
        <p:txBody>
          <a:bodyPr/>
          <a:lstStyle/>
          <a:p>
            <a:pPr marL="514350" indent="-514350">
              <a:buFont typeface="+mj-lt"/>
              <a:buAutoNum type="arabicPeriod"/>
            </a:pPr>
            <a:r>
              <a:rPr lang="en-US" dirty="0">
                <a:latin typeface="Segoe"/>
              </a:rPr>
              <a:t>Import library</a:t>
            </a:r>
          </a:p>
          <a:p>
            <a:pPr marL="514350" indent="-514350">
              <a:buFont typeface="+mj-lt"/>
              <a:buAutoNum type="arabicPeriod"/>
            </a:pPr>
            <a:endParaRPr lang="en-US" dirty="0">
              <a:latin typeface="Segoe"/>
            </a:endParaRPr>
          </a:p>
          <a:p>
            <a:pPr marL="514350" indent="-514350">
              <a:buFont typeface="+mj-lt"/>
              <a:buAutoNum type="arabicPeriod"/>
            </a:pPr>
            <a:r>
              <a:rPr lang="en-US" dirty="0">
                <a:latin typeface="Segoe"/>
              </a:rPr>
              <a:t>Chain methods to define plot</a:t>
            </a:r>
            <a:br>
              <a:rPr lang="en-US" dirty="0">
                <a:latin typeface="Segoe"/>
              </a:rPr>
            </a:br>
            <a:br>
              <a:rPr lang="en-US" dirty="0">
                <a:latin typeface="Segoe"/>
              </a:rPr>
            </a:br>
            <a:endParaRPr lang="en-US" dirty="0">
              <a:latin typeface="Segoe"/>
            </a:endParaRPr>
          </a:p>
          <a:p>
            <a:pPr marL="514350" indent="-514350">
              <a:buFont typeface="+mj-lt"/>
              <a:buAutoNum type="arabicPeriod"/>
            </a:pPr>
            <a:r>
              <a:rPr lang="en-US" dirty="0">
                <a:latin typeface="Segoe"/>
              </a:rPr>
              <a:t>Add attributes to chain</a:t>
            </a:r>
          </a:p>
        </p:txBody>
      </p:sp>
      <p:sp>
        <p:nvSpPr>
          <p:cNvPr id="6" name="TextBox 5"/>
          <p:cNvSpPr txBox="1"/>
          <p:nvPr/>
        </p:nvSpPr>
        <p:spPr>
          <a:xfrm>
            <a:off x="583323" y="2112578"/>
            <a:ext cx="3134191"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library(ggplot2)</a:t>
            </a:r>
          </a:p>
        </p:txBody>
      </p:sp>
      <p:sp>
        <p:nvSpPr>
          <p:cNvPr id="7" name="TextBox 6"/>
          <p:cNvSpPr txBox="1"/>
          <p:nvPr/>
        </p:nvSpPr>
        <p:spPr>
          <a:xfrm>
            <a:off x="826109" y="4818984"/>
            <a:ext cx="10876695" cy="1200329"/>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xlab</a:t>
            </a:r>
            <a:r>
              <a:rPr lang="en-US" sz="2400" dirty="0">
                <a:latin typeface="Courier New" panose="02070309020205020404" pitchFamily="49" charset="0"/>
                <a:cs typeface="Courier New" panose="02070309020205020404" pitchFamily="49" charset="0"/>
              </a:rPr>
              <a:t>("X label") + </a:t>
            </a:r>
            <a:r>
              <a:rPr lang="en-US" sz="2400" dirty="0" err="1">
                <a:latin typeface="Courier New" panose="02070309020205020404" pitchFamily="49" charset="0"/>
                <a:cs typeface="Courier New" panose="02070309020205020404" pitchFamily="49" charset="0"/>
              </a:rPr>
              <a:t>ylab</a:t>
            </a:r>
            <a:r>
              <a:rPr lang="en-US" sz="2400" dirty="0">
                <a:latin typeface="Courier New" panose="02070309020205020404" pitchFamily="49" charset="0"/>
                <a:cs typeface="Courier New" panose="02070309020205020404" pitchFamily="49" charset="0"/>
              </a:rPr>
              <a:t>("Y label") + </a:t>
            </a:r>
            <a:r>
              <a:rPr lang="en-US" sz="2400" dirty="0" err="1">
                <a:latin typeface="Courier New" panose="02070309020205020404" pitchFamily="49" charset="0"/>
                <a:cs typeface="Courier New" panose="02070309020205020404" pitchFamily="49" charset="0"/>
              </a:rPr>
              <a:t>ggtitle</a:t>
            </a:r>
            <a:r>
              <a:rPr lang="en-US" sz="2400" dirty="0">
                <a:latin typeface="Courier New" panose="02070309020205020404" pitchFamily="49" charset="0"/>
                <a:cs typeface="Courier New" panose="02070309020205020404" pitchFamily="49" charset="0"/>
              </a:rPr>
              <a:t>("Title")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other_properties</a:t>
            </a:r>
            <a:r>
              <a:rPr lang="en-US" sz="2400" dirty="0">
                <a:latin typeface="Courier New" panose="02070309020205020404" pitchFamily="49" charset="0"/>
                <a:cs typeface="Courier New" panose="02070309020205020404" pitchFamily="49" charset="0"/>
              </a:rPr>
              <a:t>()</a:t>
            </a:r>
          </a:p>
        </p:txBody>
      </p:sp>
      <p:sp>
        <p:nvSpPr>
          <p:cNvPr id="8" name="TextBox 7"/>
          <p:cNvSpPr txBox="1"/>
          <p:nvPr/>
        </p:nvSpPr>
        <p:spPr>
          <a:xfrm>
            <a:off x="773563" y="3205648"/>
            <a:ext cx="10139314" cy="830997"/>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dataframe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(x = </a:t>
            </a:r>
            <a:r>
              <a:rPr lang="en-US" sz="2400" dirty="0" err="1">
                <a:latin typeface="Courier New" panose="02070309020205020404" pitchFamily="49" charset="0"/>
                <a:cs typeface="Courier New" panose="02070309020205020404" pitchFamily="49" charset="0"/>
              </a:rPr>
              <a:t>xcol</a:t>
            </a:r>
            <a:r>
              <a:rPr lang="en-US" sz="2400" dirty="0">
                <a:latin typeface="Courier New" panose="02070309020205020404" pitchFamily="49" charset="0"/>
                <a:cs typeface="Courier New" panose="02070309020205020404" pitchFamily="49" charset="0"/>
              </a:rPr>
              <a:t>, y = </a:t>
            </a:r>
            <a:r>
              <a:rPr lang="en-US" sz="2400" dirty="0" err="1">
                <a:latin typeface="Courier New" panose="02070309020205020404" pitchFamily="49" charset="0"/>
                <a:cs typeface="Courier New" panose="02070309020205020404" pitchFamily="49" charset="0"/>
              </a:rPr>
              <a:t>ycol</a:t>
            </a:r>
            <a:r>
              <a:rPr lang="en-US" sz="2400" dirty="0">
                <a:latin typeface="Courier New" panose="02070309020205020404" pitchFamily="49" charset="0"/>
                <a:cs typeface="Courier New" panose="02070309020205020404" pitchFamily="49" charset="0"/>
              </a:rPr>
              <a:t>, by = opt))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p>
        </p:txBody>
      </p:sp>
      <p:sp>
        <p:nvSpPr>
          <p:cNvPr id="9" name="TextBox 8"/>
          <p:cNvSpPr txBox="1"/>
          <p:nvPr/>
        </p:nvSpPr>
        <p:spPr>
          <a:xfrm>
            <a:off x="773563" y="3255509"/>
            <a:ext cx="10139314" cy="830997"/>
          </a:xfrm>
          <a:prstGeom prst="rect">
            <a:avLst/>
          </a:prstGeom>
          <a:solidFill>
            <a:schemeClr val="bg1"/>
          </a:solidFill>
        </p:spPr>
        <p:txBody>
          <a:bodyPr wrap="none" rtlCol="0">
            <a:spAutoFit/>
          </a:bodyPr>
          <a:lstStyle/>
          <a:p>
            <a:r>
              <a:rPr lang="en-US" sz="2400" dirty="0" err="1">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dataframe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(x = </a:t>
            </a:r>
            <a:r>
              <a:rPr lang="en-US" sz="2400" dirty="0" err="1">
                <a:latin typeface="Courier New" panose="02070309020205020404" pitchFamily="49" charset="0"/>
                <a:cs typeface="Courier New" panose="02070309020205020404" pitchFamily="49" charset="0"/>
              </a:rPr>
              <a:t>xcol</a:t>
            </a:r>
            <a:r>
              <a:rPr lang="en-US" sz="2400" dirty="0">
                <a:latin typeface="Courier New" panose="02070309020205020404" pitchFamily="49" charset="0"/>
                <a:cs typeface="Courier New" panose="02070309020205020404" pitchFamily="49" charset="0"/>
              </a:rPr>
              <a:t>, y = </a:t>
            </a:r>
            <a:r>
              <a:rPr lang="en-US" sz="2400" dirty="0" err="1">
                <a:latin typeface="Courier New" panose="02070309020205020404" pitchFamily="49" charset="0"/>
                <a:cs typeface="Courier New" panose="02070309020205020404" pitchFamily="49" charset="0"/>
              </a:rPr>
              <a:t>ycol</a:t>
            </a:r>
            <a:r>
              <a:rPr lang="en-US" sz="2400" dirty="0">
                <a:latin typeface="Courier New" panose="02070309020205020404" pitchFamily="49" charset="0"/>
                <a:cs typeface="Courier New" panose="02070309020205020404" pitchFamily="49" charset="0"/>
              </a:rPr>
              <a:t>, by = opt))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geom_plottype</a:t>
            </a:r>
            <a:r>
              <a:rPr lang="en-US" sz="2400" dirty="0">
                <a:latin typeface="Courier New" panose="02070309020205020404" pitchFamily="49" charset="0"/>
                <a:cs typeface="Courier New" panose="02070309020205020404" pitchFamily="49" charset="0"/>
              </a:rPr>
              <a:t>(arguments)</a:t>
            </a:r>
          </a:p>
        </p:txBody>
      </p:sp>
    </p:spTree>
    <p:extLst>
      <p:ext uri="{BB962C8B-B14F-4D97-AF65-F5344CB8AC3E}">
        <p14:creationId xmlns:p14="http://schemas.microsoft.com/office/powerpoint/2010/main" val="262527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ggplot2 Types</a:t>
            </a:r>
          </a:p>
        </p:txBody>
      </p:sp>
      <p:sp>
        <p:nvSpPr>
          <p:cNvPr id="3" name="Content Placeholder 2"/>
          <p:cNvSpPr>
            <a:spLocks noGrp="1"/>
          </p:cNvSpPr>
          <p:nvPr>
            <p:ph sz="quarter" idx="10"/>
          </p:nvPr>
        </p:nvSpPr>
        <p:spPr>
          <a:xfrm>
            <a:off x="379413" y="1388226"/>
            <a:ext cx="9971595" cy="5290388"/>
          </a:xfrm>
        </p:spPr>
        <p:txBody>
          <a:bodyPr/>
          <a:lstStyle/>
          <a:p>
            <a:pPr marL="0" indent="0">
              <a:buNone/>
            </a:pPr>
            <a:r>
              <a:rPr lang="en-US" dirty="0" err="1">
                <a:latin typeface="Segoe"/>
              </a:rPr>
              <a:t>geom_bar</a:t>
            </a:r>
            <a:endParaRPr lang="en-US" dirty="0">
              <a:latin typeface="Segoe"/>
            </a:endParaRPr>
          </a:p>
          <a:p>
            <a:pPr marL="0" indent="0">
              <a:buNone/>
            </a:pPr>
            <a:r>
              <a:rPr lang="en-US" dirty="0" err="1">
                <a:latin typeface="Segoe"/>
              </a:rPr>
              <a:t>geom_boxplot</a:t>
            </a:r>
            <a:endParaRPr lang="en-US" dirty="0">
              <a:latin typeface="Segoe"/>
            </a:endParaRPr>
          </a:p>
          <a:p>
            <a:pPr marL="0" indent="0">
              <a:buNone/>
            </a:pPr>
            <a:r>
              <a:rPr lang="en-US" dirty="0" err="1">
                <a:latin typeface="Segoe"/>
              </a:rPr>
              <a:t>geom_histogram</a:t>
            </a:r>
            <a:endParaRPr lang="en-US" dirty="0">
              <a:latin typeface="Segoe"/>
            </a:endParaRPr>
          </a:p>
          <a:p>
            <a:pPr marL="0" indent="0">
              <a:buNone/>
            </a:pPr>
            <a:r>
              <a:rPr lang="en-US" dirty="0" err="1">
                <a:latin typeface="Segoe"/>
              </a:rPr>
              <a:t>geom_line</a:t>
            </a:r>
            <a:endParaRPr lang="en-US" dirty="0">
              <a:latin typeface="Segoe"/>
            </a:endParaRPr>
          </a:p>
          <a:p>
            <a:pPr marL="0" indent="0">
              <a:buNone/>
            </a:pPr>
            <a:r>
              <a:rPr lang="en-US" dirty="0" err="1">
                <a:latin typeface="Segoe"/>
              </a:rPr>
              <a:t>geom_point</a:t>
            </a:r>
            <a:endParaRPr lang="en-US" dirty="0">
              <a:latin typeface="Segoe"/>
            </a:endParaRPr>
          </a:p>
          <a:p>
            <a:pPr marL="0" indent="0">
              <a:buNone/>
            </a:pPr>
            <a:r>
              <a:rPr lang="en-US" dirty="0" err="1">
                <a:latin typeface="Segoe"/>
              </a:rPr>
              <a:t>stat_smooth</a:t>
            </a:r>
            <a:endParaRPr lang="en-US" dirty="0">
              <a:latin typeface="Segoe"/>
            </a:endParaRPr>
          </a:p>
          <a:p>
            <a:pPr marL="0" indent="0">
              <a:buNone/>
            </a:pPr>
            <a:r>
              <a:rPr lang="en-US" dirty="0" err="1">
                <a:latin typeface="Segoe"/>
              </a:rPr>
              <a:t>stat_hexbin</a:t>
            </a:r>
            <a:endParaRPr lang="en-US" dirty="0">
              <a:latin typeface="Segoe"/>
            </a:endParaRPr>
          </a:p>
          <a:p>
            <a:pPr marL="0" indent="0">
              <a:buNone/>
            </a:pPr>
            <a:endParaRPr lang="en-US" dirty="0">
              <a:latin typeface="Segoe"/>
            </a:endParaRPr>
          </a:p>
        </p:txBody>
      </p:sp>
    </p:spTree>
    <p:extLst>
      <p:ext uri="{BB962C8B-B14F-4D97-AF65-F5344CB8AC3E}">
        <p14:creationId xmlns:p14="http://schemas.microsoft.com/office/powerpoint/2010/main" val="374854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ggplot2 Options and </a:t>
            </a:r>
            <a:r>
              <a:rPr lang="en-US" dirty="0" err="1">
                <a:latin typeface="Segoe"/>
              </a:rPr>
              <a:t>Asthetics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pPr marL="0" indent="0">
              <a:buNone/>
            </a:pPr>
            <a:r>
              <a:rPr lang="en-US" dirty="0" err="1">
                <a:latin typeface="Segoe"/>
              </a:rPr>
              <a:t>facet_grid</a:t>
            </a:r>
            <a:r>
              <a:rPr lang="en-US" dirty="0">
                <a:latin typeface="Segoe"/>
              </a:rPr>
              <a:t>()</a:t>
            </a:r>
          </a:p>
          <a:p>
            <a:pPr marL="0" indent="0">
              <a:buNone/>
            </a:pPr>
            <a:r>
              <a:rPr lang="en-US" dirty="0" err="1">
                <a:latin typeface="Segoe"/>
              </a:rPr>
              <a:t>xlab</a:t>
            </a:r>
            <a:r>
              <a:rPr lang="en-US" dirty="0">
                <a:latin typeface="Segoe"/>
              </a:rPr>
              <a:t>(), </a:t>
            </a:r>
            <a:r>
              <a:rPr lang="en-US" dirty="0" err="1">
                <a:latin typeface="Segoe"/>
              </a:rPr>
              <a:t>ylab</a:t>
            </a:r>
            <a:r>
              <a:rPr lang="en-US" dirty="0">
                <a:latin typeface="Segoe"/>
              </a:rPr>
              <a:t>()</a:t>
            </a:r>
          </a:p>
          <a:p>
            <a:pPr marL="0" indent="0">
              <a:buNone/>
            </a:pPr>
            <a:r>
              <a:rPr lang="en-US" dirty="0" err="1">
                <a:latin typeface="Segoe"/>
              </a:rPr>
              <a:t>ggtitle</a:t>
            </a:r>
            <a:r>
              <a:rPr lang="en-US" dirty="0">
                <a:latin typeface="Segoe"/>
              </a:rPr>
              <a:t>()</a:t>
            </a:r>
          </a:p>
          <a:p>
            <a:pPr marL="0" indent="0">
              <a:buNone/>
            </a:pPr>
            <a:r>
              <a:rPr lang="en-US" dirty="0">
                <a:latin typeface="Segoe"/>
              </a:rPr>
              <a:t>shape</a:t>
            </a:r>
          </a:p>
          <a:p>
            <a:pPr marL="0" indent="0">
              <a:buNone/>
            </a:pPr>
            <a:r>
              <a:rPr lang="en-US" dirty="0">
                <a:latin typeface="Segoe"/>
              </a:rPr>
              <a:t>color</a:t>
            </a:r>
          </a:p>
          <a:p>
            <a:pPr marL="0" indent="0">
              <a:buNone/>
            </a:pPr>
            <a:r>
              <a:rPr lang="en-US" dirty="0">
                <a:latin typeface="Segoe"/>
              </a:rPr>
              <a:t>alpha</a:t>
            </a:r>
          </a:p>
          <a:p>
            <a:pPr marL="0" indent="0">
              <a:buNone/>
            </a:pPr>
            <a:r>
              <a:rPr lang="en-US" dirty="0">
                <a:latin typeface="Segoe"/>
              </a:rPr>
              <a:t>size</a:t>
            </a:r>
          </a:p>
          <a:p>
            <a:pPr marL="0" indent="0">
              <a:buNone/>
            </a:pPr>
            <a:endParaRPr lang="en-US" dirty="0">
              <a:latin typeface="Segoe"/>
            </a:endParaRPr>
          </a:p>
          <a:p>
            <a:pPr marL="0" indent="0">
              <a:buNone/>
            </a:pPr>
            <a:endParaRPr lang="en-US" dirty="0">
              <a:latin typeface="Segoe"/>
            </a:endParaRPr>
          </a:p>
        </p:txBody>
      </p:sp>
    </p:spTree>
    <p:extLst>
      <p:ext uri="{BB962C8B-B14F-4D97-AF65-F5344CB8AC3E}">
        <p14:creationId xmlns:p14="http://schemas.microsoft.com/office/powerpoint/2010/main" val="12661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Execute R Script</a:t>
            </a:r>
            <a:endParaRPr lang="en-US" sz="3300" dirty="0">
              <a:gradFill>
                <a:gsLst>
                  <a:gs pos="10101">
                    <a:schemeClr val="tx1"/>
                  </a:gs>
                  <a:gs pos="54000">
                    <a:schemeClr val="tx1"/>
                  </a:gs>
                </a:gsLst>
                <a:lin ang="5400000" scaled="0"/>
              </a:gradFill>
            </a:endParaRPr>
          </a:p>
        </p:txBody>
      </p:sp>
      <p:sp>
        <p:nvSpPr>
          <p:cNvPr id="5" name="Rectangle 4"/>
          <p:cNvSpPr/>
          <p:nvPr/>
        </p:nvSpPr>
        <p:spPr>
          <a:xfrm>
            <a:off x="986972" y="1937671"/>
            <a:ext cx="9013371" cy="371202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6" name="Oval 5"/>
          <p:cNvSpPr/>
          <p:nvPr/>
        </p:nvSpPr>
        <p:spPr>
          <a:xfrm>
            <a:off x="2452914" y="1839700"/>
            <a:ext cx="19547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7" name="Oval 6"/>
          <p:cNvSpPr/>
          <p:nvPr/>
        </p:nvSpPr>
        <p:spPr>
          <a:xfrm>
            <a:off x="6538686" y="1835381"/>
            <a:ext cx="19547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8" name="Oval 7"/>
          <p:cNvSpPr/>
          <p:nvPr/>
        </p:nvSpPr>
        <p:spPr>
          <a:xfrm>
            <a:off x="8454015" y="1865241"/>
            <a:ext cx="19547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9" name="Oval 8"/>
          <p:cNvSpPr/>
          <p:nvPr/>
        </p:nvSpPr>
        <p:spPr>
          <a:xfrm>
            <a:off x="8047038" y="5551728"/>
            <a:ext cx="22134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10" name="Oval 9"/>
          <p:cNvSpPr/>
          <p:nvPr/>
        </p:nvSpPr>
        <p:spPr>
          <a:xfrm>
            <a:off x="5036457" y="5551729"/>
            <a:ext cx="19547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11" name="Content Placeholder 2"/>
          <p:cNvSpPr txBox="1">
            <a:spLocks/>
          </p:cNvSpPr>
          <p:nvPr/>
        </p:nvSpPr>
        <p:spPr>
          <a:xfrm>
            <a:off x="2499915" y="886409"/>
            <a:ext cx="4206240" cy="483938"/>
          </a:xfrm>
          <a:prstGeom prst="rect">
            <a:avLst/>
          </a:prstGeom>
        </p:spPr>
        <p:txBody>
          <a:bodyPr vert="horz" wrap="square" lIns="120057" tIns="75037" rIns="120057" bIns="75037" rtlCol="0">
            <a:spAutoFit/>
          </a:bodyPr>
          <a:lstStyle>
            <a:lvl1pPr marL="281838" marR="0" indent="-281838" algn="l" defTabSz="766645" rtl="0" eaLnBrk="1" fontAlgn="auto" latinLnBrk="0" hangingPunct="1">
              <a:lnSpc>
                <a:spcPct val="90000"/>
              </a:lnSpc>
              <a:spcBef>
                <a:spcPct val="20000"/>
              </a:spcBef>
              <a:spcAft>
                <a:spcPts val="0"/>
              </a:spcAft>
              <a:buClrTx/>
              <a:buSzPct val="90000"/>
              <a:buFont typeface="Arial" pitchFamily="34" charset="0"/>
              <a:buChar char="•"/>
              <a:tabLst/>
              <a:defRPr sz="3300" kern="1200" spc="0" baseline="0">
                <a:gradFill>
                  <a:gsLst>
                    <a:gs pos="1250">
                      <a:schemeClr val="tx1"/>
                    </a:gs>
                    <a:gs pos="100000">
                      <a:schemeClr val="tx1"/>
                    </a:gs>
                  </a:gsLst>
                  <a:lin ang="5400000" scaled="0"/>
                </a:gradFill>
                <a:latin typeface="+mj-lt"/>
                <a:ea typeface="+mn-ea"/>
                <a:cs typeface="+mn-cs"/>
              </a:defRPr>
            </a:lvl1pPr>
            <a:lvl2pPr marL="480170" marR="0" indent="-198333" algn="l" defTabSz="76664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57622"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845514"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1033407"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2108278"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91592"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74918"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258242"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buNone/>
            </a:pPr>
            <a:r>
              <a:rPr lang="en-US" sz="2400" dirty="0"/>
              <a:t>Azure ML Tables</a:t>
            </a:r>
          </a:p>
        </p:txBody>
      </p:sp>
      <p:sp>
        <p:nvSpPr>
          <p:cNvPr id="12" name="Content Placeholder 2"/>
          <p:cNvSpPr txBox="1">
            <a:spLocks/>
          </p:cNvSpPr>
          <p:nvPr/>
        </p:nvSpPr>
        <p:spPr>
          <a:xfrm>
            <a:off x="3036201" y="6037945"/>
            <a:ext cx="3600239"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Azure ML Table</a:t>
            </a:r>
          </a:p>
        </p:txBody>
      </p:sp>
      <p:sp>
        <p:nvSpPr>
          <p:cNvPr id="13" name="Content Placeholder 2"/>
          <p:cNvSpPr txBox="1">
            <a:spLocks/>
          </p:cNvSpPr>
          <p:nvPr/>
        </p:nvSpPr>
        <p:spPr>
          <a:xfrm>
            <a:off x="6493498" y="6012203"/>
            <a:ext cx="3506865"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R Device Port</a:t>
            </a:r>
          </a:p>
        </p:txBody>
      </p:sp>
      <p:sp>
        <p:nvSpPr>
          <p:cNvPr id="14" name="Content Placeholder 2"/>
          <p:cNvSpPr txBox="1">
            <a:spLocks/>
          </p:cNvSpPr>
          <p:nvPr/>
        </p:nvSpPr>
        <p:spPr>
          <a:xfrm>
            <a:off x="2003613" y="2259920"/>
            <a:ext cx="5082988"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err="1"/>
              <a:t>myFrame</a:t>
            </a:r>
            <a:r>
              <a:rPr lang="en-US" sz="2400" b="1" dirty="0"/>
              <a:t> &lt;- </a:t>
            </a:r>
            <a:r>
              <a:rPr lang="en-US" sz="2400" b="1" dirty="0" err="1"/>
              <a:t>maml.mapInputPort</a:t>
            </a:r>
            <a:r>
              <a:rPr lang="en-US" sz="2400" b="1" dirty="0"/>
              <a:t>(1,2)</a:t>
            </a:r>
          </a:p>
        </p:txBody>
      </p:sp>
      <p:sp>
        <p:nvSpPr>
          <p:cNvPr id="15" name="Content Placeholder 2"/>
          <p:cNvSpPr txBox="1">
            <a:spLocks/>
          </p:cNvSpPr>
          <p:nvPr/>
        </p:nvSpPr>
        <p:spPr>
          <a:xfrm>
            <a:off x="7958914" y="911958"/>
            <a:ext cx="1230215"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zip file</a:t>
            </a:r>
          </a:p>
        </p:txBody>
      </p:sp>
      <p:sp>
        <p:nvSpPr>
          <p:cNvPr id="16" name="Content Placeholder 2"/>
          <p:cNvSpPr txBox="1">
            <a:spLocks/>
          </p:cNvSpPr>
          <p:nvPr/>
        </p:nvSpPr>
        <p:spPr>
          <a:xfrm>
            <a:off x="6636421" y="3115041"/>
            <a:ext cx="3363922"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source("</a:t>
            </a:r>
            <a:r>
              <a:rPr lang="en-US" sz="2400" b="1" dirty="0" err="1"/>
              <a:t>src</a:t>
            </a:r>
            <a:r>
              <a:rPr lang="en-US" sz="2400" b="1" dirty="0"/>
              <a:t>/</a:t>
            </a:r>
            <a:r>
              <a:rPr lang="en-US" sz="2400" b="1" dirty="0" err="1"/>
              <a:t>myScript.R</a:t>
            </a:r>
            <a:r>
              <a:rPr lang="en-US" sz="2400" b="1" dirty="0"/>
              <a:t>")</a:t>
            </a:r>
          </a:p>
        </p:txBody>
      </p:sp>
      <p:sp>
        <p:nvSpPr>
          <p:cNvPr id="17" name="Content Placeholder 2"/>
          <p:cNvSpPr txBox="1">
            <a:spLocks/>
          </p:cNvSpPr>
          <p:nvPr/>
        </p:nvSpPr>
        <p:spPr>
          <a:xfrm>
            <a:off x="2375195" y="3950689"/>
            <a:ext cx="6136004"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err="1"/>
              <a:t>maml.mapOutputPort</a:t>
            </a:r>
            <a:r>
              <a:rPr lang="en-US" sz="2400" b="1" dirty="0"/>
              <a:t>(“</a:t>
            </a:r>
            <a:r>
              <a:rPr lang="en-US" sz="2400" b="1" dirty="0" err="1"/>
              <a:t>myFrame</a:t>
            </a:r>
            <a:r>
              <a:rPr lang="en-US" sz="2400" b="1" dirty="0"/>
              <a:t>")</a:t>
            </a:r>
          </a:p>
        </p:txBody>
      </p:sp>
      <p:sp>
        <p:nvSpPr>
          <p:cNvPr id="18" name="Content Placeholder 2"/>
          <p:cNvSpPr txBox="1">
            <a:spLocks/>
          </p:cNvSpPr>
          <p:nvPr/>
        </p:nvSpPr>
        <p:spPr>
          <a:xfrm>
            <a:off x="7511143" y="4675258"/>
            <a:ext cx="1322614"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plots</a:t>
            </a:r>
          </a:p>
        </p:txBody>
      </p:sp>
      <p:cxnSp>
        <p:nvCxnSpPr>
          <p:cNvPr id="19" name="Straight Arrow Connector 18"/>
          <p:cNvCxnSpPr/>
          <p:nvPr/>
        </p:nvCxnSpPr>
        <p:spPr>
          <a:xfrm flipH="1">
            <a:off x="2888346" y="1370584"/>
            <a:ext cx="1698172"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60687" y="1370584"/>
            <a:ext cx="1778000" cy="46479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74022" y="1396139"/>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595264" y="2052439"/>
            <a:ext cx="10621" cy="106260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69402" y="2031323"/>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659027" y="2048121"/>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34162" y="4593787"/>
            <a:ext cx="10621" cy="93433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172355" y="5182530"/>
            <a:ext cx="5312" cy="34559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28367" y="5759389"/>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134151" y="5747670"/>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95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with R</a:t>
            </a:r>
          </a:p>
        </p:txBody>
      </p:sp>
    </p:spTree>
    <p:extLst>
      <p:ext uri="{BB962C8B-B14F-4D97-AF65-F5344CB8AC3E}">
        <p14:creationId xmlns:p14="http://schemas.microsoft.com/office/powerpoint/2010/main" val="27918688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with R in Azure ML</a:t>
            </a:r>
          </a:p>
        </p:txBody>
      </p:sp>
    </p:spTree>
    <p:extLst>
      <p:ext uri="{BB962C8B-B14F-4D97-AF65-F5344CB8AC3E}">
        <p14:creationId xmlns:p14="http://schemas.microsoft.com/office/powerpoint/2010/main" val="16644829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a:t>Introduction to pandas plotting and </a:t>
            </a:r>
            <a:r>
              <a:rPr lang="en-US" sz="4000" dirty="0" err="1"/>
              <a:t>matplotlib</a:t>
            </a:r>
            <a:r>
              <a:rPr lang="en-US" sz="4000" dirty="0"/>
              <a:t> </a:t>
            </a:r>
            <a:br>
              <a:rPr lang="en-US" sz="4000" dirty="0"/>
            </a:br>
            <a:endParaRPr lang="en-US" sz="4000" dirty="0"/>
          </a:p>
        </p:txBody>
      </p:sp>
    </p:spTree>
    <p:extLst>
      <p:ext uri="{BB962C8B-B14F-4D97-AF65-F5344CB8AC3E}">
        <p14:creationId xmlns:p14="http://schemas.microsoft.com/office/powerpoint/2010/main" val="320092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graphicFrame>
        <p:nvGraphicFramePr>
          <p:cNvPr id="6" name="Table 5"/>
          <p:cNvGraphicFramePr>
            <a:graphicFrameLocks noGrp="1"/>
          </p:cNvGraphicFramePr>
          <p:nvPr>
            <p:extLst/>
          </p:nvPr>
        </p:nvGraphicFramePr>
        <p:xfrm>
          <a:off x="1404516" y="579459"/>
          <a:ext cx="9370773" cy="111252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bl>
          </a:graphicData>
        </a:graphic>
      </p:graphicFrame>
      <p:sp>
        <p:nvSpPr>
          <p:cNvPr id="3" name="Rectangle 2"/>
          <p:cNvSpPr/>
          <p:nvPr/>
        </p:nvSpPr>
        <p:spPr>
          <a:xfrm>
            <a:off x="244932" y="3004249"/>
            <a:ext cx="9509760" cy="461665"/>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&lt;- filter(frame1, Col1 == 2013)</a:t>
            </a:r>
          </a:p>
        </p:txBody>
      </p:sp>
    </p:spTree>
    <p:extLst>
      <p:ext uri="{BB962C8B-B14F-4D97-AF65-F5344CB8AC3E}">
        <p14:creationId xmlns:p14="http://schemas.microsoft.com/office/powerpoint/2010/main" val="208360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6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37482"/>
            <a:ext cx="11525250" cy="5240740"/>
          </a:xfrm>
        </p:spPr>
        <p:txBody>
          <a:bodyPr>
            <a:normAutofit/>
          </a:bodyPr>
          <a:lstStyle/>
          <a:p>
            <a:r>
              <a:rPr lang="en-US" dirty="0" err="1">
                <a:latin typeface="Segoe"/>
              </a:rPr>
              <a:t>matplotlib</a:t>
            </a:r>
            <a:r>
              <a:rPr lang="en-US" dirty="0">
                <a:latin typeface="Segoe"/>
              </a:rPr>
              <a:t> </a:t>
            </a:r>
            <a:r>
              <a:rPr lang="en-US">
                <a:latin typeface="Segoe"/>
              </a:rPr>
              <a:t>underpins plotting </a:t>
            </a:r>
            <a:r>
              <a:rPr lang="en-US" dirty="0">
                <a:latin typeface="Segoe"/>
              </a:rPr>
              <a:t>in Python</a:t>
            </a:r>
          </a:p>
          <a:p>
            <a:pPr marL="0" indent="0">
              <a:buNone/>
            </a:pPr>
            <a:r>
              <a:rPr lang="en-US" dirty="0">
                <a:latin typeface="Segoe"/>
              </a:rPr>
              <a:t>   e.g. </a:t>
            </a:r>
            <a:r>
              <a:rPr lang="en-US" dirty="0" err="1">
                <a:latin typeface="Segoe"/>
              </a:rPr>
              <a:t>matplotlib.pyplot</a:t>
            </a:r>
            <a:endParaRPr lang="en-US" dirty="0">
              <a:latin typeface="Segoe"/>
            </a:endParaRPr>
          </a:p>
          <a:p>
            <a:r>
              <a:rPr lang="en-US" dirty="0" err="1">
                <a:latin typeface="Segoe"/>
              </a:rPr>
              <a:t>pandas.DataFrame.plot</a:t>
            </a:r>
            <a:r>
              <a:rPr lang="en-US" dirty="0">
                <a:latin typeface="Segoe"/>
              </a:rPr>
              <a:t> built on </a:t>
            </a:r>
            <a:r>
              <a:rPr lang="en-US" dirty="0" err="1">
                <a:latin typeface="Segoe"/>
              </a:rPr>
              <a:t>matplotlib.pyplot</a:t>
            </a:r>
            <a:endParaRPr lang="en-US" dirty="0">
              <a:latin typeface="Segoe"/>
            </a:endParaRPr>
          </a:p>
          <a:p>
            <a:r>
              <a:rPr lang="en-US" dirty="0">
                <a:latin typeface="Segoe"/>
              </a:rPr>
              <a:t>Other libraries built on </a:t>
            </a:r>
            <a:r>
              <a:rPr lang="en-US" dirty="0" err="1">
                <a:latin typeface="Segoe"/>
              </a:rPr>
              <a:t>matplotlib</a:t>
            </a:r>
            <a:endParaRPr lang="en-US" dirty="0">
              <a:latin typeface="Segoe"/>
            </a:endParaRPr>
          </a:p>
          <a:p>
            <a:r>
              <a:rPr lang="en-US" dirty="0">
                <a:latin typeface="Segoe"/>
              </a:rPr>
              <a:t>For some plot types of more control use </a:t>
            </a:r>
            <a:r>
              <a:rPr lang="en-US" dirty="0" err="1">
                <a:latin typeface="Segoe"/>
              </a:rPr>
              <a:t>matplotlib.pyplot</a:t>
            </a:r>
            <a:r>
              <a:rPr lang="en-US" dirty="0">
                <a:latin typeface="Segoe"/>
              </a:rPr>
              <a:t> directly</a:t>
            </a:r>
          </a:p>
          <a:p>
            <a:endParaRPr lang="en-US" dirty="0">
              <a:latin typeface="Segoe"/>
            </a:endParaRPr>
          </a:p>
        </p:txBody>
      </p:sp>
      <p:sp>
        <p:nvSpPr>
          <p:cNvPr id="2" name="Title 1"/>
          <p:cNvSpPr>
            <a:spLocks noGrp="1"/>
          </p:cNvSpPr>
          <p:nvPr>
            <p:ph type="title"/>
          </p:nvPr>
        </p:nvSpPr>
        <p:spPr>
          <a:xfrm>
            <a:off x="379514" y="261257"/>
            <a:ext cx="11524432" cy="984445"/>
          </a:xfrm>
        </p:spPr>
        <p:txBody>
          <a:bodyPr/>
          <a:lstStyle/>
          <a:p>
            <a:pPr marL="0" indent="0"/>
            <a:r>
              <a:rPr lang="en-GB" dirty="0">
                <a:latin typeface="Segoe"/>
              </a:rPr>
              <a:t>Python plotting</a:t>
            </a:r>
          </a:p>
        </p:txBody>
      </p:sp>
    </p:spTree>
    <p:extLst>
      <p:ext uri="{BB962C8B-B14F-4D97-AF65-F5344CB8AC3E}">
        <p14:creationId xmlns:p14="http://schemas.microsoft.com/office/powerpoint/2010/main" val="158393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527490" y="778289"/>
            <a:ext cx="11525250" cy="5617257"/>
          </a:xfrm>
        </p:spPr>
        <p:txBody>
          <a:bodyPr>
            <a:normAutofit fontScale="92500" lnSpcReduction="10000"/>
          </a:bodyPr>
          <a:lstStyle/>
          <a:p>
            <a:pPr marL="514350" indent="-514350">
              <a:buFont typeface="+mj-lt"/>
              <a:buAutoNum type="arabicPeriod"/>
            </a:pPr>
            <a:r>
              <a:rPr lang="en-US" dirty="0">
                <a:latin typeface="Segoe"/>
              </a:rPr>
              <a:t>Import libraries</a:t>
            </a:r>
          </a:p>
          <a:p>
            <a:pPr marL="514350" indent="-514350">
              <a:buFont typeface="+mj-lt"/>
              <a:buAutoNum type="arabicPeriod"/>
            </a:pPr>
            <a:endParaRPr lang="en-US" dirty="0">
              <a:latin typeface="Segoe"/>
            </a:endParaRPr>
          </a:p>
          <a:p>
            <a:pPr marL="514350" indent="-514350">
              <a:buFont typeface="+mj-lt"/>
              <a:buAutoNum type="arabicPeriod"/>
            </a:pPr>
            <a:r>
              <a:rPr lang="en-US" dirty="0">
                <a:latin typeface="Segoe"/>
              </a:rPr>
              <a:t>Define and clear a figure</a:t>
            </a:r>
          </a:p>
          <a:p>
            <a:pPr marL="514350" indent="-514350">
              <a:buFont typeface="+mj-lt"/>
              <a:buAutoNum type="arabicPeriod"/>
            </a:pPr>
            <a:endParaRPr lang="en-US" dirty="0">
              <a:latin typeface="Segoe"/>
            </a:endParaRPr>
          </a:p>
          <a:p>
            <a:pPr marL="514350" indent="-514350">
              <a:buFont typeface="+mj-lt"/>
              <a:buAutoNum type="arabicPeriod"/>
            </a:pPr>
            <a:r>
              <a:rPr lang="en-US" dirty="0">
                <a:latin typeface="Segoe"/>
              </a:rPr>
              <a:t>Define one or more axis</a:t>
            </a:r>
          </a:p>
          <a:p>
            <a:pPr marL="514350" indent="-514350">
              <a:buFont typeface="+mj-lt"/>
              <a:buAutoNum type="arabicPeriod"/>
            </a:pPr>
            <a:endParaRPr lang="en-US" dirty="0">
              <a:latin typeface="Segoe"/>
            </a:endParaRPr>
          </a:p>
          <a:p>
            <a:pPr marL="514350" indent="-514350">
              <a:buFont typeface="+mj-lt"/>
              <a:buAutoNum type="arabicPeriod"/>
            </a:pPr>
            <a:r>
              <a:rPr lang="en-US" dirty="0">
                <a:latin typeface="Segoe"/>
              </a:rPr>
              <a:t>Apply plot method</a:t>
            </a:r>
          </a:p>
          <a:p>
            <a:pPr marL="514350" indent="-514350">
              <a:buFont typeface="+mj-lt"/>
              <a:buAutoNum type="arabicPeriod"/>
            </a:pPr>
            <a:endParaRPr lang="en-US" dirty="0">
              <a:latin typeface="Segoe"/>
            </a:endParaRPr>
          </a:p>
          <a:p>
            <a:pPr marL="514350" indent="-514350">
              <a:buFont typeface="+mj-lt"/>
              <a:buAutoNum type="arabicPeriod"/>
            </a:pPr>
            <a:r>
              <a:rPr lang="en-US" dirty="0">
                <a:latin typeface="Segoe"/>
              </a:rPr>
              <a:t>Save figure</a:t>
            </a:r>
          </a:p>
          <a:p>
            <a:pPr marL="514350" indent="-514350">
              <a:buFont typeface="+mj-lt"/>
              <a:buAutoNum type="arabicPeriod"/>
            </a:pPr>
            <a:endParaRPr lang="en-GB" dirty="0">
              <a:latin typeface="Segoe"/>
            </a:endParaRPr>
          </a:p>
        </p:txBody>
      </p:sp>
      <p:sp>
        <p:nvSpPr>
          <p:cNvPr id="2" name="Title 1"/>
          <p:cNvSpPr>
            <a:spLocks noGrp="1"/>
          </p:cNvSpPr>
          <p:nvPr>
            <p:ph type="title"/>
          </p:nvPr>
        </p:nvSpPr>
        <p:spPr/>
        <p:txBody>
          <a:bodyPr/>
          <a:lstStyle/>
          <a:p>
            <a:pPr marL="0" indent="0"/>
            <a:r>
              <a:rPr lang="en-GB" dirty="0">
                <a:latin typeface="Segoe"/>
              </a:rPr>
              <a:t>Pandas Plotting</a:t>
            </a:r>
          </a:p>
        </p:txBody>
      </p:sp>
      <p:sp>
        <p:nvSpPr>
          <p:cNvPr id="6" name="Rectangle 5"/>
          <p:cNvSpPr/>
          <p:nvPr/>
        </p:nvSpPr>
        <p:spPr>
          <a:xfrm>
            <a:off x="1158883" y="1246854"/>
            <a:ext cx="6096000" cy="369332"/>
          </a:xfrm>
          <a:prstGeom prst="rect">
            <a:avLst/>
          </a:prstGeom>
        </p:spPr>
        <p:txBody>
          <a:bodyPr>
            <a:spAutoFit/>
          </a:bodyPr>
          <a:lstStyle/>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matplotlib.pyplot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plt</a:t>
            </a:r>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1158883" y="2425845"/>
            <a:ext cx="6096000" cy="646331"/>
          </a:xfrm>
          <a:prstGeom prst="rect">
            <a:avLst/>
          </a:prstGeom>
        </p:spPr>
        <p:txBody>
          <a:bodyPr>
            <a:spAutoFit/>
          </a:bodyPr>
          <a:lstStyle/>
          <a:p>
            <a:r>
              <a:rPr lang="en-US" dirty="0">
                <a:latin typeface="Courier New" panose="02070309020205020404" pitchFamily="49" charset="0"/>
                <a:cs typeface="Courier New" panose="02070309020205020404" pitchFamily="49" charset="0"/>
              </a:rPr>
              <a:t>fig1 = </a:t>
            </a:r>
            <a:r>
              <a:rPr lang="en-US" dirty="0" err="1">
                <a:latin typeface="Courier New" panose="02070309020205020404" pitchFamily="49" charset="0"/>
                <a:cs typeface="Courier New" panose="02070309020205020404" pitchFamily="49" charset="0"/>
              </a:rPr>
              <a:t>plt.figure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figsize</a:t>
            </a:r>
            <a:r>
              <a:rPr lang="en-US" dirty="0">
                <a:latin typeface="Courier New" panose="02070309020205020404" pitchFamily="49" charset="0"/>
                <a:cs typeface="Courier New" panose="02070309020205020404" pitchFamily="49" charset="0"/>
              </a:rPr>
              <a:t>=(9, 9))</a:t>
            </a:r>
          </a:p>
          <a:p>
            <a:r>
              <a:rPr lang="en-US" dirty="0">
                <a:latin typeface="Courier New" panose="02070309020205020404" pitchFamily="49" charset="0"/>
                <a:cs typeface="Courier New" panose="02070309020205020404" pitchFamily="49" charset="0"/>
              </a:rPr>
              <a:t>fig1.clf()</a:t>
            </a:r>
          </a:p>
        </p:txBody>
      </p:sp>
      <p:sp>
        <p:nvSpPr>
          <p:cNvPr id="9" name="Rectangle 8"/>
          <p:cNvSpPr/>
          <p:nvPr/>
        </p:nvSpPr>
        <p:spPr>
          <a:xfrm>
            <a:off x="1268065" y="3647997"/>
            <a:ext cx="6096000" cy="369332"/>
          </a:xfrm>
          <a:prstGeom prst="rect">
            <a:avLst/>
          </a:prstGeom>
        </p:spPr>
        <p:txBody>
          <a:bodyPr>
            <a:spAutoFit/>
          </a:bodyPr>
          <a:lstStyle/>
          <a:p>
            <a:r>
              <a:rPr lang="en-US" dirty="0">
                <a:latin typeface="Courier New" panose="02070309020205020404" pitchFamily="49" charset="0"/>
                <a:cs typeface="Courier New" panose="02070309020205020404" pitchFamily="49" charset="0"/>
              </a:rPr>
              <a:t>ax = fig1.gca()</a:t>
            </a:r>
          </a:p>
        </p:txBody>
      </p:sp>
      <p:sp>
        <p:nvSpPr>
          <p:cNvPr id="10" name="Rectangle 9"/>
          <p:cNvSpPr/>
          <p:nvPr/>
        </p:nvSpPr>
        <p:spPr>
          <a:xfrm>
            <a:off x="1268065" y="4856480"/>
            <a:ext cx="10347435" cy="369332"/>
          </a:xfrm>
          <a:prstGeom prst="rect">
            <a:avLst/>
          </a:prstGeom>
        </p:spPr>
        <p:txBody>
          <a:bodyPr wrap="square">
            <a:spAutoFit/>
          </a:bodyPr>
          <a:lstStyle/>
          <a:p>
            <a:r>
              <a:rPr lang="en-US" dirty="0" err="1">
                <a:latin typeface="Courier New" panose="02070309020205020404" pitchFamily="49" charset="0"/>
                <a:cs typeface="Courier New" panose="02070309020205020404" pitchFamily="49" charset="0"/>
              </a:rPr>
              <a:t>pandas.DataFrame.plot</a:t>
            </a:r>
            <a:r>
              <a:rPr lang="en-US" dirty="0">
                <a:latin typeface="Courier New" panose="02070309020205020404" pitchFamily="49" charset="0"/>
                <a:cs typeface="Courier New" panose="02070309020205020404" pitchFamily="49" charset="0"/>
              </a:rPr>
              <a:t>(kind = '</a:t>
            </a:r>
            <a:r>
              <a:rPr lang="en-US" dirty="0" err="1">
                <a:latin typeface="Courier New" panose="02070309020205020404" pitchFamily="49" charset="0"/>
                <a:cs typeface="Courier New" panose="02070309020205020404" pitchFamily="49" charset="0"/>
              </a:rPr>
              <a:t>someType</a:t>
            </a:r>
            <a:r>
              <a:rPr lang="en-US" dirty="0">
                <a:latin typeface="Courier New" panose="02070309020205020404" pitchFamily="49" charset="0"/>
                <a:cs typeface="Courier New" panose="02070309020205020404" pitchFamily="49" charset="0"/>
              </a:rPr>
              <a:t>', ax = ax, ….)</a:t>
            </a:r>
          </a:p>
        </p:txBody>
      </p:sp>
      <p:sp>
        <p:nvSpPr>
          <p:cNvPr id="11" name="Rectangle 10"/>
          <p:cNvSpPr/>
          <p:nvPr/>
        </p:nvSpPr>
        <p:spPr>
          <a:xfrm>
            <a:off x="1459645" y="5917875"/>
            <a:ext cx="10347435"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fig1.savefig('scatter2.png')</a:t>
            </a:r>
          </a:p>
        </p:txBody>
      </p:sp>
    </p:spTree>
    <p:extLst>
      <p:ext uri="{BB962C8B-B14F-4D97-AF65-F5344CB8AC3E}">
        <p14:creationId xmlns:p14="http://schemas.microsoft.com/office/powerpoint/2010/main" val="321790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p:bldP spid="8" grpId="0"/>
      <p:bldP spid="9" grpId="0"/>
      <p:bldP spid="10" grpId="0"/>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Python Plotting in Azure ML</a:t>
            </a:r>
          </a:p>
        </p:txBody>
      </p:sp>
      <p:sp>
        <p:nvSpPr>
          <p:cNvPr id="3" name="Content Placeholder 2"/>
          <p:cNvSpPr>
            <a:spLocks noGrp="1"/>
          </p:cNvSpPr>
          <p:nvPr>
            <p:ph sz="quarter" idx="10"/>
          </p:nvPr>
        </p:nvSpPr>
        <p:spPr>
          <a:xfrm>
            <a:off x="364423" y="794479"/>
            <a:ext cx="11525250" cy="461115"/>
          </a:xfrm>
        </p:spPr>
        <p:txBody>
          <a:bodyPr/>
          <a:lstStyle/>
          <a:p>
            <a:pPr marL="0" indent="0">
              <a:spcBef>
                <a:spcPts val="0"/>
              </a:spcBef>
              <a:buNone/>
            </a:pPr>
            <a:r>
              <a:rPr lang="en-US" sz="2200" dirty="0" err="1">
                <a:latin typeface="Courier New" panose="02070309020205020404" pitchFamily="49" charset="0"/>
                <a:cs typeface="Courier New" panose="02070309020205020404" pitchFamily="49" charset="0"/>
              </a:rPr>
              <a:t>def</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azureml_main</a:t>
            </a:r>
            <a:r>
              <a:rPr lang="en-US" sz="2200" dirty="0">
                <a:latin typeface="Courier New" panose="02070309020205020404" pitchFamily="49" charset="0"/>
                <a:cs typeface="Courier New" panose="02070309020205020404" pitchFamily="49" charset="0"/>
              </a:rPr>
              <a:t>(frame1):</a:t>
            </a:r>
          </a:p>
        </p:txBody>
      </p:sp>
      <p:sp>
        <p:nvSpPr>
          <p:cNvPr id="4" name="Content Placeholder 2"/>
          <p:cNvSpPr txBox="1">
            <a:spLocks/>
          </p:cNvSpPr>
          <p:nvPr/>
        </p:nvSpPr>
        <p:spPr>
          <a:xfrm>
            <a:off x="421288" y="1467769"/>
            <a:ext cx="11525250" cy="4611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200" dirty="0">
                <a:latin typeface="Courier New" panose="02070309020205020404" pitchFamily="49" charset="0"/>
                <a:cs typeface="Courier New" panose="02070309020205020404" pitchFamily="49" charset="0"/>
              </a:rPr>
              <a:t>    import </a:t>
            </a:r>
            <a:r>
              <a:rPr lang="en-US" sz="2200" dirty="0" err="1">
                <a:latin typeface="Courier New" panose="02070309020205020404" pitchFamily="49" charset="0"/>
                <a:cs typeface="Courier New" panose="02070309020205020404" pitchFamily="49" charset="0"/>
              </a:rPr>
              <a:t>matplotlib.pyplot</a:t>
            </a:r>
            <a:r>
              <a:rPr lang="en-US" sz="2200" dirty="0">
                <a:latin typeface="Courier New" panose="02070309020205020404" pitchFamily="49" charset="0"/>
                <a:cs typeface="Courier New" panose="02070309020205020404" pitchFamily="49" charset="0"/>
              </a:rPr>
              <a:t> as </a:t>
            </a:r>
            <a:r>
              <a:rPr lang="en-US" sz="2200" dirty="0" err="1">
                <a:latin typeface="Courier New" panose="02070309020205020404" pitchFamily="49" charset="0"/>
                <a:cs typeface="Courier New" panose="02070309020205020404" pitchFamily="49" charset="0"/>
              </a:rPr>
              <a:t>plt</a:t>
            </a:r>
            <a:r>
              <a:rPr lang="en-US" sz="2200" dirty="0">
                <a:latin typeface="Courier New" panose="02070309020205020404" pitchFamily="49" charset="0"/>
                <a:cs typeface="Courier New" panose="02070309020205020404" pitchFamily="49" charset="0"/>
              </a:rPr>
              <a:t> ## Import libraries</a:t>
            </a:r>
          </a:p>
        </p:txBody>
      </p:sp>
      <p:sp>
        <p:nvSpPr>
          <p:cNvPr id="5" name="Content Placeholder 2"/>
          <p:cNvSpPr txBox="1">
            <a:spLocks/>
          </p:cNvSpPr>
          <p:nvPr/>
        </p:nvSpPr>
        <p:spPr>
          <a:xfrm>
            <a:off x="573688" y="2138784"/>
            <a:ext cx="11525250" cy="74089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200" dirty="0">
                <a:latin typeface="Courier New" panose="02070309020205020404" pitchFamily="49" charset="0"/>
                <a:cs typeface="Courier New" panose="02070309020205020404" pitchFamily="49" charset="0"/>
              </a:rPr>
              <a:t>   fig1 = </a:t>
            </a:r>
            <a:r>
              <a:rPr lang="en-US" sz="2200" dirty="0" err="1">
                <a:latin typeface="Courier New" panose="02070309020205020404" pitchFamily="49" charset="0"/>
                <a:cs typeface="Courier New" panose="02070309020205020404" pitchFamily="49" charset="0"/>
              </a:rPr>
              <a:t>plt.figure</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figsize</a:t>
            </a:r>
            <a:r>
              <a:rPr lang="en-US" sz="2200" dirty="0">
                <a:latin typeface="Courier New" panose="02070309020205020404" pitchFamily="49" charset="0"/>
                <a:cs typeface="Courier New" panose="02070309020205020404" pitchFamily="49" charset="0"/>
              </a:rPr>
              <a:t>=(9, 9)) ## Define a figure</a:t>
            </a:r>
          </a:p>
          <a:p>
            <a:pPr marL="0" indent="0">
              <a:spcBef>
                <a:spcPts val="0"/>
              </a:spcBef>
              <a:buNone/>
            </a:pPr>
            <a:r>
              <a:rPr lang="en-US" sz="2200" dirty="0">
                <a:latin typeface="Courier New" panose="02070309020205020404" pitchFamily="49" charset="0"/>
                <a:cs typeface="Courier New" panose="02070309020205020404" pitchFamily="49" charset="0"/>
              </a:rPr>
              <a:t>   fig1.clf()  ## Clear the current figure</a:t>
            </a:r>
          </a:p>
          <a:p>
            <a:pPr marL="0" indent="0">
              <a:spcBef>
                <a:spcPts val="0"/>
              </a:spcBef>
              <a:buNone/>
            </a:pPr>
            <a:endParaRPr lang="en-US" sz="2200" dirty="0">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a:xfrm>
            <a:off x="573688" y="3021600"/>
            <a:ext cx="11040557" cy="5202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200" dirty="0">
                <a:latin typeface="Courier New" panose="02070309020205020404" pitchFamily="49" charset="0"/>
                <a:cs typeface="Courier New" panose="02070309020205020404" pitchFamily="49" charset="0"/>
              </a:rPr>
              <a:t>   ax = fig1.gca()  ## Define axis to plot</a:t>
            </a:r>
          </a:p>
        </p:txBody>
      </p:sp>
      <p:sp>
        <p:nvSpPr>
          <p:cNvPr id="7" name="Content Placeholder 2"/>
          <p:cNvSpPr txBox="1">
            <a:spLocks/>
          </p:cNvSpPr>
          <p:nvPr/>
        </p:nvSpPr>
        <p:spPr>
          <a:xfrm>
            <a:off x="805218" y="3715621"/>
            <a:ext cx="11539182" cy="5202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pandas.DataFrame.plot</a:t>
            </a:r>
            <a:r>
              <a:rPr lang="en-US" sz="2200" dirty="0">
                <a:latin typeface="Courier New" panose="02070309020205020404" pitchFamily="49" charset="0"/>
                <a:cs typeface="Courier New" panose="02070309020205020404" pitchFamily="49" charset="0"/>
              </a:rPr>
              <a:t>(kind = '</a:t>
            </a:r>
            <a:r>
              <a:rPr lang="en-US" sz="2200" dirty="0" err="1">
                <a:latin typeface="Courier New" panose="02070309020205020404" pitchFamily="49" charset="0"/>
                <a:cs typeface="Courier New" panose="02070309020205020404" pitchFamily="49" charset="0"/>
              </a:rPr>
              <a:t>someType</a:t>
            </a:r>
            <a:r>
              <a:rPr lang="en-US" sz="2200" dirty="0">
                <a:latin typeface="Courier New" panose="02070309020205020404" pitchFamily="49" charset="0"/>
                <a:cs typeface="Courier New" panose="02070309020205020404" pitchFamily="49" charset="0"/>
              </a:rPr>
              <a:t>', ax = ax, ….)</a:t>
            </a:r>
          </a:p>
        </p:txBody>
      </p:sp>
      <p:sp>
        <p:nvSpPr>
          <p:cNvPr id="8" name="Content Placeholder 2"/>
          <p:cNvSpPr txBox="1">
            <a:spLocks/>
          </p:cNvSpPr>
          <p:nvPr/>
        </p:nvSpPr>
        <p:spPr>
          <a:xfrm>
            <a:off x="805218" y="4495818"/>
            <a:ext cx="11691582" cy="5202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200" dirty="0">
                <a:latin typeface="Courier New" panose="02070309020205020404" pitchFamily="49" charset="0"/>
                <a:cs typeface="Courier New" panose="02070309020205020404" pitchFamily="49" charset="0"/>
              </a:rPr>
              <a:t>  fig1.savefig('scatter2.png') ## Save figure in a file for output</a:t>
            </a:r>
          </a:p>
          <a:p>
            <a:pPr marL="0" indent="0">
              <a:spcBef>
                <a:spcPts val="0"/>
              </a:spcBef>
              <a:buNone/>
            </a:pPr>
            <a:r>
              <a:rPr lang="en-US" sz="2200" dirty="0">
                <a:latin typeface="Courier New" panose="02070309020205020404" pitchFamily="49" charset="0"/>
                <a:cs typeface="Courier New" panose="02070309020205020404" pitchFamily="49" charset="0"/>
              </a:rPr>
              <a:t>  return frame1 ## Must return a Pandas </a:t>
            </a:r>
            <a:r>
              <a:rPr lang="en-US" sz="2200" dirty="0" err="1">
                <a:latin typeface="Courier New" panose="02070309020205020404" pitchFamily="49" charset="0"/>
                <a:cs typeface="Courier New" panose="02070309020205020404" pitchFamily="49" charset="0"/>
              </a:rPr>
              <a:t>dataframe</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08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61357"/>
            <a:ext cx="11525250" cy="5617257"/>
          </a:xfrm>
        </p:spPr>
        <p:txBody>
          <a:bodyPr>
            <a:normAutofit/>
          </a:bodyPr>
          <a:lstStyle/>
          <a:p>
            <a:r>
              <a:rPr lang="en-US" dirty="0">
                <a:latin typeface="Segoe"/>
              </a:rPr>
              <a:t>‘line’ : line plot (default)</a:t>
            </a:r>
          </a:p>
          <a:p>
            <a:r>
              <a:rPr lang="en-US" dirty="0">
                <a:latin typeface="Segoe"/>
              </a:rPr>
              <a:t>‘bar’ : vertical bar plot</a:t>
            </a:r>
          </a:p>
          <a:p>
            <a:r>
              <a:rPr lang="en-US" dirty="0">
                <a:latin typeface="Segoe"/>
              </a:rPr>
              <a:t>‘</a:t>
            </a:r>
            <a:r>
              <a:rPr lang="en-US" dirty="0" err="1">
                <a:latin typeface="Segoe"/>
              </a:rPr>
              <a:t>barh</a:t>
            </a:r>
            <a:r>
              <a:rPr lang="en-US" dirty="0">
                <a:latin typeface="Segoe"/>
              </a:rPr>
              <a:t>’ : horizontal bar plot</a:t>
            </a:r>
          </a:p>
          <a:p>
            <a:r>
              <a:rPr lang="en-US" dirty="0">
                <a:latin typeface="Segoe"/>
              </a:rPr>
              <a:t>‘</a:t>
            </a:r>
            <a:r>
              <a:rPr lang="en-US" dirty="0" err="1">
                <a:latin typeface="Segoe"/>
              </a:rPr>
              <a:t>kde</a:t>
            </a:r>
            <a:r>
              <a:rPr lang="en-US" dirty="0">
                <a:latin typeface="Segoe"/>
              </a:rPr>
              <a:t>’ or ‘density’: Kernel Density Estimation plot</a:t>
            </a:r>
          </a:p>
          <a:p>
            <a:r>
              <a:rPr lang="en-US" dirty="0">
                <a:latin typeface="Segoe"/>
              </a:rPr>
              <a:t>‘scatter’ : scatter plot</a:t>
            </a:r>
          </a:p>
          <a:p>
            <a:pPr marL="0" indent="0">
              <a:buNone/>
            </a:pPr>
            <a:endParaRPr lang="en-GB" dirty="0">
              <a:latin typeface="Segoe"/>
            </a:endParaRPr>
          </a:p>
        </p:txBody>
      </p:sp>
      <p:sp>
        <p:nvSpPr>
          <p:cNvPr id="2" name="Title 1"/>
          <p:cNvSpPr>
            <a:spLocks noGrp="1"/>
          </p:cNvSpPr>
          <p:nvPr>
            <p:ph type="title"/>
          </p:nvPr>
        </p:nvSpPr>
        <p:spPr/>
        <p:txBody>
          <a:bodyPr/>
          <a:lstStyle/>
          <a:p>
            <a:pPr marL="0" indent="0"/>
            <a:r>
              <a:rPr lang="en-GB" dirty="0">
                <a:latin typeface="Segoe"/>
              </a:rPr>
              <a:t>Types for </a:t>
            </a:r>
            <a:r>
              <a:rPr lang="en-GB" dirty="0" err="1">
                <a:latin typeface="Segoe"/>
              </a:rPr>
              <a:t>pandas.DataFrame.plot</a:t>
            </a:r>
            <a:r>
              <a:rPr lang="en-GB" dirty="0">
                <a:latin typeface="Segoe"/>
              </a:rPr>
              <a:t>()</a:t>
            </a:r>
          </a:p>
        </p:txBody>
      </p:sp>
    </p:spTree>
    <p:extLst>
      <p:ext uri="{BB962C8B-B14F-4D97-AF65-F5344CB8AC3E}">
        <p14:creationId xmlns:p14="http://schemas.microsoft.com/office/powerpoint/2010/main" val="421982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61056" y="1518556"/>
            <a:ext cx="11525250" cy="4866143"/>
          </a:xfrm>
        </p:spPr>
        <p:txBody>
          <a:bodyPr>
            <a:normAutofit/>
          </a:bodyPr>
          <a:lstStyle/>
          <a:p>
            <a:r>
              <a:rPr lang="en-US" dirty="0">
                <a:latin typeface="Segoe"/>
              </a:rPr>
              <a:t>ax – </a:t>
            </a:r>
            <a:r>
              <a:rPr lang="en-US" dirty="0" err="1">
                <a:latin typeface="Segoe"/>
              </a:rPr>
              <a:t>pyplot</a:t>
            </a:r>
            <a:r>
              <a:rPr lang="en-US" dirty="0">
                <a:latin typeface="Segoe"/>
              </a:rPr>
              <a:t> axis</a:t>
            </a:r>
          </a:p>
          <a:p>
            <a:r>
              <a:rPr lang="en-US" dirty="0">
                <a:latin typeface="Segoe"/>
              </a:rPr>
              <a:t>x, y – coordinates</a:t>
            </a:r>
          </a:p>
          <a:p>
            <a:r>
              <a:rPr lang="en-GB" dirty="0" err="1">
                <a:latin typeface="Segoe"/>
              </a:rPr>
              <a:t>color</a:t>
            </a:r>
            <a:r>
              <a:rPr lang="en-GB" dirty="0">
                <a:latin typeface="Segoe"/>
              </a:rPr>
              <a:t> – line or symbol </a:t>
            </a:r>
            <a:r>
              <a:rPr lang="en-GB" dirty="0" err="1">
                <a:latin typeface="Segoe"/>
              </a:rPr>
              <a:t>color</a:t>
            </a:r>
            <a:endParaRPr lang="en-US" dirty="0">
              <a:latin typeface="Segoe"/>
            </a:endParaRPr>
          </a:p>
          <a:p>
            <a:r>
              <a:rPr lang="en-US" dirty="0">
                <a:latin typeface="Segoe"/>
              </a:rPr>
              <a:t>s – size by value </a:t>
            </a:r>
          </a:p>
          <a:p>
            <a:r>
              <a:rPr lang="en-US" dirty="0">
                <a:latin typeface="Segoe"/>
              </a:rPr>
              <a:t>shape</a:t>
            </a:r>
          </a:p>
          <a:p>
            <a:r>
              <a:rPr lang="en-US" dirty="0">
                <a:latin typeface="Segoe"/>
              </a:rPr>
              <a:t>alpha – transparency</a:t>
            </a:r>
          </a:p>
          <a:p>
            <a:endParaRPr lang="en-US" dirty="0">
              <a:latin typeface="Segoe"/>
            </a:endParaRPr>
          </a:p>
        </p:txBody>
      </p:sp>
      <p:sp>
        <p:nvSpPr>
          <p:cNvPr id="2" name="Title 1"/>
          <p:cNvSpPr>
            <a:spLocks noGrp="1"/>
          </p:cNvSpPr>
          <p:nvPr>
            <p:ph type="title"/>
          </p:nvPr>
        </p:nvSpPr>
        <p:spPr>
          <a:xfrm>
            <a:off x="522514" y="182215"/>
            <a:ext cx="11544300" cy="1063487"/>
          </a:xfrm>
        </p:spPr>
        <p:txBody>
          <a:bodyPr>
            <a:normAutofit fontScale="90000"/>
          </a:bodyPr>
          <a:lstStyle/>
          <a:p>
            <a:pPr marL="0" indent="0"/>
            <a:r>
              <a:rPr lang="en-GB" dirty="0">
                <a:latin typeface="Segoe"/>
              </a:rPr>
              <a:t>Options and Aesthetics for </a:t>
            </a:r>
            <a:r>
              <a:rPr lang="en-GB" dirty="0" err="1">
                <a:latin typeface="Segoe"/>
              </a:rPr>
              <a:t>pandas.DataFrame.plot</a:t>
            </a:r>
            <a:r>
              <a:rPr lang="en-GB" dirty="0">
                <a:latin typeface="Segoe"/>
              </a:rPr>
              <a:t>()</a:t>
            </a:r>
          </a:p>
        </p:txBody>
      </p:sp>
    </p:spTree>
    <p:extLst>
      <p:ext uri="{BB962C8B-B14F-4D97-AF65-F5344CB8AC3E}">
        <p14:creationId xmlns:p14="http://schemas.microsoft.com/office/powerpoint/2010/main" val="135001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Execute Python Script</a:t>
            </a:r>
            <a:endParaRPr lang="en-US" sz="3300" dirty="0">
              <a:gradFill>
                <a:gsLst>
                  <a:gs pos="10101">
                    <a:schemeClr val="tx1"/>
                  </a:gs>
                  <a:gs pos="54000">
                    <a:schemeClr val="tx1"/>
                  </a:gs>
                </a:gsLst>
                <a:lin ang="5400000" scaled="0"/>
              </a:gradFill>
            </a:endParaRPr>
          </a:p>
        </p:txBody>
      </p:sp>
      <p:sp>
        <p:nvSpPr>
          <p:cNvPr id="39" name="Rectangle 38"/>
          <p:cNvSpPr/>
          <p:nvPr/>
        </p:nvSpPr>
        <p:spPr>
          <a:xfrm>
            <a:off x="986993" y="1863650"/>
            <a:ext cx="9985828" cy="3786034"/>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0" name="Oval 39"/>
          <p:cNvSpPr/>
          <p:nvPr/>
        </p:nvSpPr>
        <p:spPr>
          <a:xfrm>
            <a:off x="4523569" y="1782213"/>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1" name="Oval 40"/>
          <p:cNvSpPr/>
          <p:nvPr/>
        </p:nvSpPr>
        <p:spPr>
          <a:xfrm>
            <a:off x="6776912" y="1805852"/>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2" name="Oval 41"/>
          <p:cNvSpPr/>
          <p:nvPr/>
        </p:nvSpPr>
        <p:spPr>
          <a:xfrm>
            <a:off x="9245929" y="1781886"/>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3" name="Oval 42"/>
          <p:cNvSpPr/>
          <p:nvPr/>
        </p:nvSpPr>
        <p:spPr>
          <a:xfrm>
            <a:off x="8355321" y="5567522"/>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4" name="Oval 43"/>
          <p:cNvSpPr/>
          <p:nvPr/>
        </p:nvSpPr>
        <p:spPr>
          <a:xfrm>
            <a:off x="3652692" y="5567522"/>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5" name="Content Placeholder 2"/>
          <p:cNvSpPr txBox="1">
            <a:spLocks/>
          </p:cNvSpPr>
          <p:nvPr/>
        </p:nvSpPr>
        <p:spPr>
          <a:xfrm>
            <a:off x="3265393" y="856331"/>
            <a:ext cx="3993156" cy="483938"/>
          </a:xfrm>
          <a:prstGeom prst="rect">
            <a:avLst/>
          </a:prstGeom>
        </p:spPr>
        <p:txBody>
          <a:bodyPr vert="horz" wrap="square" lIns="120057" tIns="75037" rIns="120057" bIns="75037" rtlCol="0">
            <a:spAutoFit/>
          </a:bodyPr>
          <a:lstStyle>
            <a:lvl1pPr marL="281838" marR="0" indent="-281838" algn="l" defTabSz="766645" rtl="0" eaLnBrk="1" fontAlgn="auto" latinLnBrk="0" hangingPunct="1">
              <a:lnSpc>
                <a:spcPct val="90000"/>
              </a:lnSpc>
              <a:spcBef>
                <a:spcPct val="20000"/>
              </a:spcBef>
              <a:spcAft>
                <a:spcPts val="0"/>
              </a:spcAft>
              <a:buClrTx/>
              <a:buSzPct val="90000"/>
              <a:buFont typeface="Arial" pitchFamily="34" charset="0"/>
              <a:buChar char="•"/>
              <a:tabLst/>
              <a:defRPr sz="3300" kern="1200" spc="0" baseline="0">
                <a:gradFill>
                  <a:gsLst>
                    <a:gs pos="1250">
                      <a:schemeClr val="tx1"/>
                    </a:gs>
                    <a:gs pos="100000">
                      <a:schemeClr val="tx1"/>
                    </a:gs>
                  </a:gsLst>
                  <a:lin ang="5400000" scaled="0"/>
                </a:gradFill>
                <a:latin typeface="+mj-lt"/>
                <a:ea typeface="+mn-ea"/>
                <a:cs typeface="+mn-cs"/>
              </a:defRPr>
            </a:lvl1pPr>
            <a:lvl2pPr marL="480170" marR="0" indent="-198333" algn="l" defTabSz="76664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57622"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845514"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1033407"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2108278"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91592"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74918"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258242"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buNone/>
            </a:pPr>
            <a:r>
              <a:rPr lang="en-US" sz="2400" dirty="0"/>
              <a:t>Azure ML Tables</a:t>
            </a:r>
          </a:p>
        </p:txBody>
      </p:sp>
      <p:sp>
        <p:nvSpPr>
          <p:cNvPr id="46" name="Content Placeholder 2"/>
          <p:cNvSpPr txBox="1">
            <a:spLocks/>
          </p:cNvSpPr>
          <p:nvPr/>
        </p:nvSpPr>
        <p:spPr>
          <a:xfrm>
            <a:off x="2420470" y="6019098"/>
            <a:ext cx="2708977"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Azure ML Table</a:t>
            </a:r>
          </a:p>
        </p:txBody>
      </p:sp>
      <p:sp>
        <p:nvSpPr>
          <p:cNvPr id="47" name="Content Placeholder 2"/>
          <p:cNvSpPr txBox="1">
            <a:spLocks/>
          </p:cNvSpPr>
          <p:nvPr/>
        </p:nvSpPr>
        <p:spPr>
          <a:xfrm>
            <a:off x="6535271" y="6059127"/>
            <a:ext cx="3623789"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Python Device Port</a:t>
            </a:r>
          </a:p>
        </p:txBody>
      </p:sp>
      <p:sp>
        <p:nvSpPr>
          <p:cNvPr id="48" name="Content Placeholder 2"/>
          <p:cNvSpPr txBox="1">
            <a:spLocks/>
          </p:cNvSpPr>
          <p:nvPr/>
        </p:nvSpPr>
        <p:spPr>
          <a:xfrm>
            <a:off x="3160058" y="2247115"/>
            <a:ext cx="5411823"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Def </a:t>
            </a:r>
            <a:r>
              <a:rPr lang="en-US" sz="2400" b="1" dirty="0" err="1"/>
              <a:t>azureml_main</a:t>
            </a:r>
            <a:r>
              <a:rPr lang="en-US" sz="2400" b="1" dirty="0"/>
              <a:t>(inFrame1, inFrame2)</a:t>
            </a:r>
          </a:p>
        </p:txBody>
      </p:sp>
      <p:sp>
        <p:nvSpPr>
          <p:cNvPr id="49" name="Content Placeholder 2"/>
          <p:cNvSpPr txBox="1">
            <a:spLocks/>
          </p:cNvSpPr>
          <p:nvPr/>
        </p:nvSpPr>
        <p:spPr>
          <a:xfrm>
            <a:off x="8669328" y="829205"/>
            <a:ext cx="1431703"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zip file</a:t>
            </a:r>
          </a:p>
        </p:txBody>
      </p:sp>
      <p:sp>
        <p:nvSpPr>
          <p:cNvPr id="50" name="Content Placeholder 2"/>
          <p:cNvSpPr txBox="1">
            <a:spLocks/>
          </p:cNvSpPr>
          <p:nvPr/>
        </p:nvSpPr>
        <p:spPr>
          <a:xfrm>
            <a:off x="7947213" y="3033538"/>
            <a:ext cx="2968508"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import </a:t>
            </a:r>
            <a:r>
              <a:rPr lang="en-US" sz="2400" b="1" dirty="0" err="1"/>
              <a:t>my_package</a:t>
            </a:r>
            <a:endParaRPr lang="en-US" sz="2400" b="1" dirty="0"/>
          </a:p>
        </p:txBody>
      </p:sp>
      <p:sp>
        <p:nvSpPr>
          <p:cNvPr id="51" name="Content Placeholder 2"/>
          <p:cNvSpPr txBox="1">
            <a:spLocks/>
          </p:cNvSpPr>
          <p:nvPr/>
        </p:nvSpPr>
        <p:spPr>
          <a:xfrm>
            <a:off x="2608729" y="4040314"/>
            <a:ext cx="2520719"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return </a:t>
            </a:r>
            <a:r>
              <a:rPr lang="en-US" sz="2400" b="1" dirty="0" err="1"/>
              <a:t>myFrame</a:t>
            </a:r>
            <a:endParaRPr lang="en-US" sz="2400" b="1" dirty="0"/>
          </a:p>
        </p:txBody>
      </p:sp>
      <p:sp>
        <p:nvSpPr>
          <p:cNvPr id="52" name="Content Placeholder 2"/>
          <p:cNvSpPr txBox="1">
            <a:spLocks/>
          </p:cNvSpPr>
          <p:nvPr/>
        </p:nvSpPr>
        <p:spPr>
          <a:xfrm>
            <a:off x="6279496" y="4682152"/>
            <a:ext cx="4415718"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err="1">
                <a:latin typeface="Courier New" panose="02070309020205020404" pitchFamily="49" charset="0"/>
                <a:cs typeface="Courier New" panose="02070309020205020404" pitchFamily="49" charset="0"/>
              </a:rPr>
              <a:t>fig.savefig</a:t>
            </a:r>
            <a:r>
              <a:rPr lang="en-US" sz="2400" b="1" dirty="0">
                <a:latin typeface="Courier New" panose="02070309020205020404" pitchFamily="49" charset="0"/>
                <a:cs typeface="Courier New" panose="02070309020205020404" pitchFamily="49" charset="0"/>
              </a:rPr>
              <a:t>(‘fig.png')</a:t>
            </a:r>
            <a:endParaRPr lang="en-US" sz="2400" b="1" dirty="0"/>
          </a:p>
        </p:txBody>
      </p:sp>
      <p:cxnSp>
        <p:nvCxnSpPr>
          <p:cNvPr id="53" name="Straight Arrow Connector 52"/>
          <p:cNvCxnSpPr/>
          <p:nvPr/>
        </p:nvCxnSpPr>
        <p:spPr>
          <a:xfrm flipH="1">
            <a:off x="4932995" y="1340643"/>
            <a:ext cx="727832"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834996" y="1340643"/>
            <a:ext cx="889000"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0"/>
          </p:cNvCxnSpPr>
          <p:nvPr/>
        </p:nvCxnSpPr>
        <p:spPr>
          <a:xfrm flipH="1">
            <a:off x="9354209" y="1309009"/>
            <a:ext cx="20531" cy="47287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349609" y="1915528"/>
            <a:ext cx="1817" cy="108378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636809" y="1979998"/>
            <a:ext cx="1817" cy="3924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885193" y="1933719"/>
            <a:ext cx="1817" cy="3924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759201" y="4594847"/>
            <a:ext cx="1817" cy="95296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485040" y="5195328"/>
            <a:ext cx="909" cy="35248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780802" y="5767370"/>
            <a:ext cx="1817" cy="3924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484585" y="5768399"/>
            <a:ext cx="1817" cy="3924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96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with Python</a:t>
            </a:r>
          </a:p>
        </p:txBody>
      </p:sp>
    </p:spTree>
    <p:extLst>
      <p:ext uri="{BB962C8B-B14F-4D97-AF65-F5344CB8AC3E}">
        <p14:creationId xmlns:p14="http://schemas.microsoft.com/office/powerpoint/2010/main" val="4828455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with Python in Azure ML</a:t>
            </a:r>
          </a:p>
        </p:txBody>
      </p:sp>
    </p:spTree>
    <p:extLst>
      <p:ext uri="{BB962C8B-B14F-4D97-AF65-F5344CB8AC3E}">
        <p14:creationId xmlns:p14="http://schemas.microsoft.com/office/powerpoint/2010/main" val="5516519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83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graphicFrame>
        <p:nvGraphicFramePr>
          <p:cNvPr id="4" name="Table 3"/>
          <p:cNvGraphicFramePr>
            <a:graphicFrameLocks noGrp="1"/>
          </p:cNvGraphicFramePr>
          <p:nvPr>
            <p:extLst/>
          </p:nvPr>
        </p:nvGraphicFramePr>
        <p:xfrm>
          <a:off x="1404514" y="573362"/>
          <a:ext cx="6232554" cy="1854200"/>
        </p:xfrm>
        <a:graphic>
          <a:graphicData uri="http://schemas.openxmlformats.org/drawingml/2006/table">
            <a:tbl>
              <a:tblPr firstRow="1" bandRow="1">
                <a:tableStyleId>{7E9639D4-E3E2-4D34-9284-5A2195B3D0D7}</a:tableStyleId>
              </a:tblPr>
              <a:tblGrid>
                <a:gridCol w="3116277">
                  <a:extLst>
                    <a:ext uri="{9D8B030D-6E8A-4147-A177-3AD203B41FA5}">
                      <a16:colId xmlns:a16="http://schemas.microsoft.com/office/drawing/2014/main" val="3656779326"/>
                    </a:ext>
                  </a:extLst>
                </a:gridCol>
                <a:gridCol w="3116277">
                  <a:extLst>
                    <a:ext uri="{9D8B030D-6E8A-4147-A177-3AD203B41FA5}">
                      <a16:colId xmlns:a16="http://schemas.microsoft.com/office/drawing/2014/main" val="61587624"/>
                    </a:ext>
                  </a:extLst>
                </a:gridCol>
              </a:tblGrid>
              <a:tr h="370840">
                <a:tc>
                  <a:txBody>
                    <a:bodyPr/>
                    <a:lstStyle/>
                    <a:p>
                      <a:r>
                        <a:rPr lang="en-GB"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244931" y="3004246"/>
            <a:ext cx="9958658" cy="461665"/>
          </a:xfrm>
          <a:prstGeom prst="rect">
            <a:avLst/>
          </a:prstGeom>
        </p:spPr>
        <p:txBody>
          <a:bodyPr wrap="square">
            <a:spAutoFit/>
          </a:bodyPr>
          <a:lstStyle/>
          <a:p>
            <a:pPr lvl="0"/>
            <a:r>
              <a:rPr lang="en-GB" sz="2400" dirty="0">
                <a:solidFill>
                  <a:prstClr val="black"/>
                </a:solidFill>
                <a:latin typeface="Courier New" panose="02070309020205020404" pitchFamily="49" charset="0"/>
                <a:cs typeface="Courier New" panose="02070309020205020404" pitchFamily="49" charset="0"/>
              </a:rPr>
              <a:t>frame1 &lt;- select(frame1, Col1, Col3)</a:t>
            </a:r>
          </a:p>
        </p:txBody>
      </p:sp>
    </p:spTree>
    <p:extLst>
      <p:ext uri="{BB962C8B-B14F-4D97-AF65-F5344CB8AC3E}">
        <p14:creationId xmlns:p14="http://schemas.microsoft.com/office/powerpoint/2010/main" val="33497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101"/>
                            </p:stCondLst>
                            <p:childTnLst>
                              <p:par>
                                <p:cTn id="8" presetID="10" presetClass="exit" presetSubtype="0" fill="hold"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636b0322-90fb-440c-9cbc-22749e7231e9"/>
    <ds:schemaRef ds:uri="http://www.w3.org/XML/1998/namespac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12016</TotalTime>
  <Words>1881</Words>
  <Application>Microsoft Office PowerPoint</Application>
  <PresentationFormat>Widescreen</PresentationFormat>
  <Paragraphs>755</Paragraphs>
  <Slides>88</Slides>
  <Notes>38</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Courier New</vt:lpstr>
      <vt:lpstr>Segoe</vt:lpstr>
      <vt:lpstr>Segoe UI</vt:lpstr>
      <vt:lpstr>Segoe UI Light</vt:lpstr>
      <vt:lpstr>1_Office Theme</vt:lpstr>
      <vt:lpstr>Exploring and Visualizing Data</vt:lpstr>
      <vt:lpstr>Module Outline</vt:lpstr>
      <vt:lpstr>Exploring Data</vt:lpstr>
      <vt:lpstr>Data Frames</vt:lpstr>
      <vt:lpstr>Dplyr</vt:lpstr>
      <vt:lpstr>PowerPoint Presentation</vt:lpstr>
      <vt:lpstr>PowerPoint Presentation</vt:lpstr>
      <vt:lpstr>PowerPoint Presentation</vt:lpstr>
      <vt:lpstr>PowerPoint Presentation</vt:lpstr>
      <vt:lpstr>PowerPoint Presentation</vt:lpstr>
      <vt:lpstr>Other useful dplyr verbs include:</vt:lpstr>
      <vt:lpstr>PowerPoint Presentation</vt:lpstr>
      <vt:lpstr>Using a Data Frame in R</vt:lpstr>
      <vt:lpstr>Pandas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Useful Methods</vt:lpstr>
      <vt:lpstr>Other Operations</vt:lpstr>
      <vt:lpstr>PowerPoint Presentation</vt:lpstr>
      <vt:lpstr>Using a Data Frame in Python</vt:lpstr>
      <vt:lpstr>R Data Frames in Azure ML</vt:lpstr>
      <vt:lpstr>PowerPoint Presentation</vt:lpstr>
      <vt:lpstr>PowerPoint Presentation</vt:lpstr>
      <vt:lpstr>Copying R Code to Azure ML</vt:lpstr>
      <vt:lpstr>Python Data Frames in Azure ML</vt:lpstr>
      <vt:lpstr>PowerPoint Presentation</vt:lpstr>
      <vt:lpstr>PowerPoint Presentation</vt:lpstr>
      <vt:lpstr>Copying Python Code to Azure ML</vt:lpstr>
      <vt:lpstr>Data Types and Metadata</vt:lpstr>
      <vt:lpstr>Chapter Overview</vt:lpstr>
      <vt:lpstr>Azure ML Table Data Types </vt:lpstr>
      <vt:lpstr>Continuous vs discrete variables</vt:lpstr>
      <vt:lpstr>Categorical variables</vt:lpstr>
      <vt:lpstr>Continuous vs categorical variables</vt:lpstr>
      <vt:lpstr>The Azure ML Metadata Editor</vt:lpstr>
      <vt:lpstr>Quantizing Continuous Variables</vt:lpstr>
      <vt:lpstr>Visualizing Data</vt:lpstr>
      <vt:lpstr>Overview</vt:lpstr>
      <vt:lpstr>Exploratory data analysis</vt:lpstr>
      <vt:lpstr>Views of data</vt:lpstr>
      <vt:lpstr>Different plots for different views</vt:lpstr>
      <vt:lpstr>Aesthetics for visualization</vt:lpstr>
      <vt:lpstr>Scatter plot</vt:lpstr>
      <vt:lpstr>Scatter plot (larger point size)</vt:lpstr>
      <vt:lpstr>Scatter plot (+ color by category)</vt:lpstr>
      <vt:lpstr>Scatter plot (+ shape by category)</vt:lpstr>
      <vt:lpstr>Scatter plot (+ alpha = 0.3)</vt:lpstr>
      <vt:lpstr>Scatter plot matrix</vt:lpstr>
      <vt:lpstr>Line plot</vt:lpstr>
      <vt:lpstr>Bar Plot - unordered</vt:lpstr>
      <vt:lpstr>Bar Plot - ordered</vt:lpstr>
      <vt:lpstr>Histogram</vt:lpstr>
      <vt:lpstr>Box Plot (group by category)</vt:lpstr>
      <vt:lpstr>Violin Plot (group by category)</vt:lpstr>
      <vt:lpstr>Q-Q Normal Plot</vt:lpstr>
      <vt:lpstr> Conditioned Plots</vt:lpstr>
      <vt:lpstr>Conditioned plots</vt:lpstr>
      <vt:lpstr>Conditioned plots (faceting)</vt:lpstr>
      <vt:lpstr>Conditioned plots (faceting)</vt:lpstr>
      <vt:lpstr>Conditioning (faceting)</vt:lpstr>
      <vt:lpstr>Conditioning (faceting)</vt:lpstr>
      <vt:lpstr>Conditioning (faceting)</vt:lpstr>
      <vt:lpstr>Another view</vt:lpstr>
      <vt:lpstr>Introduction to ggplot2</vt:lpstr>
      <vt:lpstr>Overview of ggplot2</vt:lpstr>
      <vt:lpstr>The Grammar of Graphics</vt:lpstr>
      <vt:lpstr>ggplot2 Types</vt:lpstr>
      <vt:lpstr>ggplot2 Options and Asthetics</vt:lpstr>
      <vt:lpstr>Execute R Script</vt:lpstr>
      <vt:lpstr>Visualizing Data with R</vt:lpstr>
      <vt:lpstr>Visualizing Data with R in Azure ML</vt:lpstr>
      <vt:lpstr>Introduction to pandas plotting and matplotlib  </vt:lpstr>
      <vt:lpstr>Python plotting</vt:lpstr>
      <vt:lpstr>Pandas Plotting</vt:lpstr>
      <vt:lpstr>Python Plotting in Azure ML</vt:lpstr>
      <vt:lpstr>Types for pandas.DataFrame.plot()</vt:lpstr>
      <vt:lpstr>Options and Aesthetics for pandas.DataFrame.plot()</vt:lpstr>
      <vt:lpstr>Execute Python Script</vt:lpstr>
      <vt:lpstr>Visualizing Data with Python</vt:lpstr>
      <vt:lpstr>Visualizing Data with Python in Azure 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191</cp:revision>
  <dcterms:created xsi:type="dcterms:W3CDTF">2013-02-15T23:12:42Z</dcterms:created>
  <dcterms:modified xsi:type="dcterms:W3CDTF">2016-05-19T15:39:20Z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