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1" r:id="rId5"/>
    <p:sldId id="278" r:id="rId6"/>
    <p:sldId id="282" r:id="rId7"/>
    <p:sldId id="328" r:id="rId8"/>
    <p:sldId id="315" r:id="rId9"/>
    <p:sldId id="295" r:id="rId10"/>
    <p:sldId id="285" r:id="rId11"/>
    <p:sldId id="332" r:id="rId12"/>
    <p:sldId id="333" r:id="rId13"/>
    <p:sldId id="334" r:id="rId14"/>
    <p:sldId id="335" r:id="rId15"/>
    <p:sldId id="317" r:id="rId16"/>
    <p:sldId id="286" r:id="rId17"/>
    <p:sldId id="340" r:id="rId18"/>
    <p:sldId id="341" r:id="rId19"/>
    <p:sldId id="329" r:id="rId20"/>
    <p:sldId id="330" r:id="rId21"/>
    <p:sldId id="288" r:id="rId22"/>
    <p:sldId id="338" r:id="rId23"/>
    <p:sldId id="310" r:id="rId24"/>
    <p:sldId id="287" r:id="rId25"/>
    <p:sldId id="289" r:id="rId26"/>
    <p:sldId id="343" r:id="rId27"/>
    <p:sldId id="344" r:id="rId28"/>
    <p:sldId id="292"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95" d="100"/>
          <a:sy n="95" d="100"/>
        </p:scale>
        <p:origin x="300"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7853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07590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81523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b="1" dirty="0" smtClean="0"/>
              <a:t>Data cleaning and transformation </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Repeated Values</a:t>
            </a:r>
            <a:endParaRPr lang="en-US" dirty="0">
              <a:latin typeface="Segoe"/>
            </a:endParaRPr>
          </a:p>
        </p:txBody>
      </p:sp>
      <p:graphicFrame>
        <p:nvGraphicFramePr>
          <p:cNvPr id="4" name="Table 3"/>
          <p:cNvGraphicFramePr>
            <a:graphicFrameLocks noGrp="1"/>
          </p:cNvGraphicFramePr>
          <p:nvPr>
            <p:extLst>
              <p:ext uri="{D42A27DB-BD31-4B8C-83A1-F6EECF244321}">
                <p14:modId xmlns:p14="http://schemas.microsoft.com/office/powerpoint/2010/main" val="1454079703"/>
              </p:ext>
            </p:extLst>
          </p:nvPr>
        </p:nvGraphicFramePr>
        <p:xfrm>
          <a:off x="1260474" y="1362603"/>
          <a:ext cx="8897940" cy="463296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20000"/>
                    </a:ext>
                  </a:extLst>
                </a:gridCol>
                <a:gridCol w="1716204">
                  <a:extLst>
                    <a:ext uri="{9D8B030D-6E8A-4147-A177-3AD203B41FA5}">
                      <a16:colId xmlns:a16="http://schemas.microsoft.com/office/drawing/2014/main" val="20001"/>
                    </a:ext>
                  </a:extLst>
                </a:gridCol>
                <a:gridCol w="1634990">
                  <a:extLst>
                    <a:ext uri="{9D8B030D-6E8A-4147-A177-3AD203B41FA5}">
                      <a16:colId xmlns:a16="http://schemas.microsoft.com/office/drawing/2014/main" val="20002"/>
                    </a:ext>
                  </a:extLst>
                </a:gridCol>
                <a:gridCol w="1766907">
                  <a:extLst>
                    <a:ext uri="{9D8B030D-6E8A-4147-A177-3AD203B41FA5}">
                      <a16:colId xmlns:a16="http://schemas.microsoft.com/office/drawing/2014/main" val="20003"/>
                    </a:ext>
                  </a:extLst>
                </a:gridCol>
                <a:gridCol w="2000251">
                  <a:extLst>
                    <a:ext uri="{9D8B030D-6E8A-4147-A177-3AD203B41FA5}">
                      <a16:colId xmlns:a16="http://schemas.microsoft.com/office/drawing/2014/main" val="20004"/>
                    </a:ext>
                  </a:extLst>
                </a:gridCol>
              </a:tblGrid>
              <a:tr h="370840">
                <a:tc>
                  <a:txBody>
                    <a:bodyPr/>
                    <a:lstStyle/>
                    <a:p>
                      <a:pPr algn="ctr"/>
                      <a:r>
                        <a:rPr lang="en-US" sz="3200" dirty="0" smtClean="0"/>
                        <a:t>Key</a:t>
                      </a:r>
                      <a:r>
                        <a:rPr lang="en-US" sz="3200" baseline="0" dirty="0" smtClean="0"/>
                        <a:t> Col</a:t>
                      </a:r>
                      <a:endParaRPr lang="en-US" sz="3200" dirty="0"/>
                    </a:p>
                  </a:txBody>
                  <a:tcPr/>
                </a:tc>
                <a:tc>
                  <a:txBody>
                    <a:bodyPr/>
                    <a:lstStyle/>
                    <a:p>
                      <a:pPr algn="ctr"/>
                      <a:r>
                        <a:rPr lang="en-US" sz="3200" dirty="0" smtClean="0"/>
                        <a:t>Col2</a:t>
                      </a:r>
                      <a:endParaRPr lang="en-US" sz="3200" dirty="0"/>
                    </a:p>
                  </a:txBody>
                  <a:tcPr/>
                </a:tc>
                <a:tc>
                  <a:txBody>
                    <a:bodyPr/>
                    <a:lstStyle/>
                    <a:p>
                      <a:pPr algn="ctr"/>
                      <a:r>
                        <a:rPr lang="en-US" sz="3200" dirty="0" smtClean="0"/>
                        <a:t>Col3</a:t>
                      </a:r>
                      <a:endParaRPr lang="en-US" sz="3200" dirty="0"/>
                    </a:p>
                  </a:txBody>
                  <a:tcPr/>
                </a:tc>
                <a:tc>
                  <a:txBody>
                    <a:bodyPr/>
                    <a:lstStyle/>
                    <a:p>
                      <a:pPr algn="ctr"/>
                      <a:r>
                        <a:rPr lang="en-US" sz="3200" dirty="0" smtClean="0"/>
                        <a:t>Col4</a:t>
                      </a:r>
                      <a:endParaRPr lang="en-US" sz="3200" dirty="0"/>
                    </a:p>
                  </a:txBody>
                  <a:tcPr/>
                </a:tc>
                <a:tc>
                  <a:txBody>
                    <a:bodyPr/>
                    <a:lstStyle/>
                    <a:p>
                      <a:pPr algn="ctr"/>
                      <a:r>
                        <a:rPr lang="en-US" sz="3200" dirty="0" smtClean="0"/>
                        <a:t>Col5</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12456</a:t>
                      </a:r>
                      <a:endParaRPr lang="en-US" sz="3200" dirty="0"/>
                    </a:p>
                  </a:txBody>
                  <a:tcPr/>
                </a:tc>
                <a:tc>
                  <a:txBody>
                    <a:bodyPr/>
                    <a:lstStyle/>
                    <a:p>
                      <a:pPr algn="r"/>
                      <a:r>
                        <a:rPr lang="en-US" sz="3200" dirty="0" smtClean="0"/>
                        <a:t>0.99</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98567</a:t>
                      </a:r>
                      <a:endParaRPr lang="en-US" sz="3200" dirty="0"/>
                    </a:p>
                  </a:txBody>
                  <a:tcPr/>
                </a:tc>
                <a:tc>
                  <a:txBody>
                    <a:bodyPr/>
                    <a:lstStyle/>
                    <a:p>
                      <a:pPr algn="r"/>
                      <a:r>
                        <a:rPr lang="en-US" sz="3200" dirty="0" smtClean="0"/>
                        <a:t>1.23</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55</a:t>
                      </a:r>
                      <a:endParaRPr lang="en-US" sz="3200" dirty="0"/>
                    </a:p>
                  </a:txBody>
                  <a:tcPr/>
                </a:tc>
                <a:tc>
                  <a:txBody>
                    <a:bodyPr/>
                    <a:lstStyle/>
                    <a:p>
                      <a:pPr algn="r"/>
                      <a:r>
                        <a:rPr lang="en-US" sz="3200" dirty="0" smtClean="0"/>
                        <a:t>Medium</a:t>
                      </a:r>
                      <a:endParaRPr lang="en-US" sz="3200" dirty="0"/>
                    </a:p>
                  </a:txBody>
                  <a:tcPr/>
                </a:tc>
                <a:extLst>
                  <a:ext uri="{0D108BD9-81ED-4DB2-BD59-A6C34878D82A}">
                    <a16:rowId xmlns:a16="http://schemas.microsoft.com/office/drawing/2014/main" val="10002"/>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3"/>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4"/>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1.55</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5"/>
                  </a:ext>
                </a:extLst>
              </a:tr>
              <a:tr h="370840">
                <a:tc>
                  <a:txBody>
                    <a:bodyPr/>
                    <a:lstStyle/>
                    <a:p>
                      <a:r>
                        <a:rPr lang="en-US" sz="3200" dirty="0" smtClean="0">
                          <a:solidFill>
                            <a:srgbClr val="C00000"/>
                          </a:solidFill>
                        </a:rPr>
                        <a:t>34567</a:t>
                      </a:r>
                      <a:endParaRPr lang="en-US" sz="3200" dirty="0">
                        <a:solidFill>
                          <a:srgbClr val="C00000"/>
                        </a:solidFill>
                      </a:endParaRPr>
                    </a:p>
                  </a:txBody>
                  <a:tcPr/>
                </a:tc>
                <a:tc>
                  <a:txBody>
                    <a:bodyPr/>
                    <a:lstStyle/>
                    <a:p>
                      <a:pPr algn="r"/>
                      <a:r>
                        <a:rPr lang="en-US" sz="3200" dirty="0" smtClean="0"/>
                        <a:t>.78</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6"/>
                  </a:ext>
                </a:extLst>
              </a:tr>
              <a:tr h="370840">
                <a:tc>
                  <a:txBody>
                    <a:bodyPr/>
                    <a:lstStyle/>
                    <a:p>
                      <a:r>
                        <a:rPr lang="en-US" sz="3200" dirty="0" smtClean="0"/>
                        <a:t>67231</a:t>
                      </a:r>
                      <a:endParaRPr lang="en-US" sz="3200" dirty="0"/>
                    </a:p>
                  </a:txBody>
                  <a:tcPr/>
                </a:tc>
                <a:tc>
                  <a:txBody>
                    <a:bodyPr/>
                    <a:lstStyle/>
                    <a:p>
                      <a:pPr algn="r"/>
                      <a:r>
                        <a:rPr lang="en-US" sz="3200" dirty="0" smtClean="0"/>
                        <a:t>0.72</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35</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7703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Clean Repeated Values module</a:t>
            </a:r>
          </a:p>
          <a:p>
            <a:r>
              <a:rPr lang="en-US" dirty="0" smtClean="0">
                <a:latin typeface="Segoe"/>
              </a:rPr>
              <a:t>With R – </a:t>
            </a:r>
            <a:r>
              <a:rPr lang="en-US" dirty="0" err="1" smtClean="0">
                <a:latin typeface="Segoe"/>
              </a:rPr>
              <a:t>data.frame</a:t>
            </a:r>
            <a:r>
              <a:rPr lang="en-US" dirty="0" smtClean="0">
                <a:latin typeface="Segoe"/>
              </a:rPr>
              <a:t>[ !duplicated(), ]</a:t>
            </a:r>
          </a:p>
          <a:p>
            <a:r>
              <a:rPr lang="en-US" sz="3200" dirty="0" smtClean="0">
                <a:latin typeface="Segoe"/>
              </a:rPr>
              <a:t>With Python – </a:t>
            </a:r>
            <a:r>
              <a:rPr lang="en-US" dirty="0" err="1" smtClean="0">
                <a:solidFill>
                  <a:schemeClr val="tx2">
                    <a:lumMod val="75000"/>
                  </a:schemeClr>
                </a:solidFill>
                <a:latin typeface="Segoe"/>
              </a:rPr>
              <a:t>DataFrame</a:t>
            </a:r>
            <a:r>
              <a:rPr lang="en-US" dirty="0" err="1" smtClean="0">
                <a:latin typeface="Segoe"/>
              </a:rPr>
              <a:t>.drop_duplicates</a:t>
            </a:r>
            <a:r>
              <a:rPr lang="en-US" dirty="0" smtClean="0">
                <a:latin typeface="Segoe"/>
              </a:rPr>
              <a:t>()</a:t>
            </a:r>
            <a:endParaRPr lang="en-US" dirty="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Missing and Repeated Values</a:t>
            </a:r>
            <a:endParaRPr lang="en-US" dirty="0">
              <a:latin typeface="Segoe"/>
            </a:endParaRPr>
          </a:p>
        </p:txBody>
      </p:sp>
    </p:spTree>
    <p:extLst>
      <p:ext uri="{BB962C8B-B14F-4D97-AF65-F5344CB8AC3E}">
        <p14:creationId xmlns:p14="http://schemas.microsoft.com/office/powerpoint/2010/main" val="211226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Cleaning outliers and errors</a:t>
            </a:r>
            <a:endParaRPr lang="en-US" sz="4000" dirty="0"/>
          </a:p>
        </p:txBody>
      </p:sp>
    </p:spTree>
    <p:extLst>
      <p:ext uri="{BB962C8B-B14F-4D97-AF65-F5344CB8AC3E}">
        <p14:creationId xmlns:p14="http://schemas.microsoft.com/office/powerpoint/2010/main" val="1784725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Errors and outliers can bias model training </a:t>
            </a:r>
          </a:p>
          <a:p>
            <a:r>
              <a:rPr lang="en-US" dirty="0" smtClean="0">
                <a:latin typeface="Segoe"/>
              </a:rPr>
              <a:t>Many possible sources of errors</a:t>
            </a:r>
          </a:p>
          <a:p>
            <a:pPr lvl="1"/>
            <a:r>
              <a:rPr lang="en-US" sz="3200" dirty="0" smtClean="0">
                <a:latin typeface="Segoe"/>
              </a:rPr>
              <a:t>Erroneous measurements</a:t>
            </a:r>
          </a:p>
          <a:p>
            <a:pPr lvl="1"/>
            <a:r>
              <a:rPr lang="en-US" sz="3200" dirty="0" smtClean="0">
                <a:latin typeface="Segoe"/>
              </a:rPr>
              <a:t>Entry errors</a:t>
            </a:r>
          </a:p>
          <a:p>
            <a:pPr lvl="1"/>
            <a:r>
              <a:rPr lang="en-US" sz="3200" dirty="0" smtClean="0">
                <a:latin typeface="Segoe"/>
              </a:rPr>
              <a:t>Transposed values in table</a:t>
            </a:r>
          </a:p>
          <a:p>
            <a:r>
              <a:rPr lang="en-US" dirty="0" smtClean="0">
                <a:latin typeface="Segoe"/>
              </a:rPr>
              <a:t>Discover and evaluate with summary statistics and visualization</a:t>
            </a:r>
          </a:p>
        </p:txBody>
      </p:sp>
      <p:sp>
        <p:nvSpPr>
          <p:cNvPr id="2" name="Title 1"/>
          <p:cNvSpPr>
            <a:spLocks noGrp="1"/>
          </p:cNvSpPr>
          <p:nvPr>
            <p:ph type="title"/>
          </p:nvPr>
        </p:nvSpPr>
        <p:spPr/>
        <p:txBody>
          <a:bodyPr/>
          <a:lstStyle/>
          <a:p>
            <a:r>
              <a:rPr lang="en-US" dirty="0" smtClean="0">
                <a:latin typeface="Segoe"/>
              </a:rPr>
              <a:t>Outliers and Errors</a:t>
            </a:r>
            <a:endParaRPr lang="en-US" dirty="0">
              <a:latin typeface="Segoe"/>
            </a:endParaRPr>
          </a:p>
        </p:txBody>
      </p:sp>
    </p:spTree>
    <p:extLst>
      <p:ext uri="{BB962C8B-B14F-4D97-AF65-F5344CB8AC3E}">
        <p14:creationId xmlns:p14="http://schemas.microsoft.com/office/powerpoint/2010/main" val="390872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Scatter plot matrix helps validate outliers</a:t>
            </a:r>
          </a:p>
          <a:p>
            <a:r>
              <a:rPr lang="en-US" dirty="0" smtClean="0">
                <a:latin typeface="Segoe"/>
              </a:rPr>
              <a:t>R – pairs plot</a:t>
            </a:r>
          </a:p>
          <a:p>
            <a:r>
              <a:rPr lang="en-US" dirty="0" smtClean="0">
                <a:latin typeface="Segoe"/>
              </a:rPr>
              <a:t>Python – </a:t>
            </a:r>
            <a:r>
              <a:rPr lang="en-US" dirty="0" err="1" smtClean="0">
                <a:latin typeface="Segoe"/>
              </a:rPr>
              <a:t>pandas.tools.plotting.scatter_matrix</a:t>
            </a:r>
            <a:r>
              <a:rPr lang="en-US" dirty="0" smtClean="0">
                <a:latin typeface="Segoe"/>
              </a:rPr>
              <a:t> </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Visualizing Outliers</a:t>
            </a:r>
            <a:endParaRPr lang="en-US" dirty="0">
              <a:latin typeface="Segoe"/>
            </a:endParaRPr>
          </a:p>
        </p:txBody>
      </p:sp>
    </p:spTree>
    <p:extLst>
      <p:ext uri="{BB962C8B-B14F-4D97-AF65-F5344CB8AC3E}">
        <p14:creationId xmlns:p14="http://schemas.microsoft.com/office/powerpoint/2010/main" val="143169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Segoe"/>
              </a:rPr>
              <a:t>Visualizing Outliers</a:t>
            </a:r>
            <a:endParaRPr lang="en-US" dirty="0">
              <a:latin typeface="Segoe"/>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187" y="1002083"/>
            <a:ext cx="9129419" cy="5661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48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805" y="851035"/>
            <a:ext cx="8404965" cy="480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latin typeface="Segoe"/>
              </a:rPr>
              <a:t>Identify Outliers and Errors</a:t>
            </a:r>
            <a:endParaRPr lang="en-US" dirty="0">
              <a:latin typeface="Segoe"/>
            </a:endParaRPr>
          </a:p>
        </p:txBody>
      </p:sp>
      <p:sp>
        <p:nvSpPr>
          <p:cNvPr id="4" name="Oval 3"/>
          <p:cNvSpPr/>
          <p:nvPr/>
        </p:nvSpPr>
        <p:spPr>
          <a:xfrm>
            <a:off x="2442575" y="3782860"/>
            <a:ext cx="871341" cy="13252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91188" y="3782860"/>
            <a:ext cx="1565753" cy="1711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29175" y="5800725"/>
            <a:ext cx="2428875" cy="707886"/>
          </a:xfrm>
          <a:prstGeom prst="rect">
            <a:avLst/>
          </a:prstGeom>
          <a:noFill/>
        </p:spPr>
        <p:txBody>
          <a:bodyPr wrap="square" rtlCol="0">
            <a:spAutoFit/>
          </a:bodyPr>
          <a:lstStyle/>
          <a:p>
            <a:pPr algn="ctr"/>
            <a:r>
              <a:rPr lang="en-US" sz="4000" dirty="0" smtClean="0"/>
              <a:t>Outliers?</a:t>
            </a:r>
            <a:endParaRPr lang="en-US" sz="4000" dirty="0"/>
          </a:p>
        </p:txBody>
      </p:sp>
      <p:cxnSp>
        <p:nvCxnSpPr>
          <p:cNvPr id="9" name="Straight Connector 8"/>
          <p:cNvCxnSpPr>
            <a:stCxn id="8" idx="3"/>
          </p:cNvCxnSpPr>
          <p:nvPr/>
        </p:nvCxnSpPr>
        <p:spPr>
          <a:xfrm flipH="1">
            <a:off x="7100891" y="5243392"/>
            <a:ext cx="919596" cy="77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p:cNvCxnSpPr>
          <p:nvPr/>
        </p:nvCxnSpPr>
        <p:spPr>
          <a:xfrm>
            <a:off x="3186311" y="4914072"/>
            <a:ext cx="1824100" cy="1100966"/>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7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71" y="789140"/>
            <a:ext cx="9392135" cy="5774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latin typeface="Segoe"/>
              </a:rPr>
              <a:t>Identify Outliers and Errors</a:t>
            </a:r>
            <a:endParaRPr lang="en-US" dirty="0">
              <a:latin typeface="Segoe"/>
            </a:endParaRPr>
          </a:p>
        </p:txBody>
      </p:sp>
      <p:sp>
        <p:nvSpPr>
          <p:cNvPr id="4" name="Oval 3"/>
          <p:cNvSpPr/>
          <p:nvPr/>
        </p:nvSpPr>
        <p:spPr>
          <a:xfrm>
            <a:off x="1866378" y="1390388"/>
            <a:ext cx="1302708" cy="11022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50241" y="1494655"/>
            <a:ext cx="2428875" cy="707886"/>
          </a:xfrm>
          <a:prstGeom prst="rect">
            <a:avLst/>
          </a:prstGeom>
          <a:noFill/>
        </p:spPr>
        <p:txBody>
          <a:bodyPr wrap="square" rtlCol="0">
            <a:spAutoFit/>
          </a:bodyPr>
          <a:lstStyle/>
          <a:p>
            <a:pPr algn="ctr"/>
            <a:r>
              <a:rPr lang="en-US" sz="4000" dirty="0" smtClean="0"/>
              <a:t>Outliers?</a:t>
            </a:r>
            <a:endParaRPr lang="en-US" sz="4000" dirty="0"/>
          </a:p>
        </p:txBody>
      </p:sp>
      <p:cxnSp>
        <p:nvCxnSpPr>
          <p:cNvPr id="11" name="Straight Connector 10"/>
          <p:cNvCxnSpPr/>
          <p:nvPr/>
        </p:nvCxnSpPr>
        <p:spPr>
          <a:xfrm>
            <a:off x="7064679" y="2167003"/>
            <a:ext cx="1978330" cy="253515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495088" y="4702154"/>
            <a:ext cx="1556592" cy="1336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3169086" y="1848598"/>
            <a:ext cx="2818355" cy="9293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97058" y="2066795"/>
            <a:ext cx="787052" cy="7787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384110" y="2066795"/>
            <a:ext cx="1603331" cy="300624"/>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85876"/>
            <a:ext cx="11525250" cy="5392738"/>
          </a:xfrm>
        </p:spPr>
        <p:txBody>
          <a:bodyPr>
            <a:normAutofit/>
          </a:bodyPr>
          <a:lstStyle/>
          <a:p>
            <a:r>
              <a:rPr lang="en-US" dirty="0">
                <a:latin typeface="Segoe"/>
              </a:rPr>
              <a:t>Error treatments</a:t>
            </a:r>
          </a:p>
          <a:p>
            <a:pPr lvl="1"/>
            <a:r>
              <a:rPr lang="en-US" sz="3200" dirty="0">
                <a:latin typeface="Segoe"/>
              </a:rPr>
              <a:t>Censor</a:t>
            </a:r>
          </a:p>
          <a:p>
            <a:pPr lvl="1"/>
            <a:r>
              <a:rPr lang="en-US" sz="3200" dirty="0">
                <a:latin typeface="Segoe"/>
              </a:rPr>
              <a:t>Trim</a:t>
            </a:r>
          </a:p>
          <a:p>
            <a:pPr lvl="1"/>
            <a:r>
              <a:rPr lang="en-US" sz="3200" dirty="0" smtClean="0">
                <a:latin typeface="Segoe"/>
              </a:rPr>
              <a:t>Interpolate</a:t>
            </a:r>
          </a:p>
          <a:p>
            <a:pPr lvl="1"/>
            <a:r>
              <a:rPr lang="en-US" sz="3200" dirty="0" smtClean="0">
                <a:latin typeface="Segoe"/>
              </a:rPr>
              <a:t>Substitute</a:t>
            </a:r>
            <a:endParaRPr lang="en-US" sz="3200" dirty="0">
              <a:latin typeface="Segoe"/>
            </a:endParaRPr>
          </a:p>
          <a:p>
            <a:r>
              <a:rPr lang="en-US" dirty="0" smtClean="0">
                <a:latin typeface="Segoe"/>
              </a:rPr>
              <a:t>Clip Values module</a:t>
            </a:r>
          </a:p>
          <a:p>
            <a:r>
              <a:rPr lang="en-US" dirty="0" smtClean="0">
                <a:latin typeface="Segoe"/>
              </a:rPr>
              <a:t>With R</a:t>
            </a:r>
          </a:p>
          <a:p>
            <a:r>
              <a:rPr lang="en-US" sz="3200" dirty="0" smtClean="0">
                <a:latin typeface="Segoe"/>
              </a:rPr>
              <a:t>With Python</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Outliers and Errors</a:t>
            </a:r>
            <a:endParaRPr lang="en-US" dirty="0">
              <a:latin typeface="Segoe"/>
            </a:endParaRPr>
          </a:p>
        </p:txBody>
      </p:sp>
    </p:spTree>
    <p:extLst>
      <p:ext uri="{BB962C8B-B14F-4D97-AF65-F5344CB8AC3E}">
        <p14:creationId xmlns:p14="http://schemas.microsoft.com/office/powerpoint/2010/main" val="11513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smtClean="0">
                <a:latin typeface="Segoe"/>
              </a:rPr>
              <a:t>R: </a:t>
            </a:r>
            <a:r>
              <a:rPr lang="en-US" dirty="0" err="1" smtClean="0">
                <a:latin typeface="Segoe"/>
              </a:rPr>
              <a:t>data.frame</a:t>
            </a:r>
            <a:r>
              <a:rPr lang="en-US" dirty="0" smtClean="0">
                <a:latin typeface="Segoe"/>
              </a:rPr>
              <a:t> = </a:t>
            </a:r>
            <a:r>
              <a:rPr lang="en-US" dirty="0" err="1" smtClean="0">
                <a:latin typeface="Segoe"/>
              </a:rPr>
              <a:t>data.frame</a:t>
            </a:r>
            <a:r>
              <a:rPr lang="en-US" dirty="0" smtClean="0">
                <a:latin typeface="Segoe"/>
              </a:rPr>
              <a:t>[</a:t>
            </a:r>
            <a:r>
              <a:rPr lang="en-US" dirty="0" err="1" smtClean="0">
                <a:latin typeface="Segoe"/>
              </a:rPr>
              <a:t>filter.expression</a:t>
            </a:r>
            <a:r>
              <a:rPr lang="en-US" dirty="0" smtClean="0">
                <a:latin typeface="Segoe"/>
              </a:rPr>
              <a:t>, ]</a:t>
            </a:r>
          </a:p>
          <a:p>
            <a:pPr marL="0" indent="0" fontAlgn="base">
              <a:buNone/>
            </a:pPr>
            <a:r>
              <a:rPr lang="en-US" sz="2400" dirty="0" smtClean="0">
                <a:latin typeface="Courier New" panose="02070309020205020404" pitchFamily="49" charset="0"/>
                <a:cs typeface="Courier New" panose="02070309020205020404" pitchFamily="49" charset="0"/>
              </a:rPr>
              <a:t>library(</a:t>
            </a:r>
            <a:r>
              <a:rPr lang="en-US" sz="2400" dirty="0" err="1" smtClean="0">
                <a:latin typeface="Courier New" panose="02070309020205020404" pitchFamily="49" charset="0"/>
                <a:cs typeface="Courier New" panose="02070309020205020404" pitchFamily="49" charset="0"/>
              </a:rPr>
              <a:t>dplyr</a:t>
            </a:r>
            <a:r>
              <a:rPr lang="en-US" sz="2400" dirty="0">
                <a:latin typeface="Courier New" panose="02070309020205020404" pitchFamily="49" charset="0"/>
                <a:cs typeface="Courier New" panose="02070309020205020404" pitchFamily="49" charset="0"/>
              </a:rPr>
              <a:t>) </a:t>
            </a:r>
          </a:p>
          <a:p>
            <a:pPr marL="0" indent="0" fontAlgn="base">
              <a:spcBef>
                <a:spcPts val="0"/>
              </a:spcBef>
              <a:buNone/>
            </a:pPr>
            <a:r>
              <a:rPr lang="en-US" sz="2400" dirty="0">
                <a:latin typeface="Courier New" panose="02070309020205020404" pitchFamily="49" charset="0"/>
                <a:cs typeface="Courier New" panose="02070309020205020404" pitchFamily="49" charset="0"/>
              </a:rPr>
              <a:t>frame1 &lt;- frame1 %&gt;% </a:t>
            </a:r>
            <a:r>
              <a:rPr lang="en-US" sz="2400" dirty="0" smtClean="0">
                <a:latin typeface="Courier New" panose="02070309020205020404" pitchFamily="49" charset="0"/>
                <a:cs typeface="Courier New" panose="02070309020205020404" pitchFamily="49" charset="0"/>
              </a:rPr>
              <a:t>filter(Col1 </a:t>
            </a:r>
            <a:r>
              <a:rPr lang="en-US" sz="2400" dirty="0">
                <a:latin typeface="Courier New" panose="02070309020205020404" pitchFamily="49" charset="0"/>
                <a:cs typeface="Courier New" panose="02070309020205020404" pitchFamily="49" charset="0"/>
              </a:rPr>
              <a:t>&gt; 40) %&gt;%  </a:t>
            </a:r>
          </a:p>
          <a:p>
            <a:pPr marL="0" indent="0" fontAlgn="base">
              <a:spcBef>
                <a:spcPts val="0"/>
              </a:spcBef>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filter(Col2 </a:t>
            </a:r>
            <a:r>
              <a:rPr lang="en-US" sz="2400" dirty="0">
                <a:latin typeface="Courier New" panose="02070309020205020404" pitchFamily="49" charset="0"/>
                <a:cs typeface="Courier New" panose="02070309020205020404" pitchFamily="49" charset="0"/>
              </a:rPr>
              <a:t>&lt; 30) %&gt;%  </a:t>
            </a:r>
          </a:p>
          <a:p>
            <a:pPr marL="0" indent="0" fontAlgn="base">
              <a:spcBef>
                <a:spcPts val="0"/>
              </a:spcBef>
              <a:buNone/>
            </a:pP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filter(Col3 </a:t>
            </a:r>
            <a:r>
              <a:rPr lang="en-US" sz="2400" dirty="0">
                <a:latin typeface="Courier New" panose="02070309020205020404" pitchFamily="49" charset="0"/>
                <a:cs typeface="Courier New" panose="02070309020205020404" pitchFamily="49" charset="0"/>
              </a:rPr>
              <a:t>&lt; 3)</a:t>
            </a:r>
          </a:p>
          <a:p>
            <a:pPr marL="0" indent="0">
              <a:buNone/>
            </a:pPr>
            <a:r>
              <a:rPr lang="en-US" dirty="0" smtClean="0">
                <a:latin typeface="Segoe"/>
              </a:rPr>
              <a:t>Python: </a:t>
            </a:r>
            <a:r>
              <a:rPr lang="en-US" dirty="0" err="1" smtClean="0">
                <a:latin typeface="Segoe"/>
              </a:rPr>
              <a:t>DataFrame</a:t>
            </a:r>
            <a:r>
              <a:rPr lang="en-US" dirty="0" smtClean="0">
                <a:latin typeface="Segoe"/>
              </a:rPr>
              <a:t> = </a:t>
            </a:r>
            <a:r>
              <a:rPr lang="en-US" dirty="0" err="1" smtClean="0">
                <a:latin typeface="Segoe"/>
              </a:rPr>
              <a:t>DataFrame</a:t>
            </a:r>
            <a:r>
              <a:rPr lang="en-US" dirty="0" smtClean="0">
                <a:latin typeface="Segoe"/>
              </a:rPr>
              <a:t>[</a:t>
            </a:r>
            <a:r>
              <a:rPr lang="en-US" dirty="0" err="1" smtClean="0">
                <a:latin typeface="Segoe"/>
              </a:rPr>
              <a:t>filter_expression</a:t>
            </a:r>
            <a:r>
              <a:rPr lang="en-US" dirty="0" smtClean="0">
                <a:latin typeface="Segoe"/>
              </a:rPr>
              <a:t>]</a:t>
            </a:r>
          </a:p>
          <a:p>
            <a:pPr marL="0" indent="0" fontAlgn="base">
              <a:buNone/>
            </a:pPr>
            <a:r>
              <a:rPr lang="nn-NO" sz="2400" dirty="0" smtClean="0">
                <a:latin typeface="Courier New" panose="02070309020205020404" pitchFamily="49" charset="0"/>
                <a:cs typeface="Courier New" panose="02070309020205020404" pitchFamily="49" charset="0"/>
              </a:rPr>
              <a:t>frame1 = frame1[(frame1["</a:t>
            </a:r>
            <a:r>
              <a:rPr lang="en-US" sz="2400" dirty="0">
                <a:latin typeface="Courier New" panose="02070309020205020404" pitchFamily="49" charset="0"/>
                <a:cs typeface="Courier New" panose="02070309020205020404" pitchFamily="49" charset="0"/>
              </a:rPr>
              <a:t>Col1</a:t>
            </a:r>
            <a:r>
              <a:rPr lang="nn-NO" sz="2400" dirty="0" smtClean="0">
                <a:latin typeface="Courier New" panose="02070309020205020404" pitchFamily="49" charset="0"/>
                <a:cs typeface="Courier New" panose="02070309020205020404" pitchFamily="49" charset="0"/>
              </a:rPr>
              <a:t>"] &gt; 40.0) &amp;  </a:t>
            </a:r>
          </a:p>
          <a:p>
            <a:pPr marL="0" indent="0" fontAlgn="base">
              <a:spcBef>
                <a:spcPts val="0"/>
              </a:spcBef>
              <a:buNone/>
            </a:pPr>
            <a:r>
              <a:rPr lang="nn-NO" sz="2400" dirty="0" smtClean="0">
                <a:latin typeface="Courier New" panose="02070309020205020404" pitchFamily="49" charset="0"/>
                <a:cs typeface="Courier New" panose="02070309020205020404" pitchFamily="49" charset="0"/>
              </a:rPr>
              <a:t>                 (frame1["</a:t>
            </a:r>
            <a:r>
              <a:rPr lang="en-US" sz="2400" dirty="0" smtClean="0">
                <a:latin typeface="Courier New" panose="02070309020205020404" pitchFamily="49" charset="0"/>
                <a:cs typeface="Courier New" panose="02070309020205020404" pitchFamily="49" charset="0"/>
              </a:rPr>
              <a:t>Col2</a:t>
            </a:r>
            <a:r>
              <a:rPr lang="nn-NO" sz="2400" dirty="0" smtClean="0">
                <a:latin typeface="Courier New" panose="02070309020205020404" pitchFamily="49" charset="0"/>
                <a:cs typeface="Courier New" panose="02070309020205020404" pitchFamily="49" charset="0"/>
              </a:rPr>
              <a:t>"] &lt; 30.0) &amp;  </a:t>
            </a:r>
          </a:p>
          <a:p>
            <a:pPr marL="0" indent="0" fontAlgn="base">
              <a:spcBef>
                <a:spcPts val="0"/>
              </a:spcBef>
              <a:buNone/>
            </a:pPr>
            <a:r>
              <a:rPr lang="nn-NO" sz="2400" dirty="0" smtClean="0">
                <a:latin typeface="Courier New" panose="02070309020205020404" pitchFamily="49" charset="0"/>
                <a:cs typeface="Courier New" panose="02070309020205020404" pitchFamily="49" charset="0"/>
              </a:rPr>
              <a:t>                 (frame1["</a:t>
            </a:r>
            <a:r>
              <a:rPr lang="en-US" sz="2400" dirty="0" smtClean="0">
                <a:latin typeface="Courier New" panose="02070309020205020404" pitchFamily="49" charset="0"/>
                <a:cs typeface="Courier New" panose="02070309020205020404" pitchFamily="49" charset="0"/>
              </a:rPr>
              <a:t>Col3</a:t>
            </a:r>
            <a:r>
              <a:rPr lang="nn-NO" sz="2400" dirty="0" smtClean="0">
                <a:latin typeface="Courier New" panose="02070309020205020404" pitchFamily="49" charset="0"/>
                <a:cs typeface="Courier New" panose="02070309020205020404" pitchFamily="49" charset="0"/>
              </a:rPr>
              <a:t>"] &lt; 3.0)] </a:t>
            </a:r>
          </a:p>
          <a:p>
            <a:pPr marL="0" indent="0">
              <a:buNone/>
            </a:pPr>
            <a:endParaRPr lang="en-US" dirty="0">
              <a:latin typeface="Segoe"/>
            </a:endParaRPr>
          </a:p>
          <a:p>
            <a:pPr marL="0" indent="0">
              <a:buNone/>
            </a:pPr>
            <a:endParaRPr lang="en-US" dirty="0" smtClean="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Removing Outliers</a:t>
            </a:r>
            <a:endParaRPr lang="en-US" dirty="0">
              <a:latin typeface="Segoe"/>
            </a:endParaRPr>
          </a:p>
        </p:txBody>
      </p:sp>
    </p:spTree>
    <p:extLst>
      <p:ext uri="{BB962C8B-B14F-4D97-AF65-F5344CB8AC3E}">
        <p14:creationId xmlns:p14="http://schemas.microsoft.com/office/powerpoint/2010/main" val="154650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Data preparation process</a:t>
            </a:r>
          </a:p>
          <a:p>
            <a:r>
              <a:rPr lang="en-US" dirty="0" smtClean="0">
                <a:latin typeface="Segoe"/>
              </a:rPr>
              <a:t>Missing and repeated values</a:t>
            </a:r>
            <a:endParaRPr lang="en-US" dirty="0">
              <a:latin typeface="Segoe"/>
            </a:endParaRPr>
          </a:p>
          <a:p>
            <a:r>
              <a:rPr lang="en-US" dirty="0">
                <a:latin typeface="Segoe"/>
              </a:rPr>
              <a:t>Outliers and </a:t>
            </a:r>
            <a:r>
              <a:rPr lang="en-US" dirty="0" smtClean="0">
                <a:latin typeface="Segoe"/>
              </a:rPr>
              <a:t>errors</a:t>
            </a:r>
          </a:p>
          <a:p>
            <a:r>
              <a:rPr lang="en-US" dirty="0" smtClean="0">
                <a:latin typeface="Segoe"/>
              </a:rPr>
              <a:t>Scaling</a:t>
            </a: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b="1" dirty="0" smtClean="0"/>
              <a:t>Scaling Data</a:t>
            </a:r>
            <a:endParaRPr lang="en-US" sz="4000" dirty="0"/>
          </a:p>
        </p:txBody>
      </p:sp>
    </p:spTree>
    <p:extLst>
      <p:ext uri="{BB962C8B-B14F-4D97-AF65-F5344CB8AC3E}">
        <p14:creationId xmlns:p14="http://schemas.microsoft.com/office/powerpoint/2010/main" val="3817149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Numeric variables need similar scale</a:t>
            </a:r>
          </a:p>
          <a:p>
            <a:r>
              <a:rPr lang="en-US" sz="3200" dirty="0" smtClean="0">
                <a:latin typeface="Segoe"/>
              </a:rPr>
              <a:t>Often scale to zero mean and unit variance</a:t>
            </a:r>
          </a:p>
          <a:p>
            <a:r>
              <a:rPr lang="en-US" dirty="0" smtClean="0">
                <a:latin typeface="Segoe"/>
              </a:rPr>
              <a:t>May need to de-trend</a:t>
            </a:r>
          </a:p>
          <a:p>
            <a:r>
              <a:rPr lang="en-US" dirty="0" smtClean="0">
                <a:latin typeface="Segoe"/>
              </a:rPr>
              <a:t>Other scaling includes min-max</a:t>
            </a:r>
            <a:endParaRPr lang="en-US" dirty="0">
              <a:latin typeface="Segoe"/>
            </a:endParaRPr>
          </a:p>
          <a:p>
            <a:r>
              <a:rPr lang="en-US" sz="3200" dirty="0" smtClean="0">
                <a:latin typeface="Segoe"/>
              </a:rPr>
              <a:t>Scale after treating outliers</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Scaling</a:t>
            </a:r>
            <a:endParaRPr lang="en-US" dirty="0">
              <a:latin typeface="Segoe"/>
            </a:endParaRPr>
          </a:p>
        </p:txBody>
      </p:sp>
    </p:spTree>
    <p:extLst>
      <p:ext uri="{BB962C8B-B14F-4D97-AF65-F5344CB8AC3E}">
        <p14:creationId xmlns:p14="http://schemas.microsoft.com/office/powerpoint/2010/main" val="27452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smtClean="0">
                <a:latin typeface="Segoe"/>
              </a:rPr>
              <a:t>Scatter plot of two numeric columns</a:t>
            </a:r>
            <a:endParaRPr lang="en-US" dirty="0">
              <a:latin typeface="Segoe"/>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71" y="809517"/>
            <a:ext cx="9728703" cy="556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71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smtClean="0">
                <a:latin typeface="Segoe"/>
              </a:rPr>
              <a:t>Unscaled data biases model construction</a:t>
            </a:r>
            <a:endParaRPr lang="en-US" dirty="0">
              <a:latin typeface="Segoe"/>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899" y="816683"/>
            <a:ext cx="9803749" cy="560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15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77" y="182215"/>
            <a:ext cx="11524432" cy="1063487"/>
          </a:xfrm>
        </p:spPr>
        <p:txBody>
          <a:bodyPr/>
          <a:lstStyle/>
          <a:p>
            <a:r>
              <a:rPr lang="en-US" dirty="0">
                <a:latin typeface="Segoe"/>
              </a:rPr>
              <a:t>S</a:t>
            </a:r>
            <a:r>
              <a:rPr lang="en-US" dirty="0" smtClean="0">
                <a:latin typeface="Segoe"/>
              </a:rPr>
              <a:t>caled data biases model construction</a:t>
            </a:r>
            <a:endParaRPr lang="en-US" dirty="0">
              <a:latin typeface="Segoe"/>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70" y="795182"/>
            <a:ext cx="9753755" cy="558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4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13359" y="1388226"/>
            <a:ext cx="11523946" cy="4674371"/>
          </a:xfrm>
        </p:spPr>
        <p:txBody>
          <a:bodyPr>
            <a:normAutofit/>
          </a:bodyPr>
          <a:lstStyle/>
          <a:p>
            <a:r>
              <a:rPr lang="en-US" dirty="0" smtClean="0">
                <a:latin typeface="Segoe"/>
              </a:rPr>
              <a:t>Normalize Data module</a:t>
            </a:r>
          </a:p>
          <a:p>
            <a:r>
              <a:rPr lang="en-US" dirty="0" smtClean="0">
                <a:latin typeface="Segoe"/>
              </a:rPr>
              <a:t>With R: </a:t>
            </a:r>
            <a:r>
              <a:rPr lang="en-US" dirty="0" smtClean="0">
                <a:latin typeface="Courier New" panose="02070309020205020404" pitchFamily="49" charset="0"/>
                <a:cs typeface="Courier New" panose="02070309020205020404" pitchFamily="49" charset="0"/>
              </a:rPr>
              <a:t>scale()</a:t>
            </a:r>
          </a:p>
          <a:p>
            <a:r>
              <a:rPr lang="en-US" dirty="0" smtClean="0">
                <a:latin typeface="Segoe"/>
              </a:rPr>
              <a:t>With Python: </a:t>
            </a:r>
          </a:p>
          <a:p>
            <a:pPr marL="0" indent="0">
              <a:buNone/>
            </a:pPr>
            <a:r>
              <a:rPr lang="en-US" dirty="0">
                <a:latin typeface="Segoe"/>
              </a:rPr>
              <a:t> </a:t>
            </a:r>
            <a:r>
              <a:rPr lang="en-US" dirty="0" smtClean="0">
                <a:latin typeface="Segoe"/>
              </a:rPr>
              <a:t>     e.g. </a:t>
            </a:r>
            <a:r>
              <a:rPr lang="en-US" dirty="0" err="1" smtClean="0">
                <a:latin typeface="Courier New" panose="02070309020205020404" pitchFamily="49" charset="0"/>
                <a:cs typeface="Courier New" panose="02070309020205020404" pitchFamily="49" charset="0"/>
              </a:rPr>
              <a:t>scikit-learn.preprocessing.Scale</a:t>
            </a:r>
            <a:r>
              <a:rPr lang="en-US" dirty="0" smtClean="0">
                <a:latin typeface="Courier New" panose="02070309020205020404" pitchFamily="49" charset="0"/>
                <a:cs typeface="Courier New" panose="02070309020205020404" pitchFamily="49" charset="0"/>
              </a:rPr>
              <a:t>()</a:t>
            </a: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Scaling</a:t>
            </a:r>
            <a:endParaRPr lang="en-US" dirty="0">
              <a:latin typeface="Segoe"/>
            </a:endParaRPr>
          </a:p>
        </p:txBody>
      </p:sp>
    </p:spTree>
    <p:extLst>
      <p:ext uri="{BB962C8B-B14F-4D97-AF65-F5344CB8AC3E}">
        <p14:creationId xmlns:p14="http://schemas.microsoft.com/office/powerpoint/2010/main" val="150393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Cleaning and Transformation </a:t>
            </a:r>
            <a:br>
              <a:rPr lang="en-US" dirty="0" smtClean="0">
                <a:latin typeface="Segoe"/>
              </a:rPr>
            </a:br>
            <a:r>
              <a:rPr lang="en-US" dirty="0" smtClean="0">
                <a:latin typeface="Segoe"/>
              </a:rPr>
              <a:t>Overview (data munging)</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Data rarely arrives in the form needed for analysis</a:t>
            </a:r>
          </a:p>
          <a:p>
            <a:r>
              <a:rPr lang="en-US" dirty="0" smtClean="0">
                <a:latin typeface="Segoe"/>
              </a:rPr>
              <a:t>Data munging is typically the most time consuming part of a data science project</a:t>
            </a:r>
          </a:p>
          <a:p>
            <a:r>
              <a:rPr lang="en-US" dirty="0" smtClean="0">
                <a:latin typeface="Segoe"/>
              </a:rPr>
              <a:t>Is an iterative process</a:t>
            </a:r>
          </a:p>
          <a:p>
            <a:pPr lvl="1"/>
            <a:r>
              <a:rPr lang="en-US" sz="3200" dirty="0" smtClean="0">
                <a:latin typeface="Segoe"/>
              </a:rPr>
              <a:t>Often discovered with visualization</a:t>
            </a:r>
          </a:p>
          <a:p>
            <a:pPr lvl="1"/>
            <a:r>
              <a:rPr lang="en-US" sz="3200" dirty="0" smtClean="0">
                <a:latin typeface="Segoe"/>
              </a:rPr>
              <a:t>Fix modeling problems</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Segoe"/>
              </a:rPr>
              <a:t>Data Cleaning and Transformation </a:t>
            </a:r>
            <a:br>
              <a:rPr lang="en-US" dirty="0" smtClean="0">
                <a:latin typeface="Segoe"/>
              </a:rPr>
            </a:br>
            <a:r>
              <a:rPr lang="en-US" dirty="0" smtClean="0">
                <a:latin typeface="Segoe"/>
              </a:rPr>
              <a:t>Process</a:t>
            </a:r>
            <a:endParaRPr lang="en-US" dirty="0">
              <a:latin typeface="Segoe"/>
            </a:endParaRPr>
          </a:p>
        </p:txBody>
      </p:sp>
      <p:sp>
        <p:nvSpPr>
          <p:cNvPr id="3" name="Content Placeholder 2"/>
          <p:cNvSpPr>
            <a:spLocks noGrp="1"/>
          </p:cNvSpPr>
          <p:nvPr>
            <p:ph sz="quarter" idx="10"/>
          </p:nvPr>
        </p:nvSpPr>
        <p:spPr/>
        <p:txBody>
          <a:bodyPr/>
          <a:lstStyle/>
          <a:p>
            <a:pPr marL="0" indent="0">
              <a:buNone/>
            </a:pPr>
            <a:r>
              <a:rPr lang="en-US" dirty="0" smtClean="0">
                <a:latin typeface="Segoe"/>
              </a:rPr>
              <a:t>Iterative process</a:t>
            </a:r>
          </a:p>
        </p:txBody>
      </p:sp>
      <p:pic>
        <p:nvPicPr>
          <p:cNvPr id="5" name="Picture 4" descr="Screen Shot 2015-07-12 at 4.09.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49" y="2684645"/>
            <a:ext cx="10577073" cy="3266449"/>
          </a:xfrm>
          <a:prstGeom prst="rect">
            <a:avLst/>
          </a:prstGeom>
        </p:spPr>
      </p:pic>
    </p:spTree>
    <p:extLst>
      <p:ext uri="{BB962C8B-B14F-4D97-AF65-F5344CB8AC3E}">
        <p14:creationId xmlns:p14="http://schemas.microsoft.com/office/powerpoint/2010/main" val="2696101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b="1" dirty="0" smtClean="0"/>
              <a:t/>
            </a:r>
            <a:br>
              <a:rPr lang="en-US" sz="4000" b="1" dirty="0" smtClean="0"/>
            </a:br>
            <a:r>
              <a:rPr lang="en-US" sz="4000" b="1" dirty="0" smtClean="0"/>
              <a:t>Missing and repeated values</a:t>
            </a:r>
            <a:endParaRPr lang="en-US" sz="4000" dirty="0"/>
          </a:p>
        </p:txBody>
      </p:sp>
    </p:spTree>
    <p:extLst>
      <p:ext uri="{BB962C8B-B14F-4D97-AF65-F5344CB8AC3E}">
        <p14:creationId xmlns:p14="http://schemas.microsoft.com/office/powerpoint/2010/main" val="1839112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Missing values and repeated values are common</a:t>
            </a:r>
          </a:p>
          <a:p>
            <a:r>
              <a:rPr lang="en-US" dirty="0" smtClean="0">
                <a:latin typeface="Segoe"/>
              </a:rPr>
              <a:t>Many ML algorithms don’t deal with missing values</a:t>
            </a:r>
          </a:p>
          <a:p>
            <a:r>
              <a:rPr lang="en-US" dirty="0" smtClean="0">
                <a:latin typeface="Segoe"/>
              </a:rPr>
              <a:t>Repeated values bias results</a:t>
            </a:r>
          </a:p>
        </p:txBody>
      </p:sp>
      <p:sp>
        <p:nvSpPr>
          <p:cNvPr id="2" name="Title 1"/>
          <p:cNvSpPr>
            <a:spLocks noGrp="1"/>
          </p:cNvSpPr>
          <p:nvPr>
            <p:ph type="title"/>
          </p:nvPr>
        </p:nvSpPr>
        <p:spPr/>
        <p:txBody>
          <a:bodyPr/>
          <a:lstStyle/>
          <a:p>
            <a:r>
              <a:rPr lang="en-US" dirty="0" smtClean="0">
                <a:latin typeface="Segoe"/>
              </a:rPr>
              <a:t>Missing and Repeated Values</a:t>
            </a:r>
            <a:endParaRPr lang="en-US" dirty="0">
              <a:latin typeface="Segoe"/>
            </a:endParaRPr>
          </a:p>
        </p:txBody>
      </p:sp>
    </p:spTree>
    <p:extLst>
      <p:ext uri="{BB962C8B-B14F-4D97-AF65-F5344CB8AC3E}">
        <p14:creationId xmlns:p14="http://schemas.microsoft.com/office/powerpoint/2010/main" val="41476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Missing Values</a:t>
            </a:r>
            <a:endParaRPr lang="en-US" dirty="0">
              <a:latin typeface="Segoe"/>
            </a:endParaRPr>
          </a:p>
        </p:txBody>
      </p:sp>
      <p:graphicFrame>
        <p:nvGraphicFramePr>
          <p:cNvPr id="4" name="Table 3"/>
          <p:cNvGraphicFramePr>
            <a:graphicFrameLocks noGrp="1"/>
          </p:cNvGraphicFramePr>
          <p:nvPr>
            <p:extLst>
              <p:ext uri="{D42A27DB-BD31-4B8C-83A1-F6EECF244321}">
                <p14:modId xmlns:p14="http://schemas.microsoft.com/office/powerpoint/2010/main" val="4053412042"/>
              </p:ext>
            </p:extLst>
          </p:nvPr>
        </p:nvGraphicFramePr>
        <p:xfrm>
          <a:off x="1231899" y="1591203"/>
          <a:ext cx="8897940" cy="2895600"/>
        </p:xfrm>
        <a:graphic>
          <a:graphicData uri="http://schemas.openxmlformats.org/drawingml/2006/table">
            <a:tbl>
              <a:tblPr firstRow="1" bandRow="1">
                <a:tableStyleId>{5C22544A-7EE6-4342-B048-85BDC9FD1C3A}</a:tableStyleId>
              </a:tblPr>
              <a:tblGrid>
                <a:gridCol w="1779588">
                  <a:extLst>
                    <a:ext uri="{9D8B030D-6E8A-4147-A177-3AD203B41FA5}">
                      <a16:colId xmlns:a16="http://schemas.microsoft.com/office/drawing/2014/main" val="20000"/>
                    </a:ext>
                  </a:extLst>
                </a:gridCol>
                <a:gridCol w="1716204">
                  <a:extLst>
                    <a:ext uri="{9D8B030D-6E8A-4147-A177-3AD203B41FA5}">
                      <a16:colId xmlns:a16="http://schemas.microsoft.com/office/drawing/2014/main" val="20001"/>
                    </a:ext>
                  </a:extLst>
                </a:gridCol>
                <a:gridCol w="1634990">
                  <a:extLst>
                    <a:ext uri="{9D8B030D-6E8A-4147-A177-3AD203B41FA5}">
                      <a16:colId xmlns:a16="http://schemas.microsoft.com/office/drawing/2014/main" val="20002"/>
                    </a:ext>
                  </a:extLst>
                </a:gridCol>
                <a:gridCol w="1766907">
                  <a:extLst>
                    <a:ext uri="{9D8B030D-6E8A-4147-A177-3AD203B41FA5}">
                      <a16:colId xmlns:a16="http://schemas.microsoft.com/office/drawing/2014/main" val="20003"/>
                    </a:ext>
                  </a:extLst>
                </a:gridCol>
                <a:gridCol w="2000251">
                  <a:extLst>
                    <a:ext uri="{9D8B030D-6E8A-4147-A177-3AD203B41FA5}">
                      <a16:colId xmlns:a16="http://schemas.microsoft.com/office/drawing/2014/main" val="20004"/>
                    </a:ext>
                  </a:extLst>
                </a:gridCol>
              </a:tblGrid>
              <a:tr h="370840">
                <a:tc>
                  <a:txBody>
                    <a:bodyPr/>
                    <a:lstStyle/>
                    <a:p>
                      <a:pPr algn="ctr"/>
                      <a:r>
                        <a:rPr lang="en-US" sz="3200" dirty="0" smtClean="0"/>
                        <a:t>Col1</a:t>
                      </a:r>
                      <a:endParaRPr lang="en-US" sz="3200" dirty="0"/>
                    </a:p>
                  </a:txBody>
                  <a:tcPr/>
                </a:tc>
                <a:tc>
                  <a:txBody>
                    <a:bodyPr/>
                    <a:lstStyle/>
                    <a:p>
                      <a:pPr algn="ctr"/>
                      <a:r>
                        <a:rPr lang="en-US" sz="3200" dirty="0" smtClean="0"/>
                        <a:t>Col2</a:t>
                      </a:r>
                      <a:endParaRPr lang="en-US" sz="3200" dirty="0"/>
                    </a:p>
                  </a:txBody>
                  <a:tcPr/>
                </a:tc>
                <a:tc>
                  <a:txBody>
                    <a:bodyPr/>
                    <a:lstStyle/>
                    <a:p>
                      <a:pPr algn="ctr"/>
                      <a:r>
                        <a:rPr lang="en-US" sz="3200" dirty="0" smtClean="0"/>
                        <a:t>Col3</a:t>
                      </a:r>
                      <a:endParaRPr lang="en-US" sz="3200" dirty="0"/>
                    </a:p>
                  </a:txBody>
                  <a:tcPr/>
                </a:tc>
                <a:tc>
                  <a:txBody>
                    <a:bodyPr/>
                    <a:lstStyle/>
                    <a:p>
                      <a:pPr algn="ctr"/>
                      <a:r>
                        <a:rPr lang="en-US" sz="3200" dirty="0" smtClean="0"/>
                        <a:t>Col4</a:t>
                      </a:r>
                      <a:endParaRPr lang="en-US" sz="3200" dirty="0"/>
                    </a:p>
                  </a:txBody>
                  <a:tcPr/>
                </a:tc>
                <a:tc>
                  <a:txBody>
                    <a:bodyPr/>
                    <a:lstStyle/>
                    <a:p>
                      <a:pPr algn="ctr"/>
                      <a:r>
                        <a:rPr lang="en-US" sz="3200" dirty="0" smtClean="0"/>
                        <a:t>Col5</a:t>
                      </a:r>
                      <a:endParaRPr lang="en-US" sz="3200" dirty="0"/>
                    </a:p>
                  </a:txBody>
                  <a:tcPr/>
                </a:tc>
                <a:extLst>
                  <a:ext uri="{0D108BD9-81ED-4DB2-BD59-A6C34878D82A}">
                    <a16:rowId xmlns:a16="http://schemas.microsoft.com/office/drawing/2014/main" val="10000"/>
                  </a:ext>
                </a:extLst>
              </a:tr>
              <a:tr h="370840">
                <a:tc>
                  <a:txBody>
                    <a:bodyPr/>
                    <a:lstStyle/>
                    <a:p>
                      <a:r>
                        <a:rPr lang="en-US" sz="3200" dirty="0" smtClean="0"/>
                        <a:t>12456</a:t>
                      </a:r>
                      <a:endParaRPr lang="en-US" sz="3200" dirty="0"/>
                    </a:p>
                  </a:txBody>
                  <a:tcPr/>
                </a:tc>
                <a:tc>
                  <a:txBody>
                    <a:bodyPr/>
                    <a:lstStyle/>
                    <a:p>
                      <a:pPr algn="r"/>
                      <a:r>
                        <a:rPr lang="en-US" sz="3200" dirty="0" smtClean="0"/>
                        <a:t>0.99</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43</a:t>
                      </a:r>
                      <a:endParaRPr lang="en-US" sz="3200" dirty="0"/>
                    </a:p>
                  </a:txBody>
                  <a:tcPr/>
                </a:tc>
                <a:tc>
                  <a:txBody>
                    <a:bodyPr/>
                    <a:lstStyle/>
                    <a:p>
                      <a:pPr algn="r"/>
                      <a:r>
                        <a:rPr lang="en-US" sz="3200" dirty="0" smtClean="0"/>
                        <a:t>Small</a:t>
                      </a:r>
                      <a:endParaRPr lang="en-US" sz="3200" dirty="0"/>
                    </a:p>
                  </a:txBody>
                  <a:tcPr/>
                </a:tc>
                <a:extLst>
                  <a:ext uri="{0D108BD9-81ED-4DB2-BD59-A6C34878D82A}">
                    <a16:rowId xmlns:a16="http://schemas.microsoft.com/office/drawing/2014/main" val="10001"/>
                  </a:ext>
                </a:extLst>
              </a:tr>
              <a:tr h="370840">
                <a:tc>
                  <a:txBody>
                    <a:bodyPr/>
                    <a:lstStyle/>
                    <a:p>
                      <a:r>
                        <a:rPr lang="en-US" sz="3200" dirty="0" smtClean="0"/>
                        <a:t>98567</a:t>
                      </a:r>
                      <a:endParaRPr lang="en-US" sz="3200" dirty="0"/>
                    </a:p>
                  </a:txBody>
                  <a:tcPr/>
                </a:tc>
                <a:tc>
                  <a:txBody>
                    <a:bodyPr/>
                    <a:lstStyle/>
                    <a:p>
                      <a:pPr algn="r"/>
                      <a:r>
                        <a:rPr lang="en-US" sz="3200" dirty="0" smtClean="0"/>
                        <a:t>1.23</a:t>
                      </a:r>
                      <a:endParaRPr lang="en-US" sz="3200" dirty="0"/>
                    </a:p>
                  </a:txBody>
                  <a:tcPr/>
                </a:tc>
                <a:tc>
                  <a:txBody>
                    <a:bodyPr/>
                    <a:lstStyle/>
                    <a:p>
                      <a:pPr algn="r"/>
                      <a:endParaRPr lang="en-US" sz="3200" dirty="0"/>
                    </a:p>
                  </a:txBody>
                  <a:tcPr/>
                </a:tc>
                <a:tc>
                  <a:txBody>
                    <a:bodyPr/>
                    <a:lstStyle/>
                    <a:p>
                      <a:pPr algn="r"/>
                      <a:r>
                        <a:rPr lang="en-US" sz="3200" dirty="0" smtClean="0"/>
                        <a:t>55</a:t>
                      </a:r>
                      <a:endParaRPr lang="en-US" sz="3200" dirty="0"/>
                    </a:p>
                  </a:txBody>
                  <a:tcPr/>
                </a:tc>
                <a:tc>
                  <a:txBody>
                    <a:bodyPr/>
                    <a:lstStyle/>
                    <a:p>
                      <a:pPr algn="r"/>
                      <a:r>
                        <a:rPr lang="en-US" sz="3200" dirty="0" smtClean="0"/>
                        <a:t>Medium</a:t>
                      </a:r>
                      <a:endParaRPr lang="en-US" sz="3200" dirty="0"/>
                    </a:p>
                  </a:txBody>
                  <a:tcPr/>
                </a:tc>
                <a:extLst>
                  <a:ext uri="{0D108BD9-81ED-4DB2-BD59-A6C34878D82A}">
                    <a16:rowId xmlns:a16="http://schemas.microsoft.com/office/drawing/2014/main" val="10002"/>
                  </a:ext>
                </a:extLst>
              </a:tr>
              <a:tr h="370840">
                <a:tc>
                  <a:txBody>
                    <a:bodyPr/>
                    <a:lstStyle/>
                    <a:p>
                      <a:r>
                        <a:rPr lang="en-US" sz="3200" dirty="0" smtClean="0"/>
                        <a:t>34567</a:t>
                      </a:r>
                      <a:endParaRPr lang="en-US" sz="3200" dirty="0"/>
                    </a:p>
                  </a:txBody>
                  <a:tcPr/>
                </a:tc>
                <a:tc>
                  <a:txBody>
                    <a:bodyPr/>
                    <a:lstStyle/>
                    <a:p>
                      <a:pPr algn="r"/>
                      <a:r>
                        <a:rPr lang="en-US" sz="3200" dirty="0" smtClean="0"/>
                        <a:t>9999</a:t>
                      </a:r>
                      <a:endParaRPr lang="en-US" sz="3200" dirty="0"/>
                    </a:p>
                  </a:txBody>
                  <a:tcPr/>
                </a:tc>
                <a:tc>
                  <a:txBody>
                    <a:bodyPr/>
                    <a:lstStyle/>
                    <a:p>
                      <a:pPr algn="r"/>
                      <a:r>
                        <a:rPr lang="en-US" sz="3200" dirty="0" smtClean="0"/>
                        <a:t>Female</a:t>
                      </a:r>
                      <a:endParaRPr lang="en-US" sz="3200" dirty="0"/>
                    </a:p>
                  </a:txBody>
                  <a:tcPr/>
                </a:tc>
                <a:tc>
                  <a:txBody>
                    <a:bodyPr/>
                    <a:lstStyle/>
                    <a:p>
                      <a:pPr algn="r"/>
                      <a:r>
                        <a:rPr lang="en-US" sz="3200" dirty="0" smtClean="0"/>
                        <a:t>NA</a:t>
                      </a:r>
                      <a:endParaRPr lang="en-US" sz="3200" dirty="0"/>
                    </a:p>
                  </a:txBody>
                  <a:tcPr/>
                </a:tc>
                <a:tc>
                  <a:txBody>
                    <a:bodyPr/>
                    <a:lstStyle/>
                    <a:p>
                      <a:pPr algn="r"/>
                      <a:r>
                        <a:rPr lang="en-US" sz="3200" dirty="0" smtClean="0"/>
                        <a:t>Large</a:t>
                      </a:r>
                      <a:endParaRPr lang="en-US" sz="3200" dirty="0"/>
                    </a:p>
                  </a:txBody>
                  <a:tcPr/>
                </a:tc>
                <a:extLst>
                  <a:ext uri="{0D108BD9-81ED-4DB2-BD59-A6C34878D82A}">
                    <a16:rowId xmlns:a16="http://schemas.microsoft.com/office/drawing/2014/main" val="10003"/>
                  </a:ext>
                </a:extLst>
              </a:tr>
              <a:tr h="370840">
                <a:tc>
                  <a:txBody>
                    <a:bodyPr/>
                    <a:lstStyle/>
                    <a:p>
                      <a:r>
                        <a:rPr lang="en-US" sz="3200" dirty="0" smtClean="0"/>
                        <a:t>67231</a:t>
                      </a:r>
                      <a:endParaRPr lang="en-US" sz="3200" dirty="0"/>
                    </a:p>
                  </a:txBody>
                  <a:tcPr/>
                </a:tc>
                <a:tc>
                  <a:txBody>
                    <a:bodyPr/>
                    <a:lstStyle/>
                    <a:p>
                      <a:pPr algn="r"/>
                      <a:r>
                        <a:rPr lang="en-US" sz="3200" dirty="0" smtClean="0"/>
                        <a:t>0.72</a:t>
                      </a:r>
                      <a:endParaRPr lang="en-US" sz="3200" dirty="0"/>
                    </a:p>
                  </a:txBody>
                  <a:tcPr/>
                </a:tc>
                <a:tc>
                  <a:txBody>
                    <a:bodyPr/>
                    <a:lstStyle/>
                    <a:p>
                      <a:pPr algn="r"/>
                      <a:r>
                        <a:rPr lang="en-US" sz="3200" dirty="0" smtClean="0"/>
                        <a:t>Male</a:t>
                      </a:r>
                      <a:endParaRPr lang="en-US" sz="3200" dirty="0"/>
                    </a:p>
                  </a:txBody>
                  <a:tcPr/>
                </a:tc>
                <a:tc>
                  <a:txBody>
                    <a:bodyPr/>
                    <a:lstStyle/>
                    <a:p>
                      <a:pPr algn="r"/>
                      <a:r>
                        <a:rPr lang="en-US" sz="3200" dirty="0" smtClean="0"/>
                        <a:t>35</a:t>
                      </a:r>
                      <a:endParaRPr lang="en-US" sz="3200" dirty="0"/>
                    </a:p>
                  </a:txBody>
                  <a:tcPr/>
                </a:tc>
                <a:tc>
                  <a:txBody>
                    <a:bodyPr/>
                    <a:lstStyle/>
                    <a:p>
                      <a:pPr algn="r"/>
                      <a:r>
                        <a:rPr lang="en-US" sz="3200" dirty="0" smtClean="0"/>
                        <a:t>?</a:t>
                      </a:r>
                      <a:endParaRPr lang="en-US" sz="3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5219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Remove rows</a:t>
            </a:r>
          </a:p>
          <a:p>
            <a:r>
              <a:rPr lang="en-US" dirty="0">
                <a:latin typeface="Segoe"/>
              </a:rPr>
              <a:t>Substitute a specific value</a:t>
            </a:r>
          </a:p>
          <a:p>
            <a:r>
              <a:rPr lang="en-US" dirty="0" smtClean="0">
                <a:latin typeface="Segoe"/>
              </a:rPr>
              <a:t>Interpolate values</a:t>
            </a:r>
          </a:p>
          <a:p>
            <a:r>
              <a:rPr lang="en-US" dirty="0" smtClean="0">
                <a:latin typeface="Segoe"/>
              </a:rPr>
              <a:t>Forward fill</a:t>
            </a:r>
          </a:p>
          <a:p>
            <a:r>
              <a:rPr lang="en-US" dirty="0" smtClean="0">
                <a:latin typeface="Segoe"/>
              </a:rPr>
              <a:t>Backward fill</a:t>
            </a:r>
          </a:p>
          <a:p>
            <a:r>
              <a:rPr lang="en-US" dirty="0" smtClean="0">
                <a:latin typeface="Segoe"/>
              </a:rPr>
              <a:t>Impute </a:t>
            </a:r>
            <a:endParaRPr lang="en-US" dirty="0">
              <a:latin typeface="Segoe"/>
            </a:endParaRPr>
          </a:p>
          <a:p>
            <a:pPr marL="0" indent="0">
              <a:buNone/>
            </a:pP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Treating Missing Values</a:t>
            </a:r>
            <a:endParaRPr lang="en-US" dirty="0">
              <a:latin typeface="Segoe"/>
            </a:endParaRPr>
          </a:p>
        </p:txBody>
      </p:sp>
    </p:spTree>
    <p:extLst>
      <p:ext uri="{BB962C8B-B14F-4D97-AF65-F5344CB8AC3E}">
        <p14:creationId xmlns:p14="http://schemas.microsoft.com/office/powerpoint/2010/main" val="40503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latin typeface="Segoe"/>
              </a:rPr>
              <a:t>Clean Missing Data module</a:t>
            </a:r>
          </a:p>
          <a:p>
            <a:r>
              <a:rPr lang="en-US" dirty="0" smtClean="0">
                <a:latin typeface="Segoe"/>
              </a:rPr>
              <a:t>With R – is.na()</a:t>
            </a:r>
          </a:p>
          <a:p>
            <a:r>
              <a:rPr lang="en-US" sz="3200" dirty="0" smtClean="0">
                <a:latin typeface="Segoe"/>
              </a:rPr>
              <a:t>With Python – </a:t>
            </a:r>
            <a:r>
              <a:rPr lang="en-US" dirty="0" err="1" smtClean="0">
                <a:latin typeface="Segoe"/>
              </a:rPr>
              <a:t>pandas.DataFrame.isnull</a:t>
            </a:r>
            <a:r>
              <a:rPr lang="en-US" dirty="0" smtClean="0">
                <a:latin typeface="Segoe"/>
              </a:rPr>
              <a:t>()</a:t>
            </a:r>
            <a:endParaRPr lang="en-US" sz="3200" dirty="0">
              <a:latin typeface="Segoe"/>
            </a:endParaRPr>
          </a:p>
        </p:txBody>
      </p:sp>
      <p:sp>
        <p:nvSpPr>
          <p:cNvPr id="2" name="Title 1"/>
          <p:cNvSpPr>
            <a:spLocks noGrp="1"/>
          </p:cNvSpPr>
          <p:nvPr>
            <p:ph type="title"/>
          </p:nvPr>
        </p:nvSpPr>
        <p:spPr/>
        <p:txBody>
          <a:bodyPr/>
          <a:lstStyle/>
          <a:p>
            <a:r>
              <a:rPr lang="en-US" dirty="0" smtClean="0">
                <a:latin typeface="Segoe"/>
              </a:rPr>
              <a:t>Clean Missing and Repeated Values</a:t>
            </a:r>
            <a:endParaRPr lang="en-US" dirty="0">
              <a:latin typeface="Segoe"/>
            </a:endParaRPr>
          </a:p>
        </p:txBody>
      </p:sp>
    </p:spTree>
    <p:extLst>
      <p:ext uri="{BB962C8B-B14F-4D97-AF65-F5344CB8AC3E}">
        <p14:creationId xmlns:p14="http://schemas.microsoft.com/office/powerpoint/2010/main" val="124914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636b0322-90fb-440c-9cbc-22749e7231e9"/>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7761</TotalTime>
  <Words>410</Words>
  <Application>Microsoft Office PowerPoint</Application>
  <PresentationFormat>Widescreen</PresentationFormat>
  <Paragraphs>177</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Segoe</vt:lpstr>
      <vt:lpstr>Segoe UI</vt:lpstr>
      <vt:lpstr>Segoe UI Light</vt:lpstr>
      <vt:lpstr>1_Office Theme</vt:lpstr>
      <vt:lpstr>Data cleaning and transformation </vt:lpstr>
      <vt:lpstr>Chapter Overview</vt:lpstr>
      <vt:lpstr>Data Cleaning and Transformation  Overview (data munging)</vt:lpstr>
      <vt:lpstr>Data Cleaning and Transformation  Process</vt:lpstr>
      <vt:lpstr> Missing and repeated values</vt:lpstr>
      <vt:lpstr>Missing and Repeated Values</vt:lpstr>
      <vt:lpstr>Missing Values</vt:lpstr>
      <vt:lpstr>Treating Missing Values</vt:lpstr>
      <vt:lpstr>Clean Missing and Repeated Values</vt:lpstr>
      <vt:lpstr>Repeated Values</vt:lpstr>
      <vt:lpstr>Clean Missing and Repeated Values</vt:lpstr>
      <vt:lpstr>Cleaning outliers and errors</vt:lpstr>
      <vt:lpstr>Outliers and Errors</vt:lpstr>
      <vt:lpstr>Visualizing Outliers</vt:lpstr>
      <vt:lpstr>Visualizing Outliers</vt:lpstr>
      <vt:lpstr>Identify Outliers and Errors</vt:lpstr>
      <vt:lpstr>Identify Outliers and Errors</vt:lpstr>
      <vt:lpstr>Clean Outliers and Errors</vt:lpstr>
      <vt:lpstr>Removing Outliers</vt:lpstr>
      <vt:lpstr>Scaling Data</vt:lpstr>
      <vt:lpstr>Scaling</vt:lpstr>
      <vt:lpstr>Scatter plot of two numeric columns</vt:lpstr>
      <vt:lpstr>Unscaled data biases model construction</vt:lpstr>
      <vt:lpstr>Scaled data biases model construction</vt:lpstr>
      <vt:lpstr>Scaling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253</cp:revision>
  <dcterms:created xsi:type="dcterms:W3CDTF">2013-02-15T23:12:42Z</dcterms:created>
  <dcterms:modified xsi:type="dcterms:W3CDTF">2016-05-03T22:23:50Z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