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handoutMasterIdLst>
    <p:handoutMasterId r:id="rId50"/>
  </p:handoutMasterIdLst>
  <p:sldIdLst>
    <p:sldId id="277" r:id="rId5"/>
    <p:sldId id="278" r:id="rId6"/>
    <p:sldId id="398" r:id="rId7"/>
    <p:sldId id="383" r:id="rId8"/>
    <p:sldId id="384" r:id="rId9"/>
    <p:sldId id="385" r:id="rId10"/>
    <p:sldId id="285" r:id="rId11"/>
    <p:sldId id="286" r:id="rId12"/>
    <p:sldId id="370" r:id="rId13"/>
    <p:sldId id="399" r:id="rId14"/>
    <p:sldId id="287" r:id="rId15"/>
    <p:sldId id="288" r:id="rId16"/>
    <p:sldId id="289" r:id="rId17"/>
    <p:sldId id="386" r:id="rId18"/>
    <p:sldId id="387" r:id="rId19"/>
    <p:sldId id="388" r:id="rId20"/>
    <p:sldId id="389" r:id="rId21"/>
    <p:sldId id="310" r:id="rId22"/>
    <p:sldId id="291" r:id="rId23"/>
    <p:sldId id="400" r:id="rId24"/>
    <p:sldId id="402" r:id="rId25"/>
    <p:sldId id="393" r:id="rId26"/>
    <p:sldId id="294" r:id="rId27"/>
    <p:sldId id="298" r:id="rId28"/>
    <p:sldId id="305" r:id="rId29"/>
    <p:sldId id="297" r:id="rId30"/>
    <p:sldId id="307" r:id="rId31"/>
    <p:sldId id="308" r:id="rId32"/>
    <p:sldId id="309" r:id="rId33"/>
    <p:sldId id="306" r:id="rId34"/>
    <p:sldId id="401" r:id="rId35"/>
    <p:sldId id="295" r:id="rId36"/>
    <p:sldId id="403" r:id="rId37"/>
    <p:sldId id="404" r:id="rId38"/>
    <p:sldId id="405" r:id="rId39"/>
    <p:sldId id="406" r:id="rId40"/>
    <p:sldId id="407" r:id="rId41"/>
    <p:sldId id="408" r:id="rId42"/>
    <p:sldId id="409" r:id="rId43"/>
    <p:sldId id="410" r:id="rId44"/>
    <p:sldId id="411" r:id="rId45"/>
    <p:sldId id="412" r:id="rId46"/>
    <p:sldId id="413" r:id="rId47"/>
    <p:sldId id="26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1" autoAdjust="0"/>
    <p:restoredTop sz="73664" autoAdjust="0"/>
  </p:normalViewPr>
  <p:slideViewPr>
    <p:cSldViewPr snapToGrid="0">
      <p:cViewPr varScale="1">
        <p:scale>
          <a:sx n="67" d="100"/>
          <a:sy n="67" d="100"/>
        </p:scale>
        <p:origin x="876" y="4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r>
              <a:rPr lang="en-US" dirty="0"/>
              <a:t>Machine learning is a super powerful</a:t>
            </a:r>
            <a:r>
              <a:rPr lang="en-US" baseline="0" dirty="0"/>
              <a:t> set of techniques. They allow you to make predictions and detect patterns that would have otherwise gone unnoticed. Ml started as a subfield of AI, and its goal is to allow humans to learn by example. I’m just going to launch right into it, and give you an introduction to some of the most important machine learning problems.</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we predict the labels for 2016.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be formal about it,</a:t>
            </a:r>
            <a:r>
              <a:rPr lang="en-US" baseline="0" dirty="0"/>
              <a:t> *Read*</a:t>
            </a:r>
          </a:p>
          <a:p>
            <a:r>
              <a:rPr lang="en-US" baseline="0" dirty="0"/>
              <a:t>The features are also called *read* so you can choose whatever terminology you like.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48642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more formally, we</a:t>
            </a:r>
            <a:r>
              <a:rPr lang="en-US" baseline="0" dirty="0"/>
              <a:t> are given a training set of feature label pairs xi </a:t>
            </a:r>
            <a:r>
              <a:rPr lang="en-US" baseline="0" dirty="0" err="1"/>
              <a:t>yi</a:t>
            </a:r>
            <a:r>
              <a:rPr lang="en-US" baseline="0" dirty="0"/>
              <a:t>, and there are n of them, and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30976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simple version of the manhole example</a:t>
            </a:r>
            <a:r>
              <a:rPr lang="en-US" baseline="0" dirty="0"/>
              <a:t> where we have only two features, *Read*. So each observation can be represented as a point on a 2d graph, which means I can plot the whole dataset.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514147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It might be very complicated, but the way to use is is not complicated:</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802440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a lot if</a:t>
            </a:r>
            <a:r>
              <a:rPr lang="en-US" baseline="0" dirty="0"/>
              <a:t> you can answer yes/no questions. For instance, think about handwriting recognition. For each letter on a page, we’re going to evaluate whether it’s a letter A, yes or no. Your spam detector in your computer has machine learning in it – each email that comes in has to be evaluated as to whether or not it is spam. Credit defaults – whether or not you get a loan depends on whether the bank predicts that you’re going to default on that loan or not, yes or no. In my lab, we do a lot of work on predicting medical outcomes. We want to know whether something will happen to a patient within a particular period of time.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250777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likely, unless you’re</a:t>
            </a:r>
            <a:r>
              <a:rPr lang="en-US" baseline="0" dirty="0"/>
              <a:t> interested in developing your own algorithms, you will never need to program these yourself, they are already programmed in by someone else. If you’re just going to be a consumer of these, you can use the code that’s already written for them. All of these are covered in the intro to ML course. But in order to use them effectively, you have to know what they are doing. Otherwise you could run into issues. But if you can figure out how to use these, you have an extremely powerful tool on your hands.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5540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study</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655782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
        <p:nvSpPr>
          <p:cNvPr id="3" name="Notes Placeholder 2"/>
          <p:cNvSpPr>
            <a:spLocks noGrp="1"/>
          </p:cNvSpPr>
          <p:nvPr>
            <p:ph type="body" idx="1"/>
          </p:nvPr>
        </p:nvSpPr>
        <p:spPr/>
        <p:txBody>
          <a:bodyPr/>
          <a:lstStyle/>
          <a:p>
            <a:r>
              <a:rPr lang="en-US" dirty="0"/>
              <a:t>regression</a:t>
            </a:r>
          </a:p>
        </p:txBody>
      </p:sp>
    </p:spTree>
    <p:extLst>
      <p:ext uri="{BB962C8B-B14F-4D97-AF65-F5344CB8AC3E}">
        <p14:creationId xmlns:p14="http://schemas.microsoft.com/office/powerpoint/2010/main" val="1088711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Supervised regression =</a:t>
            </a:r>
            <a:r>
              <a:rPr lang="en-US" baseline="0"/>
              <a:t>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48315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include number</a:t>
            </a:r>
            <a:r>
              <a:rPr lang="is-IS" dirty="0"/>
              <a:t>… times</a:t>
            </a:r>
            <a:r>
              <a:rPr lang="is-IS" baseline="0" dirty="0"/>
              <a:t> number of ..., Or if could have a complicated function like log or square root in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30749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1374038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lots of other supervised problems.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1684653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386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34</a:t>
            </a:fld>
            <a:endParaRPr lang="en-US" dirty="0"/>
          </a:p>
        </p:txBody>
      </p:sp>
    </p:spTree>
    <p:extLst>
      <p:ext uri="{BB962C8B-B14F-4D97-AF65-F5344CB8AC3E}">
        <p14:creationId xmlns:p14="http://schemas.microsoft.com/office/powerpoint/2010/main" val="1414214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35</a:t>
            </a:fld>
            <a:endParaRPr lang="en-US" dirty="0"/>
          </a:p>
        </p:txBody>
      </p:sp>
    </p:spTree>
    <p:extLst>
      <p:ext uri="{BB962C8B-B14F-4D97-AF65-F5344CB8AC3E}">
        <p14:creationId xmlns:p14="http://schemas.microsoft.com/office/powerpoint/2010/main" val="690025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910989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3537885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03886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41</a:t>
            </a:fld>
            <a:endParaRPr lang="en-US" dirty="0"/>
          </a:p>
        </p:txBody>
      </p:sp>
    </p:spTree>
    <p:extLst>
      <p:ext uri="{BB962C8B-B14F-4D97-AF65-F5344CB8AC3E}">
        <p14:creationId xmlns:p14="http://schemas.microsoft.com/office/powerpoint/2010/main" val="247929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42</a:t>
            </a:fld>
            <a:endParaRPr lang="en-US" dirty="0"/>
          </a:p>
        </p:txBody>
      </p:sp>
    </p:spTree>
    <p:extLst>
      <p:ext uri="{BB962C8B-B14F-4D97-AF65-F5344CB8AC3E}">
        <p14:creationId xmlns:p14="http://schemas.microsoft.com/office/powerpoint/2010/main" val="3803533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43</a:t>
            </a:fld>
            <a:endParaRPr lang="en-US" dirty="0"/>
          </a:p>
        </p:txBody>
      </p:sp>
    </p:spTree>
    <p:extLst>
      <p:ext uri="{BB962C8B-B14F-4D97-AF65-F5344CB8AC3E}">
        <p14:creationId xmlns:p14="http://schemas.microsoft.com/office/powerpoint/2010/main" val="26757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a:t>
            </a:r>
            <a:r>
              <a:rPr lang="en-US" baseline="0" dirty="0"/>
              <a:t> learning as a field, *read* </a:t>
            </a:r>
          </a:p>
          <a:p>
            <a:r>
              <a:rPr lang="en-US" baseline="0" dirty="0"/>
              <a:t>If we want to teach the computer to recognize images of chairs, then we give the computer a whole bunch of images, and tell it which ones are chairs and which are now, and then it’s supposed to learn to recognize chairs, even ones it hasn’t seen before. It’s not like we tell the computer how to recognize a chair, we don’t tell it “a chair has 4 legs and a back and a flat surface to sit on and so on”, we just give it a lot of examples.</a:t>
            </a:r>
          </a:p>
          <a:p>
            <a:r>
              <a:rPr lang="en-US" dirty="0"/>
              <a:t>Machine learning</a:t>
            </a:r>
            <a:r>
              <a:rPr lang="en-US" baseline="0" dirty="0"/>
              <a:t> has close ties to statistics, in fact it’s hard to say what’s different about predictive statistics and machine learning, and these fields are very closely linked right now</a:t>
            </a:r>
            <a:r>
              <a:rPr lang="en-US" dirty="0"/>
              <a:t>.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284522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problem I just told</a:t>
            </a:r>
            <a:r>
              <a:rPr lang="en-US" baseline="0" dirty="0"/>
              <a:t> you about is a classification problem where we are trying to identify chairs. The way we set the problem up is that we have a *read*</a:t>
            </a:r>
          </a:p>
          <a:p>
            <a:r>
              <a:rPr lang="en-US" baseline="0" dirty="0"/>
              <a:t>We use the training set to learn a model of what a chair is. The test set are images that are not in the training set, and we want to be able to make predictions on those, as to whether or not each image is a chair. </a:t>
            </a:r>
            <a:endParaRPr lang="en-US" dirty="0"/>
          </a:p>
          <a:p>
            <a:r>
              <a:rPr lang="en-US" dirty="0"/>
              <a:t>It could be that some the</a:t>
            </a:r>
            <a:r>
              <a:rPr lang="en-US" baseline="0" dirty="0"/>
              <a:t> labels on the training set are noisy. That could happen. In fact o</a:t>
            </a:r>
            <a:r>
              <a:rPr lang="en-US" dirty="0"/>
              <a:t>ne if these labels</a:t>
            </a:r>
            <a:r>
              <a:rPr lang="en-US" baseline="0" dirty="0"/>
              <a:t> is noisy *point*. That’s ok, because as long as their isn’t too much noise, we should still be able to learn a model for a chair. It just won’t be able to classify perfectly, and that happens. Some prediction problems are harder than others, but that’s ok, we just do the best we can from the training data. And in terms of the size of the training data, the more the merrier. We want as much data as we can to train these models.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228374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represent an image of a chair, or a flower, or whatever, in the training set? I just zoomed</a:t>
            </a:r>
            <a:r>
              <a:rPr lang="en-US" baseline="0" dirty="0"/>
              <a:t> in on a piece of this image over here, and you can see that the pixels in the image. We can represent each pixel according to its </a:t>
            </a:r>
            <a:r>
              <a:rPr lang="en-US" baseline="0" dirty="0" err="1"/>
              <a:t>rgb</a:t>
            </a:r>
            <a:r>
              <a:rPr lang="en-US" baseline="0" dirty="0"/>
              <a:t> values (red green blue), so we get three numbers representing each image. So you can represent the whole image as a collection of </a:t>
            </a:r>
            <a:r>
              <a:rPr lang="en-US" baseline="0" dirty="0" err="1"/>
              <a:t>rgb</a:t>
            </a:r>
            <a:r>
              <a:rPr lang="en-US" baseline="0" dirty="0"/>
              <a:t> values. So the image becomes this very large vector of numbers. And in general, when doing machine learning, we need to represent each observation in the training and test sets as a vector of numbers. The label is also represented by a number. Here the number is -1 because the image is not a chair. The chairs would all get label +1.</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384250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r>
              <a:rPr lang="en-US" baseline="0" dirty="0"/>
              <a:t> This is a problem that comes from NYC’s power company, where they wanted to predict which manholes were going to have a fire. So we would represent each manhole as a vector, and here are the components in the vector. The first component might be *read*.</a:t>
            </a:r>
          </a:p>
          <a:p>
            <a:r>
              <a:rPr lang="en-US" baseline="0" dirty="0"/>
              <a:t>In general, the first step is to figure out how to represent your data as a vector. You can make the vector very large, you can include lots of factors if you like, that’s fine. Computationally things are easier if you use fewer features, but then you risk leaving out information. So there’s a tradeoff right there that you will have to worry about, and we’ll talk more about that later. But in any case, you can’t do ML if you don’t have your data represented this way, so that’s the first step. *pause*</a:t>
            </a:r>
          </a:p>
          <a:p>
            <a:r>
              <a:rPr lang="en-US" dirty="0"/>
              <a:t>You’d think that manholes with more cables,</a:t>
            </a:r>
            <a:r>
              <a:rPr lang="en-US" baseline="0" dirty="0"/>
              <a:t> more recent serious events, etc. would be more prone to explosions and fires in the future. But what combination of them would give you the best predictor? How do you combine them together? You could add them all up but that might not be the best thing. You could give them all weights and add them up, but how do you know the weights? That</a:t>
            </a:r>
            <a:r>
              <a:rPr lang="fr-FR" baseline="0" dirty="0"/>
              <a:t>’</a:t>
            </a:r>
            <a:r>
              <a:rPr lang="en-US" baseline="0" dirty="0"/>
              <a:t>s what ML does for you. It tells you what combinations to use to get the best predictors.</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36183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manhole problem, we want to use the data from the past to predict the future. So, for instance, the feature data might be from</a:t>
            </a:r>
            <a:r>
              <a:rPr lang="en-US" baseline="0" dirty="0"/>
              <a:t> 2014 and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so that’s our training set.</a:t>
            </a:r>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793754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png"/><Relationship Id="rId3" Type="http://schemas.openxmlformats.org/officeDocument/2006/relationships/image" Target="../media/image4.emf"/><Relationship Id="rId7" Type="http://schemas.openxmlformats.org/officeDocument/2006/relationships/image" Target="../media/image6.emf"/><Relationship Id="rId12"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emf"/><Relationship Id="rId11" Type="http://schemas.openxmlformats.org/officeDocument/2006/relationships/image" Target="../media/image12.emf"/><Relationship Id="rId5" Type="http://schemas.openxmlformats.org/officeDocument/2006/relationships/image" Target="../media/image5.emf"/><Relationship Id="rId10" Type="http://schemas.openxmlformats.org/officeDocument/2006/relationships/image" Target="../media/image11.emf"/><Relationship Id="rId4" Type="http://schemas.openxmlformats.org/officeDocument/2006/relationships/image" Target="../media/image7.emf"/><Relationship Id="rId9"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05 | Introduction to Machine Learning</a:t>
            </a:r>
          </a:p>
        </p:txBody>
      </p:sp>
      <p:sp>
        <p:nvSpPr>
          <p:cNvPr id="4" name="Subtitle 3"/>
          <p:cNvSpPr>
            <a:spLocks noGrp="1"/>
          </p:cNvSpPr>
          <p:nvPr>
            <p:ph type="subTitle" idx="1"/>
          </p:nvPr>
        </p:nvSpPr>
        <p:spPr>
          <a:xfrm>
            <a:off x="195065" y="5397221"/>
            <a:ext cx="8409867" cy="1460779"/>
          </a:xfrm>
        </p:spPr>
        <p:txBody>
          <a:bodyPr/>
          <a:lstStyle/>
          <a:p>
            <a:r>
              <a:rPr lang="en-US" dirty="0"/>
              <a:t>Cynthia Rudin | MIT Sloan School </a:t>
            </a:r>
            <a:r>
              <a:rPr lang="en-US"/>
              <a:t>of Management</a:t>
            </a:r>
          </a:p>
          <a:p>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9581620"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16" name="TextBox 15"/>
          <p:cNvSpPr txBox="1"/>
          <p:nvPr/>
        </p:nvSpPr>
        <p:spPr>
          <a:xfrm>
            <a:off x="5314962" y="5669845"/>
            <a:ext cx="6711793" cy="954107"/>
          </a:xfrm>
          <a:prstGeom prst="rect">
            <a:avLst/>
          </a:prstGeom>
          <a:noFill/>
        </p:spPr>
        <p:txBody>
          <a:bodyPr wrap="none" rtlCol="0">
            <a:spAutoFit/>
          </a:bodyPr>
          <a:lstStyle/>
          <a:p>
            <a:r>
              <a:rPr lang="en-US" sz="2800" dirty="0"/>
              <a:t>Testing feature data is from 2015 and before</a:t>
            </a:r>
          </a:p>
          <a:p>
            <a:r>
              <a:rPr lang="en-US" sz="2800" dirty="0"/>
              <a:t>Predict what happen in 2016</a:t>
            </a:r>
          </a:p>
        </p:txBody>
      </p:sp>
    </p:spTree>
    <p:extLst>
      <p:ext uri="{BB962C8B-B14F-4D97-AF65-F5344CB8AC3E}">
        <p14:creationId xmlns:p14="http://schemas.microsoft.com/office/powerpoint/2010/main" val="181598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9594320" cy="5290388"/>
          </a:xfrm>
        </p:spPr>
        <p:txBody>
          <a:bodyPr/>
          <a:lstStyle/>
          <a:p>
            <a:r>
              <a:rPr lang="en-US" dirty="0"/>
              <a:t>Each observation is represented by a set of numbers (features).</a:t>
            </a:r>
            <a:endParaRPr lang="en-US" i="1" dirty="0"/>
          </a:p>
        </p:txBody>
      </p:sp>
      <p:sp>
        <p:nvSpPr>
          <p:cNvPr id="4" name="TextBox 3"/>
          <p:cNvSpPr txBox="1"/>
          <p:nvPr/>
        </p:nvSpPr>
        <p:spPr>
          <a:xfrm>
            <a:off x="508001" y="2102556"/>
            <a:ext cx="10732425" cy="2246769"/>
          </a:xfrm>
          <a:prstGeom prst="rect">
            <a:avLst/>
          </a:prstGeom>
          <a:noFill/>
        </p:spPr>
        <p:txBody>
          <a:bodyPr wrap="none" rtlCol="0">
            <a:spAutoFit/>
          </a:bodyPr>
          <a:lstStyle/>
          <a:p>
            <a:r>
              <a:rPr lang="en-US" sz="2800" dirty="0"/>
              <a:t>Manhole is represented as:  [   5      3     120     12      1       0   …..   ]         -1</a:t>
            </a:r>
          </a:p>
          <a:p>
            <a:r>
              <a:rPr lang="en-US" sz="2800" dirty="0"/>
              <a:t>                                                   [   0      0      89        5      1       1   …..   ]          1</a:t>
            </a:r>
          </a:p>
          <a:p>
            <a:r>
              <a:rPr lang="en-US" sz="2800" dirty="0"/>
              <a:t>                                                   [   1      0      20        0      0       1   …..   ]          -1</a:t>
            </a:r>
          </a:p>
          <a:p>
            <a:r>
              <a:rPr lang="en-US" sz="2800" dirty="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177367" y="5237765"/>
            <a:ext cx="3983566" cy="1384995"/>
          </a:xfrm>
          <a:prstGeom prst="rect">
            <a:avLst/>
          </a:prstGeom>
          <a:noFill/>
        </p:spPr>
        <p:txBody>
          <a:bodyPr wrap="square" rtlCol="0">
            <a:spAutoFit/>
          </a:bodyPr>
          <a:lstStyle/>
          <a:p>
            <a:r>
              <a:rPr lang="en-US" sz="2800"/>
              <a:t>(Predictors, Covariates, Explanatory Variables, Independent Variables)</a:t>
            </a:r>
          </a:p>
        </p:txBody>
      </p:sp>
    </p:spTree>
    <p:extLst>
      <p:ext uri="{BB962C8B-B14F-4D97-AF65-F5344CB8AC3E}">
        <p14:creationId xmlns:p14="http://schemas.microsoft.com/office/powerpoint/2010/main" val="350103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79413" y="795564"/>
            <a:ext cx="9526587" cy="5290388"/>
          </a:xfrm>
        </p:spPr>
        <p:txBody>
          <a:body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Tree>
    <p:extLst>
      <p:ext uri="{BB962C8B-B14F-4D97-AF65-F5344CB8AC3E}">
        <p14:creationId xmlns:p14="http://schemas.microsoft.com/office/powerpoint/2010/main" val="213878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3" y="795564"/>
            <a:ext cx="9450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spTree>
    <p:extLst>
      <p:ext uri="{BB962C8B-B14F-4D97-AF65-F5344CB8AC3E}">
        <p14:creationId xmlns:p14="http://schemas.microsoft.com/office/powerpoint/2010/main" val="255739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734" y="802438"/>
            <a:ext cx="96027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grpSp>
        <p:nvGrpSpPr>
          <p:cNvPr id="15" name="Group 14"/>
          <p:cNvGrpSpPr/>
          <p:nvPr/>
        </p:nvGrpSpPr>
        <p:grpSpPr>
          <a:xfrm>
            <a:off x="9468464" y="5082020"/>
            <a:ext cx="2179898" cy="1000985"/>
            <a:chOff x="429591" y="3754904"/>
            <a:chExt cx="1787585" cy="820839"/>
          </a:xfrm>
        </p:grpSpPr>
        <p:sp>
          <p:nvSpPr>
            <p:cNvPr id="13" name="Trapezoid 12"/>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umming Junction 7"/>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6365729" y="1639362"/>
            <a:ext cx="2179898" cy="1777134"/>
            <a:chOff x="6437285" y="1541861"/>
            <a:chExt cx="2179898" cy="1777134"/>
          </a:xfrm>
        </p:grpSpPr>
        <p:sp>
          <p:nvSpPr>
            <p:cNvPr id="27" name="Trapezoid 26"/>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6680889" y="1541861"/>
              <a:ext cx="1692689" cy="1777134"/>
              <a:chOff x="3399175" y="4696691"/>
              <a:chExt cx="1692689" cy="1777134"/>
            </a:xfrm>
          </p:grpSpPr>
          <p:sp>
            <p:nvSpPr>
              <p:cNvPr id="32"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4370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488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f(x)=0</a:t>
            </a:r>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f(x)&lt;0</a:t>
            </a:r>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f(x)&gt;0</a:t>
            </a:r>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13291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234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f(x)=0</a:t>
            </a:r>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f(x)&lt;0</a:t>
            </a:r>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f(x)&gt;0</a:t>
            </a:r>
          </a:p>
        </p:txBody>
      </p:sp>
      <p:sp>
        <p:nvSpPr>
          <p:cNvPr id="8" name="TextBox 7"/>
          <p:cNvSpPr txBox="1"/>
          <p:nvPr/>
        </p:nvSpPr>
        <p:spPr>
          <a:xfrm>
            <a:off x="143933" y="2964892"/>
            <a:ext cx="5622565" cy="754053"/>
          </a:xfrm>
          <a:prstGeom prst="rect">
            <a:avLst/>
          </a:prstGeom>
          <a:noFill/>
        </p:spPr>
        <p:txBody>
          <a:bodyPr wrap="none" rtlCol="0">
            <a:spAutoFit/>
          </a:bodyPr>
          <a:lstStyle/>
          <a:p>
            <a:endParaRPr lang="en-US" sz="2000" dirty="0"/>
          </a:p>
          <a:p>
            <a:r>
              <a:rPr lang="en-US" sz="2300" dirty="0"/>
              <a:t>f(x) = function(Events Last Year, Oldest Cable)</a:t>
            </a:r>
            <a:r>
              <a:rPr lang="en-US" sz="2000" dirty="0"/>
              <a:t> </a:t>
            </a:r>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6575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1155" y="2590811"/>
            <a:ext cx="3365624" cy="3999078"/>
          </a:xfrm>
          <a:prstGeom prst="rect">
            <a:avLst/>
          </a:prstGeom>
        </p:spPr>
      </p:pic>
      <p:sp>
        <p:nvSpPr>
          <p:cNvPr id="9" name="Content Placeholder 2"/>
          <p:cNvSpPr txBox="1">
            <a:spLocks/>
          </p:cNvSpPr>
          <p:nvPr/>
        </p:nvSpPr>
        <p:spPr>
          <a:xfrm>
            <a:off x="379413" y="795564"/>
            <a:ext cx="9615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3" name="Rectangle 2"/>
          <p:cNvSpPr/>
          <p:nvPr/>
        </p:nvSpPr>
        <p:spPr>
          <a:xfrm>
            <a:off x="3591155" y="2801948"/>
            <a:ext cx="676045" cy="826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513252" y="2631149"/>
            <a:ext cx="831850" cy="1293523"/>
            <a:chOff x="4498975" y="3759200"/>
            <a:chExt cx="831850" cy="1293523"/>
          </a:xfrm>
        </p:grpSpPr>
        <p:sp>
          <p:nvSpPr>
            <p:cNvPr id="10"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5" name="Straight Connector 14"/>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710119" y="4539962"/>
              <a:ext cx="410797" cy="302167"/>
              <a:chOff x="4720337" y="4692361"/>
              <a:chExt cx="697102" cy="512762"/>
            </a:xfrm>
          </p:grpSpPr>
          <p:cxnSp>
            <p:nvCxnSpPr>
              <p:cNvPr id="18" name="Straight Connector 17"/>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Rectangle 20"/>
          <p:cNvSpPr/>
          <p:nvPr/>
        </p:nvSpPr>
        <p:spPr>
          <a:xfrm>
            <a:off x="6029555" y="5511915"/>
            <a:ext cx="676045" cy="1077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5688017" y="5455282"/>
            <a:ext cx="1359119" cy="913894"/>
            <a:chOff x="1576196" y="1992221"/>
            <a:chExt cx="1732500" cy="1164962"/>
          </a:xfrm>
        </p:grpSpPr>
        <p:pic>
          <p:nvPicPr>
            <p:cNvPr id="23" name="Picture 22"/>
            <p:cNvPicPr>
              <a:picLocks noChangeAspect="1"/>
            </p:cNvPicPr>
            <p:nvPr/>
          </p:nvPicPr>
          <p:blipFill>
            <a:blip r:embed="rId3"/>
            <a:stretch>
              <a:fillRect/>
            </a:stretch>
          </p:blipFill>
          <p:spPr>
            <a:xfrm>
              <a:off x="1576196" y="1992221"/>
              <a:ext cx="1732500" cy="1147500"/>
            </a:xfrm>
            <a:prstGeom prst="rect">
              <a:avLst/>
            </a:prstGeom>
          </p:spPr>
        </p:pic>
        <p:sp>
          <p:nvSpPr>
            <p:cNvPr id="24"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2970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3" y="795564"/>
            <a:ext cx="9916054"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a:p>
            <a:endParaRPr lang="en-US" dirty="0"/>
          </a:p>
          <a:p>
            <a:r>
              <a:rPr lang="en-US" dirty="0"/>
              <a:t> The machine learning algorithm will create the function f.</a:t>
            </a:r>
          </a:p>
          <a:p>
            <a:endParaRPr lang="en-US" dirty="0"/>
          </a:p>
          <a:p>
            <a:r>
              <a:rPr lang="en-US" dirty="0">
                <a:solidFill>
                  <a:schemeClr val="tx2">
                    <a:lumMod val="60000"/>
                    <a:lumOff val="40000"/>
                  </a:schemeClr>
                </a:solidFill>
              </a:rPr>
              <a:t>The predicted value of y for a new x is sign(f(x)).</a:t>
            </a:r>
          </a:p>
        </p:txBody>
      </p:sp>
    </p:spTree>
    <p:extLst>
      <p:ext uri="{BB962C8B-B14F-4D97-AF65-F5344CB8AC3E}">
        <p14:creationId xmlns:p14="http://schemas.microsoft.com/office/powerpoint/2010/main" val="47542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p:txBody>
          <a:bodyPr/>
          <a:lstStyle/>
          <a:p>
            <a:r>
              <a:rPr lang="en-US" dirty="0"/>
              <a:t>Yes/No questions – binary classification</a:t>
            </a:r>
          </a:p>
          <a:p>
            <a:r>
              <a:rPr lang="en-US" dirty="0"/>
              <a:t>automatic handwriting recognition, speech recognition, biometrics, document classification, spam detection, predicting credit default risk, detecting credit card fraud, predicting customer churn, predicting medical outcomes (strokes, side effects, etc.)</a:t>
            </a:r>
          </a:p>
        </p:txBody>
      </p:sp>
    </p:spTree>
    <p:extLst>
      <p:ext uri="{BB962C8B-B14F-4D97-AF65-F5344CB8AC3E}">
        <p14:creationId xmlns:p14="http://schemas.microsoft.com/office/powerpoint/2010/main" val="221512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Classification – Predict answers to Yes/No questions</a:t>
            </a:r>
          </a:p>
          <a:p>
            <a:r>
              <a:rPr lang="en-GB" dirty="0"/>
              <a:t>Regression – Predict real values</a:t>
            </a:r>
          </a:p>
          <a:p>
            <a:r>
              <a:rPr lang="en-GB" dirty="0"/>
              <a:t>Clustering – Find patterns of similar objects</a:t>
            </a:r>
          </a:p>
          <a:p>
            <a:r>
              <a:rPr lang="en-GB" dirty="0"/>
              <a:t>How to Evaluate Machine Learning Models</a:t>
            </a:r>
          </a:p>
        </p:txBody>
      </p:sp>
      <p:sp>
        <p:nvSpPr>
          <p:cNvPr id="2" name="Title 1"/>
          <p:cNvSpPr>
            <a:spLocks noGrp="1"/>
          </p:cNvSpPr>
          <p:nvPr>
            <p:ph type="title"/>
          </p:nvPr>
        </p:nvSpPr>
        <p:spPr/>
        <p:txBody>
          <a:bodyPr/>
          <a:lstStyle/>
          <a:p>
            <a:r>
              <a:rPr lang="en-US" dirty="0"/>
              <a:t>Introduction to Machine Learning</a:t>
            </a:r>
          </a:p>
        </p:txBody>
      </p:sp>
    </p:spTree>
    <p:extLst>
      <p:ext uri="{BB962C8B-B14F-4D97-AF65-F5344CB8AC3E}">
        <p14:creationId xmlns:p14="http://schemas.microsoft.com/office/powerpoint/2010/main" val="31834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p:txBody>
          <a:bodyPr/>
          <a:lstStyle/>
          <a:p>
            <a:r>
              <a:rPr lang="en-US" dirty="0"/>
              <a:t>Common algorithms:</a:t>
            </a:r>
          </a:p>
          <a:p>
            <a:pPr lvl="1"/>
            <a:r>
              <a:rPr lang="en-US" dirty="0"/>
              <a:t>Logistic Regression (with L1 or L2 regularization)</a:t>
            </a:r>
          </a:p>
          <a:p>
            <a:pPr lvl="1"/>
            <a:r>
              <a:rPr lang="en-US" dirty="0"/>
              <a:t>Decision Trees / Classification Trees / CART / C4.5 / C5.0</a:t>
            </a:r>
          </a:p>
          <a:p>
            <a:pPr lvl="1"/>
            <a:r>
              <a:rPr lang="en-US" dirty="0" err="1"/>
              <a:t>AdaBoost</a:t>
            </a:r>
            <a:r>
              <a:rPr lang="en-US" dirty="0"/>
              <a:t> (Boosted Decision Trees)</a:t>
            </a:r>
          </a:p>
          <a:p>
            <a:pPr lvl="1"/>
            <a:r>
              <a:rPr lang="en-US" dirty="0"/>
              <a:t>Support Vector Machines</a:t>
            </a:r>
          </a:p>
          <a:p>
            <a:pPr lvl="1"/>
            <a:r>
              <a:rPr lang="en-US" dirty="0"/>
              <a:t>Random Forests </a:t>
            </a:r>
          </a:p>
          <a:p>
            <a:pPr lvl="1"/>
            <a:r>
              <a:rPr lang="en-US" dirty="0"/>
              <a:t>Neural Networks</a:t>
            </a:r>
          </a:p>
          <a:p>
            <a:r>
              <a:rPr lang="en-US" dirty="0"/>
              <a:t>You never need to program these.</a:t>
            </a:r>
          </a:p>
        </p:txBody>
      </p:sp>
    </p:spTree>
    <p:extLst>
      <p:ext uri="{BB962C8B-B14F-4D97-AF65-F5344CB8AC3E}">
        <p14:creationId xmlns:p14="http://schemas.microsoft.com/office/powerpoint/2010/main" val="2120290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357603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Regression</a:t>
            </a:r>
          </a:p>
        </p:txBody>
      </p:sp>
    </p:spTree>
    <p:extLst>
      <p:ext uri="{BB962C8B-B14F-4D97-AF65-F5344CB8AC3E}">
        <p14:creationId xmlns:p14="http://schemas.microsoft.com/office/powerpoint/2010/main" val="152787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sz="quarter" idx="10"/>
          </p:nvPr>
        </p:nvSpPr>
        <p:spPr>
          <a:xfrm>
            <a:off x="379413" y="1752600"/>
            <a:ext cx="11525250" cy="4926014"/>
          </a:xfrm>
        </p:spPr>
        <p:txBody>
          <a:bodyPr/>
          <a:lstStyle/>
          <a:p>
            <a:r>
              <a:rPr lang="en-US" dirty="0"/>
              <a:t>For predicting real-valued outcomes:</a:t>
            </a:r>
          </a:p>
          <a:p>
            <a:pPr lvl="1"/>
            <a:r>
              <a:rPr lang="en-US"/>
              <a:t>How many customers will arrive at our website next week?</a:t>
            </a:r>
          </a:p>
          <a:p>
            <a:pPr lvl="1"/>
            <a:r>
              <a:rPr lang="en-US"/>
              <a:t>How many tv’s will we sell next year?</a:t>
            </a:r>
          </a:p>
          <a:p>
            <a:pPr lvl="1"/>
            <a:r>
              <a:rPr lang="en-US" dirty="0"/>
              <a:t>Can we predict someone’s income from their click through information?</a:t>
            </a:r>
          </a:p>
          <a:p>
            <a:pPr lvl="1"/>
            <a:endParaRPr lang="en-US" dirty="0"/>
          </a:p>
        </p:txBody>
      </p:sp>
    </p:spTree>
    <p:extLst>
      <p:ext uri="{BB962C8B-B14F-4D97-AF65-F5344CB8AC3E}">
        <p14:creationId xmlns:p14="http://schemas.microsoft.com/office/powerpoint/2010/main" val="2679617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sz="quarter" idx="10"/>
          </p:nvPr>
        </p:nvSpPr>
        <p:spPr>
          <a:xfrm>
            <a:off x="337080" y="950782"/>
            <a:ext cx="9543520" cy="5290388"/>
          </a:xfrm>
        </p:spPr>
        <p:txBody>
          <a:bodyPr/>
          <a:lstStyle/>
          <a:p>
            <a:r>
              <a:rPr lang="en-US" dirty="0"/>
              <a:t>Each observation is represented by a set of numbers.</a:t>
            </a:r>
            <a:endParaRPr lang="en-US" i="1"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a:t>A person is represented as:  [   5      3     120     12      1       0   …..   ]          84</a:t>
            </a:r>
          </a:p>
          <a:p>
            <a:r>
              <a:rPr lang="en-US" sz="2800" dirty="0"/>
              <a:t>                                                   [   0      0      89        5      1       1   …..   ]          32</a:t>
            </a:r>
          </a:p>
          <a:p>
            <a:r>
              <a:rPr lang="en-US" sz="2800" dirty="0"/>
              <a:t>                                                   [   1      0      20        0      0       1   …..   ]         -10</a:t>
            </a:r>
          </a:p>
          <a:p>
            <a:r>
              <a:rPr lang="en-US" sz="2800" dirty="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sz="quarter" idx="10"/>
          </p:nvPr>
        </p:nvSpPr>
        <p:spPr>
          <a:xfrm>
            <a:off x="337080" y="950782"/>
            <a:ext cx="9454620" cy="5290388"/>
          </a:xfrm>
        </p:spPr>
        <p:txBody>
          <a:bodyPr/>
          <a:lstStyle/>
          <a:p>
            <a:r>
              <a:rPr lang="en-US" dirty="0"/>
              <a:t>Each observation is represented by a set of numbers.</a:t>
            </a:r>
            <a:endParaRPr lang="en-US" i="1" dirty="0"/>
          </a:p>
        </p:txBody>
      </p:sp>
      <p:sp>
        <p:nvSpPr>
          <p:cNvPr id="4" name="TextBox 3"/>
          <p:cNvSpPr txBox="1"/>
          <p:nvPr/>
        </p:nvSpPr>
        <p:spPr>
          <a:xfrm>
            <a:off x="508001" y="2102556"/>
            <a:ext cx="11139913" cy="2246769"/>
          </a:xfrm>
          <a:prstGeom prst="rect">
            <a:avLst/>
          </a:prstGeom>
          <a:noFill/>
        </p:spPr>
        <p:txBody>
          <a:bodyPr wrap="none" rtlCol="0">
            <a:spAutoFit/>
          </a:bodyPr>
          <a:lstStyle/>
          <a:p>
            <a:r>
              <a:rPr lang="en-US" sz="2800" dirty="0"/>
              <a:t>A person is represented as:  [   5   ]      					             84</a:t>
            </a:r>
          </a:p>
          <a:p>
            <a:r>
              <a:rPr lang="en-US" sz="2800" dirty="0"/>
              <a:t>                                                   [   0   ]                                                                 32</a:t>
            </a:r>
          </a:p>
          <a:p>
            <a:r>
              <a:rPr lang="en-US" sz="2800" dirty="0"/>
              <a:t>                                                   [   1   ]     					            -10</a:t>
            </a:r>
          </a:p>
          <a:p>
            <a:r>
              <a:rPr lang="en-US" sz="2800" dirty="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a:solidFill>
                  <a:srgbClr val="0000FF"/>
                </a:solidFill>
              </a:rPr>
              <a:t>Labels, called Y</a:t>
            </a:r>
            <a:endParaRPr lang="en-US" dirty="0">
              <a:solidFill>
                <a:srgbClr val="0000FF"/>
              </a:solidFill>
            </a:endParaRPr>
          </a:p>
        </p:txBody>
      </p:sp>
      <p:sp>
        <p:nvSpPr>
          <p:cNvPr id="15" name="TextBox 14"/>
          <p:cNvSpPr txBox="1"/>
          <p:nvPr/>
        </p:nvSpPr>
        <p:spPr>
          <a:xfrm>
            <a:off x="4025901" y="4648200"/>
            <a:ext cx="3499250" cy="523220"/>
          </a:xfrm>
          <a:prstGeom prst="rect">
            <a:avLst/>
          </a:prstGeom>
          <a:noFill/>
        </p:spPr>
        <p:txBody>
          <a:bodyPr wrap="none" rtlCol="0">
            <a:spAutoFit/>
          </a:bodyPr>
          <a:lstStyle/>
          <a:p>
            <a:r>
              <a:rPr lang="en-US" sz="2800" dirty="0">
                <a:solidFill>
                  <a:srgbClr val="0000FF"/>
                </a:solidFill>
              </a:rPr>
              <a:t>Single feature, called X</a:t>
            </a:r>
            <a:endParaRPr lang="en-US" dirty="0">
              <a:solidFill>
                <a:srgbClr val="0000FF"/>
              </a:solidFill>
            </a:endParaRPr>
          </a:p>
        </p:txBody>
      </p:sp>
      <p:sp>
        <p:nvSpPr>
          <p:cNvPr id="6" name="Up Arrow 5"/>
          <p:cNvSpPr/>
          <p:nvPr/>
        </p:nvSpPr>
        <p:spPr>
          <a:xfrm>
            <a:off x="4916311" y="40343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9"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regression model f that can predict label y for a new x.  </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a:p>
          <a:p>
            <a:r>
              <a:rPr lang="en-US" sz="2000" dirty="0"/>
              <a:t>f(x) = function(Number of Businessweek clicks) </a:t>
            </a:r>
          </a:p>
        </p:txBody>
      </p:sp>
      <p:sp>
        <p:nvSpPr>
          <p:cNvPr id="27" name="Freeform 26"/>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Oval 2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151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regression model f that can predict label y for a new x.  </a:t>
            </a:r>
          </a:p>
        </p:txBody>
      </p:sp>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a:p>
          <a:p>
            <a:r>
              <a:rPr lang="en-US" sz="2000" dirty="0"/>
              <a:t>f(x) = function(Number of Businessweek clicks) </a:t>
            </a:r>
          </a:p>
        </p:txBody>
      </p:sp>
      <p:sp>
        <p:nvSpPr>
          <p:cNvPr id="27" name="Freeform 26"/>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Oval 27"/>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433731" cy="369332"/>
          </a:xfrm>
          <a:prstGeom prst="rect">
            <a:avLst/>
          </a:prstGeom>
          <a:noFill/>
        </p:spPr>
        <p:txBody>
          <a:bodyPr wrap="none" rtlCol="0">
            <a:spAutoFit/>
          </a:bodyPr>
          <a:lstStyle/>
          <a:p>
            <a:r>
              <a:rPr lang="en-US"/>
              <a:t>(Overfitting?)</a:t>
            </a:r>
          </a:p>
        </p:txBody>
      </p:sp>
      <p:sp>
        <p:nvSpPr>
          <p:cNvPr id="25" name="Oval 24"/>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6228646" y="2173413"/>
            <a:ext cx="1188772" cy="523220"/>
          </a:xfrm>
          <a:prstGeom prst="rect">
            <a:avLst/>
          </a:prstGeom>
          <a:noFill/>
        </p:spPr>
        <p:txBody>
          <a:bodyPr wrap="none" rtlCol="0">
            <a:spAutoFit/>
          </a:bodyPr>
          <a:lstStyle/>
          <a:p>
            <a:r>
              <a:rPr lang="en-US" sz="2800" dirty="0"/>
              <a:t>1,000K</a:t>
            </a:r>
          </a:p>
        </p:txBody>
      </p:sp>
    </p:spTree>
    <p:extLst>
      <p:ext uri="{BB962C8B-B14F-4D97-AF65-F5344CB8AC3E}">
        <p14:creationId xmlns:p14="http://schemas.microsoft.com/office/powerpoint/2010/main" val="957151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8" name="TextBox 7"/>
          <p:cNvSpPr txBox="1"/>
          <p:nvPr/>
        </p:nvSpPr>
        <p:spPr>
          <a:xfrm>
            <a:off x="194734" y="2964892"/>
            <a:ext cx="5545666" cy="1015663"/>
          </a:xfrm>
          <a:prstGeom prst="rect">
            <a:avLst/>
          </a:prstGeom>
          <a:noFill/>
        </p:spPr>
        <p:txBody>
          <a:bodyPr wrap="square" rtlCol="0">
            <a:spAutoFit/>
          </a:bodyPr>
          <a:lstStyle/>
          <a:p>
            <a:endParaRPr lang="en-US" sz="2000" dirty="0"/>
          </a:p>
          <a:p>
            <a:r>
              <a:rPr lang="en-US" sz="2000" dirty="0"/>
              <a:t>f(x) = function(Number of Businessweek clicks)</a:t>
            </a:r>
          </a:p>
          <a:p>
            <a:r>
              <a:rPr lang="en-US" sz="2000" dirty="0"/>
              <a:t>       = 5K*Number of Businessweek clicks + 100K</a:t>
            </a:r>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567294" cy="369332"/>
          </a:xfrm>
          <a:prstGeom prst="rect">
            <a:avLst/>
          </a:prstGeom>
          <a:noFill/>
        </p:spPr>
        <p:txBody>
          <a:bodyPr wrap="none" rtlCol="0">
            <a:spAutoFit/>
          </a:bodyPr>
          <a:lstStyle/>
          <a:p>
            <a:r>
              <a:rPr lang="en-US"/>
              <a:t>(Underfitting?)</a:t>
            </a:r>
          </a:p>
        </p:txBody>
      </p:sp>
      <p:cxnSp>
        <p:nvCxnSpPr>
          <p:cNvPr id="26" name="Straight Connector 25"/>
          <p:cNvCxnSpPr/>
          <p:nvPr/>
        </p:nvCxnSpPr>
        <p:spPr>
          <a:xfrm flipV="1">
            <a:off x="6096000" y="3009900"/>
            <a:ext cx="4991100" cy="15621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4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regression model f that can predict label y for a new x.  </a:t>
            </a:r>
          </a:p>
        </p:txBody>
      </p:sp>
    </p:spTree>
    <p:extLst>
      <p:ext uri="{BB962C8B-B14F-4D97-AF65-F5344CB8AC3E}">
        <p14:creationId xmlns:p14="http://schemas.microsoft.com/office/powerpoint/2010/main" val="957151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regression model f that can predict label y for a new x.  </a:t>
            </a:r>
          </a:p>
        </p:txBody>
      </p:sp>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a:p>
          <a:p>
            <a:r>
              <a:rPr lang="en-US" sz="2000" dirty="0"/>
              <a:t>f(x) = function(Number of Businessweek clicks) </a:t>
            </a:r>
          </a:p>
        </p:txBody>
      </p:sp>
      <p:sp>
        <p:nvSpPr>
          <p:cNvPr id="28" name="Oval 27"/>
          <p:cNvSpPr/>
          <p:nvPr/>
        </p:nvSpPr>
        <p:spPr>
          <a:xfrm>
            <a:off x="6807200" y="40640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286981" cy="369332"/>
          </a:xfrm>
          <a:prstGeom prst="rect">
            <a:avLst/>
          </a:prstGeom>
          <a:noFill/>
        </p:spPr>
        <p:txBody>
          <a:bodyPr wrap="none" rtlCol="0">
            <a:spAutoFit/>
          </a:bodyPr>
          <a:lstStyle/>
          <a:p>
            <a:r>
              <a:rPr lang="en-US"/>
              <a:t>(Just right?)</a:t>
            </a:r>
          </a:p>
        </p:txBody>
      </p: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6438900" y="3479800"/>
            <a:ext cx="4318000" cy="1422400"/>
          </a:xfrm>
          <a:custGeom>
            <a:avLst/>
            <a:gdLst>
              <a:gd name="connsiteX0" fmla="*/ 0 w 4318000"/>
              <a:gd name="connsiteY0" fmla="*/ 1422400 h 1422400"/>
              <a:gd name="connsiteX1" fmla="*/ 596900 w 4318000"/>
              <a:gd name="connsiteY1" fmla="*/ 533400 h 1422400"/>
              <a:gd name="connsiteX2" fmla="*/ 1816100 w 4318000"/>
              <a:gd name="connsiteY2" fmla="*/ 215900 h 1422400"/>
              <a:gd name="connsiteX3" fmla="*/ 4318000 w 4318000"/>
              <a:gd name="connsiteY3" fmla="*/ 0 h 1422400"/>
            </a:gdLst>
            <a:ahLst/>
            <a:cxnLst>
              <a:cxn ang="0">
                <a:pos x="connsiteX0" y="connsiteY0"/>
              </a:cxn>
              <a:cxn ang="0">
                <a:pos x="connsiteX1" y="connsiteY1"/>
              </a:cxn>
              <a:cxn ang="0">
                <a:pos x="connsiteX2" y="connsiteY2"/>
              </a:cxn>
              <a:cxn ang="0">
                <a:pos x="connsiteX3" y="connsiteY3"/>
              </a:cxn>
            </a:cxnLst>
            <a:rect l="l" t="t" r="r" b="b"/>
            <a:pathLst>
              <a:path w="4318000" h="1422400">
                <a:moveTo>
                  <a:pt x="0" y="1422400"/>
                </a:moveTo>
                <a:cubicBezTo>
                  <a:pt x="147108" y="1078441"/>
                  <a:pt x="294217" y="734483"/>
                  <a:pt x="596900" y="533400"/>
                </a:cubicBezTo>
                <a:cubicBezTo>
                  <a:pt x="899583" y="332317"/>
                  <a:pt x="1195917" y="304800"/>
                  <a:pt x="1816100" y="215900"/>
                </a:cubicBezTo>
                <a:cubicBezTo>
                  <a:pt x="2436283" y="127000"/>
                  <a:pt x="4318000" y="0"/>
                  <a:pt x="4318000"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181100" y="4800600"/>
            <a:ext cx="3108543" cy="369332"/>
          </a:xfrm>
          <a:prstGeom prst="rect">
            <a:avLst/>
          </a:prstGeom>
          <a:noFill/>
        </p:spPr>
        <p:txBody>
          <a:bodyPr wrap="none" rtlCol="0">
            <a:spAutoFit/>
          </a:bodyPr>
          <a:lstStyle/>
          <a:p>
            <a:r>
              <a:rPr lang="en-US"/>
              <a:t>We’ll talk more about this later</a:t>
            </a:r>
          </a:p>
        </p:txBody>
      </p:sp>
      <p:sp>
        <p:nvSpPr>
          <p:cNvPr id="41" name="TextBox 40"/>
          <p:cNvSpPr txBox="1"/>
          <p:nvPr/>
        </p:nvSpPr>
        <p:spPr>
          <a:xfrm>
            <a:off x="6228646" y="2173413"/>
            <a:ext cx="1188772" cy="523220"/>
          </a:xfrm>
          <a:prstGeom prst="rect">
            <a:avLst/>
          </a:prstGeom>
          <a:noFill/>
        </p:spPr>
        <p:txBody>
          <a:bodyPr wrap="none" rtlCol="0">
            <a:spAutoFit/>
          </a:bodyPr>
          <a:lstStyle/>
          <a:p>
            <a:r>
              <a:rPr lang="en-US" sz="2800" dirty="0"/>
              <a:t>1,000K</a:t>
            </a:r>
          </a:p>
        </p:txBody>
      </p:sp>
    </p:spTree>
    <p:extLst>
      <p:ext uri="{BB962C8B-B14F-4D97-AF65-F5344CB8AC3E}">
        <p14:creationId xmlns:p14="http://schemas.microsoft.com/office/powerpoint/2010/main" val="95715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Classification</a:t>
            </a:r>
          </a:p>
        </p:txBody>
      </p:sp>
    </p:spTree>
    <p:extLst>
      <p:ext uri="{BB962C8B-B14F-4D97-AF65-F5344CB8AC3E}">
        <p14:creationId xmlns:p14="http://schemas.microsoft.com/office/powerpoint/2010/main" val="951063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8" name="TextBox 7"/>
          <p:cNvSpPr txBox="1"/>
          <p:nvPr/>
        </p:nvSpPr>
        <p:spPr>
          <a:xfrm>
            <a:off x="270934" y="2367992"/>
            <a:ext cx="10651066" cy="4401205"/>
          </a:xfrm>
          <a:prstGeom prst="rect">
            <a:avLst/>
          </a:prstGeom>
          <a:noFill/>
        </p:spPr>
        <p:txBody>
          <a:bodyPr wrap="square" rtlCol="0">
            <a:spAutoFit/>
          </a:bodyPr>
          <a:lstStyle/>
          <a:p>
            <a:r>
              <a:rPr lang="en-US" sz="2000" dirty="0"/>
              <a:t>Estimated income:</a:t>
            </a:r>
          </a:p>
          <a:p>
            <a:endParaRPr lang="en-US" sz="2000" dirty="0"/>
          </a:p>
          <a:p>
            <a:r>
              <a:rPr lang="en-US" sz="2000" dirty="0"/>
              <a:t>f(x) = function(Number of visits to upscale furniture websites, Number of Businessweek clicks, Number of distinct people emailed per day, Number of purchases of over 5K within the last month, Number of visits to airlines, etc.) </a:t>
            </a:r>
          </a:p>
          <a:p>
            <a:endParaRPr lang="en-US" sz="2000" dirty="0"/>
          </a:p>
          <a:p>
            <a:r>
              <a:rPr lang="en-US" sz="2000" dirty="0"/>
              <a:t>For instance,</a:t>
            </a:r>
          </a:p>
          <a:p>
            <a:r>
              <a:rPr lang="en-US" sz="2000" dirty="0"/>
              <a:t>f(x) = 3*Number of visits to upscale furniture websites </a:t>
            </a:r>
          </a:p>
          <a:p>
            <a:r>
              <a:rPr lang="en-US" sz="2000" dirty="0"/>
              <a:t>        +10*Number of Businessweek clicks</a:t>
            </a:r>
          </a:p>
          <a:p>
            <a:r>
              <a:rPr lang="en-US" sz="2000" dirty="0"/>
              <a:t>        +100*Number of distinct people emailed per day</a:t>
            </a:r>
          </a:p>
          <a:p>
            <a:r>
              <a:rPr lang="en-US" sz="2000" dirty="0"/>
              <a:t>        +2*Number of purchases of over 5K within the last month</a:t>
            </a:r>
          </a:p>
          <a:p>
            <a:r>
              <a:rPr lang="en-US" sz="2000" dirty="0"/>
              <a:t>        +10*Number of visits to airlines</a:t>
            </a:r>
          </a:p>
          <a:p>
            <a:endParaRPr lang="en-US" sz="2000" dirty="0"/>
          </a:p>
          <a:p>
            <a:r>
              <a:rPr lang="en-US" sz="2000" dirty="0"/>
              <a:t>But f(x) could be much more complicated</a:t>
            </a:r>
          </a:p>
        </p:txBody>
      </p:sp>
      <p:sp>
        <p:nvSpPr>
          <p:cNvPr id="3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regression model f that can predict label y for a new x.  </a:t>
            </a:r>
          </a:p>
        </p:txBody>
      </p:sp>
    </p:spTree>
    <p:extLst>
      <p:ext uri="{BB962C8B-B14F-4D97-AF65-F5344CB8AC3E}">
        <p14:creationId xmlns:p14="http://schemas.microsoft.com/office/powerpoint/2010/main" val="957151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Applications</a:t>
            </a:r>
          </a:p>
        </p:txBody>
      </p:sp>
      <p:sp>
        <p:nvSpPr>
          <p:cNvPr id="3" name="Content Placeholder 2"/>
          <p:cNvSpPr>
            <a:spLocks noGrp="1"/>
          </p:cNvSpPr>
          <p:nvPr>
            <p:ph sz="quarter" idx="10"/>
          </p:nvPr>
        </p:nvSpPr>
        <p:spPr/>
        <p:txBody>
          <a:bodyPr/>
          <a:lstStyle/>
          <a:p>
            <a:r>
              <a:rPr lang="en-US" dirty="0"/>
              <a:t>Predict monetary amounts</a:t>
            </a:r>
          </a:p>
          <a:p>
            <a:r>
              <a:rPr lang="en-US" dirty="0"/>
              <a:t>Predict consumption or demand for products/energy</a:t>
            </a:r>
          </a:p>
        </p:txBody>
      </p:sp>
    </p:spTree>
    <p:extLst>
      <p:ext uri="{BB962C8B-B14F-4D97-AF65-F5344CB8AC3E}">
        <p14:creationId xmlns:p14="http://schemas.microsoft.com/office/powerpoint/2010/main" val="3974363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Supervised Learning</a:t>
            </a:r>
          </a:p>
        </p:txBody>
      </p:sp>
      <p:sp>
        <p:nvSpPr>
          <p:cNvPr id="3" name="Content Placeholder 2"/>
          <p:cNvSpPr>
            <a:spLocks noGrp="1"/>
          </p:cNvSpPr>
          <p:nvPr>
            <p:ph sz="quarter" idx="10"/>
          </p:nvPr>
        </p:nvSpPr>
        <p:spPr>
          <a:xfrm>
            <a:off x="379413" y="1015693"/>
            <a:ext cx="9932987" cy="5290388"/>
          </a:xfrm>
        </p:spPr>
        <p:txBody>
          <a:bodyPr/>
          <a:lstStyle/>
          <a:p>
            <a:r>
              <a:rPr lang="en-US" dirty="0"/>
              <a:t>“Supervised” means that the training data has ground truth labels to learn from. Classification and Regression are supervised learning problems.</a:t>
            </a:r>
          </a:p>
          <a:p>
            <a:r>
              <a:rPr lang="en-US" dirty="0"/>
              <a:t>(Supervised) classification often has +1 or -1 labels. </a:t>
            </a:r>
          </a:p>
          <a:p>
            <a:r>
              <a:rPr lang="en-US" dirty="0"/>
              <a:t>(Supervised) regression has numerical labels.</a:t>
            </a:r>
          </a:p>
          <a:p>
            <a:r>
              <a:rPr lang="en-US" dirty="0"/>
              <a:t>Supervised learning algorithms are much easier to evaluate than unsupervised ones.</a:t>
            </a:r>
          </a:p>
        </p:txBody>
      </p:sp>
    </p:spTree>
    <p:extLst>
      <p:ext uri="{BB962C8B-B14F-4D97-AF65-F5344CB8AC3E}">
        <p14:creationId xmlns:p14="http://schemas.microsoft.com/office/powerpoint/2010/main" val="3497302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a:t>Publishing Web Services</a:t>
            </a:r>
          </a:p>
        </p:txBody>
      </p:sp>
    </p:spTree>
    <p:extLst>
      <p:ext uri="{BB962C8B-B14F-4D97-AF65-F5344CB8AC3E}">
        <p14:creationId xmlns:p14="http://schemas.microsoft.com/office/powerpoint/2010/main" val="2158305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Overview of web services</a:t>
            </a:r>
          </a:p>
          <a:p>
            <a:r>
              <a:rPr lang="en-GB" dirty="0">
                <a:latin typeface="Segoe"/>
              </a:rPr>
              <a:t>Publishing models as a web service</a:t>
            </a:r>
          </a:p>
          <a:p>
            <a:r>
              <a:rPr lang="en-GB" dirty="0">
                <a:latin typeface="Segoe"/>
              </a:rPr>
              <a:t>Using web services from Excel</a:t>
            </a:r>
          </a:p>
          <a:p>
            <a:endParaRPr lang="en-GB" dirty="0">
              <a:latin typeface="Segoe"/>
            </a:endParaRPr>
          </a:p>
          <a:p>
            <a:endParaRPr lang="en-GB" dirty="0">
              <a:latin typeface="Segoe"/>
            </a:endParaRPr>
          </a:p>
        </p:txBody>
      </p:sp>
      <p:sp>
        <p:nvSpPr>
          <p:cNvPr id="2" name="Title 1"/>
          <p:cNvSpPr>
            <a:spLocks noGrp="1"/>
          </p:cNvSpPr>
          <p:nvPr>
            <p:ph type="title"/>
          </p:nvPr>
        </p:nvSpPr>
        <p:spPr/>
        <p:txBody>
          <a:bodyPr/>
          <a:lstStyle/>
          <a:p>
            <a:r>
              <a:rPr lang="en-US" dirty="0">
                <a:latin typeface="Segoe"/>
              </a:rPr>
              <a:t>Overview</a:t>
            </a:r>
          </a:p>
        </p:txBody>
      </p:sp>
    </p:spTree>
    <p:extLst>
      <p:ext uri="{BB962C8B-B14F-4D97-AF65-F5344CB8AC3E}">
        <p14:creationId xmlns:p14="http://schemas.microsoft.com/office/powerpoint/2010/main" val="167657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Publish machine learning solutions</a:t>
            </a:r>
          </a:p>
          <a:p>
            <a:pPr lvl="1"/>
            <a:r>
              <a:rPr lang="en-GB" sz="3200" dirty="0">
                <a:latin typeface="Segoe"/>
              </a:rPr>
              <a:t>Enable users to take action!</a:t>
            </a:r>
          </a:p>
          <a:p>
            <a:r>
              <a:rPr lang="en-GB" dirty="0">
                <a:latin typeface="Segoe"/>
              </a:rPr>
              <a:t>Numerical and graphical results</a:t>
            </a:r>
          </a:p>
          <a:p>
            <a:r>
              <a:rPr lang="en-GB" dirty="0">
                <a:latin typeface="Segoe"/>
              </a:rPr>
              <a:t>Integrate with desktop tools</a:t>
            </a:r>
          </a:p>
          <a:p>
            <a:pPr lvl="1"/>
            <a:r>
              <a:rPr lang="en-GB" sz="3200" dirty="0">
                <a:latin typeface="Segoe"/>
              </a:rPr>
              <a:t>BI tools</a:t>
            </a:r>
          </a:p>
          <a:p>
            <a:pPr lvl="1"/>
            <a:r>
              <a:rPr lang="en-GB" sz="3200" dirty="0">
                <a:latin typeface="Segoe"/>
              </a:rPr>
              <a:t>Excel</a:t>
            </a:r>
          </a:p>
          <a:p>
            <a:r>
              <a:rPr lang="en-GB" dirty="0">
                <a:latin typeface="Segoe"/>
              </a:rPr>
              <a:t>Interactive and batch operations</a:t>
            </a:r>
          </a:p>
          <a:p>
            <a:endParaRPr lang="en-GB" dirty="0">
              <a:latin typeface="Segoe"/>
            </a:endParaRPr>
          </a:p>
          <a:p>
            <a:endParaRPr lang="en-GB" dirty="0">
              <a:latin typeface="Segoe"/>
            </a:endParaRPr>
          </a:p>
        </p:txBody>
      </p:sp>
      <p:sp>
        <p:nvSpPr>
          <p:cNvPr id="2" name="Title 1"/>
          <p:cNvSpPr>
            <a:spLocks noGrp="1"/>
          </p:cNvSpPr>
          <p:nvPr>
            <p:ph type="title"/>
          </p:nvPr>
        </p:nvSpPr>
        <p:spPr/>
        <p:txBody>
          <a:bodyPr/>
          <a:lstStyle/>
          <a:p>
            <a:r>
              <a:rPr lang="en-US" dirty="0">
                <a:latin typeface="Segoe"/>
              </a:rPr>
              <a:t>Why Web Services?</a:t>
            </a:r>
          </a:p>
        </p:txBody>
      </p:sp>
    </p:spTree>
    <p:extLst>
      <p:ext uri="{BB962C8B-B14F-4D97-AF65-F5344CB8AC3E}">
        <p14:creationId xmlns:p14="http://schemas.microsoft.com/office/powerpoint/2010/main" val="124829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1076" y="1166648"/>
            <a:ext cx="3547241" cy="5234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5764" y="151234"/>
            <a:ext cx="9753599" cy="1063487"/>
          </a:xfrm>
        </p:spPr>
        <p:txBody>
          <a:bodyPr>
            <a:normAutofit/>
          </a:bodyPr>
          <a:lstStyle/>
          <a:p>
            <a:r>
              <a:rPr lang="en-US" sz="3400" dirty="0">
                <a:latin typeface="Segoe"/>
              </a:rPr>
              <a:t>What is a web service?</a:t>
            </a:r>
          </a:p>
        </p:txBody>
      </p:sp>
      <p:sp>
        <p:nvSpPr>
          <p:cNvPr id="3" name="Cloud 2"/>
          <p:cNvSpPr/>
          <p:nvPr/>
        </p:nvSpPr>
        <p:spPr>
          <a:xfrm>
            <a:off x="4099035" y="772510"/>
            <a:ext cx="4508938" cy="4729656"/>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nvPr>
        </p:nvGraphicFramePr>
        <p:xfrm>
          <a:off x="680529" y="1734961"/>
          <a:ext cx="2855310" cy="1554480"/>
        </p:xfrm>
        <a:graphic>
          <a:graphicData uri="http://schemas.openxmlformats.org/drawingml/2006/table">
            <a:tbl>
              <a:tblPr firstRow="1" bandRow="1">
                <a:tableStyleId>{5C22544A-7EE6-4342-B048-85BDC9FD1C3A}</a:tableStyleId>
              </a:tblPr>
              <a:tblGrid>
                <a:gridCol w="1427655">
                  <a:extLst>
                    <a:ext uri="{9D8B030D-6E8A-4147-A177-3AD203B41FA5}">
                      <a16:colId xmlns:a16="http://schemas.microsoft.com/office/drawing/2014/main" val="20000"/>
                    </a:ext>
                  </a:extLst>
                </a:gridCol>
                <a:gridCol w="1427655">
                  <a:extLst>
                    <a:ext uri="{9D8B030D-6E8A-4147-A177-3AD203B41FA5}">
                      <a16:colId xmlns:a16="http://schemas.microsoft.com/office/drawing/2014/main" val="20001"/>
                    </a:ext>
                  </a:extLst>
                </a:gridCol>
              </a:tblGrid>
              <a:tr h="0">
                <a:tc>
                  <a:txBody>
                    <a:bodyPr/>
                    <a:lstStyle/>
                    <a:p>
                      <a:r>
                        <a:rPr lang="en-US" sz="2800" dirty="0"/>
                        <a:t>Col1</a:t>
                      </a:r>
                    </a:p>
                  </a:txBody>
                  <a:tcPr/>
                </a:tc>
                <a:tc>
                  <a:txBody>
                    <a:bodyPr/>
                    <a:lstStyle/>
                    <a:p>
                      <a:r>
                        <a:rPr lang="en-US" sz="2800" dirty="0"/>
                        <a:t>Col2</a:t>
                      </a:r>
                    </a:p>
                  </a:txBody>
                  <a:tcPr/>
                </a:tc>
                <a:extLst>
                  <a:ext uri="{0D108BD9-81ED-4DB2-BD59-A6C34878D82A}">
                    <a16:rowId xmlns:a16="http://schemas.microsoft.com/office/drawing/2014/main" val="10000"/>
                  </a:ext>
                </a:extLst>
              </a:tr>
              <a:tr h="370840">
                <a:tc>
                  <a:txBody>
                    <a:bodyPr/>
                    <a:lstStyle/>
                    <a:p>
                      <a:r>
                        <a:rPr lang="en-US" sz="2800" dirty="0"/>
                        <a:t>Val11</a:t>
                      </a:r>
                    </a:p>
                  </a:txBody>
                  <a:tcPr/>
                </a:tc>
                <a:tc>
                  <a:txBody>
                    <a:bodyPr/>
                    <a:lstStyle/>
                    <a:p>
                      <a:r>
                        <a:rPr lang="en-US" sz="2800" dirty="0"/>
                        <a:t>Val12</a:t>
                      </a:r>
                    </a:p>
                  </a:txBody>
                  <a:tcPr/>
                </a:tc>
                <a:extLst>
                  <a:ext uri="{0D108BD9-81ED-4DB2-BD59-A6C34878D82A}">
                    <a16:rowId xmlns:a16="http://schemas.microsoft.com/office/drawing/2014/main" val="10001"/>
                  </a:ext>
                </a:extLst>
              </a:tr>
              <a:tr h="370840">
                <a:tc>
                  <a:txBody>
                    <a:bodyPr/>
                    <a:lstStyle/>
                    <a:p>
                      <a:r>
                        <a:rPr lang="en-US" sz="2800" dirty="0"/>
                        <a:t>Val21</a:t>
                      </a:r>
                    </a:p>
                  </a:txBody>
                  <a:tcPr/>
                </a:tc>
                <a:tc>
                  <a:txBody>
                    <a:bodyPr/>
                    <a:lstStyle/>
                    <a:p>
                      <a:r>
                        <a:rPr lang="en-US" sz="2800" dirty="0"/>
                        <a:t>Val22</a:t>
                      </a:r>
                    </a:p>
                  </a:txBody>
                  <a:tcPr/>
                </a:tc>
                <a:extLst>
                  <a:ext uri="{0D108BD9-81ED-4DB2-BD59-A6C34878D82A}">
                    <a16:rowId xmlns:a16="http://schemas.microsoft.com/office/drawing/2014/main" val="10002"/>
                  </a:ext>
                </a:extLst>
              </a:tr>
            </a:tbl>
          </a:graphicData>
        </a:graphic>
      </p:graphicFrame>
      <p:sp>
        <p:nvSpPr>
          <p:cNvPr id="8" name="Oval 7"/>
          <p:cNvSpPr/>
          <p:nvPr/>
        </p:nvSpPr>
        <p:spPr>
          <a:xfrm>
            <a:off x="9080939" y="2191408"/>
            <a:ext cx="2349062" cy="2199288"/>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Azure ML Service</a:t>
            </a:r>
          </a:p>
        </p:txBody>
      </p:sp>
      <p:sp>
        <p:nvSpPr>
          <p:cNvPr id="9" name="Arc 8"/>
          <p:cNvSpPr/>
          <p:nvPr/>
        </p:nvSpPr>
        <p:spPr>
          <a:xfrm rot="287680">
            <a:off x="3562974" y="1974575"/>
            <a:ext cx="5770709" cy="890863"/>
          </a:xfrm>
          <a:prstGeom prst="arc">
            <a:avLst>
              <a:gd name="adj1" fmla="val 10781907"/>
              <a:gd name="adj2" fmla="val 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5" name="Table 14"/>
          <p:cNvGraphicFramePr>
            <a:graphicFrameLocks noGrp="1"/>
          </p:cNvGraphicFramePr>
          <p:nvPr>
            <p:extLst/>
          </p:nvPr>
        </p:nvGraphicFramePr>
        <p:xfrm>
          <a:off x="1825926" y="4045372"/>
          <a:ext cx="1427655" cy="1554480"/>
        </p:xfrm>
        <a:graphic>
          <a:graphicData uri="http://schemas.openxmlformats.org/drawingml/2006/table">
            <a:tbl>
              <a:tblPr firstRow="1" bandRow="1">
                <a:tableStyleId>{5C22544A-7EE6-4342-B048-85BDC9FD1C3A}</a:tableStyleId>
              </a:tblPr>
              <a:tblGrid>
                <a:gridCol w="1427655">
                  <a:extLst>
                    <a:ext uri="{9D8B030D-6E8A-4147-A177-3AD203B41FA5}">
                      <a16:colId xmlns:a16="http://schemas.microsoft.com/office/drawing/2014/main" val="20000"/>
                    </a:ext>
                  </a:extLst>
                </a:gridCol>
              </a:tblGrid>
              <a:tr h="0">
                <a:tc>
                  <a:txBody>
                    <a:bodyPr/>
                    <a:lstStyle/>
                    <a:p>
                      <a:r>
                        <a:rPr lang="en-US" sz="2800" dirty="0"/>
                        <a:t>Score</a:t>
                      </a:r>
                    </a:p>
                  </a:txBody>
                  <a:tcPr/>
                </a:tc>
                <a:extLst>
                  <a:ext uri="{0D108BD9-81ED-4DB2-BD59-A6C34878D82A}">
                    <a16:rowId xmlns:a16="http://schemas.microsoft.com/office/drawing/2014/main" val="10000"/>
                  </a:ext>
                </a:extLst>
              </a:tr>
              <a:tr h="370840">
                <a:tc>
                  <a:txBody>
                    <a:bodyPr/>
                    <a:lstStyle/>
                    <a:p>
                      <a:r>
                        <a:rPr lang="en-US" sz="2800" dirty="0"/>
                        <a:t>Out1</a:t>
                      </a:r>
                    </a:p>
                  </a:txBody>
                  <a:tcPr/>
                </a:tc>
                <a:extLst>
                  <a:ext uri="{0D108BD9-81ED-4DB2-BD59-A6C34878D82A}">
                    <a16:rowId xmlns:a16="http://schemas.microsoft.com/office/drawing/2014/main" val="10001"/>
                  </a:ext>
                </a:extLst>
              </a:tr>
              <a:tr h="370840">
                <a:tc>
                  <a:txBody>
                    <a:bodyPr/>
                    <a:lstStyle/>
                    <a:p>
                      <a:r>
                        <a:rPr lang="en-US" sz="2800" dirty="0"/>
                        <a:t>Out2</a:t>
                      </a:r>
                    </a:p>
                  </a:txBody>
                  <a:tcPr/>
                </a:tc>
                <a:extLst>
                  <a:ext uri="{0D108BD9-81ED-4DB2-BD59-A6C34878D82A}">
                    <a16:rowId xmlns:a16="http://schemas.microsoft.com/office/drawing/2014/main" val="10002"/>
                  </a:ext>
                </a:extLst>
              </a:tr>
            </a:tbl>
          </a:graphicData>
        </a:graphic>
      </p:graphicFrame>
      <p:sp>
        <p:nvSpPr>
          <p:cNvPr id="16" name="Arc 15"/>
          <p:cNvSpPr/>
          <p:nvPr/>
        </p:nvSpPr>
        <p:spPr>
          <a:xfrm rot="20980791" flipH="1" flipV="1">
            <a:off x="3199854" y="3668426"/>
            <a:ext cx="5985313" cy="623097"/>
          </a:xfrm>
          <a:prstGeom prst="arc">
            <a:avLst>
              <a:gd name="adj1" fmla="val 10781907"/>
              <a:gd name="adj2" fmla="val 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31076" y="5877580"/>
            <a:ext cx="3547241" cy="523220"/>
          </a:xfrm>
          <a:prstGeom prst="rect">
            <a:avLst/>
          </a:prstGeom>
          <a:noFill/>
        </p:spPr>
        <p:txBody>
          <a:bodyPr wrap="square" rtlCol="0">
            <a:spAutoFit/>
          </a:bodyPr>
          <a:lstStyle/>
          <a:p>
            <a:pPr algn="ctr"/>
            <a:r>
              <a:rPr lang="en-US" sz="2800" b="1" dirty="0"/>
              <a:t>User Application</a:t>
            </a:r>
          </a:p>
        </p:txBody>
      </p:sp>
      <p:sp>
        <p:nvSpPr>
          <p:cNvPr id="19" name="TextBox 18"/>
          <p:cNvSpPr txBox="1"/>
          <p:nvPr/>
        </p:nvSpPr>
        <p:spPr>
          <a:xfrm>
            <a:off x="331075" y="3528123"/>
            <a:ext cx="3547241" cy="523220"/>
          </a:xfrm>
          <a:prstGeom prst="rect">
            <a:avLst/>
          </a:prstGeom>
          <a:noFill/>
        </p:spPr>
        <p:txBody>
          <a:bodyPr wrap="square" rtlCol="0">
            <a:spAutoFit/>
          </a:bodyPr>
          <a:lstStyle/>
          <a:p>
            <a:pPr algn="ctr"/>
            <a:r>
              <a:rPr lang="en-US" sz="2800" b="1" dirty="0"/>
              <a:t>Output</a:t>
            </a:r>
          </a:p>
        </p:txBody>
      </p:sp>
      <p:sp>
        <p:nvSpPr>
          <p:cNvPr id="20" name="TextBox 19"/>
          <p:cNvSpPr txBox="1"/>
          <p:nvPr/>
        </p:nvSpPr>
        <p:spPr>
          <a:xfrm>
            <a:off x="483475" y="1214721"/>
            <a:ext cx="3547241" cy="523220"/>
          </a:xfrm>
          <a:prstGeom prst="rect">
            <a:avLst/>
          </a:prstGeom>
          <a:noFill/>
        </p:spPr>
        <p:txBody>
          <a:bodyPr wrap="square" rtlCol="0">
            <a:spAutoFit/>
          </a:bodyPr>
          <a:lstStyle/>
          <a:p>
            <a:pPr algn="ctr"/>
            <a:r>
              <a:rPr lang="en-US" sz="2800" b="1" dirty="0"/>
              <a:t>Input</a:t>
            </a:r>
          </a:p>
        </p:txBody>
      </p:sp>
      <p:sp>
        <p:nvSpPr>
          <p:cNvPr id="21" name="TextBox 20"/>
          <p:cNvSpPr txBox="1"/>
          <p:nvPr/>
        </p:nvSpPr>
        <p:spPr>
          <a:xfrm>
            <a:off x="4674707" y="1403224"/>
            <a:ext cx="3547241" cy="523220"/>
          </a:xfrm>
          <a:prstGeom prst="rect">
            <a:avLst/>
          </a:prstGeom>
          <a:noFill/>
        </p:spPr>
        <p:txBody>
          <a:bodyPr wrap="square" rtlCol="0">
            <a:spAutoFit/>
          </a:bodyPr>
          <a:lstStyle/>
          <a:p>
            <a:pPr algn="ctr"/>
            <a:r>
              <a:rPr lang="en-US" sz="2800" b="1" dirty="0"/>
              <a:t>Request</a:t>
            </a:r>
          </a:p>
        </p:txBody>
      </p:sp>
      <p:sp>
        <p:nvSpPr>
          <p:cNvPr id="22" name="TextBox 21"/>
          <p:cNvSpPr txBox="1"/>
          <p:nvPr/>
        </p:nvSpPr>
        <p:spPr>
          <a:xfrm>
            <a:off x="4579883" y="3541683"/>
            <a:ext cx="3547241" cy="523220"/>
          </a:xfrm>
          <a:prstGeom prst="rect">
            <a:avLst/>
          </a:prstGeom>
          <a:noFill/>
        </p:spPr>
        <p:txBody>
          <a:bodyPr wrap="square" rtlCol="0">
            <a:spAutoFit/>
          </a:bodyPr>
          <a:lstStyle/>
          <a:p>
            <a:pPr algn="ctr"/>
            <a:r>
              <a:rPr lang="en-US" sz="2800" b="1" dirty="0"/>
              <a:t>Response</a:t>
            </a:r>
          </a:p>
        </p:txBody>
      </p:sp>
      <p:sp>
        <p:nvSpPr>
          <p:cNvPr id="23" name="Oval 22"/>
          <p:cNvSpPr/>
          <p:nvPr/>
        </p:nvSpPr>
        <p:spPr>
          <a:xfrm>
            <a:off x="8726215" y="1734961"/>
            <a:ext cx="236483" cy="3529573"/>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070835" y="5264534"/>
            <a:ext cx="3547241" cy="954107"/>
          </a:xfrm>
          <a:prstGeom prst="rect">
            <a:avLst/>
          </a:prstGeom>
          <a:noFill/>
        </p:spPr>
        <p:txBody>
          <a:bodyPr wrap="square" rtlCol="0">
            <a:spAutoFit/>
          </a:bodyPr>
          <a:lstStyle/>
          <a:p>
            <a:pPr algn="ctr"/>
            <a:r>
              <a:rPr lang="en-US" sz="2800" b="1" dirty="0"/>
              <a:t>Secure</a:t>
            </a:r>
          </a:p>
          <a:p>
            <a:pPr algn="ctr"/>
            <a:r>
              <a:rPr lang="en-US" sz="2800" b="1" dirty="0"/>
              <a:t>end point</a:t>
            </a:r>
          </a:p>
        </p:txBody>
      </p:sp>
    </p:spTree>
    <p:extLst>
      <p:ext uri="{BB962C8B-B14F-4D97-AF65-F5344CB8AC3E}">
        <p14:creationId xmlns:p14="http://schemas.microsoft.com/office/powerpoint/2010/main" val="218005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8" grpId="0" animBg="1"/>
      <p:bldP spid="9" grpId="0" animBg="1"/>
      <p:bldP spid="16" grpId="0" animBg="1"/>
      <p:bldP spid="18" grpId="0"/>
      <p:bldP spid="19" grpId="0"/>
      <p:bldP spid="20" grpId="0"/>
      <p:bldP spid="21" grpId="0"/>
      <p:bldP spid="22" grpId="0"/>
      <p:bldP spid="23" grpId="0" animBg="1"/>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Azure ML Web Services Data Flow</a:t>
            </a:r>
          </a:p>
        </p:txBody>
      </p:sp>
      <p:sp>
        <p:nvSpPr>
          <p:cNvPr id="4" name="Rectangle 3"/>
          <p:cNvSpPr/>
          <p:nvPr/>
        </p:nvSpPr>
        <p:spPr bwMode="auto">
          <a:xfrm>
            <a:off x="2511707" y="3285061"/>
            <a:ext cx="6099858"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lang="en-US" sz="2800" b="1" dirty="0">
                <a:latin typeface="Verdana" panose="020B0604030504040204" pitchFamily="34" charset="0"/>
                <a:ea typeface="Verdana" panose="020B0604030504040204" pitchFamily="34" charset="0"/>
                <a:cs typeface="Verdana" panose="020B0604030504040204" pitchFamily="34" charset="0"/>
              </a:rPr>
              <a:t>Score Trained Model</a:t>
            </a:r>
            <a:endParaRPr kumimoji="0" lang="en-US" sz="28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bwMode="auto">
          <a:xfrm>
            <a:off x="2511707" y="4079327"/>
            <a:ext cx="6099857"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Verdana" pitchFamily="34" charset="0"/>
              </a:rPr>
              <a:t>Output Transformation</a:t>
            </a:r>
          </a:p>
        </p:txBody>
      </p:sp>
      <p:cxnSp>
        <p:nvCxnSpPr>
          <p:cNvPr id="6" name="Straight Arrow Connector 5"/>
          <p:cNvCxnSpPr/>
          <p:nvPr/>
        </p:nvCxnSpPr>
        <p:spPr bwMode="auto">
          <a:xfrm>
            <a:off x="5527101" y="3808281"/>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7" name="Rectangle 6"/>
          <p:cNvSpPr/>
          <p:nvPr/>
        </p:nvSpPr>
        <p:spPr bwMode="auto">
          <a:xfrm>
            <a:off x="2511707" y="2490795"/>
            <a:ext cx="6099858"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Verdana" pitchFamily="34" charset="0"/>
              </a:rPr>
              <a:t>Input</a:t>
            </a:r>
            <a:r>
              <a:rPr kumimoji="0" lang="en-US" sz="2800" b="1" i="0" u="none" strike="noStrike" cap="none" normalizeH="0" dirty="0">
                <a:ln>
                  <a:noFill/>
                </a:ln>
                <a:solidFill>
                  <a:schemeClr val="tx1"/>
                </a:solidFill>
                <a:effectLst/>
                <a:latin typeface="Verdana" pitchFamily="34" charset="0"/>
              </a:rPr>
              <a:t> Transformations</a:t>
            </a:r>
            <a:endParaRPr kumimoji="0" lang="en-US" sz="2800" b="1" i="0" u="none" strike="noStrike" cap="none" normalizeH="0" baseline="0" dirty="0">
              <a:ln>
                <a:noFill/>
              </a:ln>
              <a:solidFill>
                <a:schemeClr val="tx1"/>
              </a:solidFill>
              <a:effectLst/>
              <a:latin typeface="Verdana" pitchFamily="34" charset="0"/>
            </a:endParaRPr>
          </a:p>
        </p:txBody>
      </p:sp>
      <p:cxnSp>
        <p:nvCxnSpPr>
          <p:cNvPr id="8" name="Straight Arrow Connector 7"/>
          <p:cNvCxnSpPr/>
          <p:nvPr/>
        </p:nvCxnSpPr>
        <p:spPr bwMode="auto">
          <a:xfrm>
            <a:off x="5546105" y="2210224"/>
            <a:ext cx="9525" cy="28057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5572993" y="3014015"/>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561636" y="4602547"/>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1" name="TextBox 10"/>
          <p:cNvSpPr txBox="1"/>
          <p:nvPr/>
        </p:nvSpPr>
        <p:spPr>
          <a:xfrm>
            <a:off x="3536255" y="1686580"/>
            <a:ext cx="3981691" cy="523220"/>
          </a:xfrm>
          <a:prstGeom prst="rect">
            <a:avLst/>
          </a:prstGeom>
          <a:noFill/>
        </p:spPr>
        <p:txBody>
          <a:bodyPr wrap="square" rtlCol="0">
            <a:spAutoFit/>
          </a:bodyPr>
          <a:lstStyle/>
          <a:p>
            <a:pPr algn="ctr"/>
            <a:r>
              <a:rPr lang="en-US" sz="2800" b="1" dirty="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rPr>
              <a:t>Published Input</a:t>
            </a:r>
          </a:p>
        </p:txBody>
      </p:sp>
      <p:sp>
        <p:nvSpPr>
          <p:cNvPr id="12" name="TextBox 11"/>
          <p:cNvSpPr txBox="1"/>
          <p:nvPr/>
        </p:nvSpPr>
        <p:spPr>
          <a:xfrm>
            <a:off x="2511708" y="4886982"/>
            <a:ext cx="6099856" cy="523220"/>
          </a:xfrm>
          <a:prstGeom prst="rect">
            <a:avLst/>
          </a:prstGeom>
          <a:noFill/>
        </p:spPr>
        <p:txBody>
          <a:bodyPr wrap="square" rtlCol="0">
            <a:spAutoFit/>
          </a:bodyPr>
          <a:lstStyle/>
          <a:p>
            <a:pPr algn="ctr"/>
            <a:r>
              <a:rPr lang="en-US" sz="2800" b="1" dirty="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rPr>
              <a:t>Published Output</a:t>
            </a:r>
          </a:p>
        </p:txBody>
      </p:sp>
    </p:spTree>
    <p:extLst>
      <p:ext uri="{BB962C8B-B14F-4D97-AF65-F5344CB8AC3E}">
        <p14:creationId xmlns:p14="http://schemas.microsoft.com/office/powerpoint/2010/main" val="9705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a:latin typeface="Segoe"/>
              </a:rPr>
              <a:t>Automated process</a:t>
            </a:r>
          </a:p>
          <a:p>
            <a:r>
              <a:rPr lang="en-GB" dirty="0">
                <a:latin typeface="Segoe"/>
              </a:rPr>
              <a:t>Creates end point</a:t>
            </a:r>
          </a:p>
          <a:p>
            <a:pPr lvl="1"/>
            <a:r>
              <a:rPr lang="en-GB" sz="3200" dirty="0">
                <a:latin typeface="Segoe"/>
              </a:rPr>
              <a:t>Unique URL</a:t>
            </a:r>
          </a:p>
          <a:p>
            <a:pPr lvl="1"/>
            <a:r>
              <a:rPr lang="en-GB" sz="3200" dirty="0">
                <a:latin typeface="Segoe"/>
              </a:rPr>
              <a:t>Keep API key secret!</a:t>
            </a:r>
          </a:p>
          <a:p>
            <a:pPr lvl="1"/>
            <a:r>
              <a:rPr lang="en-GB" sz="3200" dirty="0">
                <a:latin typeface="Segoe"/>
              </a:rPr>
              <a:t>RESTful API</a:t>
            </a:r>
          </a:p>
          <a:p>
            <a:pPr lvl="1"/>
            <a:r>
              <a:rPr lang="en-GB" sz="3200" dirty="0">
                <a:latin typeface="Segoe"/>
              </a:rPr>
              <a:t>Auto-generated code in C#, Python and R</a:t>
            </a:r>
          </a:p>
          <a:p>
            <a:r>
              <a:rPr lang="en-GB" dirty="0">
                <a:latin typeface="Segoe"/>
              </a:rPr>
              <a:t>Secure HTTPS connection</a:t>
            </a:r>
          </a:p>
          <a:p>
            <a:endParaRPr lang="en-GB" dirty="0">
              <a:latin typeface="Segoe"/>
            </a:endParaRPr>
          </a:p>
        </p:txBody>
      </p:sp>
      <p:sp>
        <p:nvSpPr>
          <p:cNvPr id="2" name="Title 1"/>
          <p:cNvSpPr>
            <a:spLocks noGrp="1"/>
          </p:cNvSpPr>
          <p:nvPr>
            <p:ph type="title"/>
          </p:nvPr>
        </p:nvSpPr>
        <p:spPr/>
        <p:txBody>
          <a:bodyPr/>
          <a:lstStyle/>
          <a:p>
            <a:r>
              <a:rPr lang="en-US" dirty="0">
                <a:latin typeface="Segoe"/>
              </a:rPr>
              <a:t>Publishing Azure ML web services </a:t>
            </a:r>
          </a:p>
        </p:txBody>
      </p:sp>
    </p:spTree>
    <p:extLst>
      <p:ext uri="{BB962C8B-B14F-4D97-AF65-F5344CB8AC3E}">
        <p14:creationId xmlns:p14="http://schemas.microsoft.com/office/powerpoint/2010/main" val="276075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a:latin typeface="Segoe"/>
              </a:rPr>
              <a:t>Data must flow straight though</a:t>
            </a:r>
          </a:p>
          <a:p>
            <a:pPr lvl="1"/>
            <a:r>
              <a:rPr lang="en-GB" sz="3200" dirty="0">
                <a:latin typeface="Segoe"/>
              </a:rPr>
              <a:t>Process single row at a time</a:t>
            </a:r>
          </a:p>
          <a:p>
            <a:pPr lvl="1"/>
            <a:r>
              <a:rPr lang="en-GB" sz="3200" dirty="0">
                <a:latin typeface="Segoe"/>
              </a:rPr>
              <a:t>No aggregations!</a:t>
            </a:r>
          </a:p>
          <a:p>
            <a:r>
              <a:rPr lang="en-GB" dirty="0">
                <a:latin typeface="Segoe"/>
              </a:rPr>
              <a:t>Most modules create a transform</a:t>
            </a:r>
          </a:p>
          <a:p>
            <a:r>
              <a:rPr lang="en-GB" dirty="0">
                <a:latin typeface="Segoe"/>
              </a:rPr>
              <a:t>Remove any modules requiring multiple data values - no transform</a:t>
            </a:r>
          </a:p>
          <a:p>
            <a:r>
              <a:rPr lang="en-GB" dirty="0">
                <a:latin typeface="Segoe"/>
              </a:rPr>
              <a:t>May need to edit R or Python code</a:t>
            </a:r>
          </a:p>
          <a:p>
            <a:r>
              <a:rPr lang="en-GB" dirty="0">
                <a:latin typeface="Segoe"/>
              </a:rPr>
              <a:t>Add Select Columns module to end </a:t>
            </a:r>
            <a:r>
              <a:rPr lang="en-GB">
                <a:latin typeface="Segoe"/>
              </a:rPr>
              <a:t>of data flow</a:t>
            </a:r>
            <a:endParaRPr lang="en-GB" dirty="0">
              <a:latin typeface="Segoe"/>
            </a:endParaRPr>
          </a:p>
          <a:p>
            <a:endParaRPr lang="en-GB" dirty="0">
              <a:latin typeface="Segoe"/>
            </a:endParaRPr>
          </a:p>
        </p:txBody>
      </p:sp>
      <p:sp>
        <p:nvSpPr>
          <p:cNvPr id="2" name="Title 1"/>
          <p:cNvSpPr>
            <a:spLocks noGrp="1"/>
          </p:cNvSpPr>
          <p:nvPr>
            <p:ph type="title"/>
          </p:nvPr>
        </p:nvSpPr>
        <p:spPr/>
        <p:txBody>
          <a:bodyPr/>
          <a:lstStyle/>
          <a:p>
            <a:r>
              <a:rPr lang="en-US" dirty="0">
                <a:latin typeface="Segoe"/>
              </a:rPr>
              <a:t>Preparing experiment to publish</a:t>
            </a:r>
          </a:p>
        </p:txBody>
      </p:sp>
    </p:spTree>
    <p:extLst>
      <p:ext uri="{BB962C8B-B14F-4D97-AF65-F5344CB8AC3E}">
        <p14:creationId xmlns:p14="http://schemas.microsoft.com/office/powerpoint/2010/main" val="411337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sz="quarter" idx="10"/>
          </p:nvPr>
        </p:nvSpPr>
        <p:spPr>
          <a:xfrm>
            <a:off x="211311" y="1070744"/>
            <a:ext cx="9800043" cy="5290388"/>
          </a:xfrm>
        </p:spPr>
        <p:txBody>
          <a:bodyPr/>
          <a:lstStyle/>
          <a:p>
            <a:r>
              <a:rPr lang="en-US" dirty="0"/>
              <a:t>Grew out of artificial intelligence within computer science. Teaches computers by example.</a:t>
            </a:r>
          </a:p>
          <a:p>
            <a:endParaRPr lang="en-US" dirty="0"/>
          </a:p>
          <a:p>
            <a:endParaRPr lang="en-US" dirty="0"/>
          </a:p>
          <a:p>
            <a:endParaRPr lang="en-US" dirty="0"/>
          </a:p>
          <a:p>
            <a:endParaRPr lang="en-US" dirty="0"/>
          </a:p>
          <a:p>
            <a:r>
              <a:rPr lang="en-US" dirty="0"/>
              <a:t>ML is arguably part of statistics.</a:t>
            </a:r>
          </a:p>
        </p:txBody>
      </p:sp>
      <p:sp>
        <p:nvSpPr>
          <p:cNvPr id="11" name="TextBox 10"/>
          <p:cNvSpPr txBox="1"/>
          <p:nvPr/>
        </p:nvSpPr>
        <p:spPr>
          <a:xfrm>
            <a:off x="7493000" y="3558088"/>
            <a:ext cx="2249334" cy="523220"/>
          </a:xfrm>
          <a:prstGeom prst="rect">
            <a:avLst/>
          </a:prstGeom>
          <a:noFill/>
        </p:spPr>
        <p:txBody>
          <a:bodyPr wrap="none" rtlCol="0">
            <a:spAutoFit/>
          </a:bodyPr>
          <a:lstStyle/>
          <a:p>
            <a:r>
              <a:rPr lang="en-US" sz="2800" dirty="0"/>
              <a:t>Is this a chair?</a:t>
            </a:r>
            <a:endParaRPr lang="en-US" dirty="0"/>
          </a:p>
        </p:txBody>
      </p:sp>
      <p:grpSp>
        <p:nvGrpSpPr>
          <p:cNvPr id="31" name="Group 30"/>
          <p:cNvGrpSpPr/>
          <p:nvPr/>
        </p:nvGrpSpPr>
        <p:grpSpPr>
          <a:xfrm>
            <a:off x="2069369" y="3301079"/>
            <a:ext cx="1381125" cy="1300163"/>
            <a:chOff x="3095625" y="3808413"/>
            <a:chExt cx="1381125" cy="1300163"/>
          </a:xfrm>
        </p:grpSpPr>
        <p:sp>
          <p:nvSpPr>
            <p:cNvPr id="16"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571026" y="2509520"/>
            <a:ext cx="831850" cy="1293523"/>
            <a:chOff x="4498975" y="3759200"/>
            <a:chExt cx="831850" cy="1293523"/>
          </a:xfrm>
        </p:grpSpPr>
        <p:sp>
          <p:nvSpPr>
            <p:cNvPr id="60"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52" name="Straight Connector 51"/>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4710119" y="4539962"/>
              <a:ext cx="410797" cy="302167"/>
              <a:chOff x="4720337" y="4692361"/>
              <a:chExt cx="697102" cy="512762"/>
            </a:xfrm>
          </p:grpSpPr>
          <p:cxnSp>
            <p:nvCxnSpPr>
              <p:cNvPr id="55" name="Straight Connector 54"/>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59" name="Picture 58"/>
          <p:cNvPicPr>
            <a:picLocks noChangeAspect="1"/>
          </p:cNvPicPr>
          <p:nvPr/>
        </p:nvPicPr>
        <p:blipFill>
          <a:blip r:embed="rId3"/>
          <a:stretch>
            <a:fillRect/>
          </a:stretch>
        </p:blipFill>
        <p:spPr>
          <a:xfrm>
            <a:off x="9742334" y="2637905"/>
            <a:ext cx="1811339" cy="1856064"/>
          </a:xfrm>
          <a:prstGeom prst="rect">
            <a:avLst/>
          </a:prstGeom>
        </p:spPr>
      </p:pic>
      <p:grpSp>
        <p:nvGrpSpPr>
          <p:cNvPr id="70" name="Group 69"/>
          <p:cNvGrpSpPr/>
          <p:nvPr/>
        </p:nvGrpSpPr>
        <p:grpSpPr>
          <a:xfrm>
            <a:off x="248273" y="3012921"/>
            <a:ext cx="942590" cy="1208087"/>
            <a:chOff x="1019368" y="4056063"/>
            <a:chExt cx="942590" cy="1208087"/>
          </a:xfrm>
        </p:grpSpPr>
        <p:sp>
          <p:nvSpPr>
            <p:cNvPr id="63"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4"/>
          <a:stretch>
            <a:fillRect/>
          </a:stretch>
        </p:blipFill>
        <p:spPr>
          <a:xfrm>
            <a:off x="1448642" y="2345324"/>
            <a:ext cx="1171911" cy="851178"/>
          </a:xfrm>
          <a:prstGeom prst="rect">
            <a:avLst/>
          </a:prstGeom>
        </p:spPr>
      </p:pic>
      <p:grpSp>
        <p:nvGrpSpPr>
          <p:cNvPr id="39" name="Group 38"/>
          <p:cNvGrpSpPr/>
          <p:nvPr/>
        </p:nvGrpSpPr>
        <p:grpSpPr>
          <a:xfrm>
            <a:off x="4136958" y="3540797"/>
            <a:ext cx="1359119" cy="913894"/>
            <a:chOff x="1576196" y="1992221"/>
            <a:chExt cx="1732500" cy="1164962"/>
          </a:xfrm>
        </p:grpSpPr>
        <p:pic>
          <p:nvPicPr>
            <p:cNvPr id="40" name="Picture 39"/>
            <p:cNvPicPr>
              <a:picLocks noChangeAspect="1"/>
            </p:cNvPicPr>
            <p:nvPr/>
          </p:nvPicPr>
          <p:blipFill>
            <a:blip r:embed="rId5"/>
            <a:stretch>
              <a:fillRect/>
            </a:stretch>
          </p:blipFill>
          <p:spPr>
            <a:xfrm>
              <a:off x="1576196" y="1992221"/>
              <a:ext cx="1732500" cy="1147500"/>
            </a:xfrm>
            <a:prstGeom prst="rect">
              <a:avLst/>
            </a:prstGeom>
          </p:spPr>
        </p:pic>
        <p:sp>
          <p:nvSpPr>
            <p:cNvPr id="4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9670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Reduce number of output columns</a:t>
            </a:r>
          </a:p>
          <a:p>
            <a:r>
              <a:rPr lang="en-GB" dirty="0">
                <a:latin typeface="Segoe"/>
              </a:rPr>
              <a:t>Most modules create transforms</a:t>
            </a:r>
          </a:p>
          <a:p>
            <a:pPr lvl="1"/>
            <a:r>
              <a:rPr lang="en-GB" dirty="0">
                <a:latin typeface="Segoe"/>
              </a:rPr>
              <a:t>For example, scaling or model</a:t>
            </a:r>
          </a:p>
          <a:p>
            <a:r>
              <a:rPr lang="en-GB" dirty="0">
                <a:latin typeface="Segoe"/>
              </a:rPr>
              <a:t>If no transform manual edit operations requiring multiple rows</a:t>
            </a:r>
          </a:p>
          <a:p>
            <a:pPr lvl="1"/>
            <a:r>
              <a:rPr lang="en-GB" sz="3200" dirty="0">
                <a:latin typeface="Segoe"/>
              </a:rPr>
              <a:t>Modules with no transform</a:t>
            </a:r>
          </a:p>
          <a:p>
            <a:pPr lvl="1"/>
            <a:r>
              <a:rPr lang="en-GB" sz="3200" dirty="0">
                <a:latin typeface="Segoe"/>
              </a:rPr>
              <a:t>Certain custom code</a:t>
            </a:r>
          </a:p>
        </p:txBody>
      </p:sp>
      <p:sp>
        <p:nvSpPr>
          <p:cNvPr id="2" name="Title 1"/>
          <p:cNvSpPr>
            <a:spLocks noGrp="1"/>
          </p:cNvSpPr>
          <p:nvPr>
            <p:ph type="title"/>
          </p:nvPr>
        </p:nvSpPr>
        <p:spPr/>
        <p:txBody>
          <a:bodyPr/>
          <a:lstStyle/>
          <a:p>
            <a:r>
              <a:rPr lang="en-US" dirty="0">
                <a:latin typeface="Segoe"/>
              </a:rPr>
              <a:t>Web Services Tips</a:t>
            </a:r>
          </a:p>
        </p:txBody>
      </p:sp>
    </p:spTree>
    <p:extLst>
      <p:ext uri="{BB962C8B-B14F-4D97-AF65-F5344CB8AC3E}">
        <p14:creationId xmlns:p14="http://schemas.microsoft.com/office/powerpoint/2010/main" val="334545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a:latin typeface="Segoe"/>
              </a:rPr>
              <a:t>Why retrain?</a:t>
            </a:r>
          </a:p>
          <a:p>
            <a:pPr lvl="1"/>
            <a:r>
              <a:rPr lang="en-GB" sz="3200" dirty="0">
                <a:latin typeface="Segoe"/>
              </a:rPr>
              <a:t>More data</a:t>
            </a:r>
          </a:p>
          <a:p>
            <a:pPr lvl="1"/>
            <a:r>
              <a:rPr lang="en-GB" sz="3200" dirty="0">
                <a:latin typeface="Segoe"/>
              </a:rPr>
              <a:t>Better model</a:t>
            </a:r>
          </a:p>
          <a:p>
            <a:r>
              <a:rPr lang="en-GB" dirty="0">
                <a:latin typeface="Segoe"/>
              </a:rPr>
              <a:t>Simple update</a:t>
            </a:r>
          </a:p>
          <a:p>
            <a:pPr lvl="1"/>
            <a:r>
              <a:rPr lang="en-GB" sz="3200" dirty="0">
                <a:latin typeface="Segoe"/>
              </a:rPr>
              <a:t>Run Training Experiment</a:t>
            </a:r>
          </a:p>
          <a:p>
            <a:pPr lvl="1"/>
            <a:r>
              <a:rPr lang="en-GB" sz="3200" dirty="0">
                <a:latin typeface="Segoe"/>
              </a:rPr>
              <a:t>Update Scoring Experiment</a:t>
            </a:r>
          </a:p>
          <a:p>
            <a:pPr lvl="1"/>
            <a:r>
              <a:rPr lang="en-GB" sz="3200" dirty="0">
                <a:latin typeface="Segoe"/>
              </a:rPr>
              <a:t>Keep the schema the same!</a:t>
            </a:r>
          </a:p>
          <a:p>
            <a:r>
              <a:rPr lang="en-GB" dirty="0">
                <a:latin typeface="Segoe"/>
              </a:rPr>
              <a:t>URL and key unchanged</a:t>
            </a:r>
          </a:p>
          <a:p>
            <a:endParaRPr lang="en-GB" dirty="0">
              <a:latin typeface="Segoe"/>
            </a:endParaRPr>
          </a:p>
        </p:txBody>
      </p:sp>
      <p:sp>
        <p:nvSpPr>
          <p:cNvPr id="2" name="Title 1"/>
          <p:cNvSpPr>
            <a:spLocks noGrp="1"/>
          </p:cNvSpPr>
          <p:nvPr>
            <p:ph type="title"/>
          </p:nvPr>
        </p:nvSpPr>
        <p:spPr/>
        <p:txBody>
          <a:bodyPr/>
          <a:lstStyle/>
          <a:p>
            <a:r>
              <a:rPr lang="en-US" dirty="0">
                <a:latin typeface="Segoe"/>
              </a:rPr>
              <a:t>Retraining published web services</a:t>
            </a:r>
          </a:p>
        </p:txBody>
      </p:sp>
    </p:spTree>
    <p:extLst>
      <p:ext uri="{BB962C8B-B14F-4D97-AF65-F5344CB8AC3E}">
        <p14:creationId xmlns:p14="http://schemas.microsoft.com/office/powerpoint/2010/main" val="7300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87821"/>
            <a:ext cx="11525250" cy="5590793"/>
          </a:xfrm>
        </p:spPr>
        <p:txBody>
          <a:bodyPr>
            <a:normAutofit/>
          </a:bodyPr>
          <a:lstStyle/>
          <a:p>
            <a:r>
              <a:rPr lang="en-GB" dirty="0">
                <a:latin typeface="Segoe"/>
              </a:rPr>
              <a:t>Why retrain?</a:t>
            </a:r>
          </a:p>
          <a:p>
            <a:pPr lvl="1"/>
            <a:r>
              <a:rPr lang="en-GB" sz="3200" dirty="0">
                <a:latin typeface="Segoe"/>
              </a:rPr>
              <a:t>More data</a:t>
            </a:r>
          </a:p>
          <a:p>
            <a:pPr lvl="1"/>
            <a:r>
              <a:rPr lang="en-GB" sz="3200" dirty="0">
                <a:latin typeface="Segoe"/>
              </a:rPr>
              <a:t>Better model</a:t>
            </a:r>
          </a:p>
          <a:p>
            <a:r>
              <a:rPr lang="en-GB" dirty="0">
                <a:latin typeface="Segoe"/>
              </a:rPr>
              <a:t>Simple update</a:t>
            </a:r>
          </a:p>
          <a:p>
            <a:pPr lvl="1"/>
            <a:r>
              <a:rPr lang="en-GB" sz="3200" dirty="0">
                <a:latin typeface="Segoe"/>
              </a:rPr>
              <a:t>Run Training Experiment</a:t>
            </a:r>
          </a:p>
          <a:p>
            <a:pPr lvl="1"/>
            <a:r>
              <a:rPr lang="en-GB" sz="3200" dirty="0">
                <a:latin typeface="Segoe"/>
              </a:rPr>
              <a:t>Update Scoring Experiment</a:t>
            </a:r>
          </a:p>
          <a:p>
            <a:r>
              <a:rPr lang="en-GB" dirty="0">
                <a:latin typeface="Segoe"/>
              </a:rPr>
              <a:t>URL and key unchanged</a:t>
            </a:r>
          </a:p>
          <a:p>
            <a:endParaRPr lang="en-GB" dirty="0">
              <a:latin typeface="Segoe"/>
            </a:endParaRPr>
          </a:p>
        </p:txBody>
      </p:sp>
      <p:sp>
        <p:nvSpPr>
          <p:cNvPr id="2" name="Title 1"/>
          <p:cNvSpPr>
            <a:spLocks noGrp="1"/>
          </p:cNvSpPr>
          <p:nvPr>
            <p:ph type="title"/>
          </p:nvPr>
        </p:nvSpPr>
        <p:spPr/>
        <p:txBody>
          <a:bodyPr/>
          <a:lstStyle/>
          <a:p>
            <a:r>
              <a:rPr lang="en-US" dirty="0">
                <a:latin typeface="Segoe"/>
              </a:rPr>
              <a:t>Retraining published web services</a:t>
            </a:r>
          </a:p>
        </p:txBody>
      </p:sp>
    </p:spTree>
    <p:extLst>
      <p:ext uri="{BB962C8B-B14F-4D97-AF65-F5344CB8AC3E}">
        <p14:creationId xmlns:p14="http://schemas.microsoft.com/office/powerpoint/2010/main" val="101843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Downloadable Excel file</a:t>
            </a:r>
          </a:p>
          <a:p>
            <a:r>
              <a:rPr lang="en-GB" dirty="0">
                <a:latin typeface="Segoe"/>
              </a:rPr>
              <a:t>Excel Azure ML plug-in</a:t>
            </a:r>
          </a:p>
          <a:p>
            <a:pPr lvl="1"/>
            <a:r>
              <a:rPr lang="en-GB" sz="3200" dirty="0">
                <a:latin typeface="Segoe"/>
              </a:rPr>
              <a:t>API key is secret </a:t>
            </a:r>
            <a:endParaRPr lang="en-GB" dirty="0">
              <a:latin typeface="Segoe"/>
            </a:endParaRPr>
          </a:p>
          <a:p>
            <a:r>
              <a:rPr lang="en-GB" dirty="0">
                <a:latin typeface="Segoe"/>
              </a:rPr>
              <a:t>Excel Online from OneDrive</a:t>
            </a:r>
          </a:p>
          <a:p>
            <a:pPr lvl="1"/>
            <a:r>
              <a:rPr lang="en-GB" sz="3200" dirty="0">
                <a:latin typeface="Segoe"/>
              </a:rPr>
              <a:t>Shareable</a:t>
            </a:r>
          </a:p>
          <a:p>
            <a:pPr lvl="1"/>
            <a:r>
              <a:rPr lang="en-GB" sz="3200" dirty="0">
                <a:latin typeface="Segoe"/>
              </a:rPr>
              <a:t>Batch or row at a time (RSS)</a:t>
            </a:r>
          </a:p>
          <a:p>
            <a:endParaRPr lang="en-GB" dirty="0">
              <a:latin typeface="Segoe"/>
            </a:endParaRPr>
          </a:p>
        </p:txBody>
      </p:sp>
      <p:sp>
        <p:nvSpPr>
          <p:cNvPr id="2" name="Title 1"/>
          <p:cNvSpPr>
            <a:spLocks noGrp="1"/>
          </p:cNvSpPr>
          <p:nvPr>
            <p:ph type="title"/>
          </p:nvPr>
        </p:nvSpPr>
        <p:spPr/>
        <p:txBody>
          <a:bodyPr/>
          <a:lstStyle/>
          <a:p>
            <a:r>
              <a:rPr lang="en-US" dirty="0">
                <a:latin typeface="Segoe"/>
              </a:rPr>
              <a:t>Azure ML Excel Web Services</a:t>
            </a:r>
          </a:p>
        </p:txBody>
      </p:sp>
    </p:spTree>
    <p:extLst>
      <p:ext uri="{BB962C8B-B14F-4D97-AF65-F5344CB8AC3E}">
        <p14:creationId xmlns:p14="http://schemas.microsoft.com/office/powerpoint/2010/main" val="264936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241299" y="850593"/>
            <a:ext cx="10384367" cy="5290388"/>
          </a:xfrm>
        </p:spPr>
        <p:txBody>
          <a:bodyPr/>
          <a:lstStyle/>
          <a:p>
            <a:pPr>
              <a:buNone/>
            </a:pPr>
            <a:r>
              <a:rPr lang="en-US" dirty="0"/>
              <a:t>   We have a </a:t>
            </a:r>
            <a:r>
              <a:rPr lang="en-US" i="1" dirty="0"/>
              <a:t>training set</a:t>
            </a:r>
            <a:r>
              <a:rPr lang="en-US" dirty="0"/>
              <a:t> of observations (e.g., labeled images) and a </a:t>
            </a:r>
            <a:r>
              <a:rPr lang="en-US" i="1" dirty="0"/>
              <a:t>test</a:t>
            </a:r>
            <a:r>
              <a:rPr lang="en-US" dirty="0"/>
              <a:t> </a:t>
            </a:r>
            <a:r>
              <a:rPr lang="en-US" i="1" dirty="0"/>
              <a:t>set</a:t>
            </a:r>
            <a:r>
              <a:rPr lang="en-US" dirty="0"/>
              <a:t> that we use only for evaluation.</a:t>
            </a:r>
            <a:endParaRPr lang="en-US" i="1" dirty="0"/>
          </a:p>
        </p:txBody>
      </p:sp>
      <p:sp>
        <p:nvSpPr>
          <p:cNvPr id="21" name="TextBox 20"/>
          <p:cNvSpPr txBox="1"/>
          <p:nvPr/>
        </p:nvSpPr>
        <p:spPr>
          <a:xfrm>
            <a:off x="4907760" y="2062585"/>
            <a:ext cx="1888508" cy="523220"/>
          </a:xfrm>
          <a:prstGeom prst="rect">
            <a:avLst/>
          </a:prstGeom>
          <a:noFill/>
        </p:spPr>
        <p:txBody>
          <a:bodyPr wrap="none" rtlCol="0">
            <a:spAutoFit/>
          </a:bodyPr>
          <a:lstStyle/>
          <a:p>
            <a:r>
              <a:rPr lang="en-US" sz="2800" dirty="0"/>
              <a:t>Training set</a:t>
            </a:r>
          </a:p>
        </p:txBody>
      </p:sp>
      <p:sp>
        <p:nvSpPr>
          <p:cNvPr id="22" name="TextBox 21"/>
          <p:cNvSpPr txBox="1"/>
          <p:nvPr/>
        </p:nvSpPr>
        <p:spPr>
          <a:xfrm>
            <a:off x="7532214" y="2077876"/>
            <a:ext cx="1319567" cy="523220"/>
          </a:xfrm>
          <a:prstGeom prst="rect">
            <a:avLst/>
          </a:prstGeom>
          <a:noFill/>
        </p:spPr>
        <p:txBody>
          <a:bodyPr wrap="none" rtlCol="0">
            <a:spAutoFit/>
          </a:bodyPr>
          <a:lstStyle/>
          <a:p>
            <a:r>
              <a:rPr lang="en-US" sz="2800" dirty="0"/>
              <a:t>Test set</a:t>
            </a:r>
          </a:p>
        </p:txBody>
      </p:sp>
      <p:sp>
        <p:nvSpPr>
          <p:cNvPr id="23" name="Left Arrow 22"/>
          <p:cNvSpPr/>
          <p:nvPr/>
        </p:nvSpPr>
        <p:spPr>
          <a:xfrm rot="19954503">
            <a:off x="4775199" y="2554112"/>
            <a:ext cx="733777"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eft Arrow 23"/>
          <p:cNvSpPr/>
          <p:nvPr/>
        </p:nvSpPr>
        <p:spPr>
          <a:xfrm rot="12905149">
            <a:off x="8305801" y="2607732"/>
            <a:ext cx="733777"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308486" y="3623003"/>
            <a:ext cx="1322823" cy="369332"/>
          </a:xfrm>
          <a:prstGeom prst="rect">
            <a:avLst/>
          </a:prstGeom>
          <a:noFill/>
        </p:spPr>
        <p:txBody>
          <a:bodyPr wrap="none" rtlCol="0">
            <a:spAutoFit/>
          </a:bodyPr>
          <a:lstStyle/>
          <a:p>
            <a:r>
              <a:rPr lang="en-US" dirty="0"/>
              <a:t>(not a chair)</a:t>
            </a:r>
          </a:p>
        </p:txBody>
      </p:sp>
      <p:sp>
        <p:nvSpPr>
          <p:cNvPr id="28" name="TextBox 27"/>
          <p:cNvSpPr txBox="1"/>
          <p:nvPr/>
        </p:nvSpPr>
        <p:spPr>
          <a:xfrm>
            <a:off x="2714843" y="6444803"/>
            <a:ext cx="1322823" cy="369332"/>
          </a:xfrm>
          <a:prstGeom prst="rect">
            <a:avLst/>
          </a:prstGeom>
          <a:noFill/>
        </p:spPr>
        <p:txBody>
          <a:bodyPr wrap="none" rtlCol="0">
            <a:spAutoFit/>
          </a:bodyPr>
          <a:lstStyle/>
          <a:p>
            <a:r>
              <a:rPr lang="en-US" dirty="0"/>
              <a:t>(not a chair)</a:t>
            </a:r>
          </a:p>
        </p:txBody>
      </p:sp>
      <p:sp>
        <p:nvSpPr>
          <p:cNvPr id="29" name="TextBox 28"/>
          <p:cNvSpPr txBox="1"/>
          <p:nvPr/>
        </p:nvSpPr>
        <p:spPr>
          <a:xfrm>
            <a:off x="3784499" y="5726812"/>
            <a:ext cx="1322823" cy="369332"/>
          </a:xfrm>
          <a:prstGeom prst="rect">
            <a:avLst/>
          </a:prstGeom>
          <a:noFill/>
        </p:spPr>
        <p:txBody>
          <a:bodyPr wrap="none" rtlCol="0">
            <a:spAutoFit/>
          </a:bodyPr>
          <a:lstStyle/>
          <a:p>
            <a:r>
              <a:rPr lang="en-US" dirty="0"/>
              <a:t>(not a chair)</a:t>
            </a:r>
          </a:p>
        </p:txBody>
      </p:sp>
      <p:sp>
        <p:nvSpPr>
          <p:cNvPr id="32" name="TextBox 31"/>
          <p:cNvSpPr txBox="1"/>
          <p:nvPr/>
        </p:nvSpPr>
        <p:spPr>
          <a:xfrm>
            <a:off x="365658" y="5690849"/>
            <a:ext cx="1322823" cy="369332"/>
          </a:xfrm>
          <a:prstGeom prst="rect">
            <a:avLst/>
          </a:prstGeom>
          <a:noFill/>
        </p:spPr>
        <p:txBody>
          <a:bodyPr wrap="none" rtlCol="0">
            <a:spAutoFit/>
          </a:bodyPr>
          <a:lstStyle/>
          <a:p>
            <a:r>
              <a:rPr lang="en-US" dirty="0"/>
              <a:t>(not a chair)</a:t>
            </a:r>
          </a:p>
        </p:txBody>
      </p:sp>
      <p:sp>
        <p:nvSpPr>
          <p:cNvPr id="33" name="TextBox 32"/>
          <p:cNvSpPr txBox="1"/>
          <p:nvPr/>
        </p:nvSpPr>
        <p:spPr>
          <a:xfrm>
            <a:off x="219256" y="3263976"/>
            <a:ext cx="1322823" cy="369332"/>
          </a:xfrm>
          <a:prstGeom prst="rect">
            <a:avLst/>
          </a:prstGeom>
          <a:noFill/>
        </p:spPr>
        <p:txBody>
          <a:bodyPr wrap="none" rtlCol="0">
            <a:spAutoFit/>
          </a:bodyPr>
          <a:lstStyle/>
          <a:p>
            <a:r>
              <a:rPr lang="en-US" dirty="0"/>
              <a:t>(not a chair)</a:t>
            </a:r>
          </a:p>
        </p:txBody>
      </p:sp>
      <p:sp>
        <p:nvSpPr>
          <p:cNvPr id="34" name="TextBox 33"/>
          <p:cNvSpPr txBox="1"/>
          <p:nvPr/>
        </p:nvSpPr>
        <p:spPr>
          <a:xfrm>
            <a:off x="1857680" y="4861655"/>
            <a:ext cx="787558" cy="369332"/>
          </a:xfrm>
          <a:prstGeom prst="rect">
            <a:avLst/>
          </a:prstGeom>
          <a:noFill/>
        </p:spPr>
        <p:txBody>
          <a:bodyPr wrap="none" rtlCol="0">
            <a:spAutoFit/>
          </a:bodyPr>
          <a:lstStyle/>
          <a:p>
            <a:r>
              <a:rPr lang="en-US" dirty="0"/>
              <a:t>(chair)</a:t>
            </a:r>
          </a:p>
        </p:txBody>
      </p:sp>
      <p:grpSp>
        <p:nvGrpSpPr>
          <p:cNvPr id="35" name="Group 34"/>
          <p:cNvGrpSpPr/>
          <p:nvPr/>
        </p:nvGrpSpPr>
        <p:grpSpPr>
          <a:xfrm>
            <a:off x="1939969" y="2245206"/>
            <a:ext cx="1381125" cy="1300163"/>
            <a:chOff x="3095625" y="3808413"/>
            <a:chExt cx="1381125" cy="1300163"/>
          </a:xfrm>
        </p:grpSpPr>
        <p:sp>
          <p:nvSpPr>
            <p:cNvPr id="36"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922280" y="4573760"/>
            <a:ext cx="831850" cy="1293523"/>
            <a:chOff x="4498975" y="3759200"/>
            <a:chExt cx="831850" cy="1293523"/>
          </a:xfrm>
        </p:grpSpPr>
        <p:sp>
          <p:nvSpPr>
            <p:cNvPr id="48"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53" name="Straight Connector 52"/>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710119" y="4539962"/>
              <a:ext cx="410797" cy="302167"/>
              <a:chOff x="4720337" y="4692361"/>
              <a:chExt cx="697102" cy="512762"/>
            </a:xfrm>
          </p:grpSpPr>
          <p:cxnSp>
            <p:nvCxnSpPr>
              <p:cNvPr id="56" name="Straight Connector 55"/>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58" name="Picture 57"/>
          <p:cNvPicPr>
            <a:picLocks noChangeAspect="1"/>
          </p:cNvPicPr>
          <p:nvPr/>
        </p:nvPicPr>
        <p:blipFill>
          <a:blip r:embed="rId3"/>
          <a:stretch>
            <a:fillRect/>
          </a:stretch>
        </p:blipFill>
        <p:spPr>
          <a:xfrm>
            <a:off x="10230534" y="3197410"/>
            <a:ext cx="1590182" cy="1629446"/>
          </a:xfrm>
          <a:prstGeom prst="rect">
            <a:avLst/>
          </a:prstGeom>
        </p:spPr>
      </p:pic>
      <p:grpSp>
        <p:nvGrpSpPr>
          <p:cNvPr id="59" name="Group 58"/>
          <p:cNvGrpSpPr/>
          <p:nvPr/>
        </p:nvGrpSpPr>
        <p:grpSpPr>
          <a:xfrm>
            <a:off x="1798195" y="3917775"/>
            <a:ext cx="942590" cy="1208087"/>
            <a:chOff x="1019368" y="4056063"/>
            <a:chExt cx="942590" cy="1208087"/>
          </a:xfrm>
        </p:grpSpPr>
        <p:sp>
          <p:nvSpPr>
            <p:cNvPr id="60"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TextBox 30"/>
          <p:cNvSpPr txBox="1"/>
          <p:nvPr/>
        </p:nvSpPr>
        <p:spPr>
          <a:xfrm>
            <a:off x="2199978" y="3419677"/>
            <a:ext cx="787558" cy="369332"/>
          </a:xfrm>
          <a:prstGeom prst="rect">
            <a:avLst/>
          </a:prstGeom>
          <a:noFill/>
        </p:spPr>
        <p:txBody>
          <a:bodyPr wrap="none" rtlCol="0">
            <a:spAutoFit/>
          </a:bodyPr>
          <a:lstStyle/>
          <a:p>
            <a:r>
              <a:rPr lang="en-US" dirty="0"/>
              <a:t>(chair)</a:t>
            </a:r>
          </a:p>
        </p:txBody>
      </p:sp>
      <p:pic>
        <p:nvPicPr>
          <p:cNvPr id="66" name="Picture 65"/>
          <p:cNvPicPr>
            <a:picLocks noChangeAspect="1"/>
          </p:cNvPicPr>
          <p:nvPr/>
        </p:nvPicPr>
        <p:blipFill>
          <a:blip r:embed="rId4"/>
          <a:stretch>
            <a:fillRect/>
          </a:stretch>
        </p:blipFill>
        <p:spPr>
          <a:xfrm>
            <a:off x="2924720" y="4054743"/>
            <a:ext cx="737316" cy="2459736"/>
          </a:xfrm>
          <a:prstGeom prst="rect">
            <a:avLst/>
          </a:prstGeom>
        </p:spPr>
      </p:pic>
      <p:pic>
        <p:nvPicPr>
          <p:cNvPr id="67" name="Picture 66"/>
          <p:cNvPicPr>
            <a:picLocks noChangeAspect="1"/>
          </p:cNvPicPr>
          <p:nvPr/>
        </p:nvPicPr>
        <p:blipFill>
          <a:blip r:embed="rId5"/>
          <a:stretch>
            <a:fillRect/>
          </a:stretch>
        </p:blipFill>
        <p:spPr>
          <a:xfrm>
            <a:off x="3383943" y="2783754"/>
            <a:ext cx="1171911" cy="851178"/>
          </a:xfrm>
          <a:prstGeom prst="rect">
            <a:avLst/>
          </a:prstGeom>
        </p:spPr>
      </p:pic>
      <p:pic>
        <p:nvPicPr>
          <p:cNvPr id="69" name="Picture 68"/>
          <p:cNvPicPr>
            <a:picLocks noChangeAspect="1"/>
          </p:cNvPicPr>
          <p:nvPr/>
        </p:nvPicPr>
        <p:blipFill>
          <a:blip r:embed="rId6"/>
          <a:stretch>
            <a:fillRect/>
          </a:stretch>
        </p:blipFill>
        <p:spPr>
          <a:xfrm>
            <a:off x="500957" y="4709272"/>
            <a:ext cx="1105313" cy="987188"/>
          </a:xfrm>
          <a:prstGeom prst="rect">
            <a:avLst/>
          </a:prstGeom>
        </p:spPr>
      </p:pic>
      <p:grpSp>
        <p:nvGrpSpPr>
          <p:cNvPr id="97" name="Group 96"/>
          <p:cNvGrpSpPr/>
          <p:nvPr/>
        </p:nvGrpSpPr>
        <p:grpSpPr>
          <a:xfrm>
            <a:off x="69808" y="2331340"/>
            <a:ext cx="1359119" cy="913894"/>
            <a:chOff x="1576196" y="1992221"/>
            <a:chExt cx="1732500" cy="1164962"/>
          </a:xfrm>
        </p:grpSpPr>
        <p:pic>
          <p:nvPicPr>
            <p:cNvPr id="71" name="Picture 70"/>
            <p:cNvPicPr>
              <a:picLocks noChangeAspect="1"/>
            </p:cNvPicPr>
            <p:nvPr/>
          </p:nvPicPr>
          <p:blipFill>
            <a:blip r:embed="rId7"/>
            <a:stretch>
              <a:fillRect/>
            </a:stretch>
          </p:blipFill>
          <p:spPr>
            <a:xfrm>
              <a:off x="1576196" y="1992221"/>
              <a:ext cx="1732500" cy="1147500"/>
            </a:xfrm>
            <a:prstGeom prst="rect">
              <a:avLst/>
            </a:prstGeom>
          </p:spPr>
        </p:pic>
        <p:sp>
          <p:nvSpPr>
            <p:cNvPr id="96"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8" name="Picture 97"/>
          <p:cNvPicPr>
            <a:picLocks noChangeAspect="1"/>
          </p:cNvPicPr>
          <p:nvPr/>
        </p:nvPicPr>
        <p:blipFill>
          <a:blip r:embed="rId8"/>
          <a:stretch>
            <a:fillRect/>
          </a:stretch>
        </p:blipFill>
        <p:spPr>
          <a:xfrm>
            <a:off x="8449788" y="5411831"/>
            <a:ext cx="1105313" cy="987188"/>
          </a:xfrm>
          <a:prstGeom prst="rect">
            <a:avLst/>
          </a:prstGeom>
        </p:spPr>
      </p:pic>
      <p:pic>
        <p:nvPicPr>
          <p:cNvPr id="99" name="Picture 98"/>
          <p:cNvPicPr>
            <a:picLocks noChangeAspect="1"/>
          </p:cNvPicPr>
          <p:nvPr/>
        </p:nvPicPr>
        <p:blipFill>
          <a:blip r:embed="rId9"/>
          <a:stretch>
            <a:fillRect/>
          </a:stretch>
        </p:blipFill>
        <p:spPr>
          <a:xfrm>
            <a:off x="9248659" y="2484795"/>
            <a:ext cx="2025000" cy="1237500"/>
          </a:xfrm>
          <a:prstGeom prst="rect">
            <a:avLst/>
          </a:prstGeom>
        </p:spPr>
      </p:pic>
      <p:pic>
        <p:nvPicPr>
          <p:cNvPr id="100" name="Picture 99"/>
          <p:cNvPicPr>
            <a:picLocks noChangeAspect="1"/>
          </p:cNvPicPr>
          <p:nvPr/>
        </p:nvPicPr>
        <p:blipFill>
          <a:blip r:embed="rId10"/>
          <a:stretch>
            <a:fillRect/>
          </a:stretch>
        </p:blipFill>
        <p:spPr>
          <a:xfrm>
            <a:off x="9951603" y="4855987"/>
            <a:ext cx="1358438" cy="1636875"/>
          </a:xfrm>
          <a:prstGeom prst="rect">
            <a:avLst/>
          </a:prstGeom>
        </p:spPr>
      </p:pic>
      <p:pic>
        <p:nvPicPr>
          <p:cNvPr id="101" name="Picture 100"/>
          <p:cNvPicPr>
            <a:picLocks noChangeAspect="1"/>
          </p:cNvPicPr>
          <p:nvPr/>
        </p:nvPicPr>
        <p:blipFill>
          <a:blip r:embed="rId11"/>
          <a:stretch>
            <a:fillRect/>
          </a:stretch>
        </p:blipFill>
        <p:spPr>
          <a:xfrm>
            <a:off x="7424720" y="4928875"/>
            <a:ext cx="835313" cy="1341563"/>
          </a:xfrm>
          <a:prstGeom prst="rect">
            <a:avLst/>
          </a:prstGeom>
        </p:spPr>
      </p:pic>
      <p:pic>
        <p:nvPicPr>
          <p:cNvPr id="102" name="Picture 101"/>
          <p:cNvPicPr>
            <a:picLocks noChangeAspect="1"/>
          </p:cNvPicPr>
          <p:nvPr/>
        </p:nvPicPr>
        <p:blipFill>
          <a:blip r:embed="rId12"/>
          <a:stretch>
            <a:fillRect/>
          </a:stretch>
        </p:blipFill>
        <p:spPr>
          <a:xfrm>
            <a:off x="7444850" y="2881281"/>
            <a:ext cx="987188" cy="1527188"/>
          </a:xfrm>
          <a:prstGeom prst="rect">
            <a:avLst/>
          </a:prstGeom>
        </p:spPr>
      </p:pic>
      <p:grpSp>
        <p:nvGrpSpPr>
          <p:cNvPr id="103" name="Group 102"/>
          <p:cNvGrpSpPr/>
          <p:nvPr/>
        </p:nvGrpSpPr>
        <p:grpSpPr>
          <a:xfrm>
            <a:off x="9059896" y="4223497"/>
            <a:ext cx="831850" cy="1293523"/>
            <a:chOff x="4498975" y="3759200"/>
            <a:chExt cx="831850" cy="1293523"/>
          </a:xfrm>
        </p:grpSpPr>
        <p:sp>
          <p:nvSpPr>
            <p:cNvPr id="10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09" name="Straight Connector 10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710119" y="4539962"/>
              <a:ext cx="410797" cy="302167"/>
              <a:chOff x="4720337" y="4692361"/>
              <a:chExt cx="697102" cy="512762"/>
            </a:xfrm>
          </p:grpSpPr>
          <p:cxnSp>
            <p:nvCxnSpPr>
              <p:cNvPr id="112" name="Straight Connector 11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67614" y="3492024"/>
            <a:ext cx="804029" cy="1205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0" name="TextBox 69"/>
          <p:cNvSpPr txBox="1"/>
          <p:nvPr/>
        </p:nvSpPr>
        <p:spPr>
          <a:xfrm>
            <a:off x="4852116" y="4796124"/>
            <a:ext cx="1322823" cy="369332"/>
          </a:xfrm>
          <a:prstGeom prst="rect">
            <a:avLst/>
          </a:prstGeom>
          <a:noFill/>
        </p:spPr>
        <p:txBody>
          <a:bodyPr wrap="none" rtlCol="0">
            <a:spAutoFit/>
          </a:bodyPr>
          <a:lstStyle/>
          <a:p>
            <a:r>
              <a:rPr lang="en-US" dirty="0"/>
              <a:t>(not a chair)</a:t>
            </a:r>
          </a:p>
        </p:txBody>
      </p:sp>
    </p:spTree>
    <p:extLst>
      <p:ext uri="{BB962C8B-B14F-4D97-AF65-F5344CB8AC3E}">
        <p14:creationId xmlns:p14="http://schemas.microsoft.com/office/powerpoint/2010/main" val="90249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691" t="38428" r="80209" b="59251"/>
          <a:stretch/>
        </p:blipFill>
        <p:spPr>
          <a:xfrm>
            <a:off x="3784600" y="2667000"/>
            <a:ext cx="3078921" cy="3454400"/>
          </a:xfrm>
          <a:prstGeom prst="rect">
            <a:avLst/>
          </a:prstGeom>
        </p:spPr>
      </p:pic>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9543520" cy="5290388"/>
          </a:xfrm>
        </p:spPr>
        <p:txBody>
          <a:bodyPr/>
          <a:lstStyle/>
          <a:p>
            <a:r>
              <a:rPr lang="en-US" dirty="0"/>
              <a:t>Each observation is represented by a set of numbers (features).</a:t>
            </a:r>
            <a:endParaRPr lang="en-US" i="1" dirty="0"/>
          </a:p>
        </p:txBody>
      </p:sp>
      <p:sp>
        <p:nvSpPr>
          <p:cNvPr id="22" name="TextBox 21"/>
          <p:cNvSpPr txBox="1"/>
          <p:nvPr/>
        </p:nvSpPr>
        <p:spPr>
          <a:xfrm>
            <a:off x="3476977" y="1903586"/>
            <a:ext cx="6332733" cy="523220"/>
          </a:xfrm>
          <a:prstGeom prst="rect">
            <a:avLst/>
          </a:prstGeom>
          <a:noFill/>
        </p:spPr>
        <p:txBody>
          <a:bodyPr wrap="none" rtlCol="0">
            <a:spAutoFit/>
          </a:bodyPr>
          <a:lstStyle/>
          <a:p>
            <a:r>
              <a:rPr lang="en-US" sz="2800" dirty="0"/>
              <a:t>Each pixel gets </a:t>
            </a:r>
            <a:r>
              <a:rPr lang="en-US" sz="2800" dirty="0" err="1"/>
              <a:t>rgb</a:t>
            </a:r>
            <a:r>
              <a:rPr lang="en-US" sz="2800" dirty="0"/>
              <a:t> values like [1.0,0.9,0.8]   </a:t>
            </a:r>
          </a:p>
        </p:txBody>
      </p:sp>
      <p:sp>
        <p:nvSpPr>
          <p:cNvPr id="24" name="Left Arrow 23"/>
          <p:cNvSpPr/>
          <p:nvPr/>
        </p:nvSpPr>
        <p:spPr>
          <a:xfrm rot="18455622">
            <a:off x="5638041" y="2442211"/>
            <a:ext cx="809893"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396111" y="3400778"/>
            <a:ext cx="3373890" cy="954107"/>
          </a:xfrm>
          <a:prstGeom prst="rect">
            <a:avLst/>
          </a:prstGeom>
          <a:noFill/>
        </p:spPr>
        <p:txBody>
          <a:bodyPr wrap="none" rtlCol="0">
            <a:spAutoFit/>
          </a:bodyPr>
          <a:lstStyle/>
          <a:p>
            <a:r>
              <a:rPr lang="en-US" sz="2800" dirty="0"/>
              <a:t>Image becomes: </a:t>
            </a:r>
          </a:p>
          <a:p>
            <a:r>
              <a:rPr lang="en-US" sz="2800" dirty="0"/>
              <a:t>[1.0,0.9,0.8,0.1,0.5,…]</a:t>
            </a:r>
          </a:p>
        </p:txBody>
      </p:sp>
      <p:sp>
        <p:nvSpPr>
          <p:cNvPr id="26" name="TextBox 25"/>
          <p:cNvSpPr txBox="1"/>
          <p:nvPr/>
        </p:nvSpPr>
        <p:spPr>
          <a:xfrm>
            <a:off x="7560732" y="6079067"/>
            <a:ext cx="4089581" cy="523220"/>
          </a:xfrm>
          <a:prstGeom prst="rect">
            <a:avLst/>
          </a:prstGeom>
          <a:noFill/>
        </p:spPr>
        <p:txBody>
          <a:bodyPr wrap="none" rtlCol="0">
            <a:spAutoFit/>
          </a:bodyPr>
          <a:lstStyle/>
          <a:p>
            <a:r>
              <a:rPr lang="en-US" sz="2800" dirty="0"/>
              <a:t>(Label is -1, it’s not a chair)</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187" y="2621845"/>
            <a:ext cx="2306482" cy="34572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5624052" y="3007596"/>
            <a:ext cx="147484" cy="145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34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9530820"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Tree>
    <p:extLst>
      <p:ext uri="{BB962C8B-B14F-4D97-AF65-F5344CB8AC3E}">
        <p14:creationId xmlns:p14="http://schemas.microsoft.com/office/powerpoint/2010/main" val="55838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9581620"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16" name="TextBox 15"/>
          <p:cNvSpPr txBox="1"/>
          <p:nvPr/>
        </p:nvSpPr>
        <p:spPr>
          <a:xfrm>
            <a:off x="5314962" y="5669845"/>
            <a:ext cx="6898694" cy="954107"/>
          </a:xfrm>
          <a:prstGeom prst="rect">
            <a:avLst/>
          </a:prstGeom>
          <a:noFill/>
        </p:spPr>
        <p:txBody>
          <a:bodyPr wrap="none" rtlCol="0">
            <a:spAutoFit/>
          </a:bodyPr>
          <a:lstStyle/>
          <a:p>
            <a:r>
              <a:rPr lang="en-US" sz="2800" dirty="0"/>
              <a:t>Training feature data is from 2014 and before</a:t>
            </a:r>
          </a:p>
          <a:p>
            <a:r>
              <a:rPr lang="en-US" sz="2800" dirty="0">
                <a:solidFill>
                  <a:schemeClr val="bg1"/>
                </a:solidFill>
              </a:rPr>
              <a:t>(Label is 1, it exploded in 2013) </a:t>
            </a:r>
          </a:p>
        </p:txBody>
      </p:sp>
    </p:spTree>
    <p:extLst>
      <p:ext uri="{BB962C8B-B14F-4D97-AF65-F5344CB8AC3E}">
        <p14:creationId xmlns:p14="http://schemas.microsoft.com/office/powerpoint/2010/main" val="289169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9581620"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17" name="TextBox 16"/>
          <p:cNvSpPr txBox="1"/>
          <p:nvPr/>
        </p:nvSpPr>
        <p:spPr>
          <a:xfrm>
            <a:off x="5314962" y="5669845"/>
            <a:ext cx="6843290" cy="954107"/>
          </a:xfrm>
          <a:prstGeom prst="rect">
            <a:avLst/>
          </a:prstGeom>
          <a:noFill/>
        </p:spPr>
        <p:txBody>
          <a:bodyPr wrap="none" rtlCol="0">
            <a:spAutoFit/>
          </a:bodyPr>
          <a:lstStyle/>
          <a:p>
            <a:r>
              <a:rPr lang="en-US" sz="2800" dirty="0"/>
              <a:t>Training feature data is from 2014 and before</a:t>
            </a:r>
          </a:p>
          <a:p>
            <a:r>
              <a:rPr lang="en-US" sz="2800" dirty="0"/>
              <a:t>Label is 1 if it had an event in 2015</a:t>
            </a:r>
            <a:r>
              <a:rPr lang="en-US" sz="2800" dirty="0">
                <a:solidFill>
                  <a:schemeClr val="bg1"/>
                </a:solidFill>
              </a:rPr>
              <a:t> </a:t>
            </a:r>
          </a:p>
        </p:txBody>
      </p:sp>
    </p:spTree>
    <p:extLst>
      <p:ext uri="{BB962C8B-B14F-4D97-AF65-F5344CB8AC3E}">
        <p14:creationId xmlns:p14="http://schemas.microsoft.com/office/powerpoint/2010/main" val="13389416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5102</TotalTime>
  <Words>3111</Words>
  <Application>Microsoft Office PowerPoint</Application>
  <PresentationFormat>Widescreen</PresentationFormat>
  <Paragraphs>388</Paragraphs>
  <Slides>44</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Segoe</vt:lpstr>
      <vt:lpstr>Segoe UI</vt:lpstr>
      <vt:lpstr>Segoe UI Light</vt:lpstr>
      <vt:lpstr>Verdana</vt:lpstr>
      <vt:lpstr>1_Office Theme</vt:lpstr>
      <vt:lpstr>PowerPoint Presentation</vt:lpstr>
      <vt:lpstr>Introduction to Machine Learning</vt:lpstr>
      <vt:lpstr>PowerPoint Presentation</vt:lpstr>
      <vt:lpstr>Machine Learning</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PowerPoint Presentation</vt:lpstr>
      <vt:lpstr>PowerPoint Presentation</vt:lpstr>
      <vt:lpstr>Regression</vt:lpstr>
      <vt:lpstr>Regression</vt:lpstr>
      <vt:lpstr>Regression</vt:lpstr>
      <vt:lpstr>Regression</vt:lpstr>
      <vt:lpstr>Regression</vt:lpstr>
      <vt:lpstr>Regression</vt:lpstr>
      <vt:lpstr>Regression</vt:lpstr>
      <vt:lpstr>Regression</vt:lpstr>
      <vt:lpstr>Regression Applications</vt:lpstr>
      <vt:lpstr>Supervised Learning</vt:lpstr>
      <vt:lpstr>Publishing Web Services</vt:lpstr>
      <vt:lpstr>Overview</vt:lpstr>
      <vt:lpstr>Why Web Services?</vt:lpstr>
      <vt:lpstr>What is a web service?</vt:lpstr>
      <vt:lpstr>Azure ML Web Services Data Flow</vt:lpstr>
      <vt:lpstr>Publishing Azure ML web services </vt:lpstr>
      <vt:lpstr>Preparing experiment to publish</vt:lpstr>
      <vt:lpstr>Web Services Tips</vt:lpstr>
      <vt:lpstr>Retraining published web services</vt:lpstr>
      <vt:lpstr>Retraining published web services</vt:lpstr>
      <vt:lpstr>Azure ML Excel Web 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140</cp:revision>
  <dcterms:created xsi:type="dcterms:W3CDTF">2015-06-26T17:24:48Z</dcterms:created>
  <dcterms:modified xsi:type="dcterms:W3CDTF">2016-08-11T19:45:54Z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