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312" r:id="rId5"/>
    <p:sldId id="315" r:id="rId6"/>
    <p:sldId id="307" r:id="rId7"/>
    <p:sldId id="308" r:id="rId8"/>
    <p:sldId id="309" r:id="rId9"/>
    <p:sldId id="314" r:id="rId10"/>
    <p:sldId id="310" r:id="rId11"/>
    <p:sldId id="282" r:id="rId12"/>
    <p:sldId id="301" r:id="rId13"/>
    <p:sldId id="30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8606" autoAdjust="0"/>
  </p:normalViewPr>
  <p:slideViewPr>
    <p:cSldViewPr snapToGrid="0">
      <p:cViewPr varScale="1">
        <p:scale>
          <a:sx n="85" d="100"/>
          <a:sy n="85" d="100"/>
        </p:scale>
        <p:origin x="36" y="198"/>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8/11/2016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7207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I first learned about machine learning, I thought it was magic. A way for computers to predict the future just by seeing the past. A way for computers to learn on their own how to solve problems I can’t solve. And that’s actually what’s going on. Computers are learning, just from observing what happened in the past. But it’s nothing like magic.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2517136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learning, in addition to being</a:t>
            </a:r>
            <a:r>
              <a:rPr lang="en-US" baseline="0" dirty="0"/>
              <a:t> a really useful toolbox for industrial applications, also gives you a perspective about the way your mind works. Let’s say I asked you why you could learn and why a computer can’t, what would you say? Would you say it’s because you’ve seen more of the world than a computer has? I think that’s not particularly true anymore, because we have lots of pictures and video and sound now that we could feed to any computer. Is it because there are more connections in your brain than in a computer? Well, that might be part of it, but lots of creatures with much smaller brains than my computer can still learn. So that’s not it. Maybe you could argue that a brain is more flexible in some ways than a computer? Maybe you think your brain is somehow more open to identifying new types of patterns than your computer, and *that’s* why you can learn perhaps? The interesting thing is that actually, that’s not quite the way it is, in fact it’s sort of the opposite. Your brain is really good at identifying only certain kinds of patterns, which are the types of patterns it’s expecting. The fact that humans can learn is not a consequence so much of the human brain being flexible as it is of the human brain being inflexible – being wired to identify exactly the types of patterns it comes across. Natural images, real sounds, patterns of behavior are things we’re really good at identifying. Humans are absolutely awful at identifying patterns in large databases. We just can’t learn in some settings. What enables us to learn in the settings we *can* learn in, is the way our brains are wired, the structure in our mind, not the flexibility, it’s the limit in flexibility, it’s the structure. So what is the field of machine learning exactly? It *completely* revolves around setting up structures in the computer that limit its flexibility, and *allow* it to learn. Setting up these structures is really a form of statistical modeling, and that’s what we’re going to do in this course. And once you can a computer to learn, there are huge number of applications you can use it on.</a:t>
            </a:r>
          </a:p>
          <a:p>
            <a:endParaRPr lang="en-US" baseline="0"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644471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as I mentioned,</a:t>
            </a:r>
            <a:r>
              <a:rPr lang="en-US" baseline="0" dirty="0"/>
              <a:t> humans are lousy at finding patterns in very large databases. Here are some of the applications that we’re working on in my lab that use large databases and machine learning. In all of these applications, the answer is in the data. It really is, and by providing the computer with the proper machine learning structure to find important patterns, we can really make headway into societal problems. For instance, we’ve been looking at power grid failures, patterns of crimes, personalized advertising, and healthcare applications.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335682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as I mentioned,</a:t>
            </a:r>
            <a:r>
              <a:rPr lang="en-US" baseline="0" dirty="0"/>
              <a:t> humans are lousy at finding patterns in very large databases. Here are some of the applications that we’re working on in my lab that use large databases and machine learning. In all of these applications, the answer is in the data. It really is, and by providing the computer with the proper machine learning structure to find important patterns, we can really make headway into societal problems. For instance, we’ve been looking at power grid failures, patterns of crimes, personalized advertising, and healthcare applications.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2335682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as I mentioned,</a:t>
            </a:r>
            <a:r>
              <a:rPr lang="en-US" baseline="0" dirty="0"/>
              <a:t> humans are lousy at finding patterns in very large databases. Here are some of the applications that we’re working on in my lab that use large databases and machine learning. In all of these applications, the answer is in the data. It really is, and by providing the computer with the proper machine learning structure to find important patterns, we can really make headway into societal problems. For instance, we’ve been looking at power grid failures, patterns of crimes, personalized advertising, and healthcare applications.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23356820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2"/>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800"/>
              <a:t>Click to edit Master subtitle style</a:t>
            </a:r>
          </a:p>
        </p:txBody>
      </p:sp>
      <p:sp>
        <p:nvSpPr>
          <p:cNvPr id="13" name="Title 1"/>
          <p:cNvSpPr txBox="1">
            <a:spLocks/>
          </p:cNvSpPr>
          <p:nvPr userDrawn="1"/>
        </p:nvSpPr>
        <p:spPr>
          <a:xfrm>
            <a:off x="193272" y="3376352"/>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1"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7" cy="218986"/>
          </a:xfrm>
          <a:prstGeom prst="rect">
            <a:avLst/>
          </a:prstGeom>
        </p:spPr>
      </p:pic>
      <p:sp>
        <p:nvSpPr>
          <p:cNvPr id="16" name="Text Placeholder 10"/>
          <p:cNvSpPr>
            <a:spLocks noGrp="1"/>
          </p:cNvSpPr>
          <p:nvPr>
            <p:ph type="body" sz="quarter" idx="10" hasCustomPrompt="1"/>
          </p:nvPr>
        </p:nvSpPr>
        <p:spPr>
          <a:xfrm>
            <a:off x="292102"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2" y="5132439"/>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165148246"/>
      </p:ext>
    </p:extLst>
  </p:cSld>
  <p:clrMapOvr>
    <a:masterClrMapping/>
  </p:clrMapOvr>
  <p:extLst mod="1">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Autofit/>
          </a:bodyPr>
          <a:lstStyle/>
          <a:p>
            <a:pPr marL="914400" indent="-914400"/>
            <a:r>
              <a:rPr lang="en-US"/>
              <a:t>01 </a:t>
            </a:r>
            <a:r>
              <a:rPr lang="en-US" dirty="0"/>
              <a:t>| Principles of Machine Learning</a:t>
            </a:r>
          </a:p>
        </p:txBody>
      </p:sp>
      <p:sp>
        <p:nvSpPr>
          <p:cNvPr id="4" name="Subtitle 3"/>
          <p:cNvSpPr>
            <a:spLocks noGrp="1"/>
          </p:cNvSpPr>
          <p:nvPr>
            <p:ph type="subTitle" idx="1"/>
          </p:nvPr>
        </p:nvSpPr>
        <p:spPr>
          <a:xfrm>
            <a:off x="208016" y="5397221"/>
            <a:ext cx="8667149" cy="1460779"/>
          </a:xfrm>
        </p:spPr>
        <p:txBody>
          <a:bodyPr/>
          <a:lstStyle/>
          <a:p>
            <a:r>
              <a:rPr lang="en-US" dirty="0"/>
              <a:t>Cynthia </a:t>
            </a:r>
            <a:r>
              <a:rPr lang="en-US" dirty="0" err="1"/>
              <a:t>Rudin</a:t>
            </a:r>
            <a:r>
              <a:rPr lang="en-US" dirty="0"/>
              <a:t> | MIT Sloan School of Management</a:t>
            </a:r>
          </a:p>
          <a:p>
            <a:r>
              <a:rPr lang="en-US" dirty="0"/>
              <a:t>Stephen F </a:t>
            </a:r>
            <a:r>
              <a:rPr lang="en-US" dirty="0" err="1"/>
              <a:t>Elston</a:t>
            </a:r>
            <a:r>
              <a:rPr lang="en-US" dirty="0"/>
              <a:t> | Principle Consultant, </a:t>
            </a:r>
            <a:r>
              <a:rPr lang="en-US" dirty="0" err="1"/>
              <a:t>Quantia</a:t>
            </a:r>
            <a:r>
              <a:rPr lang="en-US" dirty="0"/>
              <a:t> Analytics, LLC</a:t>
            </a:r>
          </a:p>
          <a:p>
            <a:endParaRPr lang="en-US" dirty="0"/>
          </a:p>
        </p:txBody>
      </p:sp>
    </p:spTree>
    <p:extLst>
      <p:ext uri="{BB962C8B-B14F-4D97-AF65-F5344CB8AC3E}">
        <p14:creationId xmlns:p14="http://schemas.microsoft.com/office/powerpoint/2010/main" val="157127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Getting the most from this course</a:t>
            </a:r>
          </a:p>
        </p:txBody>
      </p:sp>
      <p:sp>
        <p:nvSpPr>
          <p:cNvPr id="3" name="Content Placeholder 2"/>
          <p:cNvSpPr>
            <a:spLocks noGrp="1"/>
          </p:cNvSpPr>
          <p:nvPr>
            <p:ph sz="quarter" idx="10"/>
          </p:nvPr>
        </p:nvSpPr>
        <p:spPr/>
        <p:txBody>
          <a:bodyPr/>
          <a:lstStyle/>
          <a:p>
            <a:r>
              <a:rPr lang="en-US" dirty="0">
                <a:latin typeface="Segoe"/>
              </a:rPr>
              <a:t>Course is organized into six modules</a:t>
            </a:r>
          </a:p>
          <a:p>
            <a:r>
              <a:rPr lang="en-US" dirty="0">
                <a:latin typeface="Segoe"/>
              </a:rPr>
              <a:t>Each module includes lectures and labs</a:t>
            </a:r>
          </a:p>
          <a:p>
            <a:r>
              <a:rPr lang="en-US" dirty="0">
                <a:latin typeface="Segoe"/>
              </a:rPr>
              <a:t>Labs reinforce key concepts</a:t>
            </a:r>
          </a:p>
          <a:p>
            <a:r>
              <a:rPr lang="en-US" dirty="0">
                <a:latin typeface="Segoe"/>
              </a:rPr>
              <a:t>Labs performed with Microsoft Azure Machine Learning and either R or Python</a:t>
            </a:r>
          </a:p>
        </p:txBody>
      </p:sp>
    </p:spTree>
    <p:extLst>
      <p:ext uri="{BB962C8B-B14F-4D97-AF65-F5344CB8AC3E}">
        <p14:creationId xmlns:p14="http://schemas.microsoft.com/office/powerpoint/2010/main" val="169710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What is machine learning</a:t>
            </a:r>
          </a:p>
          <a:p>
            <a:r>
              <a:rPr lang="en-GB" dirty="0"/>
              <a:t>Applications of machine learning</a:t>
            </a:r>
          </a:p>
          <a:p>
            <a:r>
              <a:rPr lang="en-GB" dirty="0"/>
              <a:t>Your instructors</a:t>
            </a:r>
          </a:p>
          <a:p>
            <a:r>
              <a:rPr lang="en-GB" dirty="0"/>
              <a:t>Getting the most from this course</a:t>
            </a:r>
          </a:p>
        </p:txBody>
      </p:sp>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Outline</a:t>
            </a:r>
          </a:p>
        </p:txBody>
      </p:sp>
    </p:spTree>
    <p:extLst>
      <p:ext uri="{BB962C8B-B14F-4D97-AF65-F5344CB8AC3E}">
        <p14:creationId xmlns:p14="http://schemas.microsoft.com/office/powerpoint/2010/main" val="2958775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Machine Learning</a:t>
            </a:r>
          </a:p>
        </p:txBody>
      </p:sp>
      <p:sp>
        <p:nvSpPr>
          <p:cNvPr id="3" name="Content Placeholder 2"/>
          <p:cNvSpPr>
            <a:spLocks noGrp="1"/>
          </p:cNvSpPr>
          <p:nvPr>
            <p:ph sz="quarter" idx="10"/>
          </p:nvPr>
        </p:nvSpPr>
        <p:spPr/>
        <p:txBody>
          <a:bodyPr/>
          <a:lstStyle/>
          <a:p>
            <a:r>
              <a:rPr lang="en-US" dirty="0"/>
              <a:t>Is it really possible for computers to observe the world and learn on their own?</a:t>
            </a:r>
          </a:p>
        </p:txBody>
      </p:sp>
    </p:spTree>
    <p:extLst>
      <p:ext uri="{BB962C8B-B14F-4D97-AF65-F5344CB8AC3E}">
        <p14:creationId xmlns:p14="http://schemas.microsoft.com/office/powerpoint/2010/main" val="4072539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Callout 3"/>
          <p:cNvSpPr/>
          <p:nvPr/>
        </p:nvSpPr>
        <p:spPr>
          <a:xfrm>
            <a:off x="562269" y="565851"/>
            <a:ext cx="8282921" cy="5300513"/>
          </a:xfrm>
          <a:prstGeom prst="cloudCallo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6000" dirty="0"/>
              <a:t>vs.</a:t>
            </a:r>
          </a:p>
        </p:txBody>
      </p:sp>
      <p:grpSp>
        <p:nvGrpSpPr>
          <p:cNvPr id="33" name="Group 112"/>
          <p:cNvGrpSpPr>
            <a:grpSpLocks noChangeAspect="1"/>
          </p:cNvGrpSpPr>
          <p:nvPr/>
        </p:nvGrpSpPr>
        <p:grpSpPr bwMode="auto">
          <a:xfrm>
            <a:off x="5842608" y="1504484"/>
            <a:ext cx="2404265" cy="1910658"/>
            <a:chOff x="6459" y="3437"/>
            <a:chExt cx="867" cy="689"/>
          </a:xfrm>
        </p:grpSpPr>
        <p:sp>
          <p:nvSpPr>
            <p:cNvPr id="34" name="AutoShape 111"/>
            <p:cNvSpPr>
              <a:spLocks noChangeAspect="1" noChangeArrowheads="1" noTextEdit="1"/>
            </p:cNvSpPr>
            <p:nvPr/>
          </p:nvSpPr>
          <p:spPr bwMode="auto">
            <a:xfrm>
              <a:off x="6459" y="3437"/>
              <a:ext cx="867"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113"/>
            <p:cNvSpPr>
              <a:spLocks noChangeArrowheads="1"/>
            </p:cNvSpPr>
            <p:nvPr/>
          </p:nvSpPr>
          <p:spPr bwMode="auto">
            <a:xfrm>
              <a:off x="6670" y="4082"/>
              <a:ext cx="429" cy="53"/>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4"/>
            <p:cNvSpPr>
              <a:spLocks/>
            </p:cNvSpPr>
            <p:nvPr/>
          </p:nvSpPr>
          <p:spPr bwMode="auto">
            <a:xfrm>
              <a:off x="6451" y="3428"/>
              <a:ext cx="867" cy="521"/>
            </a:xfrm>
            <a:custGeom>
              <a:avLst/>
              <a:gdLst>
                <a:gd name="T0" fmla="*/ 99 w 99"/>
                <a:gd name="T1" fmla="*/ 56 h 59"/>
                <a:gd name="T2" fmla="*/ 96 w 99"/>
                <a:gd name="T3" fmla="*/ 59 h 59"/>
                <a:gd name="T4" fmla="*/ 3 w 99"/>
                <a:gd name="T5" fmla="*/ 59 h 59"/>
                <a:gd name="T6" fmla="*/ 0 w 99"/>
                <a:gd name="T7" fmla="*/ 56 h 59"/>
                <a:gd name="T8" fmla="*/ 0 w 99"/>
                <a:gd name="T9" fmla="*/ 3 h 59"/>
                <a:gd name="T10" fmla="*/ 3 w 99"/>
                <a:gd name="T11" fmla="*/ 0 h 59"/>
                <a:gd name="T12" fmla="*/ 96 w 99"/>
                <a:gd name="T13" fmla="*/ 0 h 59"/>
                <a:gd name="T14" fmla="*/ 99 w 99"/>
                <a:gd name="T15" fmla="*/ 3 h 59"/>
                <a:gd name="T16" fmla="*/ 99 w 99"/>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59">
                  <a:moveTo>
                    <a:pt x="99" y="56"/>
                  </a:moveTo>
                  <a:cubicBezTo>
                    <a:pt x="99" y="58"/>
                    <a:pt x="98" y="59"/>
                    <a:pt x="96" y="59"/>
                  </a:cubicBezTo>
                  <a:cubicBezTo>
                    <a:pt x="3" y="59"/>
                    <a:pt x="3" y="59"/>
                    <a:pt x="3" y="59"/>
                  </a:cubicBezTo>
                  <a:cubicBezTo>
                    <a:pt x="1" y="59"/>
                    <a:pt x="0" y="58"/>
                    <a:pt x="0" y="56"/>
                  </a:cubicBezTo>
                  <a:cubicBezTo>
                    <a:pt x="0" y="3"/>
                    <a:pt x="0" y="3"/>
                    <a:pt x="0" y="3"/>
                  </a:cubicBezTo>
                  <a:cubicBezTo>
                    <a:pt x="0" y="1"/>
                    <a:pt x="1" y="0"/>
                    <a:pt x="3" y="0"/>
                  </a:cubicBezTo>
                  <a:cubicBezTo>
                    <a:pt x="96" y="0"/>
                    <a:pt x="96" y="0"/>
                    <a:pt x="96" y="0"/>
                  </a:cubicBezTo>
                  <a:cubicBezTo>
                    <a:pt x="98" y="0"/>
                    <a:pt x="99" y="1"/>
                    <a:pt x="99" y="3"/>
                  </a:cubicBezTo>
                  <a:lnTo>
                    <a:pt x="99" y="56"/>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15"/>
            <p:cNvSpPr>
              <a:spLocks/>
            </p:cNvSpPr>
            <p:nvPr/>
          </p:nvSpPr>
          <p:spPr bwMode="auto">
            <a:xfrm>
              <a:off x="6529" y="3481"/>
              <a:ext cx="710" cy="398"/>
            </a:xfrm>
            <a:custGeom>
              <a:avLst/>
              <a:gdLst>
                <a:gd name="T0" fmla="*/ 81 w 81"/>
                <a:gd name="T1" fmla="*/ 43 h 45"/>
                <a:gd name="T2" fmla="*/ 80 w 81"/>
                <a:gd name="T3" fmla="*/ 45 h 45"/>
                <a:gd name="T4" fmla="*/ 1 w 81"/>
                <a:gd name="T5" fmla="*/ 45 h 45"/>
                <a:gd name="T6" fmla="*/ 0 w 81"/>
                <a:gd name="T7" fmla="*/ 43 h 45"/>
                <a:gd name="T8" fmla="*/ 0 w 81"/>
                <a:gd name="T9" fmla="*/ 1 h 45"/>
                <a:gd name="T10" fmla="*/ 1 w 81"/>
                <a:gd name="T11" fmla="*/ 0 h 45"/>
                <a:gd name="T12" fmla="*/ 80 w 81"/>
                <a:gd name="T13" fmla="*/ 0 h 45"/>
                <a:gd name="T14" fmla="*/ 81 w 81"/>
                <a:gd name="T15" fmla="*/ 1 h 45"/>
                <a:gd name="T16" fmla="*/ 81 w 81"/>
                <a:gd name="T17"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45">
                  <a:moveTo>
                    <a:pt x="81" y="43"/>
                  </a:moveTo>
                  <a:cubicBezTo>
                    <a:pt x="81" y="44"/>
                    <a:pt x="80" y="45"/>
                    <a:pt x="80" y="45"/>
                  </a:cubicBezTo>
                  <a:cubicBezTo>
                    <a:pt x="1" y="45"/>
                    <a:pt x="1" y="45"/>
                    <a:pt x="1" y="45"/>
                  </a:cubicBezTo>
                  <a:cubicBezTo>
                    <a:pt x="0" y="45"/>
                    <a:pt x="0" y="44"/>
                    <a:pt x="0" y="43"/>
                  </a:cubicBezTo>
                  <a:cubicBezTo>
                    <a:pt x="0" y="1"/>
                    <a:pt x="0" y="1"/>
                    <a:pt x="0" y="1"/>
                  </a:cubicBezTo>
                  <a:cubicBezTo>
                    <a:pt x="0" y="0"/>
                    <a:pt x="0" y="0"/>
                    <a:pt x="1" y="0"/>
                  </a:cubicBezTo>
                  <a:cubicBezTo>
                    <a:pt x="80" y="0"/>
                    <a:pt x="80" y="0"/>
                    <a:pt x="80" y="0"/>
                  </a:cubicBezTo>
                  <a:cubicBezTo>
                    <a:pt x="80" y="0"/>
                    <a:pt x="81" y="0"/>
                    <a:pt x="81" y="1"/>
                  </a:cubicBezTo>
                  <a:lnTo>
                    <a:pt x="81" y="4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116"/>
            <p:cNvSpPr>
              <a:spLocks noChangeArrowheads="1"/>
            </p:cNvSpPr>
            <p:nvPr/>
          </p:nvSpPr>
          <p:spPr bwMode="auto">
            <a:xfrm>
              <a:off x="6836" y="3941"/>
              <a:ext cx="96" cy="141"/>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0" name="TextBox 39"/>
          <p:cNvSpPr txBox="1"/>
          <p:nvPr/>
        </p:nvSpPr>
        <p:spPr>
          <a:xfrm>
            <a:off x="8451272" y="4779818"/>
            <a:ext cx="3218549" cy="1569660"/>
          </a:xfrm>
          <a:prstGeom prst="rect">
            <a:avLst/>
          </a:prstGeom>
          <a:noFill/>
        </p:spPr>
        <p:txBody>
          <a:bodyPr wrap="none" rtlCol="0">
            <a:spAutoFit/>
          </a:bodyPr>
          <a:lstStyle/>
          <a:p>
            <a:r>
              <a:rPr lang="en-US" sz="3200" dirty="0"/>
              <a:t>More experience?</a:t>
            </a:r>
          </a:p>
          <a:p>
            <a:r>
              <a:rPr lang="en-US" sz="3200" dirty="0"/>
              <a:t>More complex?</a:t>
            </a:r>
          </a:p>
          <a:p>
            <a:r>
              <a:rPr lang="en-US" sz="3200" dirty="0"/>
              <a:t>More flexible?</a:t>
            </a:r>
          </a:p>
        </p:txBody>
      </p:sp>
      <p:pic>
        <p:nvPicPr>
          <p:cNvPr id="41" name="Picture 40" descr="image0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2183" y="1197675"/>
            <a:ext cx="2090362" cy="3957062"/>
          </a:xfrm>
          <a:prstGeom prst="rect">
            <a:avLst/>
          </a:prstGeom>
        </p:spPr>
      </p:pic>
    </p:spTree>
    <p:extLst>
      <p:ext uri="{BB962C8B-B14F-4D97-AF65-F5344CB8AC3E}">
        <p14:creationId xmlns:p14="http://schemas.microsoft.com/office/powerpoint/2010/main" val="255920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40">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Segoe UI" panose="020B0502040204020203" pitchFamily="34" charset="0"/>
                <a:ea typeface="Segoe UI" panose="020B0502040204020203" pitchFamily="34" charset="0"/>
                <a:cs typeface="Segoe UI" panose="020B0502040204020203" pitchFamily="34" charset="0"/>
              </a:rPr>
              <a:t>Prediction Analysis Lab’s Recent Applications</a:t>
            </a:r>
          </a:p>
        </p:txBody>
      </p:sp>
      <p:sp>
        <p:nvSpPr>
          <p:cNvPr id="3" name="Content Placeholder 2"/>
          <p:cNvSpPr>
            <a:spLocks noGrp="1"/>
          </p:cNvSpPr>
          <p:nvPr>
            <p:ph sz="quarter" idx="10"/>
          </p:nvPr>
        </p:nvSpPr>
        <p:spPr>
          <a:xfrm>
            <a:off x="379413" y="1237001"/>
            <a:ext cx="11525250" cy="5290388"/>
          </a:xfrm>
        </p:spPr>
        <p:txBody>
          <a:bodyPr/>
          <a:lstStyle/>
          <a:p>
            <a:r>
              <a:rPr lang="en-US" dirty="0">
                <a:latin typeface="Segoe UI" panose="020B0502040204020203" pitchFamily="34" charset="0"/>
                <a:ea typeface="Segoe UI" panose="020B0502040204020203" pitchFamily="34" charset="0"/>
                <a:cs typeface="Segoe UI" panose="020B0502040204020203" pitchFamily="34" charset="0"/>
              </a:rPr>
              <a:t>Predicting when parts of the power grid are likely to fail in NYC</a:t>
            </a:r>
          </a:p>
          <a:p>
            <a:r>
              <a:rPr lang="en-US" dirty="0">
                <a:latin typeface="Segoe UI" panose="020B0502040204020203" pitchFamily="34" charset="0"/>
                <a:ea typeface="Segoe UI" panose="020B0502040204020203" pitchFamily="34" charset="0"/>
                <a:cs typeface="Segoe UI" panose="020B0502040204020203" pitchFamily="34" charset="0"/>
              </a:rPr>
              <a:t>Detecting crime series in Cambridge MA</a:t>
            </a:r>
          </a:p>
          <a:p>
            <a:r>
              <a:rPr lang="en-US" dirty="0">
                <a:latin typeface="Segoe UI" panose="020B0502040204020203" pitchFamily="34" charset="0"/>
                <a:ea typeface="Segoe UI" panose="020B0502040204020203" pitchFamily="34" charset="0"/>
                <a:cs typeface="Segoe UI" panose="020B0502040204020203" pitchFamily="34" charset="0"/>
              </a:rPr>
              <a:t>Predicting which released prisoners are likely to commit crimes in the US</a:t>
            </a:r>
          </a:p>
          <a:p>
            <a:r>
              <a:rPr lang="en-US" dirty="0">
                <a:latin typeface="Segoe UI" panose="020B0502040204020203" pitchFamily="34" charset="0"/>
                <a:ea typeface="Segoe UI" panose="020B0502040204020203" pitchFamily="34" charset="0"/>
                <a:cs typeface="Segoe UI" panose="020B0502040204020203" pitchFamily="34" charset="0"/>
              </a:rPr>
              <a:t>Predicting whether a customer will accept a coupon for a local restaurant while driving</a:t>
            </a:r>
          </a:p>
          <a:p>
            <a:r>
              <a:rPr lang="en-US" dirty="0">
                <a:latin typeface="Segoe UI" panose="020B0502040204020203" pitchFamily="34" charset="0"/>
                <a:ea typeface="Segoe UI" panose="020B0502040204020203" pitchFamily="34" charset="0"/>
                <a:cs typeface="Segoe UI" panose="020B0502040204020203" pitchFamily="34" charset="0"/>
              </a:rPr>
              <a:t>Predicting how well someone will recover from prostatectomy surgery</a:t>
            </a:r>
          </a:p>
          <a:p>
            <a:endParaRPr lang="en-US" dirty="0">
              <a:latin typeface="Segoe UI" panose="020B0502040204020203" pitchFamily="34" charset="0"/>
              <a:ea typeface="Segoe UI" panose="020B0502040204020203" pitchFamily="34" charset="0"/>
              <a:cs typeface="Segoe UI" panose="020B0502040204020203" pitchFamily="34" charset="0"/>
            </a:endParaRPr>
          </a:p>
          <a:p>
            <a:endParaRPr lang="en-US"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75101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Segoe UI" panose="020B0502040204020203" pitchFamily="34" charset="0"/>
                <a:ea typeface="Segoe UI" panose="020B0502040204020203" pitchFamily="34" charset="0"/>
                <a:cs typeface="Segoe UI" panose="020B0502040204020203" pitchFamily="34" charset="0"/>
              </a:rPr>
              <a:t>Machine Learning Applications for this course</a:t>
            </a:r>
          </a:p>
        </p:txBody>
      </p:sp>
      <p:sp>
        <p:nvSpPr>
          <p:cNvPr id="3" name="Content Placeholder 2"/>
          <p:cNvSpPr>
            <a:spLocks noGrp="1"/>
          </p:cNvSpPr>
          <p:nvPr>
            <p:ph sz="quarter" idx="10"/>
          </p:nvPr>
        </p:nvSpPr>
        <p:spPr>
          <a:xfrm>
            <a:off x="379413" y="1237001"/>
            <a:ext cx="11525250" cy="5290388"/>
          </a:xfrm>
        </p:spPr>
        <p:txBody>
          <a:bodyPr/>
          <a:lstStyle/>
          <a:p>
            <a:r>
              <a:rPr lang="en-US" dirty="0">
                <a:latin typeface="Segoe UI" panose="020B0502040204020203" pitchFamily="34" charset="0"/>
                <a:ea typeface="Segoe UI" panose="020B0502040204020203" pitchFamily="34" charset="0"/>
                <a:cs typeface="Segoe UI" panose="020B0502040204020203" pitchFamily="34" charset="0"/>
              </a:rPr>
              <a:t>Classification of diabetes patients likely to be readmitted to a hospital</a:t>
            </a:r>
          </a:p>
          <a:p>
            <a:r>
              <a:rPr lang="en-US" dirty="0">
                <a:latin typeface="Segoe UI" panose="020B0502040204020203" pitchFamily="34" charset="0"/>
                <a:ea typeface="Segoe UI" panose="020B0502040204020203" pitchFamily="34" charset="0"/>
                <a:cs typeface="Segoe UI" panose="020B0502040204020203" pitchFamily="34" charset="0"/>
              </a:rPr>
              <a:t>Forecasting demand for rented bicycles</a:t>
            </a:r>
          </a:p>
          <a:p>
            <a:r>
              <a:rPr lang="en-US" dirty="0">
                <a:latin typeface="Segoe UI" panose="020B0502040204020203" pitchFamily="34" charset="0"/>
                <a:ea typeface="Segoe UI" panose="020B0502040204020203" pitchFamily="34" charset="0"/>
                <a:cs typeface="Segoe UI" panose="020B0502040204020203" pitchFamily="34" charset="0"/>
              </a:rPr>
              <a:t>Segmentation of people by income level</a:t>
            </a:r>
          </a:p>
          <a:p>
            <a:r>
              <a:rPr lang="en-US" dirty="0">
                <a:latin typeface="Segoe UI" panose="020B0502040204020203" pitchFamily="34" charset="0"/>
                <a:ea typeface="Segoe UI" panose="020B0502040204020203" pitchFamily="34" charset="0"/>
                <a:cs typeface="Segoe UI" panose="020B0502040204020203" pitchFamily="34" charset="0"/>
              </a:rPr>
              <a:t>Computing restaurant recommendations</a:t>
            </a:r>
          </a:p>
          <a:p>
            <a:endParaRPr lang="en-US" dirty="0">
              <a:latin typeface="Segoe UI" panose="020B0502040204020203" pitchFamily="34" charset="0"/>
              <a:ea typeface="Segoe UI" panose="020B0502040204020203" pitchFamily="34" charset="0"/>
              <a:cs typeface="Segoe UI" panose="020B0502040204020203" pitchFamily="34" charset="0"/>
            </a:endParaRPr>
          </a:p>
          <a:p>
            <a:endParaRPr lang="en-US" dirty="0">
              <a:latin typeface="Segoe UI" panose="020B0502040204020203" pitchFamily="34" charset="0"/>
              <a:ea typeface="Segoe UI" panose="020B0502040204020203" pitchFamily="34" charset="0"/>
              <a:cs typeface="Segoe UI" panose="020B0502040204020203" pitchFamily="34" charset="0"/>
            </a:endParaRPr>
          </a:p>
          <a:p>
            <a:endParaRPr lang="en-US" dirty="0">
              <a:latin typeface="Segoe UI" panose="020B0502040204020203" pitchFamily="34" charset="0"/>
              <a:ea typeface="Segoe UI" panose="020B0502040204020203" pitchFamily="34" charset="0"/>
              <a:cs typeface="Segoe UI" panose="020B0502040204020203" pitchFamily="34" charset="0"/>
            </a:endParaRPr>
          </a:p>
          <a:p>
            <a:endParaRPr lang="en-US"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90936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Segoe UI" panose="020B0502040204020203" pitchFamily="34" charset="0"/>
                <a:ea typeface="Segoe UI" panose="020B0502040204020203" pitchFamily="34" charset="0"/>
                <a:cs typeface="Segoe UI" panose="020B0502040204020203" pitchFamily="34" charset="0"/>
              </a:rPr>
              <a:t>Why this course?</a:t>
            </a:r>
          </a:p>
        </p:txBody>
      </p:sp>
      <p:sp>
        <p:nvSpPr>
          <p:cNvPr id="3" name="Content Placeholder 2"/>
          <p:cNvSpPr>
            <a:spLocks noGrp="1"/>
          </p:cNvSpPr>
          <p:nvPr>
            <p:ph sz="quarter" idx="10"/>
          </p:nvPr>
        </p:nvSpPr>
        <p:spPr>
          <a:xfrm>
            <a:off x="379413" y="1237001"/>
            <a:ext cx="11525250" cy="5290388"/>
          </a:xfrm>
        </p:spPr>
        <p:txBody>
          <a:bodyPr/>
          <a:lstStyle/>
          <a:p>
            <a:r>
              <a:rPr lang="en-US" dirty="0">
                <a:latin typeface="Segoe UI" panose="020B0502040204020203" pitchFamily="34" charset="0"/>
                <a:ea typeface="Segoe UI" panose="020B0502040204020203" pitchFamily="34" charset="0"/>
                <a:cs typeface="Segoe UI" panose="020B0502040204020203" pitchFamily="34" charset="0"/>
              </a:rPr>
              <a:t>Hands on introduction to ML</a:t>
            </a:r>
          </a:p>
          <a:p>
            <a:r>
              <a:rPr lang="en-US" dirty="0">
                <a:latin typeface="Segoe UI" panose="020B0502040204020203" pitchFamily="34" charset="0"/>
                <a:ea typeface="Segoe UI" panose="020B0502040204020203" pitchFamily="34" charset="0"/>
                <a:cs typeface="Segoe UI" panose="020B0502040204020203" pitchFamily="34" charset="0"/>
              </a:rPr>
              <a:t>Overview of all the major focus areas of ML </a:t>
            </a:r>
          </a:p>
          <a:p>
            <a:r>
              <a:rPr lang="en-US" dirty="0">
                <a:latin typeface="Segoe UI" panose="020B0502040204020203" pitchFamily="34" charset="0"/>
                <a:ea typeface="Segoe UI" panose="020B0502040204020203" pitchFamily="34" charset="0"/>
                <a:cs typeface="Segoe UI" panose="020B0502040204020203" pitchFamily="34" charset="0"/>
              </a:rPr>
              <a:t>Limiting the tedious bits with user-friendly Azure ML</a:t>
            </a:r>
          </a:p>
          <a:p>
            <a:r>
              <a:rPr lang="en-US" dirty="0">
                <a:latin typeface="Segoe UI" panose="020B0502040204020203" pitchFamily="34" charset="0"/>
                <a:ea typeface="Segoe UI" panose="020B0502040204020203" pitchFamily="34" charset="0"/>
                <a:cs typeface="Segoe UI" panose="020B0502040204020203" pitchFamily="34" charset="0"/>
              </a:rPr>
              <a:t>Build skills in R </a:t>
            </a:r>
            <a:r>
              <a:rPr lang="en-US">
                <a:latin typeface="Segoe UI" panose="020B0502040204020203" pitchFamily="34" charset="0"/>
                <a:ea typeface="Segoe UI" panose="020B0502040204020203" pitchFamily="34" charset="0"/>
                <a:cs typeface="Segoe UI" panose="020B0502040204020203" pitchFamily="34" charset="0"/>
              </a:rPr>
              <a:t>or Python</a:t>
            </a:r>
            <a:endParaRPr lang="en-US" dirty="0">
              <a:latin typeface="Segoe UI" panose="020B0502040204020203" pitchFamily="34" charset="0"/>
              <a:ea typeface="Segoe UI" panose="020B0502040204020203" pitchFamily="34" charset="0"/>
              <a:cs typeface="Segoe UI" panose="020B0502040204020203" pitchFamily="34" charset="0"/>
            </a:endParaRPr>
          </a:p>
          <a:p>
            <a:r>
              <a:rPr lang="en-US" dirty="0">
                <a:latin typeface="Segoe UI" panose="020B0502040204020203" pitchFamily="34" charset="0"/>
                <a:ea typeface="Segoe UI" panose="020B0502040204020203" pitchFamily="34" charset="0"/>
                <a:cs typeface="Segoe UI" panose="020B0502040204020203" pitchFamily="34" charset="0"/>
              </a:rPr>
              <a:t>Lots of intuition</a:t>
            </a:r>
          </a:p>
          <a:p>
            <a:r>
              <a:rPr lang="en-US" dirty="0">
                <a:latin typeface="Segoe UI" panose="020B0502040204020203" pitchFamily="34" charset="0"/>
                <a:ea typeface="Segoe UI" panose="020B0502040204020203" pitchFamily="34" charset="0"/>
                <a:cs typeface="Segoe UI" panose="020B0502040204020203" pitchFamily="34" charset="0"/>
              </a:rPr>
              <a:t>Requires calculus, and minimal linear algebra</a:t>
            </a:r>
          </a:p>
          <a:p>
            <a:endParaRPr lang="en-US" dirty="0">
              <a:latin typeface="Segoe UI" panose="020B0502040204020203" pitchFamily="34" charset="0"/>
              <a:ea typeface="Segoe UI" panose="020B0502040204020203" pitchFamily="34" charset="0"/>
              <a:cs typeface="Segoe UI" panose="020B0502040204020203" pitchFamily="34" charset="0"/>
            </a:endParaRPr>
          </a:p>
          <a:p>
            <a:endParaRPr lang="en-US"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10347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Cynthia </a:t>
            </a:r>
            <a:r>
              <a:rPr lang="en-US" dirty="0" err="1">
                <a:latin typeface="Segoe"/>
              </a:rPr>
              <a:t>Rudin</a:t>
            </a:r>
            <a:endParaRPr lang="en-US" dirty="0">
              <a:latin typeface="Segoe"/>
            </a:endParaRPr>
          </a:p>
        </p:txBody>
      </p:sp>
      <p:sp>
        <p:nvSpPr>
          <p:cNvPr id="3" name="Content Placeholder 2"/>
          <p:cNvSpPr>
            <a:spLocks noGrp="1"/>
          </p:cNvSpPr>
          <p:nvPr>
            <p:ph sz="quarter" idx="10"/>
          </p:nvPr>
        </p:nvSpPr>
        <p:spPr/>
        <p:txBody>
          <a:bodyPr/>
          <a:lstStyle/>
          <a:p>
            <a:r>
              <a:rPr lang="en-US" dirty="0">
                <a:latin typeface="Segoe"/>
              </a:rPr>
              <a:t>Associate professor of statistics, MIT, Associate Professor of Computer Science and Electrical and Computer Engineering at Duke</a:t>
            </a:r>
          </a:p>
          <a:p>
            <a:r>
              <a:rPr lang="en-US" dirty="0">
                <a:latin typeface="Segoe"/>
              </a:rPr>
              <a:t>Core expertise in machine learning and data mining</a:t>
            </a:r>
          </a:p>
          <a:p>
            <a:r>
              <a:rPr lang="en-US" dirty="0">
                <a:latin typeface="Segoe"/>
              </a:rPr>
              <a:t>Leads the Prediction Analysis Lab</a:t>
            </a:r>
          </a:p>
          <a:p>
            <a:r>
              <a:rPr lang="en-US" dirty="0">
                <a:latin typeface="Segoe"/>
              </a:rPr>
              <a:t>PhD in applied and computational mathematics, Princeton University </a:t>
            </a:r>
          </a:p>
          <a:p>
            <a:r>
              <a:rPr lang="en-US" dirty="0">
                <a:latin typeface="Segoe"/>
              </a:rPr>
              <a:t>Experience in electric power industry, healthcare, computational criminology</a:t>
            </a:r>
          </a:p>
        </p:txBody>
      </p:sp>
    </p:spTree>
    <p:extLst>
      <p:ext uri="{BB962C8B-B14F-4D97-AF65-F5344CB8AC3E}">
        <p14:creationId xmlns:p14="http://schemas.microsoft.com/office/powerpoint/2010/main" val="255798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73" y="167225"/>
            <a:ext cx="11524432" cy="1063487"/>
          </a:xfrm>
        </p:spPr>
        <p:txBody>
          <a:bodyPr/>
          <a:lstStyle/>
          <a:p>
            <a:r>
              <a:rPr lang="en-US" dirty="0">
                <a:latin typeface="Segoe"/>
              </a:rPr>
              <a:t>Steve Elston</a:t>
            </a:r>
          </a:p>
        </p:txBody>
      </p:sp>
      <p:sp>
        <p:nvSpPr>
          <p:cNvPr id="3" name="Content Placeholder 2"/>
          <p:cNvSpPr>
            <a:spLocks noGrp="1"/>
          </p:cNvSpPr>
          <p:nvPr>
            <p:ph sz="quarter" idx="10"/>
          </p:nvPr>
        </p:nvSpPr>
        <p:spPr>
          <a:xfrm>
            <a:off x="184540" y="1015661"/>
            <a:ext cx="11525250" cy="5290388"/>
          </a:xfrm>
        </p:spPr>
        <p:txBody>
          <a:bodyPr/>
          <a:lstStyle/>
          <a:p>
            <a:r>
              <a:rPr lang="en-US" dirty="0">
                <a:latin typeface="Segoe"/>
              </a:rPr>
              <a:t>Co-founder and principle consultant </a:t>
            </a:r>
            <a:br>
              <a:rPr lang="en-US" dirty="0">
                <a:latin typeface="Segoe"/>
              </a:rPr>
            </a:br>
            <a:r>
              <a:rPr lang="en-US" dirty="0">
                <a:latin typeface="Segoe"/>
              </a:rPr>
              <a:t>Quantia Analytics, LLC </a:t>
            </a:r>
          </a:p>
          <a:p>
            <a:r>
              <a:rPr lang="en-US" dirty="0">
                <a:latin typeface="Segoe"/>
              </a:rPr>
              <a:t>Decades of experience in predictive analytics and machine learning</a:t>
            </a:r>
          </a:p>
          <a:p>
            <a:r>
              <a:rPr lang="en-US" dirty="0">
                <a:latin typeface="Segoe"/>
              </a:rPr>
              <a:t>Long term R and S/SPLUS user </a:t>
            </a:r>
          </a:p>
          <a:p>
            <a:r>
              <a:rPr lang="en-US" dirty="0">
                <a:latin typeface="Segoe"/>
              </a:rPr>
              <a:t>Azure ML advisor to Microsoft</a:t>
            </a:r>
          </a:p>
          <a:p>
            <a:r>
              <a:rPr lang="en-US" dirty="0">
                <a:latin typeface="Segoe"/>
              </a:rPr>
              <a:t>Experience in several industries: payment, telecom, capital markets, logistics</a:t>
            </a:r>
          </a:p>
          <a:p>
            <a:r>
              <a:rPr lang="en-US" dirty="0">
                <a:latin typeface="Segoe"/>
              </a:rPr>
              <a:t>PhD in Geophysics from Princeton University</a:t>
            </a:r>
            <a:endParaRPr lang="en-US" dirty="0">
              <a:latin typeface="Segoe"/>
              <a:ea typeface="ＭＳ Ｐゴシック" pitchFamily="34" charset="-128"/>
            </a:endParaRPr>
          </a:p>
        </p:txBody>
      </p:sp>
    </p:spTree>
    <p:extLst>
      <p:ext uri="{BB962C8B-B14F-4D97-AF65-F5344CB8AC3E}">
        <p14:creationId xmlns:p14="http://schemas.microsoft.com/office/powerpoint/2010/main" val="135572051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microsoft.com/office/infopath/2007/PartnerControls"/>
    <ds:schemaRef ds:uri="636b0322-90fb-440c-9cbc-22749e7231e9"/>
    <ds:schemaRef ds:uri="http://schemas.microsoft.com/office/2006/metadata/properties"/>
    <ds:schemaRef ds:uri="http://schemas.microsoft.com/office/2006/documentManagement/types"/>
    <ds:schemaRef ds:uri="http://schemas.openxmlformats.org/package/2006/metadata/core-propertie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9334</TotalTime>
  <Words>1101</Words>
  <Application>Microsoft Office PowerPoint</Application>
  <PresentationFormat>Widescreen</PresentationFormat>
  <Paragraphs>64</Paragraphs>
  <Slides>11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ＭＳ Ｐゴシック</vt:lpstr>
      <vt:lpstr>Arial</vt:lpstr>
      <vt:lpstr>Calibri</vt:lpstr>
      <vt:lpstr>Segoe</vt:lpstr>
      <vt:lpstr>Segoe UI</vt:lpstr>
      <vt:lpstr>Segoe UI Light</vt:lpstr>
      <vt:lpstr>1_Office Theme</vt:lpstr>
      <vt:lpstr>PowerPoint Presentation</vt:lpstr>
      <vt:lpstr>Outline</vt:lpstr>
      <vt:lpstr>Machine Learning</vt:lpstr>
      <vt:lpstr>PowerPoint Presentation</vt:lpstr>
      <vt:lpstr>Prediction Analysis Lab’s Recent Applications</vt:lpstr>
      <vt:lpstr>Machine Learning Applications for this course</vt:lpstr>
      <vt:lpstr>Why this course?</vt:lpstr>
      <vt:lpstr>Cynthia Rudin</vt:lpstr>
      <vt:lpstr>Steve Elston</vt:lpstr>
      <vt:lpstr>Getting the most from this course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203</cp:revision>
  <dcterms:created xsi:type="dcterms:W3CDTF">2013-02-15T23:12:42Z</dcterms:created>
  <dcterms:modified xsi:type="dcterms:W3CDTF">2016-08-11T19:47:48Z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