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7"/>
  </p:notesMasterIdLst>
  <p:handoutMasterIdLst>
    <p:handoutMasterId r:id="rId128"/>
  </p:handoutMasterIdLst>
  <p:sldIdLst>
    <p:sldId id="537" r:id="rId5"/>
    <p:sldId id="409" r:id="rId6"/>
    <p:sldId id="287" r:id="rId7"/>
    <p:sldId id="285" r:id="rId8"/>
    <p:sldId id="286" r:id="rId9"/>
    <p:sldId id="370" r:id="rId10"/>
    <p:sldId id="288" r:id="rId11"/>
    <p:sldId id="289" r:id="rId12"/>
    <p:sldId id="415" r:id="rId13"/>
    <p:sldId id="416" r:id="rId14"/>
    <p:sldId id="417" r:id="rId15"/>
    <p:sldId id="310" r:id="rId16"/>
    <p:sldId id="427" r:id="rId17"/>
    <p:sldId id="304" r:id="rId18"/>
    <p:sldId id="432" r:id="rId19"/>
    <p:sldId id="336" r:id="rId20"/>
    <p:sldId id="434" r:id="rId21"/>
    <p:sldId id="435" r:id="rId22"/>
    <p:sldId id="437" r:id="rId23"/>
    <p:sldId id="438" r:id="rId24"/>
    <p:sldId id="379" r:id="rId25"/>
    <p:sldId id="377" r:id="rId26"/>
    <p:sldId id="378" r:id="rId27"/>
    <p:sldId id="380" r:id="rId28"/>
    <p:sldId id="382" r:id="rId29"/>
    <p:sldId id="383" r:id="rId30"/>
    <p:sldId id="372" r:id="rId31"/>
    <p:sldId id="371" r:id="rId32"/>
    <p:sldId id="439" r:id="rId33"/>
    <p:sldId id="440" r:id="rId34"/>
    <p:sldId id="497" r:id="rId35"/>
    <p:sldId id="498" r:id="rId36"/>
    <p:sldId id="499" r:id="rId37"/>
    <p:sldId id="500" r:id="rId38"/>
    <p:sldId id="501" r:id="rId39"/>
    <p:sldId id="502" r:id="rId40"/>
    <p:sldId id="503" r:id="rId41"/>
    <p:sldId id="504" r:id="rId42"/>
    <p:sldId id="505" r:id="rId43"/>
    <p:sldId id="506" r:id="rId44"/>
    <p:sldId id="507" r:id="rId45"/>
    <p:sldId id="474" r:id="rId46"/>
    <p:sldId id="473" r:id="rId47"/>
    <p:sldId id="475" r:id="rId48"/>
    <p:sldId id="478" r:id="rId49"/>
    <p:sldId id="444" r:id="rId50"/>
    <p:sldId id="447" r:id="rId51"/>
    <p:sldId id="385" r:id="rId52"/>
    <p:sldId id="373" r:id="rId53"/>
    <p:sldId id="446" r:id="rId54"/>
    <p:sldId id="445" r:id="rId55"/>
    <p:sldId id="448" r:id="rId56"/>
    <p:sldId id="449" r:id="rId57"/>
    <p:sldId id="450" r:id="rId58"/>
    <p:sldId id="508" r:id="rId59"/>
    <p:sldId id="451" r:id="rId60"/>
    <p:sldId id="452" r:id="rId61"/>
    <p:sldId id="453" r:id="rId62"/>
    <p:sldId id="468" r:id="rId63"/>
    <p:sldId id="454" r:id="rId64"/>
    <p:sldId id="455" r:id="rId65"/>
    <p:sldId id="456" r:id="rId66"/>
    <p:sldId id="457" r:id="rId67"/>
    <p:sldId id="458" r:id="rId68"/>
    <p:sldId id="459" r:id="rId69"/>
    <p:sldId id="460" r:id="rId70"/>
    <p:sldId id="461" r:id="rId71"/>
    <p:sldId id="462" r:id="rId72"/>
    <p:sldId id="463" r:id="rId73"/>
    <p:sldId id="464" r:id="rId74"/>
    <p:sldId id="465" r:id="rId75"/>
    <p:sldId id="466" r:id="rId76"/>
    <p:sldId id="467" r:id="rId77"/>
    <p:sldId id="469" r:id="rId78"/>
    <p:sldId id="470" r:id="rId79"/>
    <p:sldId id="471" r:id="rId80"/>
    <p:sldId id="479" r:id="rId81"/>
    <p:sldId id="480" r:id="rId82"/>
    <p:sldId id="472" r:id="rId83"/>
    <p:sldId id="476" r:id="rId84"/>
    <p:sldId id="509" r:id="rId85"/>
    <p:sldId id="511" r:id="rId86"/>
    <p:sldId id="512" r:id="rId87"/>
    <p:sldId id="481" r:id="rId88"/>
    <p:sldId id="522" r:id="rId89"/>
    <p:sldId id="523" r:id="rId90"/>
    <p:sldId id="524" r:id="rId91"/>
    <p:sldId id="525" r:id="rId92"/>
    <p:sldId id="526" r:id="rId93"/>
    <p:sldId id="527" r:id="rId94"/>
    <p:sldId id="528" r:id="rId95"/>
    <p:sldId id="529" r:id="rId96"/>
    <p:sldId id="530" r:id="rId97"/>
    <p:sldId id="531" r:id="rId98"/>
    <p:sldId id="532" r:id="rId99"/>
    <p:sldId id="533" r:id="rId100"/>
    <p:sldId id="534" r:id="rId101"/>
    <p:sldId id="535" r:id="rId102"/>
    <p:sldId id="536" r:id="rId103"/>
    <p:sldId id="513" r:id="rId104"/>
    <p:sldId id="514" r:id="rId105"/>
    <p:sldId id="515" r:id="rId106"/>
    <p:sldId id="516" r:id="rId107"/>
    <p:sldId id="517" r:id="rId108"/>
    <p:sldId id="518" r:id="rId109"/>
    <p:sldId id="519" r:id="rId110"/>
    <p:sldId id="520" r:id="rId111"/>
    <p:sldId id="521" r:id="rId112"/>
    <p:sldId id="482" r:id="rId113"/>
    <p:sldId id="483" r:id="rId114"/>
    <p:sldId id="492" r:id="rId115"/>
    <p:sldId id="493" r:id="rId116"/>
    <p:sldId id="494" r:id="rId117"/>
    <p:sldId id="495" r:id="rId118"/>
    <p:sldId id="496" r:id="rId119"/>
    <p:sldId id="484" r:id="rId120"/>
    <p:sldId id="487" r:id="rId121"/>
    <p:sldId id="488" r:id="rId122"/>
    <p:sldId id="489" r:id="rId123"/>
    <p:sldId id="490" r:id="rId124"/>
    <p:sldId id="477" r:id="rId125"/>
    <p:sldId id="269"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6CD9"/>
    <a:srgbClr val="C07F99"/>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3321" autoAdjust="0"/>
  </p:normalViewPr>
  <p:slideViewPr>
    <p:cSldViewPr snapToGrid="0">
      <p:cViewPr varScale="1">
        <p:scale>
          <a:sx n="75" d="100"/>
          <a:sy n="75" d="100"/>
        </p:scale>
        <p:origin x="417" y="4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5/10/relationships/revisionInfo" Target="revisionInfo.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handoutMaster" Target="handoutMasters/handout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emf"/><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20.emf"/><Relationship Id="rId4"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21.emf"/><Relationship Id="rId5" Type="http://schemas.openxmlformats.org/officeDocument/2006/relationships/image" Target="../media/image22.emf"/><Relationship Id="rId4"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emf"/><Relationship Id="rId1" Type="http://schemas.openxmlformats.org/officeDocument/2006/relationships/image" Target="../media/image24.emf"/><Relationship Id="rId6" Type="http://schemas.openxmlformats.org/officeDocument/2006/relationships/image" Target="../media/image22.emf"/><Relationship Id="rId5" Type="http://schemas.openxmlformats.org/officeDocument/2006/relationships/image" Target="../media/image15.emf"/><Relationship Id="rId4"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2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7.emf"/><Relationship Id="rId1" Type="http://schemas.openxmlformats.org/officeDocument/2006/relationships/image" Target="../media/image2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8.emf"/><Relationship Id="rId1" Type="http://schemas.openxmlformats.org/officeDocument/2006/relationships/image" Target="../media/image3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0.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2.emf"/><Relationship Id="rId1" Type="http://schemas.openxmlformats.org/officeDocument/2006/relationships/image" Target="../media/image4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4.emf"/><Relationship Id="rId1" Type="http://schemas.openxmlformats.org/officeDocument/2006/relationships/image" Target="../media/image40.emf"/><Relationship Id="rId4" Type="http://schemas.openxmlformats.org/officeDocument/2006/relationships/image" Target="../media/image4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0.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0.emf"/><Relationship Id="rId4" Type="http://schemas.openxmlformats.org/officeDocument/2006/relationships/image" Target="../media/image48.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9.emf"/><Relationship Id="rId1" Type="http://schemas.openxmlformats.org/officeDocument/2006/relationships/image" Target="../media/image40.emf"/><Relationship Id="rId5" Type="http://schemas.openxmlformats.org/officeDocument/2006/relationships/image" Target="../media/image50.emf"/><Relationship Id="rId4" Type="http://schemas.openxmlformats.org/officeDocument/2006/relationships/image" Target="../media/image48.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51.emf"/><Relationship Id="rId1" Type="http://schemas.openxmlformats.org/officeDocument/2006/relationships/image" Target="../media/image40.emf"/><Relationship Id="rId5" Type="http://schemas.openxmlformats.org/officeDocument/2006/relationships/image" Target="../media/image50.emf"/><Relationship Id="rId4" Type="http://schemas.openxmlformats.org/officeDocument/2006/relationships/image" Target="../media/image48.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40.emf"/><Relationship Id="rId5" Type="http://schemas.openxmlformats.org/officeDocument/2006/relationships/image" Target="../media/image50.emf"/><Relationship Id="rId4" Type="http://schemas.openxmlformats.org/officeDocument/2006/relationships/image" Target="../media/image48.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1.emf"/><Relationship Id="rId1" Type="http://schemas.openxmlformats.org/officeDocument/2006/relationships/image" Target="../media/image40.emf"/><Relationship Id="rId5" Type="http://schemas.openxmlformats.org/officeDocument/2006/relationships/image" Target="../media/image50.emf"/><Relationship Id="rId4" Type="http://schemas.openxmlformats.org/officeDocument/2006/relationships/image" Target="../media/image48.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40.emf"/><Relationship Id="rId1" Type="http://schemas.openxmlformats.org/officeDocument/2006/relationships/image" Target="../media/image53.emf"/><Relationship Id="rId6" Type="http://schemas.openxmlformats.org/officeDocument/2006/relationships/image" Target="../media/image54.emf"/><Relationship Id="rId5" Type="http://schemas.openxmlformats.org/officeDocument/2006/relationships/image" Target="../media/image50.emf"/><Relationship Id="rId4" Type="http://schemas.openxmlformats.org/officeDocument/2006/relationships/image" Target="../media/image4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image" Target="../media/image8.emf"/><Relationship Id="rId5" Type="http://schemas.openxmlformats.org/officeDocument/2006/relationships/image" Target="../media/image14.emf"/><Relationship Id="rId4" Type="http://schemas.openxmlformats.org/officeDocument/2006/relationships/image" Target="../media/image13.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9.emf"/><Relationship Id="rId2" Type="http://schemas.openxmlformats.org/officeDocument/2006/relationships/image" Target="../media/image40.emf"/><Relationship Id="rId1" Type="http://schemas.openxmlformats.org/officeDocument/2006/relationships/image" Target="../media/image53.emf"/><Relationship Id="rId6" Type="http://schemas.openxmlformats.org/officeDocument/2006/relationships/image" Target="../media/image58.emf"/><Relationship Id="rId5" Type="http://schemas.openxmlformats.org/officeDocument/2006/relationships/image" Target="../media/image50.emf"/><Relationship Id="rId4" Type="http://schemas.openxmlformats.org/officeDocument/2006/relationships/image" Target="../media/image57.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7.emf"/><Relationship Id="rId2" Type="http://schemas.openxmlformats.org/officeDocument/2006/relationships/image" Target="../media/image40.emf"/><Relationship Id="rId1" Type="http://schemas.openxmlformats.org/officeDocument/2006/relationships/image" Target="../media/image53.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0.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1.emf"/><Relationship Id="rId7" Type="http://schemas.openxmlformats.org/officeDocument/2006/relationships/image" Target="../media/image57.emf"/><Relationship Id="rId2" Type="http://schemas.openxmlformats.org/officeDocument/2006/relationships/image" Target="../media/image40.emf"/><Relationship Id="rId1" Type="http://schemas.openxmlformats.org/officeDocument/2006/relationships/image" Target="../media/image53.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0.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40.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2.emf"/><Relationship Id="rId1" Type="http://schemas.openxmlformats.org/officeDocument/2006/relationships/image" Target="../media/image40.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3.emf"/><Relationship Id="rId1" Type="http://schemas.openxmlformats.org/officeDocument/2006/relationships/image" Target="../media/image40.emf"/><Relationship Id="rId4" Type="http://schemas.openxmlformats.org/officeDocument/2006/relationships/image" Target="../media/image61.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4.emf"/><Relationship Id="rId1" Type="http://schemas.openxmlformats.org/officeDocument/2006/relationships/image" Target="../media/image40.emf"/><Relationship Id="rId5" Type="http://schemas.openxmlformats.org/officeDocument/2006/relationships/image" Target="../media/image61.emf"/><Relationship Id="rId4" Type="http://schemas.openxmlformats.org/officeDocument/2006/relationships/image" Target="../media/image63.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4.emf"/><Relationship Id="rId1" Type="http://schemas.openxmlformats.org/officeDocument/2006/relationships/image" Target="../media/image65.emf"/><Relationship Id="rId6" Type="http://schemas.openxmlformats.org/officeDocument/2006/relationships/image" Target="../media/image40.emf"/><Relationship Id="rId5" Type="http://schemas.openxmlformats.org/officeDocument/2006/relationships/image" Target="../media/image61.emf"/><Relationship Id="rId4" Type="http://schemas.openxmlformats.org/officeDocument/2006/relationships/image" Target="../media/image6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4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image" Target="../media/image8.emf"/><Relationship Id="rId4" Type="http://schemas.openxmlformats.org/officeDocument/2006/relationships/image" Target="../media/image12.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44.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44.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5.emf"/><Relationship Id="rId1" Type="http://schemas.openxmlformats.org/officeDocument/2006/relationships/image" Target="../media/image74.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5.emf"/><Relationship Id="rId1" Type="http://schemas.openxmlformats.org/officeDocument/2006/relationships/image" Target="../media/image74.emf"/><Relationship Id="rId4" Type="http://schemas.openxmlformats.org/officeDocument/2006/relationships/image" Target="../media/image7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image" Target="../media/image8.emf"/><Relationship Id="rId4" Type="http://schemas.openxmlformats.org/officeDocument/2006/relationships/image" Target="../media/image1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5/24/2017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5/24/2017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525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function is going to eat</a:t>
            </a:r>
            <a:r>
              <a:rPr lang="en-US" baseline="0" dirty="0"/>
              <a:t> the two features … and produce a number. We take the sign of the number, and that’s the predicted class. Give me a new example I’ve never seen before, you give me it’s feature vector, I plug those values into f, then I get a number. If it’s a positive number I predict an explosion, if it’s a negative number I predict no explosion.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5628266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what if you sweep this thing down from top to bottom, and every</a:t>
            </a:r>
            <a:r>
              <a:rPr lang="en-US" baseline="0" dirty="0"/>
              <a:t> time you move it you record the TPR and the FPR. Then you plot all of those TPRs and FPRs on a scatter plot, and that’s the ROC curve. Let’s do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115</a:t>
            </a:fld>
            <a:endParaRPr lang="en-US"/>
          </a:p>
        </p:txBody>
      </p:sp>
    </p:spTree>
    <p:extLst>
      <p:ext uri="{BB962C8B-B14F-4D97-AF65-F5344CB8AC3E}">
        <p14:creationId xmlns:p14="http://schemas.microsoft.com/office/powerpoint/2010/main" val="11094452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119</a:t>
            </a:fld>
            <a:endParaRPr lang="en-US"/>
          </a:p>
        </p:txBody>
      </p:sp>
    </p:spTree>
    <p:extLst>
      <p:ext uri="{BB962C8B-B14F-4D97-AF65-F5344CB8AC3E}">
        <p14:creationId xmlns:p14="http://schemas.microsoft.com/office/powerpoint/2010/main" val="1644649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a:t>
            </a:r>
            <a:r>
              <a:rPr lang="en-US" baseline="0" dirty="0"/>
              <a:t> not better than that line, you might want to turn your classifier upside down so it predicts the opposite of what it’s currently doing. Because it’s worse than random guessing, which means it could be better if you flipped it. Hopefully you’ll get a curve like I showed you on the previous slide. Most of the time you don’t get perfect. Most prediction problems are not that easy.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120</a:t>
            </a:fld>
            <a:endParaRPr lang="en-US"/>
          </a:p>
        </p:txBody>
      </p:sp>
    </p:spTree>
    <p:extLst>
      <p:ext uri="{BB962C8B-B14F-4D97-AF65-F5344CB8AC3E}">
        <p14:creationId xmlns:p14="http://schemas.microsoft.com/office/powerpoint/2010/main" val="145526248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Including</a:t>
            </a:r>
            <a:r>
              <a:rPr lang="en-US" baseline="0" dirty="0"/>
              <a:t> all of the ways we enumerated in the data science course.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121</a:t>
            </a:fld>
            <a:endParaRPr lang="en-US"/>
          </a:p>
        </p:txBody>
      </p:sp>
    </p:spTree>
    <p:extLst>
      <p:ext uri="{BB962C8B-B14F-4D97-AF65-F5344CB8AC3E}">
        <p14:creationId xmlns:p14="http://schemas.microsoft.com/office/powerpoint/2010/main" val="336556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repeat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might be very complicated, but the way to use is is not complicated:</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2602426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t>
            </a:r>
          </a:p>
          <a:p>
            <a:r>
              <a:rPr lang="en-US" dirty="0"/>
              <a:t>Let’s give you the geometric</a:t>
            </a:r>
            <a:r>
              <a:rPr lang="en-US" baseline="0" dirty="0"/>
              <a:t> picture here.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Classification algorithms try to find f that minimizes classification</a:t>
            </a:r>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error</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Unfortunately they can’t usually minimize</a:t>
            </a:r>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this directly, because it is usually computationally hard. *click*</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3036504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give you the geometric</a:t>
            </a:r>
            <a:r>
              <a:rPr lang="en-US" baseline="0" dirty="0"/>
              <a:t> picture here. The decision boundary is this line right here. F being positive is here, and f being negative is here. The red points are all misclassified. Now what I’m going to do is something you might not be expecting, which is that I’m going to move all the correctly classified points across the decision boundary to the left, and I’m going to map all the misclassified points to the right. *click* Ok, glad I did that, now I have the ones we got correct on the left and the ones we got wrong on the right. So the labels on this plots are wrong. We don’t have f&lt;0 on the left and f&gt;0 on the right. We have something like this. *click*. So on the left, either f is positive and y is also positive, so </a:t>
            </a:r>
            <a:r>
              <a:rPr lang="en-US" baseline="0" dirty="0" err="1"/>
              <a:t>yf</a:t>
            </a:r>
            <a:r>
              <a:rPr lang="en-US" baseline="0" dirty="0"/>
              <a:t> is positive, or we have y negative and f negative, so </a:t>
            </a:r>
            <a:r>
              <a:rPr lang="en-US" baseline="0" dirty="0" err="1"/>
              <a:t>yf</a:t>
            </a:r>
            <a:r>
              <a:rPr lang="en-US" baseline="0" dirty="0"/>
              <a:t> is again</a:t>
            </a:r>
            <a:r>
              <a:rPr lang="is-IS" baseline="0" dirty="0"/>
              <a:t>… positive. And on the right we have cases where the sign of f is different than y. And the ones I suffer a penalty for are the ones on the right.</a:t>
            </a: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3036504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Ok so let’s keep this image</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in mind here.</a:t>
            </a:r>
            <a:endParaRPr lang="en-US" baseline="0" dirty="0"/>
          </a:p>
          <a:p>
            <a:endParaRPr lang="en-US" baseline="0" dirty="0"/>
          </a:p>
          <a:p>
            <a:endParaRPr lang="en-US" baseline="0" dirty="0"/>
          </a:p>
          <a:p>
            <a:r>
              <a:rPr lang="en-US" baseline="0" dirty="0"/>
              <a:t>----</a:t>
            </a:r>
          </a:p>
          <a:p>
            <a:r>
              <a:rPr lang="en-US" baseline="0" dirty="0"/>
              <a:t>Why are those equal?</a:t>
            </a:r>
            <a:endParaRPr lang="en-US" dirty="0"/>
          </a:p>
          <a:p>
            <a:r>
              <a:rPr lang="en-US" baseline="0" dirty="0"/>
              <a:t>Think about it. There are only a few possibilities. If y is positive and f is positive, then we don’t make a mistake, and the top is 0. </a:t>
            </a:r>
            <a:r>
              <a:rPr lang="en-US" baseline="0" dirty="0" err="1"/>
              <a:t>yf</a:t>
            </a:r>
            <a:r>
              <a:rPr lang="en-US" baseline="0" dirty="0"/>
              <a:t> is positive, not negative, so the bottom is 0. </a:t>
            </a:r>
          </a:p>
          <a:p>
            <a:r>
              <a:rPr lang="en-US" baseline="0" dirty="0"/>
              <a:t>If y and f are both negative, then we don’t make a mistake, the top is 0 and and </a:t>
            </a:r>
            <a:r>
              <a:rPr lang="en-US" baseline="0" dirty="0" err="1"/>
              <a:t>yf</a:t>
            </a:r>
            <a:r>
              <a:rPr lang="en-US" baseline="0" dirty="0"/>
              <a:t> is positive again.</a:t>
            </a:r>
          </a:p>
          <a:p>
            <a:r>
              <a:rPr lang="en-US" baseline="0" dirty="0"/>
              <a:t>If y is positive and f is negative, then we make a mistake, we lose a point up here, and we also lose a point down here because y times f is negative.</a:t>
            </a:r>
          </a:p>
          <a:p>
            <a:r>
              <a:rPr lang="en-US" baseline="0" dirty="0"/>
              <a:t>Same thing if y is negative and f is positive.</a:t>
            </a:r>
          </a:p>
          <a:p>
            <a:r>
              <a:rPr lang="en-US" baseline="0" dirty="0"/>
              <a:t>So these logical expressions are equal to each other.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This function tells us what kind of penalty we’re going to issue for being wrong. So right now if y*f is positive, it means we got it right and we lose 0 points. If we get it wrong,</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and the point is on the wrong side, we lose 1 point. </a:t>
            </a:r>
            <a:endParaRPr lang="en-US" baseline="0" dirty="0"/>
          </a:p>
          <a:p>
            <a:endParaRPr lang="en-US" baseline="0" dirty="0"/>
          </a:p>
          <a:p>
            <a:endParaRPr lang="en-US" baseline="0" dirty="0"/>
          </a:p>
          <a:p>
            <a:r>
              <a:rPr lang="en-US" baseline="0" dirty="0"/>
              <a:t>----</a:t>
            </a:r>
          </a:p>
          <a:p>
            <a:r>
              <a:rPr lang="en-US" baseline="0" dirty="0"/>
              <a:t>Why are those equal?</a:t>
            </a:r>
            <a:endParaRPr lang="en-US" dirty="0"/>
          </a:p>
          <a:p>
            <a:r>
              <a:rPr lang="en-US" baseline="0" dirty="0"/>
              <a:t>Think about it. There are only a few possibilities. If y is positive and f is positive, then we don’t make a mistake, and the top is 0. </a:t>
            </a:r>
            <a:r>
              <a:rPr lang="en-US" baseline="0" dirty="0" err="1"/>
              <a:t>yf</a:t>
            </a:r>
            <a:r>
              <a:rPr lang="en-US" baseline="0" dirty="0"/>
              <a:t> is positive, not negative, so the bottom is 0. </a:t>
            </a:r>
          </a:p>
          <a:p>
            <a:r>
              <a:rPr lang="en-US" baseline="0" dirty="0"/>
              <a:t>If y and f are both negative, then we don’t make a mistake, the top is 0 and and </a:t>
            </a:r>
            <a:r>
              <a:rPr lang="en-US" baseline="0" dirty="0" err="1"/>
              <a:t>yf</a:t>
            </a:r>
            <a:r>
              <a:rPr lang="en-US" baseline="0" dirty="0"/>
              <a:t> is positive again.</a:t>
            </a:r>
          </a:p>
          <a:p>
            <a:r>
              <a:rPr lang="en-US" baseline="0" dirty="0"/>
              <a:t>If y is positive and f is negative, then we make a mistake, we lose a point up here, and we also lose a point down here because y times f is negative.</a:t>
            </a:r>
          </a:p>
          <a:p>
            <a:r>
              <a:rPr lang="en-US" baseline="0" dirty="0"/>
              <a:t>Same thing if y is negative and f is positive.</a:t>
            </a:r>
          </a:p>
          <a:p>
            <a:r>
              <a:rPr lang="en-US" baseline="0" dirty="0"/>
              <a:t>So these logical expressions are equal to each other.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I’m just going to write this function another way, which is like this. So we lose one point if </a:t>
            </a:r>
            <a:r>
              <a:rPr kumimoji="0" lang="en-US" sz="1200" b="0" i="0" u="none" strike="noStrike" kern="0" cap="none" spc="0" normalizeH="0" noProof="0" dirty="0" err="1">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yf</a:t>
            </a:r>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is less than 0, and</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otherwise we lose no points. This is the classic 0-1 loss, just tells you whether your classifier is right or wrong. This is called a loss function. There are other loss functions too. This one is nice but it’s problematic because it’s not smooth, and we have issues with things that are not smooth in machine learning. Let’s try some more loss functions. While we’re doing this</a:t>
            </a:r>
            <a:r>
              <a:rPr kumimoji="0" lang="is-I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a:t>
            </a:r>
            <a:endParaRPr lang="en-US" baseline="0" dirty="0"/>
          </a:p>
          <a:p>
            <a:endParaRPr lang="en-US" baseline="0" dirty="0"/>
          </a:p>
          <a:p>
            <a:r>
              <a:rPr lang="en-US" baseline="0" dirty="0"/>
              <a:t>----</a:t>
            </a:r>
          </a:p>
          <a:p>
            <a:r>
              <a:rPr lang="en-US" baseline="0" dirty="0"/>
              <a:t>Why are those equal?</a:t>
            </a:r>
            <a:endParaRPr lang="en-US" dirty="0"/>
          </a:p>
          <a:p>
            <a:r>
              <a:rPr lang="en-US" baseline="0" dirty="0"/>
              <a:t>Think about it. There are only a few possibilities. If y is positive and f is positive, then we don’t make a mistake, and the top is 0. </a:t>
            </a:r>
            <a:r>
              <a:rPr lang="en-US" baseline="0" dirty="0" err="1"/>
              <a:t>yf</a:t>
            </a:r>
            <a:r>
              <a:rPr lang="en-US" baseline="0" dirty="0"/>
              <a:t> is positive, not negative, so the bottom is 0. </a:t>
            </a:r>
          </a:p>
          <a:p>
            <a:r>
              <a:rPr lang="en-US" baseline="0" dirty="0"/>
              <a:t>If y and f are both negative, then we don’t make a mistake, the top is 0 and and </a:t>
            </a:r>
            <a:r>
              <a:rPr lang="en-US" baseline="0" dirty="0" err="1"/>
              <a:t>yf</a:t>
            </a:r>
            <a:r>
              <a:rPr lang="en-US" baseline="0" dirty="0"/>
              <a:t> is positive again.</a:t>
            </a:r>
          </a:p>
          <a:p>
            <a:r>
              <a:rPr lang="en-US" baseline="0" dirty="0"/>
              <a:t>If y is positive and f is negative, then we make a mistake, we lose a point up here, and we also lose a point down here because y times f is negative.</a:t>
            </a:r>
          </a:p>
          <a:p>
            <a:r>
              <a:rPr lang="en-US" baseline="0" dirty="0"/>
              <a:t>Same thing if y is negative and f is positive.</a:t>
            </a:r>
          </a:p>
          <a:p>
            <a:r>
              <a:rPr lang="en-US" baseline="0" dirty="0"/>
              <a:t>So these logical expressions are equal to each other.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I’m just going to write this function another way, which is like this. So we lose one point if </a:t>
            </a:r>
            <a:r>
              <a:rPr kumimoji="0" lang="en-US" sz="1200" b="0" i="0" u="none" strike="noStrike" kern="0" cap="none" spc="0" normalizeH="0" noProof="0" dirty="0" err="1">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yf</a:t>
            </a:r>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is less than 0, and</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otherwise we lose no points. This is the classic 0-1 loss, just tells you whether your classifier is right or wrong. This is called a loss function. There are other loss functions too. This one is nice but it’s problematic because it’s not smooth, and we have issues with things that are not smooth in machine learning. Let’s try some more loss functions. While we’re doing this</a:t>
            </a:r>
            <a:r>
              <a:rPr kumimoji="0" lang="is-IS" sz="1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a:t>
            </a:r>
            <a:endParaRPr lang="en-US" baseline="0" dirty="0"/>
          </a:p>
          <a:p>
            <a:endParaRPr lang="en-US" baseline="0" dirty="0"/>
          </a:p>
          <a:p>
            <a:r>
              <a:rPr lang="en-US" baseline="0" dirty="0"/>
              <a:t>----</a:t>
            </a:r>
          </a:p>
          <a:p>
            <a:r>
              <a:rPr lang="en-US" baseline="0" dirty="0"/>
              <a:t>Why are those equal?</a:t>
            </a:r>
            <a:endParaRPr lang="en-US" dirty="0"/>
          </a:p>
          <a:p>
            <a:r>
              <a:rPr lang="en-US" baseline="0" dirty="0"/>
              <a:t>Think about it. There are only a few possibilities. If y is positive and f is positive, then we don’t make a mistake, and the top is 0. </a:t>
            </a:r>
            <a:r>
              <a:rPr lang="en-US" baseline="0" dirty="0" err="1"/>
              <a:t>yf</a:t>
            </a:r>
            <a:r>
              <a:rPr lang="en-US" baseline="0" dirty="0"/>
              <a:t> is positive, not negative, so the bottom is 0. </a:t>
            </a:r>
          </a:p>
          <a:p>
            <a:r>
              <a:rPr lang="en-US" baseline="0" dirty="0"/>
              <a:t>If y and f are both negative, then we don’t make a mistake, the top is 0 and and </a:t>
            </a:r>
            <a:r>
              <a:rPr lang="en-US" baseline="0" dirty="0" err="1"/>
              <a:t>yf</a:t>
            </a:r>
            <a:r>
              <a:rPr lang="en-US" baseline="0" dirty="0"/>
              <a:t> is positive again.</a:t>
            </a:r>
          </a:p>
          <a:p>
            <a:r>
              <a:rPr lang="en-US" baseline="0" dirty="0"/>
              <a:t>If y is positive and f is negative, then we make a mistake, we lose a point up here, and we also lose a point down here because y times f is negative.</a:t>
            </a:r>
          </a:p>
          <a:p>
            <a:r>
              <a:rPr lang="en-US" baseline="0" dirty="0"/>
              <a:t>Same thing if y is negative and f is positive.</a:t>
            </a:r>
          </a:p>
          <a:p>
            <a:r>
              <a:rPr lang="en-US" baseline="0" dirty="0"/>
              <a:t>So these logical expressions are equal to each other.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Maybe we can use some</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other loss function. Something that maybe we get a small penalty for being sort of correct, then we get a bigger penalty for being sort of wrong, and then a big huge penalty for being very wrong. Something that looks like this.</a:t>
            </a:r>
            <a:endPar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a:p>
            <a:endPar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horizontal</a:t>
            </a:r>
            <a:r>
              <a:rPr lang="en-US" baseline="0" dirty="0"/>
              <a:t> axis is y times f(x). The red one is 1 if y agrees with the sign of f, and then other curves are for different algorithms.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3593585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keep in</a:t>
            </a:r>
            <a:r>
              <a:rPr lang="en-US" baseline="0" dirty="0"/>
              <a:t> mind that </a:t>
            </a:r>
            <a:r>
              <a:rPr lang="en-US" dirty="0"/>
              <a:t>On the right</a:t>
            </a:r>
            <a:r>
              <a:rPr lang="en-US" baseline="0" dirty="0"/>
              <a:t> are points that on the correct side of the decision so they don’t suffer much penalty and on the left are points that are incorrectly classified so they suffer more penalty.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4259783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678390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a:t>
            </a:r>
            <a:r>
              <a:rPr lang="en-US" baseline="0" dirty="0"/>
              <a:t> to write this idea about the loss functions in notation on the next slide.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1923954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a:t>
            </a:r>
            <a:r>
              <a:rPr lang="en-US" baseline="0" dirty="0"/>
              <a:t> here. The accuracy is the fraction of times that </a:t>
            </a:r>
            <a:r>
              <a:rPr lang="en-US" baseline="0" dirty="0" err="1"/>
              <a:t>signf</a:t>
            </a:r>
            <a:r>
              <a:rPr lang="en-US" baseline="0" dirty="0"/>
              <a:t> is not equal to y which is written like this. And then we use the trick where we put the misclassified points on one side and the correct ones on the other side. And that gives us this notation that I explained earlier.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655875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then we’ll upper bound by the loss functions. *pause* So then, What is a good way to try to reduce the misclassification error, which is the fraction of times sign(f) is not equal to y? Well, you could try to minimize the average loss. *click*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3538670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here’s your first try for a machine learning algorithm.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3538670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choose a function f to minimize the average loss. Seems like a good idea, right?</a:t>
            </a:r>
            <a:r>
              <a:rPr lang="en-US" baseline="0" dirty="0"/>
              <a:t> Well it is, and that’s what most machine learning methods are based on. How to do this minimization over models to get the best one – that involves some optimization techniques which go on behind the scenes.</a:t>
            </a:r>
          </a:p>
          <a:p>
            <a:r>
              <a:rPr lang="en-US" baseline="0" dirty="0"/>
              <a:t>But there’s one more thing I didn’t quite tell you, which is that we want to do more than just have low training error. We want to predict well on data we *haven’t* seen before. We want to generalize to new points. And that’s why we need statistical learning theory. Because this algorithm isn’t quite right. And you’ll see why. It’s pretty good, just maybe missing some encouragement to keep the models simple and not </a:t>
            </a:r>
            <a:r>
              <a:rPr lang="en-US" baseline="0" dirty="0" err="1"/>
              <a:t>overfit</a:t>
            </a:r>
            <a:r>
              <a:rPr lang="en-US" baseline="0" dirty="0"/>
              <a:t>. So I’ll talk about learning theory shortly.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3538670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
        <p:nvSpPr>
          <p:cNvPr id="3" name="Notes Placeholder 2"/>
          <p:cNvSpPr>
            <a:spLocks noGrp="1"/>
          </p:cNvSpPr>
          <p:nvPr>
            <p:ph type="body" idx="1"/>
          </p:nvPr>
        </p:nvSpPr>
        <p:spPr/>
        <p:txBody>
          <a:bodyPr/>
          <a:lstStyle/>
          <a:p>
            <a:r>
              <a:rPr lang="en-US" dirty="0"/>
              <a:t>Statistical learning theory</a:t>
            </a:r>
          </a:p>
        </p:txBody>
      </p:sp>
    </p:spTree>
    <p:extLst>
      <p:ext uri="{BB962C8B-B14F-4D97-AF65-F5344CB8AC3E}">
        <p14:creationId xmlns:p14="http://schemas.microsoft.com/office/powerpoint/2010/main" val="1088711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a:t>
            </a:r>
            <a:r>
              <a:rPr lang="en-US" baseline="0" dirty="0"/>
              <a:t> with a basic 1d regression model.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348434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and each observation is labeled.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True for classification, regression, etc.</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2122184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Occham prolly ddn’t know</a:t>
            </a:r>
            <a:r>
              <a:rPr lang="en-US" baseline="0"/>
              <a:t> optimization but this would have suited him just fine I’m guessing if he were alive now.</a:t>
            </a:r>
          </a:p>
          <a:p>
            <a:r>
              <a:rPr lang="en-US" baseline="0"/>
              <a:t>Curse of dimensionality is that we tend to overfit when we have a lot of features and not as much data. Data needs to increase exponentially with the number of features in order not to have it.</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285454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we’ll choose a model that is both simple and has low</a:t>
            </a:r>
            <a:r>
              <a:rPr lang="en-US" baseline="0" dirty="0"/>
              <a:t> training error. This is the principle of </a:t>
            </a:r>
            <a:r>
              <a:rPr lang="en-US" baseline="0" dirty="0" err="1"/>
              <a:t>occams</a:t>
            </a:r>
            <a:r>
              <a:rPr lang="en-US" baseline="0" dirty="0"/>
              <a:t>’ razor.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433490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we’ll choose a model that is both simple and has low</a:t>
            </a:r>
            <a:r>
              <a:rPr lang="en-US" baseline="0" dirty="0"/>
              <a:t> training error. It’s the *read*. I’ll talk more about that when we get to statistical learning theory. Anyway,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43349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simplicity</a:t>
            </a:r>
            <a:r>
              <a:rPr lang="en-US" baseline="0" dirty="0"/>
              <a:t> is measured in several different ways, and it’s usually called regularization in ML. So this is the main foundation of ML. It’s all about creating functions that minimize the loss and keep the model simple. That’s the bottom line folks. And we’ll do this in many different ways throughout the course. Different ML methods have different loss functions and different regularization terms, So as we go on you’ll see more about what’s inside these machine learning methods because I’ll tell you what these terms are.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a:p>
        </p:txBody>
      </p:sp>
    </p:spTree>
    <p:extLst>
      <p:ext uri="{BB962C8B-B14F-4D97-AF65-F5344CB8AC3E}">
        <p14:creationId xmlns:p14="http://schemas.microsoft.com/office/powerpoint/2010/main" val="433490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Estimate coefficients by</a:t>
            </a:r>
            <a:r>
              <a:rPr lang="en-US" baseline="0" dirty="0"/>
              <a:t> minimizing the negative log likelihood of the data given the model. Or if you prefer the first description, minimize the loss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split it into training and test</a:t>
            </a:r>
          </a:p>
          <a:p>
            <a:r>
              <a:rPr lang="en-US" baseline="0" dirty="0"/>
              <a:t>Step 2: train the model, and we picked logistic regression for that one. Then we scored the model in step 3, and then evaluate in Step 4. And that’s a super quick and easy way to do machine learning.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493175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split it into training and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Step 2: train the model, and we picked logistic regression for that one. Then we scored the model in step 3, and then evaluate in Step 4. And that’s a super quick and easy way to do machine learning. There are lots of variations and extra things you can do, for instance, you can fiddle with the parameters of the model if it has any, and azure ML has a simple way to do that for instance.</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45</a:t>
            </a:fld>
            <a:endParaRPr lang="en-US"/>
          </a:p>
        </p:txBody>
      </p:sp>
    </p:spTree>
    <p:extLst>
      <p:ext uri="{BB962C8B-B14F-4D97-AF65-F5344CB8AC3E}">
        <p14:creationId xmlns:p14="http://schemas.microsoft.com/office/powerpoint/2010/main" val="493175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Including</a:t>
            </a:r>
            <a:r>
              <a:rPr lang="en-US" baseline="0" dirty="0"/>
              <a:t> all of the ways we enumerated in the data science course.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46</a:t>
            </a:fld>
            <a:endParaRPr lang="en-US"/>
          </a:p>
        </p:txBody>
      </p:sp>
    </p:spTree>
    <p:extLst>
      <p:ext uri="{BB962C8B-B14F-4D97-AF65-F5344CB8AC3E}">
        <p14:creationId xmlns:p14="http://schemas.microsoft.com/office/powerpoint/2010/main" val="336556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running example,</a:t>
            </a:r>
            <a:r>
              <a:rPr lang="en-US" baseline="0" dirty="0"/>
              <a:t> each manhole is represented as a vector of numbers where the features are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talk</a:t>
            </a:r>
            <a:r>
              <a:rPr lang="en-US" baseline="0" dirty="0"/>
              <a:t> about one very basic method in particular, which i</a:t>
            </a:r>
            <a:r>
              <a:rPr lang="en-US" dirty="0"/>
              <a:t>s a very old algorithm.</a:t>
            </a:r>
            <a:r>
              <a:rPr lang="en-US" baseline="0" dirty="0"/>
              <a:t> Dates back at least 50 years. But it really works! You won’t be disappointed in this algorithm, it’s good.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48</a:t>
            </a:fld>
            <a:endParaRPr lang="en-US"/>
          </a:p>
        </p:txBody>
      </p:sp>
    </p:spTree>
    <p:extLst>
      <p:ext uri="{BB962C8B-B14F-4D97-AF65-F5344CB8AC3E}">
        <p14:creationId xmlns:p14="http://schemas.microsoft.com/office/powerpoint/2010/main" val="126868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49</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50</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3 is the beta</a:t>
            </a:r>
            <a:r>
              <a:rPr lang="en-US" baseline="0" dirty="0"/>
              <a:t> 1 and x1 is the number of hours they work per week, </a:t>
            </a:r>
          </a:p>
          <a:p>
            <a:r>
              <a:rPr lang="en-US" baseline="0" dirty="0"/>
              <a:t>We know x, we need to figure out beta. The 3 and the 4, we don’t know them in advance, we have to learn them.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51</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3 is the beta</a:t>
            </a:r>
            <a:r>
              <a:rPr lang="en-US" baseline="0" dirty="0"/>
              <a:t> 1 and x1 is the number of hours they work per week, </a:t>
            </a:r>
          </a:p>
          <a:p>
            <a:r>
              <a:rPr lang="en-US" baseline="0" dirty="0"/>
              <a:t>We know x, we need to figure out beta. The 3 and the 4, we don’t know them in advance, we have to learn them.</a:t>
            </a:r>
          </a:p>
        </p:txBody>
      </p:sp>
      <p:sp>
        <p:nvSpPr>
          <p:cNvPr id="4" name="Slide Number Placeholder 3"/>
          <p:cNvSpPr>
            <a:spLocks noGrp="1"/>
          </p:cNvSpPr>
          <p:nvPr>
            <p:ph type="sldNum" sz="quarter" idx="10"/>
          </p:nvPr>
        </p:nvSpPr>
        <p:spPr/>
        <p:txBody>
          <a:bodyPr/>
          <a:lstStyle/>
          <a:p>
            <a:fld id="{4CFD207A-07DF-40AD-A916-9872E089CE7A}" type="slidenum">
              <a:rPr lang="en-US" smtClean="0"/>
              <a:pPr/>
              <a:t>52</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This is what logistic regression does, no more no less.  It chooses the coefficients, the betas, to minimize this thing.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53</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Putting that in the corner for now, I want to give you another perspective on logistic regression, which is the maximum likelihood perspective. You can skip this if you’re not interested and nothing bad is going to happen, but it might be useful for some of you. Look at this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54</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Putting that in the corner for now, I want to give you another perspective on logistic regression, which is the maximum likelihood perspective. You can skip this if you’re not interested and nothing bad is going to happen, but it might be useful for some of you. Look at this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55</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does this function look like to you. It looks like something growing and then saturating. This function is called the logistic function, and it was one of the very early population models, invented by Adolph </a:t>
            </a:r>
            <a:r>
              <a:rPr lang="en-US" baseline="0" dirty="0" err="1"/>
              <a:t>Quetelet</a:t>
            </a:r>
            <a:r>
              <a:rPr lang="en-US" baseline="0" dirty="0"/>
              <a:t> and his pupil Pierre Francois </a:t>
            </a:r>
            <a:r>
              <a:rPr lang="en-US" baseline="0" dirty="0" err="1"/>
              <a:t>Verhulst</a:t>
            </a:r>
            <a:r>
              <a:rPr lang="en-US" baseline="0" dirty="0"/>
              <a:t> somewhere in the mid 19</a:t>
            </a:r>
            <a:r>
              <a:rPr lang="en-US" baseline="30000" dirty="0"/>
              <a:t>th</a:t>
            </a:r>
            <a:r>
              <a:rPr lang="en-US" baseline="0" dirty="0"/>
              <a:t> century. They were modeling growth of populations, and they were thinking that when a country gets full, the population won’t grow as much and it’ll saturate which is why it looks like that. This sounds kind of funny, but that’s what they were doing. See? Here’s when the country is just growing, and here’s when it’s full and the population won’t grow any more. Anyway, how does this relate to logistic regression? Well, it does. What do you know about probabilities. They don’t go below 0 and they don’t go above 1. So you can take any number you like, and send it through this function, which is called the logistic function by the way, and it’ll give you a probability.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56</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feature data is computed from year 2014 and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there’s the formula. When t is really big then </a:t>
            </a:r>
            <a:r>
              <a:rPr lang="en-US" baseline="0" dirty="0" err="1"/>
              <a:t>e^t</a:t>
            </a:r>
            <a:r>
              <a:rPr lang="en-US" baseline="0" dirty="0"/>
              <a:t> is much bigger than 1, so the 1 basically get ignored and you get 1. If t is really small, then the top goes to 0 and the bottom goes to 1 and you get 0. Ok so again, where does logistic regression come in?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57</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here’s where it enters</a:t>
            </a:r>
            <a:r>
              <a:rPr lang="en-US" baseline="0" dirty="0"/>
              <a:t> logistic regression. Let’s model the probability that the outcome is Y for a given x and beta like this. Why would we do this? It looks like a complicated function. Where did I get this? So here’s the trick. The thing on the left is a probability. So the thing on the right had better be a probability. And guess what we know it is. It’s just the logistic function. The logistic function only produces probabilities. So now this model makes sense. That’s why I want to model a probability like this.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58</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Matrix notation</a:t>
            </a:r>
          </a:p>
        </p:txBody>
      </p:sp>
      <p:sp>
        <p:nvSpPr>
          <p:cNvPr id="4" name="Slide Number Placeholder 3"/>
          <p:cNvSpPr>
            <a:spLocks noGrp="1"/>
          </p:cNvSpPr>
          <p:nvPr>
            <p:ph type="sldNum" sz="quarter" idx="10"/>
          </p:nvPr>
        </p:nvSpPr>
        <p:spPr/>
        <p:txBody>
          <a:bodyPr/>
          <a:lstStyle/>
          <a:p>
            <a:fld id="{4CFD207A-07DF-40AD-A916-9872E089CE7A}" type="slidenum">
              <a:rPr lang="en-US" smtClean="0"/>
              <a:pPr/>
              <a:t>59</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60</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need to calculate</a:t>
            </a:r>
            <a:r>
              <a:rPr lang="en-US" baseline="0" dirty="0"/>
              <a:t> the likelihood of all the data, which is the probability to observe the label </a:t>
            </a:r>
            <a:r>
              <a:rPr lang="en-US" baseline="0" dirty="0" err="1"/>
              <a:t>y_i</a:t>
            </a:r>
            <a:r>
              <a:rPr lang="en-US" baseline="0" dirty="0"/>
              <a:t> that I actually observed, given its x and the model beta. And I’m almost there already.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61</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62</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63</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64</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65</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66</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label data is what happened in 2015 *read*.</a:t>
            </a:r>
          </a:p>
          <a:p>
            <a:r>
              <a:rPr lang="en-US" dirty="0"/>
              <a:t>Then</a:t>
            </a:r>
            <a:r>
              <a:rPr lang="en-US" baseline="0" dirty="0"/>
              <a:t> when we get feature data from 2015, we use our model to predict what will happen in 2016.</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25880787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adding</a:t>
            </a:r>
            <a:r>
              <a:rPr lang="en-US" baseline="0" dirty="0"/>
              <a:t> a little space there.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67</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68</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equals</a:t>
            </a:r>
            <a:r>
              <a:rPr lang="en-US" baseline="0" dirty="0"/>
              <a:t> this which equals this which equals that. So I can summarize there and start with a fresh page.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69</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1/n is just a constant, so it doesn’t matter because it’s not involved in the optimization.</a:t>
            </a:r>
            <a:r>
              <a:rPr lang="en-US" baseline="0" dirty="0"/>
              <a:t> And then if you expand the matrix notation out, you get exactly the same thing. These two expressions are exactly the same. Cool. So I derived logistic regression a different way. So why do I care? Why do I need this other derivation when I have the first one? The answer is really neat. It’s because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74</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this. Remember this? It’s the logistic function.</a:t>
            </a:r>
          </a:p>
        </p:txBody>
      </p:sp>
      <p:sp>
        <p:nvSpPr>
          <p:cNvPr id="4" name="Slide Number Placeholder 3"/>
          <p:cNvSpPr>
            <a:spLocks noGrp="1"/>
          </p:cNvSpPr>
          <p:nvPr>
            <p:ph type="sldNum" sz="quarter" idx="10"/>
          </p:nvPr>
        </p:nvSpPr>
        <p:spPr/>
        <p:txBody>
          <a:bodyPr/>
          <a:lstStyle/>
          <a:p>
            <a:fld id="{4CFD207A-07DF-40AD-A916-9872E089CE7A}" type="slidenum">
              <a:rPr lang="en-US" smtClean="0"/>
              <a:pPr/>
              <a:t>75</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it provides a *probabilistic*</a:t>
            </a:r>
            <a:r>
              <a:rPr lang="en-US" baseline="0" dirty="0"/>
              <a:t> interpretation of the model. Whatever score the model gives the observation, now you get the probability that y=1 given x. You don’t just get a classification. Maybe I can show it geometrically another way.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76</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it provides a *probabilistic*</a:t>
            </a:r>
            <a:r>
              <a:rPr lang="en-US" baseline="0" dirty="0"/>
              <a:t> interpretation of the model. Whatever score the model gives the observation, now you get the probability that y=1 given x. You don’t just get a classification. Maybe I can show it geometrically </a:t>
            </a:r>
            <a:r>
              <a:rPr lang="en-US" baseline="0"/>
              <a:t>another way.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77</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over here you get a high probability estimate, over here it’s low.</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78</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just a summary here.</a:t>
            </a:r>
          </a:p>
        </p:txBody>
      </p:sp>
      <p:sp>
        <p:nvSpPr>
          <p:cNvPr id="4" name="Slide Number Placeholder 3"/>
          <p:cNvSpPr>
            <a:spLocks noGrp="1"/>
          </p:cNvSpPr>
          <p:nvPr>
            <p:ph type="sldNum" sz="quarter" idx="10"/>
          </p:nvPr>
        </p:nvSpPr>
        <p:spPr/>
        <p:txBody>
          <a:bodyPr/>
          <a:lstStyle/>
          <a:p>
            <a:fld id="{4CFD207A-07DF-40AD-A916-9872E089CE7A}" type="slidenum">
              <a:rPr lang="en-US" smtClean="0"/>
              <a:pPr/>
              <a:t>79</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this is just the basic</a:t>
            </a:r>
            <a:r>
              <a:rPr lang="en-US" baseline="0" dirty="0"/>
              <a:t> version in azure ML. This is all the programming, I just literally moved the modules there and put the connectors on them and clicked “run” and that was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80</a:t>
            </a:fld>
            <a:endParaRPr lang="en-US"/>
          </a:p>
        </p:txBody>
      </p:sp>
    </p:spTree>
    <p:extLst>
      <p:ext uri="{BB962C8B-B14F-4D97-AF65-F5344CB8AC3E}">
        <p14:creationId xmlns:p14="http://schemas.microsoft.com/office/powerpoint/2010/main" val="49317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again</a:t>
            </a:r>
            <a:r>
              <a:rPr lang="en-US" baseline="0" dirty="0"/>
              <a:t> say that each manhole is represented by 2 features… which allows us to plot these points in the plane.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5681157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Constant C</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81</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Constant C</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82</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these two kinds of regularization have different meaning and</a:t>
            </a:r>
            <a:r>
              <a:rPr lang="en-US" baseline="0" dirty="0"/>
              <a:t> change the coefficients in different ways, but they are both helpful for purposes of generalization.</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83</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observation is represented by a set of numbers (features).</a:t>
            </a:r>
            <a:endParaRPr lang="en-US" i="1" dirty="0"/>
          </a:p>
          <a:p>
            <a:r>
              <a:rPr lang="en-US" baseline="0" dirty="0"/>
              <a:t>and each observation is labeled.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85</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Each observation is represented by a set of numbers (features).</a:t>
            </a:r>
            <a:endParaRPr lang="en-US" i="1"/>
          </a:p>
          <a:p>
            <a:r>
              <a:rPr lang="en-US" baseline="0"/>
              <a:t>and </a:t>
            </a:r>
            <a:r>
              <a:rPr lang="en-US" baseline="0" dirty="0"/>
              <a:t>each observation is labeled.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86</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Then</a:t>
            </a:r>
            <a:r>
              <a:rPr lang="en-US" baseline="0" dirty="0"/>
              <a:t> the ML algorithm comes along and gives a number to each observation, which is sort of what it thinks is going on. The number says how far away from the decision boundary the observation is, and also the sign of f is the predicted label. So we’ll put those in another column.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87</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Yhat</a:t>
            </a:r>
            <a:r>
              <a:rPr lang="en-US" baseline="0" dirty="0"/>
              <a:t> is sign of f(x). Just tells you which side of the decision boundary the point is on. If the classifier is right, then </a:t>
            </a:r>
            <a:r>
              <a:rPr lang="en-US" baseline="0" dirty="0" err="1"/>
              <a:t>yhat</a:t>
            </a:r>
            <a:r>
              <a:rPr lang="en-US" baseline="0" dirty="0"/>
              <a:t> agrees with 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88</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let’s just look at these two columns</a:t>
            </a:r>
            <a:r>
              <a:rPr lang="en-US" baseline="0" dirty="0"/>
              <a:t> for a few minutes. If the classifiers is really good, the predicted labels often agree with the true labels.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89</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give a few more examples, just for fun.</a:t>
            </a:r>
          </a:p>
        </p:txBody>
      </p:sp>
      <p:sp>
        <p:nvSpPr>
          <p:cNvPr id="4" name="Slide Number Placeholder 3"/>
          <p:cNvSpPr>
            <a:spLocks noGrp="1"/>
          </p:cNvSpPr>
          <p:nvPr>
            <p:ph type="sldNum" sz="quarter" idx="10"/>
          </p:nvPr>
        </p:nvSpPr>
        <p:spPr/>
        <p:txBody>
          <a:bodyPr/>
          <a:lstStyle/>
          <a:p>
            <a:fld id="{4CFD207A-07DF-40AD-A916-9872E089CE7A}" type="slidenum">
              <a:rPr lang="en-US" smtClean="0"/>
              <a:pPr/>
              <a:t>90</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14517895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91</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92</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think it’s positive but it’s actually</a:t>
            </a:r>
            <a:r>
              <a:rPr lang="en-US" baseline="0" dirty="0"/>
              <a:t> not.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93</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think it’s negative</a:t>
            </a:r>
            <a:r>
              <a:rPr lang="en-US" baseline="0" dirty="0"/>
              <a:t> but it’s actually not.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then below it is another true negative and below that is another false negative, and so 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94</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a:t>
            </a:r>
            <a:r>
              <a:rPr lang="en-US" baseline="0" dirty="0"/>
              <a:t> errors come in these two flavors. Now how can we judge the quality of a classifier?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95</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called the classification error. Also called the misclassification rate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98</a:t>
            </a:fld>
            <a:endParaRPr lang="en-US"/>
          </a:p>
        </p:txBody>
      </p:sp>
    </p:spTree>
    <p:extLst>
      <p:ext uri="{BB962C8B-B14F-4D97-AF65-F5344CB8AC3E}">
        <p14:creationId xmlns:p14="http://schemas.microsoft.com/office/powerpoint/2010/main" val="26942693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just 1</a:t>
            </a:r>
            <a:r>
              <a:rPr lang="en-US" baseline="0" dirty="0"/>
              <a:t> minus </a:t>
            </a:r>
            <a:r>
              <a:rPr lang="en-US" dirty="0"/>
              <a:t>accuracy. So sometimes people say they are using accuracy</a:t>
            </a:r>
            <a:r>
              <a:rPr lang="en-US" baseline="0" dirty="0"/>
              <a:t> and they mean the misclassification error. It’s the same calculation.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99</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100</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just 1</a:t>
            </a:r>
            <a:r>
              <a:rPr lang="en-US" baseline="0" dirty="0"/>
              <a:t> minus </a:t>
            </a:r>
            <a:r>
              <a:rPr lang="en-US" dirty="0"/>
              <a:t>accuracy. So sometimes people say they are using accuracy</a:t>
            </a:r>
            <a:r>
              <a:rPr lang="en-US" baseline="0" dirty="0"/>
              <a:t> and they mean the misclassification error. It’s the same calculation.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101</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just 1</a:t>
            </a:r>
            <a:r>
              <a:rPr lang="en-US" baseline="0" dirty="0"/>
              <a:t> minus </a:t>
            </a:r>
            <a:r>
              <a:rPr lang="en-US" dirty="0"/>
              <a:t>accuracy. So sometimes people say they are using accuracy</a:t>
            </a:r>
            <a:r>
              <a:rPr lang="en-US" baseline="0" dirty="0"/>
              <a:t> and they mean the misclassification error. It’s the same calculation.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102</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create a function that is positive for manholes that did or will explode, and negative</a:t>
            </a:r>
            <a:r>
              <a:rPr lang="en-US" baseline="0" dirty="0"/>
              <a:t> for manholes that didn’t or won’t explode. And the decision boundary is where f(x)=0.</a:t>
            </a:r>
            <a:r>
              <a:rPr lang="en-US" dirty="0"/>
              <a:t>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13146244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just 1</a:t>
            </a:r>
            <a:r>
              <a:rPr lang="en-US" baseline="0" dirty="0"/>
              <a:t> minus </a:t>
            </a:r>
            <a:r>
              <a:rPr lang="en-US" dirty="0"/>
              <a:t>accuracy. So sometimes people say they are using accuracy</a:t>
            </a:r>
            <a:r>
              <a:rPr lang="en-US" baseline="0" dirty="0"/>
              <a:t> and they mean the misclassification error. It’s the same calculation.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103</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amazing how</a:t>
            </a:r>
            <a:r>
              <a:rPr lang="en-US" baseline="0" dirty="0"/>
              <a:t> many different ways people commonly measure things, out of only 4 numbers. Once you have that confusion matrix, you can compute any of them that you like.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104</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a:t>
            </a:r>
            <a:r>
              <a:rPr lang="en-US" baseline="0" dirty="0"/>
              <a:t> </a:t>
            </a:r>
            <a:r>
              <a:rPr lang="en-US" dirty="0"/>
              <a:t>Learners use accuracy just because</a:t>
            </a:r>
            <a:r>
              <a:rPr lang="en-US" baseline="0" dirty="0"/>
              <a:t> it’s one number that you can directly compare across algorithms. You need a single measure of quality to compare algorithms. Once you have 2 measures of quality you can’t directly make a comparison, because what if one algorithm is better according to one quality measure but not to another one? Then you can’t compare them. But this only works when errors for the positive class count equally to errors for the negative class. This doesn’t work when the data are imbalanced, but anyway, that’s what they do.</a:t>
            </a:r>
            <a:endParaRPr lang="en-US" dirty="0"/>
          </a:p>
          <a:p>
            <a:r>
              <a:rPr lang="en-US" dirty="0"/>
              <a:t>Doctors want to know how many of the positive</a:t>
            </a:r>
            <a:r>
              <a:rPr lang="en-US" baseline="0" dirty="0"/>
              <a:t>s they got right *and* how many of the negatives they got right. That makes sense. They want to look at both of them.</a:t>
            </a:r>
          </a:p>
          <a:p>
            <a:r>
              <a:rPr lang="en-US" baseline="0" dirty="0"/>
              <a:t>If you’re in info retrieval, then precision and recall make sense. Let’s say you are judging the quality of a search engine, say Bing for instance. You might care about the precision. Of the web pages the engine returned, how many really were relevant? That’s precision. And recall is the fraction of relevant webpages that the search engine returned. And then they use F1score so it’s a single measure and they can compare the quality of different search engines in an easy way.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106</a:t>
            </a:fld>
            <a:endParaRPr lang="en-US"/>
          </a:p>
        </p:txBody>
      </p:sp>
    </p:spTree>
    <p:extLst>
      <p:ext uri="{BB962C8B-B14F-4D97-AF65-F5344CB8AC3E}">
        <p14:creationId xmlns:p14="http://schemas.microsoft.com/office/powerpoint/2010/main" val="9545137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a:t>
            </a:r>
            <a:r>
              <a:rPr lang="en-US" baseline="0" dirty="0"/>
              <a:t> </a:t>
            </a:r>
            <a:r>
              <a:rPr lang="en-US" dirty="0"/>
              <a:t>Learners use accuracy just because</a:t>
            </a:r>
            <a:r>
              <a:rPr lang="en-US" baseline="0" dirty="0"/>
              <a:t> it’s one number that you can directly compare across algorithms. You need a single measure of quality to compare algorithms. Once you have 2 measures of quality you can’t directly make a comparison, because what if one algorithm is better according to one quality measure but not to another one? Then you can’t compare them. But this only works when errors for the positive class count equally to errors for the negative class. This doesn’t work when the data are imbalanced, but anyway, that’s what they do.</a:t>
            </a:r>
            <a:endParaRPr lang="en-US" dirty="0"/>
          </a:p>
          <a:p>
            <a:r>
              <a:rPr lang="en-US" dirty="0"/>
              <a:t>Doctors want to know how many of the positive</a:t>
            </a:r>
            <a:r>
              <a:rPr lang="en-US" baseline="0" dirty="0"/>
              <a:t>s they got right *and* how many of the negatives they got right. That makes sense. They want to look at both of them.</a:t>
            </a:r>
          </a:p>
          <a:p>
            <a:r>
              <a:rPr lang="en-US" baseline="0" dirty="0"/>
              <a:t>If you’re in info retrieval, then precision and recall make sense. Let’s say you are judging the quality of a search engine, say Bing for instance. You might care about the precision. Of the web pages the engine returned, how many really were relevant? That’s precision. And recall is the fraction of relevant webpages that the search engine returned. And then they use F1score so it’s a single measure and they can compare the quality of different search engines in an </a:t>
            </a:r>
            <a:r>
              <a:rPr lang="en-US" baseline="0"/>
              <a:t>easy way.</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107</a:t>
            </a:fld>
            <a:endParaRPr lang="en-US"/>
          </a:p>
        </p:txBody>
      </p:sp>
    </p:spTree>
    <p:extLst>
      <p:ext uri="{BB962C8B-B14F-4D97-AF65-F5344CB8AC3E}">
        <p14:creationId xmlns:p14="http://schemas.microsoft.com/office/powerpoint/2010/main" val="9545137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a:t>
            </a:r>
            <a:r>
              <a:rPr lang="en-US" baseline="0" dirty="0"/>
              <a:t> </a:t>
            </a:r>
            <a:r>
              <a:rPr lang="en-US" dirty="0"/>
              <a:t>Learners use accuracy just because</a:t>
            </a:r>
            <a:r>
              <a:rPr lang="en-US" baseline="0" dirty="0"/>
              <a:t> it’s one number that you can directly compare across algorithms. You need a single measure of quality to compare algorithms. Once you have 2 measures of quality you can’t directly make a comparison, because what if one algorithm is better according to one quality measure but not to another one? Then you can’t compare them. But this only works when errors for the positive class count equally to errors for the negative class. This doesn’t work when the data are imbalanced, but anyway, that’s what they do.</a:t>
            </a:r>
            <a:endParaRPr lang="en-US" dirty="0"/>
          </a:p>
          <a:p>
            <a:r>
              <a:rPr lang="en-US" dirty="0"/>
              <a:t>Doctors want to know how many of the positive</a:t>
            </a:r>
            <a:r>
              <a:rPr lang="en-US" baseline="0" dirty="0"/>
              <a:t>s they got right *and* how many of the negatives they got right. That makes sense. They want to look at both of them.</a:t>
            </a:r>
          </a:p>
          <a:p>
            <a:r>
              <a:rPr lang="en-US" baseline="0" dirty="0"/>
              <a:t>If you’re in info retrieval, then precision and recall make sense. Let’s say you are judging the quality of a search engine, say Bing for instance. You might care about the precision. Again precision is: Of the web pages the engine returned, how many really were relevant? That’s precision. And recall is the fraction of relevant webpages that the search engine returned. And then they use F1score so it’s a single measure and they can compare the quality of different search engines in an easy way.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108</a:t>
            </a:fld>
            <a:endParaRPr lang="en-US"/>
          </a:p>
        </p:txBody>
      </p:sp>
    </p:spTree>
    <p:extLst>
      <p:ext uri="{BB962C8B-B14F-4D97-AF65-F5344CB8AC3E}">
        <p14:creationId xmlns:p14="http://schemas.microsoft.com/office/powerpoint/2010/main" val="9545137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TPR</a:t>
            </a:r>
            <a:r>
              <a:rPr lang="en-US" baseline="0" dirty="0"/>
              <a:t> is the number of actual positives classified as positives, which is 7, divided by the total number of points classified as  positives, which is 11.</a:t>
            </a:r>
          </a:p>
          <a:p>
            <a:r>
              <a:rPr lang="en-US" baseline="0" dirty="0"/>
              <a:t>FPR is the number of actual negatives classified as positive. So 3 actual negatives classified as positive, out of 12 actual negatives. But what if I chose the decision boundary a bit differently. What if I had chosen f=3 to be the boundary. Then the boundary might be over here.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111</a:t>
            </a:fld>
            <a:endParaRPr lang="en-US"/>
          </a:p>
        </p:txBody>
      </p:sp>
    </p:spTree>
    <p:extLst>
      <p:ext uri="{BB962C8B-B14F-4D97-AF65-F5344CB8AC3E}">
        <p14:creationId xmlns:p14="http://schemas.microsoft.com/office/powerpoint/2010/main" val="11094452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what happened.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112</a:t>
            </a:fld>
            <a:endParaRPr lang="en-US"/>
          </a:p>
        </p:txBody>
      </p:sp>
    </p:spTree>
    <p:extLst>
      <p:ext uri="{BB962C8B-B14F-4D97-AF65-F5344CB8AC3E}">
        <p14:creationId xmlns:p14="http://schemas.microsoft.com/office/powerpoint/2010/main" val="11094452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what happened.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113</a:t>
            </a:fld>
            <a:endParaRPr lang="en-US"/>
          </a:p>
        </p:txBody>
      </p:sp>
    </p:spTree>
    <p:extLst>
      <p:ext uri="{BB962C8B-B14F-4D97-AF65-F5344CB8AC3E}">
        <p14:creationId xmlns:p14="http://schemas.microsoft.com/office/powerpoint/2010/main" val="11094452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what if you sweep this thing down from top to bottom</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114</a:t>
            </a:fld>
            <a:endParaRPr lang="en-US"/>
          </a:p>
        </p:txBody>
      </p:sp>
    </p:spTree>
    <p:extLst>
      <p:ext uri="{BB962C8B-B14F-4D97-AF65-F5344CB8AC3E}">
        <p14:creationId xmlns:p14="http://schemas.microsoft.com/office/powerpoint/2010/main" val="1109445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vmlDrawing" Target="../drawings/vmlDrawing58.vml"/><Relationship Id="rId5" Type="http://schemas.openxmlformats.org/officeDocument/2006/relationships/image" Target="../media/image80.emf"/><Relationship Id="rId4" Type="http://schemas.openxmlformats.org/officeDocument/2006/relationships/oleObject" Target="../embeddings/oleObject187.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xml"/><Relationship Id="rId1" Type="http://schemas.openxmlformats.org/officeDocument/2006/relationships/vmlDrawing" Target="../drawings/vmlDrawing59.vml"/><Relationship Id="rId5" Type="http://schemas.openxmlformats.org/officeDocument/2006/relationships/image" Target="../media/image81.emf"/><Relationship Id="rId4" Type="http://schemas.openxmlformats.org/officeDocument/2006/relationships/oleObject" Target="../embeddings/oleObject188.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vmlDrawing" Target="../drawings/vmlDrawing60.vml"/><Relationship Id="rId5" Type="http://schemas.openxmlformats.org/officeDocument/2006/relationships/image" Target="../media/image82.emf"/><Relationship Id="rId4" Type="http://schemas.openxmlformats.org/officeDocument/2006/relationships/oleObject" Target="../embeddings/oleObject189.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vmlDrawing" Target="../drawings/vmlDrawing61.vml"/><Relationship Id="rId5" Type="http://schemas.openxmlformats.org/officeDocument/2006/relationships/image" Target="../media/image83.emf"/><Relationship Id="rId4" Type="http://schemas.openxmlformats.org/officeDocument/2006/relationships/oleObject" Target="../embeddings/oleObject190.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vmlDrawing" Target="../drawings/vmlDrawing62.vml"/><Relationship Id="rId5" Type="http://schemas.openxmlformats.org/officeDocument/2006/relationships/image" Target="../media/image84.emf"/><Relationship Id="rId4" Type="http://schemas.openxmlformats.org/officeDocument/2006/relationships/oleObject" Target="../embeddings/oleObject191.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4.xml"/><Relationship Id="rId1" Type="http://schemas.openxmlformats.org/officeDocument/2006/relationships/vmlDrawing" Target="../drawings/vmlDrawing63.vml"/><Relationship Id="rId6" Type="http://schemas.openxmlformats.org/officeDocument/2006/relationships/image" Target="../media/image86.emf"/><Relationship Id="rId5" Type="http://schemas.openxmlformats.org/officeDocument/2006/relationships/oleObject" Target="../embeddings/oleObject193.bin"/><Relationship Id="rId4" Type="http://schemas.openxmlformats.org/officeDocument/2006/relationships/image" Target="../media/image85.e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4.xml"/><Relationship Id="rId1" Type="http://schemas.openxmlformats.org/officeDocument/2006/relationships/vmlDrawing" Target="../drawings/vmlDrawing64.vml"/><Relationship Id="rId5" Type="http://schemas.openxmlformats.org/officeDocument/2006/relationships/image" Target="../media/image87.emf"/><Relationship Id="rId4" Type="http://schemas.openxmlformats.org/officeDocument/2006/relationships/oleObject" Target="../embeddings/oleObject194.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4.xml"/><Relationship Id="rId1" Type="http://schemas.openxmlformats.org/officeDocument/2006/relationships/vmlDrawing" Target="../drawings/vmlDrawing65.vml"/><Relationship Id="rId5" Type="http://schemas.openxmlformats.org/officeDocument/2006/relationships/image" Target="../media/image88.emf"/><Relationship Id="rId4" Type="http://schemas.openxmlformats.org/officeDocument/2006/relationships/oleObject" Target="../embeddings/oleObject195.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vmlDrawing" Target="../drawings/vmlDrawing66.vml"/><Relationship Id="rId5" Type="http://schemas.openxmlformats.org/officeDocument/2006/relationships/image" Target="../media/image89.emf"/><Relationship Id="rId4" Type="http://schemas.openxmlformats.org/officeDocument/2006/relationships/oleObject" Target="../embeddings/oleObject196.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4.xml"/><Relationship Id="rId1" Type="http://schemas.openxmlformats.org/officeDocument/2006/relationships/vmlDrawing" Target="../drawings/vmlDrawing67.vml"/><Relationship Id="rId5" Type="http://schemas.openxmlformats.org/officeDocument/2006/relationships/image" Target="../media/image90.emf"/><Relationship Id="rId4" Type="http://schemas.openxmlformats.org/officeDocument/2006/relationships/oleObject" Target="../embeddings/oleObject197.bin"/></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emf"/><Relationship Id="rId3" Type="http://schemas.openxmlformats.org/officeDocument/2006/relationships/notesSlide" Target="../notesSlides/notesSlide14.xml"/><Relationship Id="rId7" Type="http://schemas.openxmlformats.org/officeDocument/2006/relationships/image" Target="../media/image6.emf"/><Relationship Id="rId12"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emf"/></Relationships>
</file>

<file path=ppt/slides/_rels/slide1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15.xml"/><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13.bin"/><Relationship Id="rId3" Type="http://schemas.openxmlformats.org/officeDocument/2006/relationships/notesSlide" Target="../notesSlides/notesSlide16.xml"/><Relationship Id="rId7" Type="http://schemas.openxmlformats.org/officeDocument/2006/relationships/oleObject" Target="../embeddings/oleObject10.bin"/><Relationship Id="rId12" Type="http://schemas.openxmlformats.org/officeDocument/2006/relationships/image" Target="../media/image13.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8.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emf"/><Relationship Id="rId4" Type="http://schemas.openxmlformats.org/officeDocument/2006/relationships/image" Target="../media/image11.png"/><Relationship Id="rId9" Type="http://schemas.openxmlformats.org/officeDocument/2006/relationships/oleObject" Target="../embeddings/oleObject11.bin"/><Relationship Id="rId14" Type="http://schemas.openxmlformats.org/officeDocument/2006/relationships/image" Target="../media/image14.emf"/></Relationships>
</file>

<file path=ppt/slides/_rels/slide1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17.xml"/><Relationship Id="rId7" Type="http://schemas.openxmlformats.org/officeDocument/2006/relationships/oleObject" Target="../embeddings/oleObject15.bin"/><Relationship Id="rId12"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8.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5.emf"/><Relationship Id="rId4" Type="http://schemas.openxmlformats.org/officeDocument/2006/relationships/image" Target="../media/image11.png"/><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18.xml"/><Relationship Id="rId7" Type="http://schemas.openxmlformats.org/officeDocument/2006/relationships/oleObject" Target="../embeddings/oleObject19.bin"/><Relationship Id="rId12"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8.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12.emf"/><Relationship Id="rId4" Type="http://schemas.openxmlformats.org/officeDocument/2006/relationships/image" Target="../media/image11.png"/><Relationship Id="rId9"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26.bin"/><Relationship Id="rId3" Type="http://schemas.openxmlformats.org/officeDocument/2006/relationships/notesSlide" Target="../notesSlides/notesSlide19.xml"/><Relationship Id="rId7" Type="http://schemas.openxmlformats.org/officeDocument/2006/relationships/oleObject" Target="../embeddings/oleObject23.bin"/><Relationship Id="rId12"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8.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12.emf"/><Relationship Id="rId4" Type="http://schemas.openxmlformats.org/officeDocument/2006/relationships/image" Target="../media/image11.png"/><Relationship Id="rId9" Type="http://schemas.openxmlformats.org/officeDocument/2006/relationships/oleObject" Target="../embeddings/oleObject24.bin"/><Relationship Id="rId14" Type="http://schemas.openxmlformats.org/officeDocument/2006/relationships/image" Target="../media/image15.emf"/></Relationships>
</file>

<file path=ppt/slides/_rels/slide2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0.xml"/><Relationship Id="rId7"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27.bin"/><Relationship Id="rId10" Type="http://schemas.openxmlformats.org/officeDocument/2006/relationships/image" Target="../media/image15.emf"/><Relationship Id="rId4" Type="http://schemas.openxmlformats.org/officeDocument/2006/relationships/image" Target="../media/image19.jpg"/><Relationship Id="rId9"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oleObject" Target="../embeddings/oleObject30.bin"/><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2.xml"/><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7.emf"/><Relationship Id="rId5" Type="http://schemas.openxmlformats.org/officeDocument/2006/relationships/oleObject" Target="../embeddings/oleObject31.bin"/><Relationship Id="rId10" Type="http://schemas.openxmlformats.org/officeDocument/2006/relationships/image" Target="../media/image15.emf"/><Relationship Id="rId4" Type="http://schemas.openxmlformats.org/officeDocument/2006/relationships/image" Target="../media/image19.jpg"/><Relationship Id="rId9"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19.jpg"/><Relationship Id="rId7" Type="http://schemas.openxmlformats.org/officeDocument/2006/relationships/image" Target="../media/image17.e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15.emf"/><Relationship Id="rId5" Type="http://schemas.openxmlformats.org/officeDocument/2006/relationships/image" Target="../media/image20.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18.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2.bin"/><Relationship Id="rId3" Type="http://schemas.openxmlformats.org/officeDocument/2006/relationships/image" Target="../media/image19.jpg"/><Relationship Id="rId7" Type="http://schemas.openxmlformats.org/officeDocument/2006/relationships/image" Target="../media/image17.emf"/><Relationship Id="rId12"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39.bin"/><Relationship Id="rId11" Type="http://schemas.openxmlformats.org/officeDocument/2006/relationships/image" Target="../media/image15.emf"/><Relationship Id="rId5" Type="http://schemas.openxmlformats.org/officeDocument/2006/relationships/image" Target="../media/image21.e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18.emf"/><Relationship Id="rId14" Type="http://schemas.openxmlformats.org/officeDocument/2006/relationships/image" Target="../media/image22.emf"/></Relationships>
</file>

<file path=ppt/slides/_rels/slide26.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47.bin"/><Relationship Id="rId3" Type="http://schemas.openxmlformats.org/officeDocument/2006/relationships/notesSlide" Target="../notesSlides/notesSlide23.xml"/><Relationship Id="rId7" Type="http://schemas.openxmlformats.org/officeDocument/2006/relationships/oleObject" Target="../embeddings/oleObject44.bin"/><Relationship Id="rId12" Type="http://schemas.openxmlformats.org/officeDocument/2006/relationships/image" Target="../media/image18.emf"/><Relationship Id="rId17" Type="http://schemas.openxmlformats.org/officeDocument/2006/relationships/image" Target="../media/image22.emf"/><Relationship Id="rId2" Type="http://schemas.openxmlformats.org/officeDocument/2006/relationships/slideLayout" Target="../slideLayouts/slideLayout4.xml"/><Relationship Id="rId16" Type="http://schemas.openxmlformats.org/officeDocument/2006/relationships/oleObject" Target="../embeddings/oleObject48.bin"/><Relationship Id="rId1" Type="http://schemas.openxmlformats.org/officeDocument/2006/relationships/vmlDrawing" Target="../drawings/vmlDrawing13.vml"/><Relationship Id="rId6" Type="http://schemas.openxmlformats.org/officeDocument/2006/relationships/image" Target="../media/image24.e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image" Target="../media/image23.png"/><Relationship Id="rId10" Type="http://schemas.openxmlformats.org/officeDocument/2006/relationships/image" Target="../media/image17.emf"/><Relationship Id="rId4" Type="http://schemas.openxmlformats.org/officeDocument/2006/relationships/image" Target="../media/image19.jpg"/><Relationship Id="rId9" Type="http://schemas.openxmlformats.org/officeDocument/2006/relationships/oleObject" Target="../embeddings/oleObject45.bin"/><Relationship Id="rId14" Type="http://schemas.openxmlformats.org/officeDocument/2006/relationships/image" Target="../media/image15.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24.xml"/><Relationship Id="rId7" Type="http://schemas.openxmlformats.org/officeDocument/2006/relationships/image" Target="../media/image26.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50.bin"/><Relationship Id="rId5" Type="http://schemas.openxmlformats.org/officeDocument/2006/relationships/image" Target="../media/image25.emf"/><Relationship Id="rId4" Type="http://schemas.openxmlformats.org/officeDocument/2006/relationships/oleObject" Target="../embeddings/oleObject49.bin"/><Relationship Id="rId9" Type="http://schemas.openxmlformats.org/officeDocument/2006/relationships/image" Target="../media/image27.emf"/></Relationships>
</file>

<file path=ppt/slides/_rels/slide2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5.xml"/><Relationship Id="rId7"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19.jpg"/><Relationship Id="rId5" Type="http://schemas.openxmlformats.org/officeDocument/2006/relationships/image" Target="../media/image28.emf"/><Relationship Id="rId4" Type="http://schemas.openxmlformats.org/officeDocument/2006/relationships/oleObject" Target="../embeddings/oleObject5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image" Target="../media/image28.emf"/><Relationship Id="rId4"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8.e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56.bin"/><Relationship Id="rId5" Type="http://schemas.openxmlformats.org/officeDocument/2006/relationships/image" Target="../media/image29.emf"/><Relationship Id="rId4" Type="http://schemas.openxmlformats.org/officeDocument/2006/relationships/oleObject" Target="../embeddings/oleObject5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31.emf"/><Relationship Id="rId4" Type="http://schemas.openxmlformats.org/officeDocument/2006/relationships/oleObject" Target="../embeddings/oleObject5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32.emf"/><Relationship Id="rId4" Type="http://schemas.openxmlformats.org/officeDocument/2006/relationships/oleObject" Target="../embeddings/oleObject5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33.emf"/><Relationship Id="rId4" Type="http://schemas.openxmlformats.org/officeDocument/2006/relationships/oleObject" Target="../embeddings/oleObject59.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35.emf"/><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61.bin"/><Relationship Id="rId5" Type="http://schemas.openxmlformats.org/officeDocument/2006/relationships/image" Target="../media/image34.emf"/><Relationship Id="rId4" Type="http://schemas.openxmlformats.org/officeDocument/2006/relationships/oleObject" Target="../embeddings/oleObject60.bin"/></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42.xml"/><Relationship Id="rId7"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24.emf"/><Relationship Id="rId5" Type="http://schemas.openxmlformats.org/officeDocument/2006/relationships/oleObject" Target="../embeddings/oleObject62.bin"/><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43.xml"/><Relationship Id="rId7" Type="http://schemas.openxmlformats.org/officeDocument/2006/relationships/oleObject" Target="../embeddings/oleObject65.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24.emf"/><Relationship Id="rId5" Type="http://schemas.openxmlformats.org/officeDocument/2006/relationships/oleObject" Target="../embeddings/oleObject64.bin"/><Relationship Id="rId10" Type="http://schemas.openxmlformats.org/officeDocument/2006/relationships/image" Target="../media/image37.emf"/><Relationship Id="rId4" Type="http://schemas.openxmlformats.org/officeDocument/2006/relationships/image" Target="../media/image19.jpg"/><Relationship Id="rId9" Type="http://schemas.openxmlformats.org/officeDocument/2006/relationships/oleObject" Target="../embeddings/oleObject6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39.e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68.bin"/><Relationship Id="rId5" Type="http://schemas.openxmlformats.org/officeDocument/2006/relationships/image" Target="../media/image38.emf"/><Relationship Id="rId4" Type="http://schemas.openxmlformats.org/officeDocument/2006/relationships/oleObject" Target="../embeddings/oleObject67.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45.xml"/><Relationship Id="rId7" Type="http://schemas.openxmlformats.org/officeDocument/2006/relationships/image" Target="../media/image38.emf"/><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70.bin"/><Relationship Id="rId5" Type="http://schemas.openxmlformats.org/officeDocument/2006/relationships/image" Target="../media/image39.emf"/><Relationship Id="rId4" Type="http://schemas.openxmlformats.org/officeDocument/2006/relationships/oleObject" Target="../embeddings/oleObject69.bin"/><Relationship Id="rId9" Type="http://schemas.openxmlformats.org/officeDocument/2006/relationships/image" Target="../media/image40.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vmlDrawing" Target="../drawings/vmlDrawing26.vml"/><Relationship Id="rId5" Type="http://schemas.openxmlformats.org/officeDocument/2006/relationships/image" Target="../media/image40.emf"/><Relationship Id="rId4" Type="http://schemas.openxmlformats.org/officeDocument/2006/relationships/oleObject" Target="../embeddings/oleObject72.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vmlDrawing" Target="../drawings/vmlDrawing27.vml"/><Relationship Id="rId5" Type="http://schemas.openxmlformats.org/officeDocument/2006/relationships/image" Target="../media/image40.emf"/><Relationship Id="rId4" Type="http://schemas.openxmlformats.org/officeDocument/2006/relationships/oleObject" Target="../embeddings/oleObject73.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vmlDrawing" Target="../drawings/vmlDrawing28.vml"/><Relationship Id="rId5" Type="http://schemas.openxmlformats.org/officeDocument/2006/relationships/image" Target="../media/image40.emf"/><Relationship Id="rId4" Type="http://schemas.openxmlformats.org/officeDocument/2006/relationships/oleObject" Target="../embeddings/oleObject74.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oleObject" Target="../embeddings/oleObject75.bin"/></Relationships>
</file>

<file path=ppt/slides/_rels/slide5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notesSlide" Target="../notesSlides/notesSlide50.xml"/><Relationship Id="rId7"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41.png"/><Relationship Id="rId5" Type="http://schemas.openxmlformats.org/officeDocument/2006/relationships/image" Target="../media/image40.emf"/><Relationship Id="rId10" Type="http://schemas.openxmlformats.org/officeDocument/2006/relationships/image" Target="../media/image43.emf"/><Relationship Id="rId4" Type="http://schemas.openxmlformats.org/officeDocument/2006/relationships/oleObject" Target="../embeddings/oleObject76.bin"/><Relationship Id="rId9" Type="http://schemas.openxmlformats.org/officeDocument/2006/relationships/oleObject" Target="../embeddings/oleObject78.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51.xml"/><Relationship Id="rId7" Type="http://schemas.openxmlformats.org/officeDocument/2006/relationships/image" Target="../media/image42.emf"/><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oleObject" Target="../embeddings/oleObject80.bin"/><Relationship Id="rId5" Type="http://schemas.openxmlformats.org/officeDocument/2006/relationships/image" Target="../media/image40.emf"/><Relationship Id="rId4" Type="http://schemas.openxmlformats.org/officeDocument/2006/relationships/oleObject" Target="../embeddings/oleObject79.bin"/><Relationship Id="rId9" Type="http://schemas.openxmlformats.org/officeDocument/2006/relationships/image" Target="../media/image44.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52.xml"/><Relationship Id="rId7" Type="http://schemas.openxmlformats.org/officeDocument/2006/relationships/image" Target="../media/image44.emf"/><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oleObject" Target="../embeddings/oleObject83.bin"/><Relationship Id="rId11" Type="http://schemas.openxmlformats.org/officeDocument/2006/relationships/image" Target="../media/image45.emf"/><Relationship Id="rId5" Type="http://schemas.openxmlformats.org/officeDocument/2006/relationships/image" Target="../media/image40.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4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53.xml"/><Relationship Id="rId7" Type="http://schemas.openxmlformats.org/officeDocument/2006/relationships/image" Target="../media/image46.emf"/><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oleObject" Target="../embeddings/oleObject87.bin"/><Relationship Id="rId5" Type="http://schemas.openxmlformats.org/officeDocument/2006/relationships/image" Target="../media/image40.emf"/><Relationship Id="rId4" Type="http://schemas.openxmlformats.org/officeDocument/2006/relationships/oleObject" Target="../embeddings/oleObject86.bin"/><Relationship Id="rId9" Type="http://schemas.openxmlformats.org/officeDocument/2006/relationships/image" Target="../media/image47.e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notesSlide" Target="../notesSlides/notesSlide54.xml"/><Relationship Id="rId7" Type="http://schemas.openxmlformats.org/officeDocument/2006/relationships/image" Target="../media/image46.emf"/><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oleObject" Target="../embeddings/oleObject90.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47.e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50.emf"/><Relationship Id="rId3" Type="http://schemas.openxmlformats.org/officeDocument/2006/relationships/notesSlide" Target="../notesSlides/notesSlide55.xml"/><Relationship Id="rId7" Type="http://schemas.openxmlformats.org/officeDocument/2006/relationships/image" Target="../media/image49.emf"/><Relationship Id="rId12" Type="http://schemas.openxmlformats.org/officeDocument/2006/relationships/oleObject" Target="../embeddings/oleObject97.bin"/><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oleObject" Target="../embeddings/oleObject94.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47.e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50.emf"/><Relationship Id="rId3" Type="http://schemas.openxmlformats.org/officeDocument/2006/relationships/notesSlide" Target="../notesSlides/notesSlide56.xml"/><Relationship Id="rId7" Type="http://schemas.openxmlformats.org/officeDocument/2006/relationships/image" Target="../media/image51.emf"/><Relationship Id="rId12" Type="http://schemas.openxmlformats.org/officeDocument/2006/relationships/oleObject" Target="../embeddings/oleObject102.bin"/><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oleObject" Target="../embeddings/oleObject99.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47.e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50.emf"/><Relationship Id="rId3" Type="http://schemas.openxmlformats.org/officeDocument/2006/relationships/notesSlide" Target="../notesSlides/notesSlide57.xml"/><Relationship Id="rId7" Type="http://schemas.openxmlformats.org/officeDocument/2006/relationships/image" Target="../media/image51.emf"/><Relationship Id="rId12" Type="http://schemas.openxmlformats.org/officeDocument/2006/relationships/oleObject" Target="../embeddings/oleObject107.bin"/><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oleObject" Target="../embeddings/oleObject104.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52.e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50.emf"/><Relationship Id="rId3" Type="http://schemas.openxmlformats.org/officeDocument/2006/relationships/notesSlide" Target="../notesSlides/notesSlide58.xml"/><Relationship Id="rId7" Type="http://schemas.openxmlformats.org/officeDocument/2006/relationships/image" Target="../media/image51.emf"/><Relationship Id="rId12" Type="http://schemas.openxmlformats.org/officeDocument/2006/relationships/oleObject" Target="../embeddings/oleObject112.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oleObject" Target="../embeddings/oleObject109.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53.e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50.emf"/><Relationship Id="rId18" Type="http://schemas.openxmlformats.org/officeDocument/2006/relationships/image" Target="../media/image55.emf"/><Relationship Id="rId3" Type="http://schemas.openxmlformats.org/officeDocument/2006/relationships/notesSlide" Target="../notesSlides/notesSlide59.xml"/><Relationship Id="rId7" Type="http://schemas.openxmlformats.org/officeDocument/2006/relationships/image" Target="../media/image40.emf"/><Relationship Id="rId12" Type="http://schemas.openxmlformats.org/officeDocument/2006/relationships/oleObject" Target="../embeddings/oleObject117.bin"/><Relationship Id="rId17" Type="http://schemas.openxmlformats.org/officeDocument/2006/relationships/oleObject" Target="../embeddings/oleObject119.bin"/><Relationship Id="rId2" Type="http://schemas.openxmlformats.org/officeDocument/2006/relationships/slideLayout" Target="../slideLayouts/slideLayout4.xml"/><Relationship Id="rId16" Type="http://schemas.openxmlformats.org/officeDocument/2006/relationships/image" Target="../media/image54.emf"/><Relationship Id="rId1" Type="http://schemas.openxmlformats.org/officeDocument/2006/relationships/vmlDrawing" Target="../drawings/vmlDrawing39.vml"/><Relationship Id="rId6" Type="http://schemas.openxmlformats.org/officeDocument/2006/relationships/oleObject" Target="../embeddings/oleObject114.bin"/><Relationship Id="rId11" Type="http://schemas.openxmlformats.org/officeDocument/2006/relationships/image" Target="../media/image48.emf"/><Relationship Id="rId5" Type="http://schemas.openxmlformats.org/officeDocument/2006/relationships/image" Target="../media/image53.emf"/><Relationship Id="rId15" Type="http://schemas.openxmlformats.org/officeDocument/2006/relationships/oleObject" Target="../embeddings/oleObject118.bin"/><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51.emf"/><Relationship Id="rId14" Type="http://schemas.openxmlformats.org/officeDocument/2006/relationships/image" Target="../media/image56.png"/></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image" Target="../media/image50.emf"/><Relationship Id="rId18" Type="http://schemas.openxmlformats.org/officeDocument/2006/relationships/image" Target="../media/image59.emf"/><Relationship Id="rId3" Type="http://schemas.openxmlformats.org/officeDocument/2006/relationships/notesSlide" Target="../notesSlides/notesSlide60.xml"/><Relationship Id="rId7" Type="http://schemas.openxmlformats.org/officeDocument/2006/relationships/image" Target="../media/image40.emf"/><Relationship Id="rId12" Type="http://schemas.openxmlformats.org/officeDocument/2006/relationships/oleObject" Target="../embeddings/oleObject124.bin"/><Relationship Id="rId17" Type="http://schemas.openxmlformats.org/officeDocument/2006/relationships/oleObject" Target="../embeddings/oleObject126.bin"/><Relationship Id="rId2" Type="http://schemas.openxmlformats.org/officeDocument/2006/relationships/slideLayout" Target="../slideLayouts/slideLayout4.xml"/><Relationship Id="rId16" Type="http://schemas.openxmlformats.org/officeDocument/2006/relationships/image" Target="../media/image58.emf"/><Relationship Id="rId1" Type="http://schemas.openxmlformats.org/officeDocument/2006/relationships/vmlDrawing" Target="../drawings/vmlDrawing40.vml"/><Relationship Id="rId6" Type="http://schemas.openxmlformats.org/officeDocument/2006/relationships/oleObject" Target="../embeddings/oleObject121.bin"/><Relationship Id="rId11" Type="http://schemas.openxmlformats.org/officeDocument/2006/relationships/image" Target="../media/image57.emf"/><Relationship Id="rId5" Type="http://schemas.openxmlformats.org/officeDocument/2006/relationships/image" Target="../media/image53.emf"/><Relationship Id="rId15" Type="http://schemas.openxmlformats.org/officeDocument/2006/relationships/oleObject" Target="../embeddings/oleObject125.bin"/><Relationship Id="rId10" Type="http://schemas.openxmlformats.org/officeDocument/2006/relationships/oleObject" Target="../embeddings/oleObject123.bin"/><Relationship Id="rId4" Type="http://schemas.openxmlformats.org/officeDocument/2006/relationships/oleObject" Target="../embeddings/oleObject120.bin"/><Relationship Id="rId9" Type="http://schemas.openxmlformats.org/officeDocument/2006/relationships/image" Target="../media/image51.emf"/><Relationship Id="rId14" Type="http://schemas.openxmlformats.org/officeDocument/2006/relationships/image" Target="../media/image56.png"/></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oleObject" Target="../embeddings/oleObject131.bin"/><Relationship Id="rId18" Type="http://schemas.openxmlformats.org/officeDocument/2006/relationships/image" Target="../media/image57.emf"/><Relationship Id="rId3" Type="http://schemas.openxmlformats.org/officeDocument/2006/relationships/notesSlide" Target="../notesSlides/notesSlide61.xml"/><Relationship Id="rId7" Type="http://schemas.openxmlformats.org/officeDocument/2006/relationships/image" Target="../media/image40.emf"/><Relationship Id="rId12" Type="http://schemas.openxmlformats.org/officeDocument/2006/relationships/image" Target="../media/image56.png"/><Relationship Id="rId17" Type="http://schemas.openxmlformats.org/officeDocument/2006/relationships/oleObject" Target="../embeddings/oleObject133.bin"/><Relationship Id="rId2" Type="http://schemas.openxmlformats.org/officeDocument/2006/relationships/slideLayout" Target="../slideLayouts/slideLayout4.xml"/><Relationship Id="rId16" Type="http://schemas.openxmlformats.org/officeDocument/2006/relationships/image" Target="../media/image59.emf"/><Relationship Id="rId1" Type="http://schemas.openxmlformats.org/officeDocument/2006/relationships/vmlDrawing" Target="../drawings/vmlDrawing41.vml"/><Relationship Id="rId6" Type="http://schemas.openxmlformats.org/officeDocument/2006/relationships/oleObject" Target="../embeddings/oleObject128.bin"/><Relationship Id="rId11" Type="http://schemas.openxmlformats.org/officeDocument/2006/relationships/image" Target="../media/image50.emf"/><Relationship Id="rId5" Type="http://schemas.openxmlformats.org/officeDocument/2006/relationships/image" Target="../media/image53.emf"/><Relationship Id="rId15" Type="http://schemas.openxmlformats.org/officeDocument/2006/relationships/oleObject" Target="../embeddings/oleObject132.bin"/><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51.emf"/><Relationship Id="rId14" Type="http://schemas.openxmlformats.org/officeDocument/2006/relationships/image" Target="../media/image58.e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38.bin"/><Relationship Id="rId18" Type="http://schemas.openxmlformats.org/officeDocument/2006/relationships/image" Target="../media/image57.emf"/><Relationship Id="rId3" Type="http://schemas.openxmlformats.org/officeDocument/2006/relationships/notesSlide" Target="../notesSlides/notesSlide62.xml"/><Relationship Id="rId21" Type="http://schemas.openxmlformats.org/officeDocument/2006/relationships/oleObject" Target="../embeddings/oleObject142.bin"/><Relationship Id="rId7" Type="http://schemas.openxmlformats.org/officeDocument/2006/relationships/image" Target="../media/image40.emf"/><Relationship Id="rId12" Type="http://schemas.openxmlformats.org/officeDocument/2006/relationships/image" Target="../media/image56.png"/><Relationship Id="rId17" Type="http://schemas.openxmlformats.org/officeDocument/2006/relationships/oleObject" Target="../embeddings/oleObject140.bin"/><Relationship Id="rId2" Type="http://schemas.openxmlformats.org/officeDocument/2006/relationships/slideLayout" Target="../slideLayouts/slideLayout4.xml"/><Relationship Id="rId16" Type="http://schemas.openxmlformats.org/officeDocument/2006/relationships/image" Target="../media/image59.emf"/><Relationship Id="rId20" Type="http://schemas.openxmlformats.org/officeDocument/2006/relationships/image" Target="../media/image60.emf"/><Relationship Id="rId1" Type="http://schemas.openxmlformats.org/officeDocument/2006/relationships/vmlDrawing" Target="../drawings/vmlDrawing42.vml"/><Relationship Id="rId6" Type="http://schemas.openxmlformats.org/officeDocument/2006/relationships/oleObject" Target="../embeddings/oleObject135.bin"/><Relationship Id="rId11" Type="http://schemas.openxmlformats.org/officeDocument/2006/relationships/image" Target="../media/image50.emf"/><Relationship Id="rId5" Type="http://schemas.openxmlformats.org/officeDocument/2006/relationships/image" Target="../media/image53.emf"/><Relationship Id="rId15" Type="http://schemas.openxmlformats.org/officeDocument/2006/relationships/oleObject" Target="../embeddings/oleObject139.bin"/><Relationship Id="rId10" Type="http://schemas.openxmlformats.org/officeDocument/2006/relationships/oleObject" Target="../embeddings/oleObject137.bin"/><Relationship Id="rId19" Type="http://schemas.openxmlformats.org/officeDocument/2006/relationships/oleObject" Target="../embeddings/oleObject141.bin"/><Relationship Id="rId4" Type="http://schemas.openxmlformats.org/officeDocument/2006/relationships/oleObject" Target="../embeddings/oleObject134.bin"/><Relationship Id="rId9" Type="http://schemas.openxmlformats.org/officeDocument/2006/relationships/image" Target="../media/image51.emf"/><Relationship Id="rId14" Type="http://schemas.openxmlformats.org/officeDocument/2006/relationships/image" Target="../media/image5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oleObject" Target="../embeddings/oleObject143.bin"/><Relationship Id="rId7" Type="http://schemas.openxmlformats.org/officeDocument/2006/relationships/image" Target="../media/image61.emf"/><Relationship Id="rId2" Type="http://schemas.openxmlformats.org/officeDocument/2006/relationships/slideLayout" Target="../slideLayouts/slideLayout4.xml"/><Relationship Id="rId1" Type="http://schemas.openxmlformats.org/officeDocument/2006/relationships/vmlDrawing" Target="../drawings/vmlDrawing43.vml"/><Relationship Id="rId6" Type="http://schemas.openxmlformats.org/officeDocument/2006/relationships/oleObject" Target="../embeddings/oleObject144.bin"/><Relationship Id="rId5" Type="http://schemas.openxmlformats.org/officeDocument/2006/relationships/image" Target="../media/image56.png"/><Relationship Id="rId4" Type="http://schemas.openxmlformats.org/officeDocument/2006/relationships/image" Target="../media/image40.emf"/><Relationship Id="rId9" Type="http://schemas.openxmlformats.org/officeDocument/2006/relationships/image" Target="../media/image62.emf"/></Relationships>
</file>

<file path=ppt/slides/_rels/slide71.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4.xml"/><Relationship Id="rId1" Type="http://schemas.openxmlformats.org/officeDocument/2006/relationships/vmlDrawing" Target="../drawings/vmlDrawing44.vml"/><Relationship Id="rId6" Type="http://schemas.openxmlformats.org/officeDocument/2006/relationships/image" Target="../media/image62.emf"/><Relationship Id="rId5" Type="http://schemas.openxmlformats.org/officeDocument/2006/relationships/oleObject" Target="../embeddings/oleObject147.bin"/><Relationship Id="rId4" Type="http://schemas.openxmlformats.org/officeDocument/2006/relationships/image" Target="../media/image40.emf"/></Relationships>
</file>

<file path=ppt/slides/_rels/slide72.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4.xml"/><Relationship Id="rId1" Type="http://schemas.openxmlformats.org/officeDocument/2006/relationships/vmlDrawing" Target="../drawings/vmlDrawing45.vml"/><Relationship Id="rId6" Type="http://schemas.openxmlformats.org/officeDocument/2006/relationships/image" Target="../media/image63.emf"/><Relationship Id="rId5" Type="http://schemas.openxmlformats.org/officeDocument/2006/relationships/oleObject" Target="../embeddings/oleObject150.bin"/><Relationship Id="rId10" Type="http://schemas.openxmlformats.org/officeDocument/2006/relationships/image" Target="../media/image61.emf"/><Relationship Id="rId4" Type="http://schemas.openxmlformats.org/officeDocument/2006/relationships/image" Target="../media/image40.emf"/><Relationship Id="rId9" Type="http://schemas.openxmlformats.org/officeDocument/2006/relationships/oleObject" Target="../embeddings/oleObject152.bin"/></Relationships>
</file>

<file path=ppt/slides/_rels/slide73.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61.emf"/><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image" Target="../media/image64.e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63.emf"/><Relationship Id="rId4" Type="http://schemas.openxmlformats.org/officeDocument/2006/relationships/image" Target="../media/image40.emf"/><Relationship Id="rId9" Type="http://schemas.openxmlformats.org/officeDocument/2006/relationships/oleObject" Target="../embeddings/oleObject156.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61.emf"/><Relationship Id="rId3" Type="http://schemas.openxmlformats.org/officeDocument/2006/relationships/notesSlide" Target="../notesSlides/notesSlide63.xml"/><Relationship Id="rId7" Type="http://schemas.openxmlformats.org/officeDocument/2006/relationships/image" Target="../media/image64.emf"/><Relationship Id="rId12" Type="http://schemas.openxmlformats.org/officeDocument/2006/relationships/oleObject" Target="../embeddings/oleObject162.bin"/><Relationship Id="rId2" Type="http://schemas.openxmlformats.org/officeDocument/2006/relationships/slideLayout" Target="../slideLayouts/slideLayout4.xml"/><Relationship Id="rId1" Type="http://schemas.openxmlformats.org/officeDocument/2006/relationships/vmlDrawing" Target="../drawings/vmlDrawing47.vml"/><Relationship Id="rId6" Type="http://schemas.openxmlformats.org/officeDocument/2006/relationships/oleObject" Target="../embeddings/oleObject159.bin"/><Relationship Id="rId11" Type="http://schemas.openxmlformats.org/officeDocument/2006/relationships/image" Target="../media/image63.emf"/><Relationship Id="rId5" Type="http://schemas.openxmlformats.org/officeDocument/2006/relationships/image" Target="../media/image65.emf"/><Relationship Id="rId15" Type="http://schemas.openxmlformats.org/officeDocument/2006/relationships/image" Target="../media/image40.e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62.emf"/><Relationship Id="rId14" Type="http://schemas.openxmlformats.org/officeDocument/2006/relationships/oleObject" Target="../embeddings/oleObject163.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vmlDrawing" Target="../drawings/vmlDrawing48.vml"/><Relationship Id="rId5" Type="http://schemas.openxmlformats.org/officeDocument/2006/relationships/image" Target="../media/image44.emf"/><Relationship Id="rId4" Type="http://schemas.openxmlformats.org/officeDocument/2006/relationships/oleObject" Target="../embeddings/oleObject164.bin"/></Relationships>
</file>

<file path=ppt/slides/_rels/slide76.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notesSlide" Target="../notesSlides/notesSlide65.xml"/><Relationship Id="rId7" Type="http://schemas.openxmlformats.org/officeDocument/2006/relationships/oleObject" Target="../embeddings/oleObject166.bin"/><Relationship Id="rId2" Type="http://schemas.openxmlformats.org/officeDocument/2006/relationships/slideLayout" Target="../slideLayouts/slideLayout4.xml"/><Relationship Id="rId1" Type="http://schemas.openxmlformats.org/officeDocument/2006/relationships/vmlDrawing" Target="../drawings/vmlDrawing49.vml"/><Relationship Id="rId6" Type="http://schemas.openxmlformats.org/officeDocument/2006/relationships/image" Target="../media/image41.png"/><Relationship Id="rId5" Type="http://schemas.openxmlformats.org/officeDocument/2006/relationships/image" Target="../media/image44.emf"/><Relationship Id="rId10" Type="http://schemas.openxmlformats.org/officeDocument/2006/relationships/image" Target="../media/image67.emf"/><Relationship Id="rId4" Type="http://schemas.openxmlformats.org/officeDocument/2006/relationships/oleObject" Target="../embeddings/oleObject165.bin"/><Relationship Id="rId9" Type="http://schemas.openxmlformats.org/officeDocument/2006/relationships/oleObject" Target="../embeddings/oleObject167.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notesSlide" Target="../notesSlides/notesSlide66.xml"/><Relationship Id="rId7" Type="http://schemas.openxmlformats.org/officeDocument/2006/relationships/image" Target="../media/image68.emf"/><Relationship Id="rId2" Type="http://schemas.openxmlformats.org/officeDocument/2006/relationships/slideLayout" Target="../slideLayouts/slideLayout4.xml"/><Relationship Id="rId1" Type="http://schemas.openxmlformats.org/officeDocument/2006/relationships/vmlDrawing" Target="../drawings/vmlDrawing50.vml"/><Relationship Id="rId6" Type="http://schemas.openxmlformats.org/officeDocument/2006/relationships/oleObject" Target="../embeddings/oleObject169.bin"/><Relationship Id="rId5" Type="http://schemas.openxmlformats.org/officeDocument/2006/relationships/image" Target="../media/image44.emf"/><Relationship Id="rId10" Type="http://schemas.openxmlformats.org/officeDocument/2006/relationships/image" Target="../media/image70.png"/><Relationship Id="rId4" Type="http://schemas.openxmlformats.org/officeDocument/2006/relationships/oleObject" Target="../embeddings/oleObject168.bin"/><Relationship Id="rId9" Type="http://schemas.openxmlformats.org/officeDocument/2006/relationships/image" Target="../media/image69.emf"/></Relationships>
</file>

<file path=ppt/slides/_rels/slide78.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notesSlide" Target="../notesSlides/notesSlide67.xml"/><Relationship Id="rId7" Type="http://schemas.openxmlformats.org/officeDocument/2006/relationships/oleObject" Target="../embeddings/oleObject172.bin"/><Relationship Id="rId2" Type="http://schemas.openxmlformats.org/officeDocument/2006/relationships/slideLayout" Target="../slideLayouts/slideLayout4.xml"/><Relationship Id="rId1" Type="http://schemas.openxmlformats.org/officeDocument/2006/relationships/vmlDrawing" Target="../drawings/vmlDrawing51.vml"/><Relationship Id="rId6" Type="http://schemas.openxmlformats.org/officeDocument/2006/relationships/image" Target="../media/image70.png"/><Relationship Id="rId5" Type="http://schemas.openxmlformats.org/officeDocument/2006/relationships/image" Target="../media/image44.emf"/><Relationship Id="rId4" Type="http://schemas.openxmlformats.org/officeDocument/2006/relationships/oleObject" Target="../embeddings/oleObject171.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73.emf"/><Relationship Id="rId2" Type="http://schemas.openxmlformats.org/officeDocument/2006/relationships/slideLayout" Target="../slideLayouts/slideLayout4.xml"/><Relationship Id="rId1" Type="http://schemas.openxmlformats.org/officeDocument/2006/relationships/vmlDrawing" Target="../drawings/vmlDrawing52.vml"/><Relationship Id="rId6" Type="http://schemas.openxmlformats.org/officeDocument/2006/relationships/oleObject" Target="../embeddings/oleObject174.bin"/><Relationship Id="rId5" Type="http://schemas.openxmlformats.org/officeDocument/2006/relationships/image" Target="../media/image72.emf"/><Relationship Id="rId4" Type="http://schemas.openxmlformats.org/officeDocument/2006/relationships/oleObject" Target="../embeddings/oleObject17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notesSlide" Target="../notesSlides/notesSlide70.xml"/><Relationship Id="rId7" Type="http://schemas.openxmlformats.org/officeDocument/2006/relationships/image" Target="../media/image75.emf"/><Relationship Id="rId2" Type="http://schemas.openxmlformats.org/officeDocument/2006/relationships/slideLayout" Target="../slideLayouts/slideLayout4.xml"/><Relationship Id="rId1" Type="http://schemas.openxmlformats.org/officeDocument/2006/relationships/vmlDrawing" Target="../drawings/vmlDrawing53.vml"/><Relationship Id="rId6" Type="http://schemas.openxmlformats.org/officeDocument/2006/relationships/oleObject" Target="../embeddings/oleObject176.bin"/><Relationship Id="rId5" Type="http://schemas.openxmlformats.org/officeDocument/2006/relationships/image" Target="../media/image74.emf"/><Relationship Id="rId4" Type="http://schemas.openxmlformats.org/officeDocument/2006/relationships/oleObject" Target="../embeddings/oleObject175.bin"/><Relationship Id="rId9" Type="http://schemas.openxmlformats.org/officeDocument/2006/relationships/image" Target="../media/image76.e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notesSlide" Target="../notesSlides/notesSlide71.xml"/><Relationship Id="rId7" Type="http://schemas.openxmlformats.org/officeDocument/2006/relationships/image" Target="../media/image75.emf"/><Relationship Id="rId2" Type="http://schemas.openxmlformats.org/officeDocument/2006/relationships/slideLayout" Target="../slideLayouts/slideLayout4.xml"/><Relationship Id="rId1" Type="http://schemas.openxmlformats.org/officeDocument/2006/relationships/vmlDrawing" Target="../drawings/vmlDrawing54.vml"/><Relationship Id="rId6" Type="http://schemas.openxmlformats.org/officeDocument/2006/relationships/oleObject" Target="../embeddings/oleObject179.bin"/><Relationship Id="rId5" Type="http://schemas.openxmlformats.org/officeDocument/2006/relationships/image" Target="../media/image74.emf"/><Relationship Id="rId4" Type="http://schemas.openxmlformats.org/officeDocument/2006/relationships/oleObject" Target="../embeddings/oleObject178.bin"/><Relationship Id="rId9" Type="http://schemas.openxmlformats.org/officeDocument/2006/relationships/image" Target="../media/image77.e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notesSlide" Target="../notesSlides/notesSlide72.xml"/><Relationship Id="rId7" Type="http://schemas.openxmlformats.org/officeDocument/2006/relationships/image" Target="../media/image75.emf"/><Relationship Id="rId2" Type="http://schemas.openxmlformats.org/officeDocument/2006/relationships/slideLayout" Target="../slideLayouts/slideLayout4.xml"/><Relationship Id="rId1" Type="http://schemas.openxmlformats.org/officeDocument/2006/relationships/vmlDrawing" Target="../drawings/vmlDrawing55.vml"/><Relationship Id="rId6" Type="http://schemas.openxmlformats.org/officeDocument/2006/relationships/oleObject" Target="../embeddings/oleObject182.bin"/><Relationship Id="rId11" Type="http://schemas.openxmlformats.org/officeDocument/2006/relationships/image" Target="../media/image78.emf"/><Relationship Id="rId5" Type="http://schemas.openxmlformats.org/officeDocument/2006/relationships/image" Target="../media/image74.emf"/><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77.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vmlDrawing" Target="../drawings/vmlDrawing56.vml"/><Relationship Id="rId5" Type="http://schemas.openxmlformats.org/officeDocument/2006/relationships/image" Target="../media/image79.emf"/><Relationship Id="rId4" Type="http://schemas.openxmlformats.org/officeDocument/2006/relationships/oleObject" Target="../embeddings/oleObject185.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vmlDrawing" Target="../drawings/vmlDrawing57.vml"/><Relationship Id="rId5" Type="http://schemas.openxmlformats.org/officeDocument/2006/relationships/image" Target="../media/image79.emf"/><Relationship Id="rId4" Type="http://schemas.openxmlformats.org/officeDocument/2006/relationships/oleObject" Target="../embeddings/oleObject18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dirty="0"/>
              <a:t>01 | Classification</a:t>
            </a:r>
          </a:p>
        </p:txBody>
      </p:sp>
      <p:sp>
        <p:nvSpPr>
          <p:cNvPr id="4" name="Subtitle 3"/>
          <p:cNvSpPr>
            <a:spLocks noGrp="1"/>
          </p:cNvSpPr>
          <p:nvPr>
            <p:ph type="subTitle" idx="1"/>
          </p:nvPr>
        </p:nvSpPr>
        <p:spPr>
          <a:xfrm>
            <a:off x="208016" y="5397221"/>
            <a:ext cx="8667149" cy="1460779"/>
          </a:xfrm>
        </p:spPr>
        <p:txBody>
          <a:bodyPr/>
          <a:lstStyle/>
          <a:p>
            <a:r>
              <a:rPr lang="en-US" dirty="0"/>
              <a:t>Cynthia </a:t>
            </a:r>
            <a:r>
              <a:rPr lang="en-US" dirty="0" err="1"/>
              <a:t>Rudin</a:t>
            </a:r>
            <a:r>
              <a:rPr lang="en-US" dirty="0"/>
              <a:t> | MIT Sloan School of Management</a:t>
            </a:r>
          </a:p>
          <a:p>
            <a:endParaRPr lang="en-US" dirty="0"/>
          </a:p>
        </p:txBody>
      </p:sp>
    </p:spTree>
    <p:extLst>
      <p:ext uri="{BB962C8B-B14F-4D97-AF65-F5344CB8AC3E}">
        <p14:creationId xmlns:p14="http://schemas.microsoft.com/office/powerpoint/2010/main" val="373973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488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f(x)=0</a:t>
            </a:r>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f(x)&lt;0</a:t>
            </a:r>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f(x)&gt;0</a:t>
            </a:r>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7898327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True Positive Rate (TPR), Sensitivity, Recall</a:t>
            </a:r>
          </a:p>
        </p:txBody>
      </p:sp>
      <p:graphicFrame>
        <p:nvGraphicFramePr>
          <p:cNvPr id="5" name="Object 4"/>
          <p:cNvGraphicFramePr>
            <a:graphicFrameLocks noChangeAspect="1"/>
          </p:cNvGraphicFramePr>
          <p:nvPr>
            <p:extLst>
              <p:ext uri="{D42A27DB-BD31-4B8C-83A1-F6EECF244321}">
                <p14:modId xmlns:p14="http://schemas.microsoft.com/office/powerpoint/2010/main" val="3203242886"/>
              </p:ext>
            </p:extLst>
          </p:nvPr>
        </p:nvGraphicFramePr>
        <p:xfrm>
          <a:off x="394351" y="2441388"/>
          <a:ext cx="5570567" cy="3358645"/>
        </p:xfrm>
        <a:graphic>
          <a:graphicData uri="http://schemas.openxmlformats.org/presentationml/2006/ole">
            <mc:AlternateContent xmlns:mc="http://schemas.openxmlformats.org/markup-compatibility/2006">
              <mc:Choice xmlns:v="urn:schemas-microsoft-com:vml" Requires="v">
                <p:oleObj spid="_x0000_s358421" name="Equation" r:id="rId4" imgW="1409700" imgH="850900" progId="Equation.DSMT4">
                  <p:embed/>
                </p:oleObj>
              </mc:Choice>
              <mc:Fallback>
                <p:oleObj name="Equation" r:id="rId4" imgW="1409700" imgH="850900" progId="Equation.DSMT4">
                  <p:embed/>
                  <p:pic>
                    <p:nvPicPr>
                      <p:cNvPr id="0" name=""/>
                      <p:cNvPicPr/>
                      <p:nvPr/>
                    </p:nvPicPr>
                    <p:blipFill>
                      <a:blip r:embed="rId5"/>
                      <a:stretch>
                        <a:fillRect/>
                      </a:stretch>
                    </p:blipFill>
                    <p:spPr>
                      <a:xfrm>
                        <a:off x="394351" y="2441388"/>
                        <a:ext cx="5570567" cy="3358645"/>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315214960"/>
              </p:ext>
            </p:extLst>
          </p:nvPr>
        </p:nvGraphicFramePr>
        <p:xfrm>
          <a:off x="7273348" y="3348790"/>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chemeClr val="tx1"/>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FN</a:t>
                      </a:r>
                    </a:p>
                  </a:txBody>
                  <a:tcPr/>
                </a:tc>
                <a:tc>
                  <a:txBody>
                    <a:bodyPr/>
                    <a:lstStyle/>
                    <a:p>
                      <a:r>
                        <a:rPr lang="en-US" sz="2800" dirty="0"/>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31005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True Negative Rate (TNR), Specificity</a:t>
            </a:r>
          </a:p>
        </p:txBody>
      </p:sp>
      <p:graphicFrame>
        <p:nvGraphicFramePr>
          <p:cNvPr id="5" name="Object 4"/>
          <p:cNvGraphicFramePr>
            <a:graphicFrameLocks noChangeAspect="1"/>
          </p:cNvGraphicFramePr>
          <p:nvPr>
            <p:extLst>
              <p:ext uri="{D42A27DB-BD31-4B8C-83A1-F6EECF244321}">
                <p14:modId xmlns:p14="http://schemas.microsoft.com/office/powerpoint/2010/main" val="2802564891"/>
              </p:ext>
            </p:extLst>
          </p:nvPr>
        </p:nvGraphicFramePr>
        <p:xfrm>
          <a:off x="334846" y="2460662"/>
          <a:ext cx="5921375" cy="3359150"/>
        </p:xfrm>
        <a:graphic>
          <a:graphicData uri="http://schemas.openxmlformats.org/presentationml/2006/ole">
            <mc:AlternateContent xmlns:mc="http://schemas.openxmlformats.org/markup-compatibility/2006">
              <mc:Choice xmlns:v="urn:schemas-microsoft-com:vml" Requires="v">
                <p:oleObj spid="_x0000_s359445" name="Equation" r:id="rId4" imgW="1498600" imgH="850900" progId="Equation.DSMT4">
                  <p:embed/>
                </p:oleObj>
              </mc:Choice>
              <mc:Fallback>
                <p:oleObj name="Equation" r:id="rId4" imgW="1498600" imgH="850900" progId="Equation.DSMT4">
                  <p:embed/>
                  <p:pic>
                    <p:nvPicPr>
                      <p:cNvPr id="0" name=""/>
                      <p:cNvPicPr/>
                      <p:nvPr/>
                    </p:nvPicPr>
                    <p:blipFill>
                      <a:blip r:embed="rId5"/>
                      <a:stretch>
                        <a:fillRect/>
                      </a:stretch>
                    </p:blipFill>
                    <p:spPr>
                      <a:xfrm>
                        <a:off x="334846" y="2460662"/>
                        <a:ext cx="5921375" cy="3359150"/>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769381288"/>
              </p:ext>
            </p:extLst>
          </p:nvPr>
        </p:nvGraphicFramePr>
        <p:xfrm>
          <a:off x="7273348" y="3348790"/>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00"/>
                          </a:solidFill>
                        </a:rPr>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chemeClr val="tx1"/>
                          </a:solidFill>
                        </a:rPr>
                        <a:t>FN</a:t>
                      </a:r>
                    </a:p>
                  </a:txBody>
                  <a:tcPr/>
                </a:tc>
                <a:tc>
                  <a:txBody>
                    <a:bodyPr/>
                    <a:lstStyle/>
                    <a:p>
                      <a:r>
                        <a:rPr lang="en-US" sz="2800" dirty="0">
                          <a:solidFill>
                            <a:srgbClr val="0000FF"/>
                          </a:solidFill>
                        </a:rPr>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838520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False Positive Rate (FPR)</a:t>
            </a:r>
          </a:p>
        </p:txBody>
      </p:sp>
      <p:graphicFrame>
        <p:nvGraphicFramePr>
          <p:cNvPr id="5" name="Object 4"/>
          <p:cNvGraphicFramePr>
            <a:graphicFrameLocks noChangeAspect="1"/>
          </p:cNvGraphicFramePr>
          <p:nvPr>
            <p:extLst>
              <p:ext uri="{D42A27DB-BD31-4B8C-83A1-F6EECF244321}">
                <p14:modId xmlns:p14="http://schemas.microsoft.com/office/powerpoint/2010/main" val="2201341422"/>
              </p:ext>
            </p:extLst>
          </p:nvPr>
        </p:nvGraphicFramePr>
        <p:xfrm>
          <a:off x="334848" y="2460661"/>
          <a:ext cx="5921375" cy="3359150"/>
        </p:xfrm>
        <a:graphic>
          <a:graphicData uri="http://schemas.openxmlformats.org/presentationml/2006/ole">
            <mc:AlternateContent xmlns:mc="http://schemas.openxmlformats.org/markup-compatibility/2006">
              <mc:Choice xmlns:v="urn:schemas-microsoft-com:vml" Requires="v">
                <p:oleObj spid="_x0000_s360469" name="Equation" r:id="rId4" imgW="1498600" imgH="850900" progId="Equation.DSMT4">
                  <p:embed/>
                </p:oleObj>
              </mc:Choice>
              <mc:Fallback>
                <p:oleObj name="Equation" r:id="rId4" imgW="1498600" imgH="850900" progId="Equation.DSMT4">
                  <p:embed/>
                  <p:pic>
                    <p:nvPicPr>
                      <p:cNvPr id="0" name=""/>
                      <p:cNvPicPr/>
                      <p:nvPr/>
                    </p:nvPicPr>
                    <p:blipFill>
                      <a:blip r:embed="rId5"/>
                      <a:stretch>
                        <a:fillRect/>
                      </a:stretch>
                    </p:blipFill>
                    <p:spPr>
                      <a:xfrm>
                        <a:off x="334848" y="2460661"/>
                        <a:ext cx="5921375" cy="3359150"/>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758066608"/>
              </p:ext>
            </p:extLst>
          </p:nvPr>
        </p:nvGraphicFramePr>
        <p:xfrm>
          <a:off x="7273348" y="3348790"/>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00"/>
                          </a:solidFill>
                        </a:rPr>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chemeClr val="tx1"/>
                          </a:solidFill>
                        </a:rPr>
                        <a:t>FN</a:t>
                      </a:r>
                    </a:p>
                  </a:txBody>
                  <a:tcPr/>
                </a:tc>
                <a:tc>
                  <a:txBody>
                    <a:bodyPr/>
                    <a:lstStyle/>
                    <a:p>
                      <a:r>
                        <a:rPr lang="en-US" sz="2800" dirty="0">
                          <a:solidFill>
                            <a:srgbClr val="0000FF"/>
                          </a:solidFill>
                        </a:rPr>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47053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Precision</a:t>
            </a:r>
          </a:p>
        </p:txBody>
      </p:sp>
      <p:graphicFrame>
        <p:nvGraphicFramePr>
          <p:cNvPr id="5" name="Object 4"/>
          <p:cNvGraphicFramePr>
            <a:graphicFrameLocks noChangeAspect="1"/>
          </p:cNvGraphicFramePr>
          <p:nvPr>
            <p:extLst>
              <p:ext uri="{D42A27DB-BD31-4B8C-83A1-F6EECF244321}">
                <p14:modId xmlns:p14="http://schemas.microsoft.com/office/powerpoint/2010/main" val="254167482"/>
              </p:ext>
            </p:extLst>
          </p:nvPr>
        </p:nvGraphicFramePr>
        <p:xfrm>
          <a:off x="315913" y="2865438"/>
          <a:ext cx="6613525" cy="2473325"/>
        </p:xfrm>
        <a:graphic>
          <a:graphicData uri="http://schemas.openxmlformats.org/presentationml/2006/ole">
            <mc:AlternateContent xmlns:mc="http://schemas.openxmlformats.org/markup-compatibility/2006">
              <mc:Choice xmlns:v="urn:schemas-microsoft-com:vml" Requires="v">
                <p:oleObj spid="_x0000_s361493" name="Equation" r:id="rId4" imgW="2273300" imgH="850900" progId="Equation.DSMT4">
                  <p:embed/>
                </p:oleObj>
              </mc:Choice>
              <mc:Fallback>
                <p:oleObj name="Equation" r:id="rId4" imgW="2273300" imgH="850900" progId="Equation.DSMT4">
                  <p:embed/>
                  <p:pic>
                    <p:nvPicPr>
                      <p:cNvPr id="0" name=""/>
                      <p:cNvPicPr/>
                      <p:nvPr/>
                    </p:nvPicPr>
                    <p:blipFill>
                      <a:blip r:embed="rId5"/>
                      <a:stretch>
                        <a:fillRect/>
                      </a:stretch>
                    </p:blipFill>
                    <p:spPr>
                      <a:xfrm>
                        <a:off x="315913" y="2865438"/>
                        <a:ext cx="6613525" cy="2473325"/>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936831176"/>
              </p:ext>
            </p:extLst>
          </p:nvPr>
        </p:nvGraphicFramePr>
        <p:xfrm>
          <a:off x="7273348" y="3348790"/>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chemeClr val="tx1"/>
                          </a:solidFill>
                        </a:rPr>
                        <a:t>FN</a:t>
                      </a:r>
                    </a:p>
                  </a:txBody>
                  <a:tcPr/>
                </a:tc>
                <a:tc>
                  <a:txBody>
                    <a:bodyPr/>
                    <a:lstStyle/>
                    <a:p>
                      <a:r>
                        <a:rPr lang="en-US" sz="2800" dirty="0">
                          <a:solidFill>
                            <a:schemeClr val="tx1"/>
                          </a:solidFill>
                        </a:rPr>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1266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F1-score</a:t>
            </a:r>
          </a:p>
        </p:txBody>
      </p:sp>
      <p:graphicFrame>
        <p:nvGraphicFramePr>
          <p:cNvPr id="5" name="Object 4"/>
          <p:cNvGraphicFramePr>
            <a:graphicFrameLocks noChangeAspect="1"/>
          </p:cNvGraphicFramePr>
          <p:nvPr>
            <p:extLst>
              <p:ext uri="{D42A27DB-BD31-4B8C-83A1-F6EECF244321}">
                <p14:modId xmlns:p14="http://schemas.microsoft.com/office/powerpoint/2010/main" val="1595121935"/>
              </p:ext>
            </p:extLst>
          </p:nvPr>
        </p:nvGraphicFramePr>
        <p:xfrm>
          <a:off x="543005" y="3182625"/>
          <a:ext cx="5747510" cy="1435881"/>
        </p:xfrm>
        <a:graphic>
          <a:graphicData uri="http://schemas.openxmlformats.org/presentationml/2006/ole">
            <mc:AlternateContent xmlns:mc="http://schemas.openxmlformats.org/markup-compatibility/2006">
              <mc:Choice xmlns:v="urn:schemas-microsoft-com:vml" Requires="v">
                <p:oleObj spid="_x0000_s362517" name="Equation" r:id="rId4" imgW="1574800" imgH="393700" progId="Equation.DSMT4">
                  <p:embed/>
                </p:oleObj>
              </mc:Choice>
              <mc:Fallback>
                <p:oleObj name="Equation" r:id="rId4" imgW="1574800" imgH="393700" progId="Equation.DSMT4">
                  <p:embed/>
                  <p:pic>
                    <p:nvPicPr>
                      <p:cNvPr id="0" name=""/>
                      <p:cNvPicPr/>
                      <p:nvPr/>
                    </p:nvPicPr>
                    <p:blipFill>
                      <a:blip r:embed="rId5"/>
                      <a:stretch>
                        <a:fillRect/>
                      </a:stretch>
                    </p:blipFill>
                    <p:spPr>
                      <a:xfrm>
                        <a:off x="543005" y="3182625"/>
                        <a:ext cx="5747510" cy="1435881"/>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03615371"/>
              </p:ext>
            </p:extLst>
          </p:nvPr>
        </p:nvGraphicFramePr>
        <p:xfrm>
          <a:off x="7446523" y="1886263"/>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chemeClr val="tx1"/>
                          </a:solidFill>
                        </a:rPr>
                        <a:t>FN</a:t>
                      </a:r>
                    </a:p>
                  </a:txBody>
                  <a:tcPr/>
                </a:tc>
                <a:tc>
                  <a:txBody>
                    <a:bodyPr/>
                    <a:lstStyle/>
                    <a:p>
                      <a:r>
                        <a:rPr lang="en-US" sz="2800" dirty="0">
                          <a:solidFill>
                            <a:schemeClr val="tx1"/>
                          </a:solidFill>
                        </a:rPr>
                        <a:t>TN</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941360034"/>
              </p:ext>
            </p:extLst>
          </p:nvPr>
        </p:nvGraphicFramePr>
        <p:xfrm>
          <a:off x="7406507" y="4424891"/>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chemeClr val="tx1"/>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FN</a:t>
                      </a:r>
                    </a:p>
                  </a:txBody>
                  <a:tcPr/>
                </a:tc>
                <a:tc>
                  <a:txBody>
                    <a:bodyPr/>
                    <a:lstStyle/>
                    <a:p>
                      <a:r>
                        <a:rPr lang="en-US" sz="2800" dirty="0"/>
                        <a:t>TN</a:t>
                      </a:r>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9101309" y="3848751"/>
            <a:ext cx="1170112" cy="584776"/>
          </a:xfrm>
          <a:prstGeom prst="rect">
            <a:avLst/>
          </a:prstGeom>
          <a:noFill/>
        </p:spPr>
        <p:txBody>
          <a:bodyPr wrap="none" rtlCol="0">
            <a:spAutoFit/>
          </a:bodyPr>
          <a:lstStyle/>
          <a:p>
            <a:r>
              <a:rPr lang="en-US" sz="3200" dirty="0"/>
              <a:t>Recall</a:t>
            </a:r>
            <a:endParaRPr lang="en-US" dirty="0"/>
          </a:p>
        </p:txBody>
      </p:sp>
      <p:sp>
        <p:nvSpPr>
          <p:cNvPr id="8" name="TextBox 7"/>
          <p:cNvSpPr txBox="1"/>
          <p:nvPr/>
        </p:nvSpPr>
        <p:spPr>
          <a:xfrm>
            <a:off x="9003568" y="1191560"/>
            <a:ext cx="1698301" cy="584776"/>
          </a:xfrm>
          <a:prstGeom prst="rect">
            <a:avLst/>
          </a:prstGeom>
          <a:noFill/>
        </p:spPr>
        <p:txBody>
          <a:bodyPr wrap="none" rtlCol="0">
            <a:spAutoFit/>
          </a:bodyPr>
          <a:lstStyle/>
          <a:p>
            <a:r>
              <a:rPr lang="en-US" sz="3200" dirty="0"/>
              <a:t>Precision</a:t>
            </a:r>
            <a:endParaRPr lang="en-US" dirty="0"/>
          </a:p>
        </p:txBody>
      </p:sp>
    </p:spTree>
    <p:extLst>
      <p:ext uri="{BB962C8B-B14F-4D97-AF65-F5344CB8AC3E}">
        <p14:creationId xmlns:p14="http://schemas.microsoft.com/office/powerpoint/2010/main" val="15951164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Retrieval</a:t>
            </a:r>
          </a:p>
        </p:txBody>
      </p:sp>
      <p:sp>
        <p:nvSpPr>
          <p:cNvPr id="3" name="Content Placeholder 2"/>
          <p:cNvSpPr>
            <a:spLocks noGrp="1"/>
          </p:cNvSpPr>
          <p:nvPr>
            <p:ph sz="quarter" idx="10"/>
          </p:nvPr>
        </p:nvSpPr>
        <p:spPr/>
        <p:txBody>
          <a:bodyPr/>
          <a:lstStyle/>
          <a:p>
            <a:r>
              <a:rPr lang="en-US" dirty="0" err="1"/>
              <a:t>Precision@N</a:t>
            </a:r>
            <a:r>
              <a:rPr lang="en-US" dirty="0"/>
              <a:t> for a search query: Of the top N pages received, how many relevant?  </a:t>
            </a:r>
          </a:p>
          <a:p>
            <a:endParaRPr lang="en-US" dirty="0"/>
          </a:p>
          <a:p>
            <a:pPr marL="0" indent="0">
              <a:buNone/>
            </a:pPr>
            <a:endParaRPr lang="en-US" dirty="0"/>
          </a:p>
          <a:p>
            <a:r>
              <a:rPr lang="en-US" dirty="0" err="1"/>
              <a:t>Recall@N</a:t>
            </a:r>
            <a:r>
              <a:rPr lang="en-US" dirty="0"/>
              <a:t> for a search query: If there are N=#</a:t>
            </a:r>
            <a:r>
              <a:rPr lang="en-US" dirty="0" err="1"/>
              <a:t>Pos</a:t>
            </a:r>
            <a:r>
              <a:rPr lang="en-US" dirty="0"/>
              <a:t> relevant webpages, what fraction did our query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2207242009"/>
              </p:ext>
            </p:extLst>
          </p:nvPr>
        </p:nvGraphicFramePr>
        <p:xfrm>
          <a:off x="7218245" y="2193791"/>
          <a:ext cx="4335727" cy="1457915"/>
        </p:xfrm>
        <a:graphic>
          <a:graphicData uri="http://schemas.openxmlformats.org/presentationml/2006/ole">
            <mc:AlternateContent xmlns:mc="http://schemas.openxmlformats.org/markup-compatibility/2006">
              <mc:Choice xmlns:v="urn:schemas-microsoft-com:vml" Requires="v">
                <p:oleObj spid="_x0000_s363556" name="Equation" r:id="rId3" imgW="1244600" imgH="419100" progId="Equation.DSMT4">
                  <p:embed/>
                </p:oleObj>
              </mc:Choice>
              <mc:Fallback>
                <p:oleObj name="Equation" r:id="rId3" imgW="1244600" imgH="419100" progId="Equation.DSMT4">
                  <p:embed/>
                  <p:pic>
                    <p:nvPicPr>
                      <p:cNvPr id="0" name=""/>
                      <p:cNvPicPr/>
                      <p:nvPr/>
                    </p:nvPicPr>
                    <p:blipFill>
                      <a:blip r:embed="rId4"/>
                      <a:stretch>
                        <a:fillRect/>
                      </a:stretch>
                    </p:blipFill>
                    <p:spPr>
                      <a:xfrm>
                        <a:off x="7218245" y="2193791"/>
                        <a:ext cx="4335727" cy="145791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37679605"/>
              </p:ext>
            </p:extLst>
          </p:nvPr>
        </p:nvGraphicFramePr>
        <p:xfrm>
          <a:off x="8615357" y="4907161"/>
          <a:ext cx="1396497" cy="1395072"/>
        </p:xfrm>
        <a:graphic>
          <a:graphicData uri="http://schemas.openxmlformats.org/presentationml/2006/ole">
            <mc:AlternateContent xmlns:mc="http://schemas.openxmlformats.org/markup-compatibility/2006">
              <mc:Choice xmlns:v="urn:schemas-microsoft-com:vml" Requires="v">
                <p:oleObj spid="_x0000_s363557" name="Equation" r:id="rId5" imgW="393700" imgH="393700" progId="Equation.DSMT4">
                  <p:embed/>
                </p:oleObj>
              </mc:Choice>
              <mc:Fallback>
                <p:oleObj name="Equation" r:id="rId5" imgW="393700" imgH="393700" progId="Equation.DSMT4">
                  <p:embed/>
                  <p:pic>
                    <p:nvPicPr>
                      <p:cNvPr id="0" name=""/>
                      <p:cNvPicPr/>
                      <p:nvPr/>
                    </p:nvPicPr>
                    <p:blipFill>
                      <a:blip r:embed="rId6"/>
                      <a:stretch>
                        <a:fillRect/>
                      </a:stretch>
                    </p:blipFill>
                    <p:spPr>
                      <a:xfrm>
                        <a:off x="8615357" y="4907161"/>
                        <a:ext cx="1396497" cy="1395072"/>
                      </a:xfrm>
                      <a:prstGeom prst="rect">
                        <a:avLst/>
                      </a:prstGeom>
                    </p:spPr>
                  </p:pic>
                </p:oleObj>
              </mc:Fallback>
            </mc:AlternateContent>
          </a:graphicData>
        </a:graphic>
      </p:graphicFrame>
    </p:spTree>
    <p:extLst>
      <p:ext uri="{BB962C8B-B14F-4D97-AF65-F5344CB8AC3E}">
        <p14:creationId xmlns:p14="http://schemas.microsoft.com/office/powerpoint/2010/main" val="39334162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a:t>
            </a:r>
          </a:p>
        </p:txBody>
      </p:sp>
      <p:sp>
        <p:nvSpPr>
          <p:cNvPr id="3" name="Content Placeholder 2"/>
          <p:cNvSpPr>
            <a:spLocks noGrp="1"/>
          </p:cNvSpPr>
          <p:nvPr>
            <p:ph sz="quarter" idx="10"/>
          </p:nvPr>
        </p:nvSpPr>
        <p:spPr/>
        <p:txBody>
          <a:bodyPr/>
          <a:lstStyle/>
          <a:p>
            <a:r>
              <a:rPr lang="en-US" dirty="0"/>
              <a:t>Standard ML: Misclassification Error (or Accuracy)</a:t>
            </a:r>
          </a:p>
          <a:p>
            <a:r>
              <a:rPr lang="en-US" dirty="0">
                <a:solidFill>
                  <a:schemeClr val="bg1"/>
                </a:solidFill>
              </a:rPr>
              <a:t>Doctors: Sensitivity and Specificity (TPR and TNR)</a:t>
            </a:r>
          </a:p>
          <a:p>
            <a:r>
              <a:rPr lang="en-US" dirty="0">
                <a:solidFill>
                  <a:schemeClr val="bg1"/>
                </a:solidFill>
              </a:rPr>
              <a:t>Info Retrieval: Precision &amp; Recall, F1-score</a:t>
            </a:r>
          </a:p>
        </p:txBody>
      </p:sp>
    </p:spTree>
    <p:extLst>
      <p:ext uri="{BB962C8B-B14F-4D97-AF65-F5344CB8AC3E}">
        <p14:creationId xmlns:p14="http://schemas.microsoft.com/office/powerpoint/2010/main" val="34116352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a:t>
            </a:r>
          </a:p>
        </p:txBody>
      </p:sp>
      <p:sp>
        <p:nvSpPr>
          <p:cNvPr id="3" name="Content Placeholder 2"/>
          <p:cNvSpPr>
            <a:spLocks noGrp="1"/>
          </p:cNvSpPr>
          <p:nvPr>
            <p:ph sz="quarter" idx="10"/>
          </p:nvPr>
        </p:nvSpPr>
        <p:spPr/>
        <p:txBody>
          <a:bodyPr/>
          <a:lstStyle/>
          <a:p>
            <a:r>
              <a:rPr lang="en-US" dirty="0"/>
              <a:t>Standard ML: Misclassification Error (or Accuracy)</a:t>
            </a:r>
          </a:p>
          <a:p>
            <a:r>
              <a:rPr lang="en-US" dirty="0"/>
              <a:t>Doctors: Sensitivity and Specificity (TPR and TNR)</a:t>
            </a:r>
          </a:p>
          <a:p>
            <a:r>
              <a:rPr lang="en-US" dirty="0">
                <a:solidFill>
                  <a:srgbClr val="FFFFFF"/>
                </a:solidFill>
              </a:rPr>
              <a:t>Info Retrieval: Precision &amp; Recall, F1-score</a:t>
            </a:r>
          </a:p>
        </p:txBody>
      </p:sp>
    </p:spTree>
    <p:extLst>
      <p:ext uri="{BB962C8B-B14F-4D97-AF65-F5344CB8AC3E}">
        <p14:creationId xmlns:p14="http://schemas.microsoft.com/office/powerpoint/2010/main" val="42648814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a:t>
            </a:r>
          </a:p>
        </p:txBody>
      </p:sp>
      <p:sp>
        <p:nvSpPr>
          <p:cNvPr id="3" name="Content Placeholder 2"/>
          <p:cNvSpPr>
            <a:spLocks noGrp="1"/>
          </p:cNvSpPr>
          <p:nvPr>
            <p:ph sz="quarter" idx="10"/>
          </p:nvPr>
        </p:nvSpPr>
        <p:spPr/>
        <p:txBody>
          <a:bodyPr/>
          <a:lstStyle/>
          <a:p>
            <a:r>
              <a:rPr lang="en-US" dirty="0"/>
              <a:t>Standard ML: Misclassification Error (or Accuracy)</a:t>
            </a:r>
          </a:p>
          <a:p>
            <a:r>
              <a:rPr lang="en-US" dirty="0"/>
              <a:t>Doctors: Sensitivity and Specificity (TPR and TNR)</a:t>
            </a:r>
          </a:p>
          <a:p>
            <a:r>
              <a:rPr lang="en-US" dirty="0"/>
              <a:t>Info Retrieval: Precision &amp; Recall, F1-score</a:t>
            </a:r>
          </a:p>
        </p:txBody>
      </p:sp>
    </p:spTree>
    <p:extLst>
      <p:ext uri="{BB962C8B-B14F-4D97-AF65-F5344CB8AC3E}">
        <p14:creationId xmlns:p14="http://schemas.microsoft.com/office/powerpoint/2010/main" val="20840439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ROC Curves</a:t>
            </a:r>
          </a:p>
        </p:txBody>
      </p:sp>
    </p:spTree>
    <p:extLst>
      <p:ext uri="{BB962C8B-B14F-4D97-AF65-F5344CB8AC3E}">
        <p14:creationId xmlns:p14="http://schemas.microsoft.com/office/powerpoint/2010/main" val="255690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234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f(x)=0</a:t>
            </a:r>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f(x)&lt;0</a:t>
            </a:r>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f(x)&gt;0</a:t>
            </a:r>
          </a:p>
        </p:txBody>
      </p:sp>
      <p:sp>
        <p:nvSpPr>
          <p:cNvPr id="8" name="TextBox 7"/>
          <p:cNvSpPr txBox="1"/>
          <p:nvPr/>
        </p:nvSpPr>
        <p:spPr>
          <a:xfrm>
            <a:off x="296333" y="2964892"/>
            <a:ext cx="4923418" cy="707886"/>
          </a:xfrm>
          <a:prstGeom prst="rect">
            <a:avLst/>
          </a:prstGeom>
          <a:noFill/>
        </p:spPr>
        <p:txBody>
          <a:bodyPr wrap="none" rtlCol="0">
            <a:spAutoFit/>
          </a:bodyPr>
          <a:lstStyle/>
          <a:p>
            <a:endParaRPr lang="en-US" sz="2000" dirty="0"/>
          </a:p>
          <a:p>
            <a:r>
              <a:rPr lang="en-US" sz="2000" dirty="0"/>
              <a:t>f(x) = function(Events Last Year, Oldest Cable) </a:t>
            </a:r>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337835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10080" y="2167158"/>
            <a:ext cx="11525250" cy="4521508"/>
          </a:xfrm>
        </p:spPr>
        <p:txBody>
          <a:bodyPr/>
          <a:lstStyle/>
          <a:p>
            <a:r>
              <a:rPr lang="en-US" dirty="0"/>
              <a:t>Started during WWII for analyzing radar signals.</a:t>
            </a:r>
          </a:p>
          <a:p>
            <a:r>
              <a:rPr lang="en-US" dirty="0"/>
              <a:t>For a particular False Positive Rate (FPR), what is the True Positive Rate (TPR)?</a:t>
            </a:r>
          </a:p>
          <a:p>
            <a:r>
              <a:rPr lang="en-US" dirty="0"/>
              <a:t>FPR = number of negatives that were classified by the ML algorithm as positives / total number of negatives</a:t>
            </a:r>
          </a:p>
          <a:p>
            <a:r>
              <a:rPr lang="en-US" dirty="0"/>
              <a:t>TPR = number of positives that were classified by the ML algorithm as positives / total number of positives</a:t>
            </a:r>
          </a:p>
          <a:p>
            <a:endParaRPr lang="en-US" dirty="0"/>
          </a:p>
        </p:txBody>
      </p:sp>
    </p:spTree>
    <p:extLst>
      <p:ext uri="{BB962C8B-B14F-4D97-AF65-F5344CB8AC3E}">
        <p14:creationId xmlns:p14="http://schemas.microsoft.com/office/powerpoint/2010/main" val="14676573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a:p>
            <a:r>
              <a:rPr lang="en-US" dirty="0"/>
              <a:t>TPR = 7/11</a:t>
            </a:r>
          </a:p>
          <a:p>
            <a:r>
              <a:rPr lang="en-US" dirty="0"/>
              <a:t>FPR = 3/12</a:t>
            </a:r>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5324067" y="2464562"/>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graphicFrame>
        <p:nvGraphicFramePr>
          <p:cNvPr id="28" name="Object 27"/>
          <p:cNvGraphicFramePr>
            <a:graphicFrameLocks noChangeAspect="1"/>
          </p:cNvGraphicFramePr>
          <p:nvPr>
            <p:extLst>
              <p:ext uri="{D42A27DB-BD31-4B8C-83A1-F6EECF244321}">
                <p14:modId xmlns:p14="http://schemas.microsoft.com/office/powerpoint/2010/main" val="193598774"/>
              </p:ext>
            </p:extLst>
          </p:nvPr>
        </p:nvGraphicFramePr>
        <p:xfrm>
          <a:off x="4533371" y="1930400"/>
          <a:ext cx="1649412" cy="600075"/>
        </p:xfrm>
        <a:graphic>
          <a:graphicData uri="http://schemas.openxmlformats.org/presentationml/2006/ole">
            <mc:AlternateContent xmlns:mc="http://schemas.openxmlformats.org/markup-compatibility/2006">
              <mc:Choice xmlns:v="urn:schemas-microsoft-com:vml" Requires="v">
                <p:oleObj spid="_x0000_s268322" name="Equation" r:id="rId4" imgW="558800" imgH="203200" progId="Equation.DSMT4">
                  <p:embed/>
                </p:oleObj>
              </mc:Choice>
              <mc:Fallback>
                <p:oleObj name="Equation" r:id="rId4" imgW="558800" imgH="203200" progId="Equation.DSMT4">
                  <p:embed/>
                  <p:pic>
                    <p:nvPicPr>
                      <p:cNvPr id="0" name=""/>
                      <p:cNvPicPr>
                        <a:picLocks noChangeAspect="1" noChangeArrowheads="1"/>
                      </p:cNvPicPr>
                      <p:nvPr/>
                    </p:nvPicPr>
                    <p:blipFill>
                      <a:blip r:embed="rId5"/>
                      <a:srcRect/>
                      <a:stretch>
                        <a:fillRect/>
                      </a:stretch>
                    </p:blipFill>
                    <p:spPr bwMode="auto">
                      <a:xfrm>
                        <a:off x="4533371" y="1930400"/>
                        <a:ext cx="1649412"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24203629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a:p>
            <a:r>
              <a:rPr lang="en-US" dirty="0"/>
              <a:t>TPR = 3/11</a:t>
            </a:r>
          </a:p>
          <a:p>
            <a:r>
              <a:rPr lang="en-US" dirty="0"/>
              <a:t>FPR = 2/12</a:t>
            </a:r>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3817001" y="2515362"/>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graphicFrame>
        <p:nvGraphicFramePr>
          <p:cNvPr id="28" name="Object 27"/>
          <p:cNvGraphicFramePr>
            <a:graphicFrameLocks noChangeAspect="1"/>
          </p:cNvGraphicFramePr>
          <p:nvPr>
            <p:extLst>
              <p:ext uri="{D42A27DB-BD31-4B8C-83A1-F6EECF244321}">
                <p14:modId xmlns:p14="http://schemas.microsoft.com/office/powerpoint/2010/main" val="991759298"/>
              </p:ext>
            </p:extLst>
          </p:nvPr>
        </p:nvGraphicFramePr>
        <p:xfrm>
          <a:off x="3044825" y="1981200"/>
          <a:ext cx="1611313" cy="600075"/>
        </p:xfrm>
        <a:graphic>
          <a:graphicData uri="http://schemas.openxmlformats.org/presentationml/2006/ole">
            <mc:AlternateContent xmlns:mc="http://schemas.openxmlformats.org/markup-compatibility/2006">
              <mc:Choice xmlns:v="urn:schemas-microsoft-com:vml" Requires="v">
                <p:oleObj spid="_x0000_s270370" name="Equation" r:id="rId4" imgW="546100" imgH="203200" progId="Equation.DSMT4">
                  <p:embed/>
                </p:oleObj>
              </mc:Choice>
              <mc:Fallback>
                <p:oleObj name="Equation" r:id="rId4" imgW="546100" imgH="203200" progId="Equation.DSMT4">
                  <p:embed/>
                  <p:pic>
                    <p:nvPicPr>
                      <p:cNvPr id="0" name=""/>
                      <p:cNvPicPr>
                        <a:picLocks noChangeAspect="1" noChangeArrowheads="1"/>
                      </p:cNvPicPr>
                      <p:nvPr/>
                    </p:nvPicPr>
                    <p:blipFill>
                      <a:blip r:embed="rId5"/>
                      <a:srcRect/>
                      <a:stretch>
                        <a:fillRect/>
                      </a:stretch>
                    </p:blipFill>
                    <p:spPr bwMode="auto">
                      <a:xfrm>
                        <a:off x="3044825" y="1981200"/>
                        <a:ext cx="1611313"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17532408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a:p>
            <a:r>
              <a:rPr lang="en-US" dirty="0"/>
              <a:t>TPR = 10/11</a:t>
            </a:r>
          </a:p>
          <a:p>
            <a:r>
              <a:rPr lang="en-US" dirty="0"/>
              <a:t>FPR = 7/12</a:t>
            </a:r>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6966601" y="2616962"/>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graphicFrame>
        <p:nvGraphicFramePr>
          <p:cNvPr id="28" name="Object 27"/>
          <p:cNvGraphicFramePr>
            <a:graphicFrameLocks noChangeAspect="1"/>
          </p:cNvGraphicFramePr>
          <p:nvPr>
            <p:extLst>
              <p:ext uri="{D42A27DB-BD31-4B8C-83A1-F6EECF244321}">
                <p14:modId xmlns:p14="http://schemas.microsoft.com/office/powerpoint/2010/main" val="3518591825"/>
              </p:ext>
            </p:extLst>
          </p:nvPr>
        </p:nvGraphicFramePr>
        <p:xfrm>
          <a:off x="6064250" y="2082800"/>
          <a:ext cx="1873250" cy="600075"/>
        </p:xfrm>
        <a:graphic>
          <a:graphicData uri="http://schemas.openxmlformats.org/presentationml/2006/ole">
            <mc:AlternateContent xmlns:mc="http://schemas.openxmlformats.org/markup-compatibility/2006">
              <mc:Choice xmlns:v="urn:schemas-microsoft-com:vml" Requires="v">
                <p:oleObj spid="_x0000_s271394" name="Equation" r:id="rId4" imgW="635000" imgH="203200" progId="Equation.DSMT4">
                  <p:embed/>
                </p:oleObj>
              </mc:Choice>
              <mc:Fallback>
                <p:oleObj name="Equation" r:id="rId4" imgW="635000" imgH="203200" progId="Equation.DSMT4">
                  <p:embed/>
                  <p:pic>
                    <p:nvPicPr>
                      <p:cNvPr id="0" name=""/>
                      <p:cNvPicPr>
                        <a:picLocks noChangeAspect="1" noChangeArrowheads="1"/>
                      </p:cNvPicPr>
                      <p:nvPr/>
                    </p:nvPicPr>
                    <p:blipFill>
                      <a:blip r:embed="rId5"/>
                      <a:srcRect/>
                      <a:stretch>
                        <a:fillRect/>
                      </a:stretch>
                    </p:blipFill>
                    <p:spPr bwMode="auto">
                      <a:xfrm>
                        <a:off x="6064250" y="2082800"/>
                        <a:ext cx="1873250"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13087309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a:p>
            <a:r>
              <a:rPr lang="en-US" dirty="0"/>
              <a:t>TPR = 1/1</a:t>
            </a:r>
          </a:p>
          <a:p>
            <a:r>
              <a:rPr lang="en-US" dirty="0"/>
              <a:t>FPR = 0/12</a:t>
            </a:r>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2123669" y="2447629"/>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graphicFrame>
        <p:nvGraphicFramePr>
          <p:cNvPr id="28" name="Object 27"/>
          <p:cNvGraphicFramePr>
            <a:graphicFrameLocks noChangeAspect="1"/>
          </p:cNvGraphicFramePr>
          <p:nvPr>
            <p:extLst>
              <p:ext uri="{D42A27DB-BD31-4B8C-83A1-F6EECF244321}">
                <p14:modId xmlns:p14="http://schemas.microsoft.com/office/powerpoint/2010/main" val="3702573272"/>
              </p:ext>
            </p:extLst>
          </p:nvPr>
        </p:nvGraphicFramePr>
        <p:xfrm>
          <a:off x="1333501" y="1913997"/>
          <a:ext cx="1647825" cy="600075"/>
        </p:xfrm>
        <a:graphic>
          <a:graphicData uri="http://schemas.openxmlformats.org/presentationml/2006/ole">
            <mc:AlternateContent xmlns:mc="http://schemas.openxmlformats.org/markup-compatibility/2006">
              <mc:Choice xmlns:v="urn:schemas-microsoft-com:vml" Requires="v">
                <p:oleObj spid="_x0000_s272418" name="Equation" r:id="rId4" imgW="558800" imgH="203200" progId="Equation.DSMT4">
                  <p:embed/>
                </p:oleObj>
              </mc:Choice>
              <mc:Fallback>
                <p:oleObj name="Equation" r:id="rId4" imgW="558800" imgH="203200" progId="Equation.DSMT4">
                  <p:embed/>
                  <p:pic>
                    <p:nvPicPr>
                      <p:cNvPr id="0" name=""/>
                      <p:cNvPicPr>
                        <a:picLocks noChangeAspect="1" noChangeArrowheads="1"/>
                      </p:cNvPicPr>
                      <p:nvPr/>
                    </p:nvPicPr>
                    <p:blipFill>
                      <a:blip r:embed="rId5"/>
                      <a:srcRect/>
                      <a:stretch>
                        <a:fillRect/>
                      </a:stretch>
                    </p:blipFill>
                    <p:spPr bwMode="auto">
                      <a:xfrm>
                        <a:off x="1333501" y="1913997"/>
                        <a:ext cx="1647825"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25155377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2123669" y="2447629"/>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spTree>
    <p:extLst>
      <p:ext uri="{BB962C8B-B14F-4D97-AF65-F5344CB8AC3E}">
        <p14:creationId xmlns:p14="http://schemas.microsoft.com/office/powerpoint/2010/main" val="56766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1.48148E-6 L 0.51107 -1.48148E-6 " pathEditMode="relative" ptsTypes="AA">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spTree>
    <p:extLst>
      <p:ext uri="{BB962C8B-B14F-4D97-AF65-F5344CB8AC3E}">
        <p14:creationId xmlns:p14="http://schemas.microsoft.com/office/powerpoint/2010/main" val="6627752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sp>
        <p:nvSpPr>
          <p:cNvPr id="12" name="Oval 11"/>
          <p:cNvSpPr/>
          <p:nvPr/>
        </p:nvSpPr>
        <p:spPr>
          <a:xfrm>
            <a:off x="2929467" y="3623733"/>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62383" y="294641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723418" y="276015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318929" y="3318942"/>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351845" y="2861754"/>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86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sp>
        <p:nvSpPr>
          <p:cNvPr id="12" name="Oval 11"/>
          <p:cNvSpPr/>
          <p:nvPr/>
        </p:nvSpPr>
        <p:spPr>
          <a:xfrm>
            <a:off x="2929467" y="3623733"/>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62383" y="294641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723418" y="276015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269067" y="2675467"/>
            <a:ext cx="7078133" cy="3234266"/>
          </a:xfrm>
          <a:custGeom>
            <a:avLst/>
            <a:gdLst>
              <a:gd name="connsiteX0" fmla="*/ 0 w 7078133"/>
              <a:gd name="connsiteY0" fmla="*/ 3234266 h 3234266"/>
              <a:gd name="connsiteX1" fmla="*/ 16933 w 7078133"/>
              <a:gd name="connsiteY1" fmla="*/ 3081866 h 3234266"/>
              <a:gd name="connsiteX2" fmla="*/ 50800 w 7078133"/>
              <a:gd name="connsiteY2" fmla="*/ 2963333 h 3234266"/>
              <a:gd name="connsiteX3" fmla="*/ 84666 w 7078133"/>
              <a:gd name="connsiteY3" fmla="*/ 2726266 h 3234266"/>
              <a:gd name="connsiteX4" fmla="*/ 152400 w 7078133"/>
              <a:gd name="connsiteY4" fmla="*/ 2590800 h 3234266"/>
              <a:gd name="connsiteX5" fmla="*/ 169333 w 7078133"/>
              <a:gd name="connsiteY5" fmla="*/ 2489200 h 3234266"/>
              <a:gd name="connsiteX6" fmla="*/ 203200 w 7078133"/>
              <a:gd name="connsiteY6" fmla="*/ 2438400 h 3234266"/>
              <a:gd name="connsiteX7" fmla="*/ 254000 w 7078133"/>
              <a:gd name="connsiteY7" fmla="*/ 2353733 h 3234266"/>
              <a:gd name="connsiteX8" fmla="*/ 270933 w 7078133"/>
              <a:gd name="connsiteY8" fmla="*/ 2269066 h 3234266"/>
              <a:gd name="connsiteX9" fmla="*/ 304800 w 7078133"/>
              <a:gd name="connsiteY9" fmla="*/ 2218266 h 3234266"/>
              <a:gd name="connsiteX10" fmla="*/ 321733 w 7078133"/>
              <a:gd name="connsiteY10" fmla="*/ 2167466 h 3234266"/>
              <a:gd name="connsiteX11" fmla="*/ 372533 w 7078133"/>
              <a:gd name="connsiteY11" fmla="*/ 1998133 h 3234266"/>
              <a:gd name="connsiteX12" fmla="*/ 406400 w 7078133"/>
              <a:gd name="connsiteY12" fmla="*/ 1896533 h 3234266"/>
              <a:gd name="connsiteX13" fmla="*/ 440266 w 7078133"/>
              <a:gd name="connsiteY13" fmla="*/ 1828800 h 3234266"/>
              <a:gd name="connsiteX14" fmla="*/ 457200 w 7078133"/>
              <a:gd name="connsiteY14" fmla="*/ 1778000 h 3234266"/>
              <a:gd name="connsiteX15" fmla="*/ 491066 w 7078133"/>
              <a:gd name="connsiteY15" fmla="*/ 1642533 h 3234266"/>
              <a:gd name="connsiteX16" fmla="*/ 524933 w 7078133"/>
              <a:gd name="connsiteY16" fmla="*/ 1591733 h 3234266"/>
              <a:gd name="connsiteX17" fmla="*/ 541866 w 7078133"/>
              <a:gd name="connsiteY17" fmla="*/ 1540933 h 3234266"/>
              <a:gd name="connsiteX18" fmla="*/ 592666 w 7078133"/>
              <a:gd name="connsiteY18" fmla="*/ 1371600 h 3234266"/>
              <a:gd name="connsiteX19" fmla="*/ 660400 w 7078133"/>
              <a:gd name="connsiteY19" fmla="*/ 1253066 h 3234266"/>
              <a:gd name="connsiteX20" fmla="*/ 745066 w 7078133"/>
              <a:gd name="connsiteY20" fmla="*/ 1066800 h 3234266"/>
              <a:gd name="connsiteX21" fmla="*/ 829733 w 7078133"/>
              <a:gd name="connsiteY21" fmla="*/ 948266 h 3234266"/>
              <a:gd name="connsiteX22" fmla="*/ 880533 w 7078133"/>
              <a:gd name="connsiteY22" fmla="*/ 846666 h 3234266"/>
              <a:gd name="connsiteX23" fmla="*/ 897466 w 7078133"/>
              <a:gd name="connsiteY23" fmla="*/ 795866 h 3234266"/>
              <a:gd name="connsiteX24" fmla="*/ 948266 w 7078133"/>
              <a:gd name="connsiteY24" fmla="*/ 745066 h 3234266"/>
              <a:gd name="connsiteX25" fmla="*/ 999066 w 7078133"/>
              <a:gd name="connsiteY25" fmla="*/ 677333 h 3234266"/>
              <a:gd name="connsiteX26" fmla="*/ 1219200 w 7078133"/>
              <a:gd name="connsiteY26" fmla="*/ 575733 h 3234266"/>
              <a:gd name="connsiteX27" fmla="*/ 1303866 w 7078133"/>
              <a:gd name="connsiteY27" fmla="*/ 524933 h 3234266"/>
              <a:gd name="connsiteX28" fmla="*/ 1405466 w 7078133"/>
              <a:gd name="connsiteY28" fmla="*/ 491066 h 3234266"/>
              <a:gd name="connsiteX29" fmla="*/ 1456266 w 7078133"/>
              <a:gd name="connsiteY29" fmla="*/ 457200 h 3234266"/>
              <a:gd name="connsiteX30" fmla="*/ 1727200 w 7078133"/>
              <a:gd name="connsiteY30" fmla="*/ 355600 h 3234266"/>
              <a:gd name="connsiteX31" fmla="*/ 1879600 w 7078133"/>
              <a:gd name="connsiteY31" fmla="*/ 304800 h 3234266"/>
              <a:gd name="connsiteX32" fmla="*/ 1930400 w 7078133"/>
              <a:gd name="connsiteY32" fmla="*/ 254000 h 3234266"/>
              <a:gd name="connsiteX33" fmla="*/ 2015066 w 7078133"/>
              <a:gd name="connsiteY33" fmla="*/ 237066 h 3234266"/>
              <a:gd name="connsiteX34" fmla="*/ 2133600 w 7078133"/>
              <a:gd name="connsiteY34" fmla="*/ 203200 h 3234266"/>
              <a:gd name="connsiteX35" fmla="*/ 2556933 w 7078133"/>
              <a:gd name="connsiteY35" fmla="*/ 186266 h 3234266"/>
              <a:gd name="connsiteX36" fmla="*/ 2641600 w 7078133"/>
              <a:gd name="connsiteY36" fmla="*/ 169333 h 3234266"/>
              <a:gd name="connsiteX37" fmla="*/ 2709333 w 7078133"/>
              <a:gd name="connsiteY37" fmla="*/ 152400 h 3234266"/>
              <a:gd name="connsiteX38" fmla="*/ 2895600 w 7078133"/>
              <a:gd name="connsiteY38" fmla="*/ 118533 h 3234266"/>
              <a:gd name="connsiteX39" fmla="*/ 3657600 w 7078133"/>
              <a:gd name="connsiteY39" fmla="*/ 84666 h 3234266"/>
              <a:gd name="connsiteX40" fmla="*/ 5469466 w 7078133"/>
              <a:gd name="connsiteY40" fmla="*/ 67733 h 3234266"/>
              <a:gd name="connsiteX41" fmla="*/ 5672666 w 7078133"/>
              <a:gd name="connsiteY41" fmla="*/ 50800 h 3234266"/>
              <a:gd name="connsiteX42" fmla="*/ 5740400 w 7078133"/>
              <a:gd name="connsiteY42" fmla="*/ 33866 h 3234266"/>
              <a:gd name="connsiteX43" fmla="*/ 6299200 w 7078133"/>
              <a:gd name="connsiteY43" fmla="*/ 0 h 3234266"/>
              <a:gd name="connsiteX44" fmla="*/ 7078133 w 7078133"/>
              <a:gd name="connsiteY44" fmla="*/ 0 h 323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78133" h="3234266">
                <a:moveTo>
                  <a:pt x="0" y="3234266"/>
                </a:moveTo>
                <a:cubicBezTo>
                  <a:pt x="5644" y="3183466"/>
                  <a:pt x="9161" y="3132384"/>
                  <a:pt x="16933" y="3081866"/>
                </a:cubicBezTo>
                <a:cubicBezTo>
                  <a:pt x="23009" y="3042374"/>
                  <a:pt x="38154" y="3001270"/>
                  <a:pt x="50800" y="2963333"/>
                </a:cubicBezTo>
                <a:cubicBezTo>
                  <a:pt x="57711" y="2887307"/>
                  <a:pt x="51350" y="2799561"/>
                  <a:pt x="84666" y="2726266"/>
                </a:cubicBezTo>
                <a:cubicBezTo>
                  <a:pt x="105557" y="2680306"/>
                  <a:pt x="152400" y="2590800"/>
                  <a:pt x="152400" y="2590800"/>
                </a:cubicBezTo>
                <a:cubicBezTo>
                  <a:pt x="158044" y="2556933"/>
                  <a:pt x="158476" y="2521772"/>
                  <a:pt x="169333" y="2489200"/>
                </a:cubicBezTo>
                <a:cubicBezTo>
                  <a:pt x="175769" y="2469893"/>
                  <a:pt x="192414" y="2455658"/>
                  <a:pt x="203200" y="2438400"/>
                </a:cubicBezTo>
                <a:cubicBezTo>
                  <a:pt x="220644" y="2410490"/>
                  <a:pt x="237067" y="2381955"/>
                  <a:pt x="254000" y="2353733"/>
                </a:cubicBezTo>
                <a:cubicBezTo>
                  <a:pt x="259644" y="2325511"/>
                  <a:pt x="260827" y="2296015"/>
                  <a:pt x="270933" y="2269066"/>
                </a:cubicBezTo>
                <a:cubicBezTo>
                  <a:pt x="278079" y="2250010"/>
                  <a:pt x="295699" y="2236469"/>
                  <a:pt x="304800" y="2218266"/>
                </a:cubicBezTo>
                <a:cubicBezTo>
                  <a:pt x="312782" y="2202301"/>
                  <a:pt x="316830" y="2184629"/>
                  <a:pt x="321733" y="2167466"/>
                </a:cubicBezTo>
                <a:cubicBezTo>
                  <a:pt x="372914" y="1988331"/>
                  <a:pt x="292054" y="2239571"/>
                  <a:pt x="372533" y="1998133"/>
                </a:cubicBezTo>
                <a:lnTo>
                  <a:pt x="406400" y="1896533"/>
                </a:lnTo>
                <a:cubicBezTo>
                  <a:pt x="417689" y="1873955"/>
                  <a:pt x="430322" y="1852002"/>
                  <a:pt x="440266" y="1828800"/>
                </a:cubicBezTo>
                <a:cubicBezTo>
                  <a:pt x="447297" y="1812394"/>
                  <a:pt x="452871" y="1795316"/>
                  <a:pt x="457200" y="1778000"/>
                </a:cubicBezTo>
                <a:cubicBezTo>
                  <a:pt x="466861" y="1739358"/>
                  <a:pt x="471713" y="1681240"/>
                  <a:pt x="491066" y="1642533"/>
                </a:cubicBezTo>
                <a:cubicBezTo>
                  <a:pt x="500167" y="1624330"/>
                  <a:pt x="513644" y="1608666"/>
                  <a:pt x="524933" y="1591733"/>
                </a:cubicBezTo>
                <a:cubicBezTo>
                  <a:pt x="530577" y="1574800"/>
                  <a:pt x="536962" y="1558095"/>
                  <a:pt x="541866" y="1540933"/>
                </a:cubicBezTo>
                <a:cubicBezTo>
                  <a:pt x="558069" y="1484224"/>
                  <a:pt x="565844" y="1425244"/>
                  <a:pt x="592666" y="1371600"/>
                </a:cubicBezTo>
                <a:cubicBezTo>
                  <a:pt x="635634" y="1285663"/>
                  <a:pt x="612531" y="1324869"/>
                  <a:pt x="660400" y="1253066"/>
                </a:cubicBezTo>
                <a:cubicBezTo>
                  <a:pt x="682590" y="1186494"/>
                  <a:pt x="699635" y="1127375"/>
                  <a:pt x="745066" y="1066800"/>
                </a:cubicBezTo>
                <a:cubicBezTo>
                  <a:pt x="808077" y="982785"/>
                  <a:pt x="780211" y="1022548"/>
                  <a:pt x="829733" y="948266"/>
                </a:cubicBezTo>
                <a:cubicBezTo>
                  <a:pt x="872294" y="820579"/>
                  <a:pt x="814882" y="977969"/>
                  <a:pt x="880533" y="846666"/>
                </a:cubicBezTo>
                <a:cubicBezTo>
                  <a:pt x="888515" y="830701"/>
                  <a:pt x="887565" y="810718"/>
                  <a:pt x="897466" y="795866"/>
                </a:cubicBezTo>
                <a:cubicBezTo>
                  <a:pt x="910750" y="775941"/>
                  <a:pt x="932681" y="763248"/>
                  <a:pt x="948266" y="745066"/>
                </a:cubicBezTo>
                <a:cubicBezTo>
                  <a:pt x="966633" y="723638"/>
                  <a:pt x="976242" y="693932"/>
                  <a:pt x="999066" y="677333"/>
                </a:cubicBezTo>
                <a:cubicBezTo>
                  <a:pt x="1095195" y="607421"/>
                  <a:pt x="1127712" y="621477"/>
                  <a:pt x="1219200" y="575733"/>
                </a:cubicBezTo>
                <a:cubicBezTo>
                  <a:pt x="1248638" y="561014"/>
                  <a:pt x="1273904" y="538552"/>
                  <a:pt x="1303866" y="524933"/>
                </a:cubicBezTo>
                <a:cubicBezTo>
                  <a:pt x="1336365" y="510161"/>
                  <a:pt x="1375763" y="510868"/>
                  <a:pt x="1405466" y="491066"/>
                </a:cubicBezTo>
                <a:cubicBezTo>
                  <a:pt x="1422399" y="479777"/>
                  <a:pt x="1437788" y="465728"/>
                  <a:pt x="1456266" y="457200"/>
                </a:cubicBezTo>
                <a:cubicBezTo>
                  <a:pt x="1615450" y="383731"/>
                  <a:pt x="1593350" y="404273"/>
                  <a:pt x="1727200" y="355600"/>
                </a:cubicBezTo>
                <a:cubicBezTo>
                  <a:pt x="1867487" y="304587"/>
                  <a:pt x="1756335" y="335615"/>
                  <a:pt x="1879600" y="304800"/>
                </a:cubicBezTo>
                <a:cubicBezTo>
                  <a:pt x="1896533" y="287867"/>
                  <a:pt x="1908981" y="264710"/>
                  <a:pt x="1930400" y="254000"/>
                </a:cubicBezTo>
                <a:cubicBezTo>
                  <a:pt x="1956142" y="241129"/>
                  <a:pt x="1987144" y="244047"/>
                  <a:pt x="2015066" y="237066"/>
                </a:cubicBezTo>
                <a:cubicBezTo>
                  <a:pt x="2056261" y="226767"/>
                  <a:pt x="2089860" y="206217"/>
                  <a:pt x="2133600" y="203200"/>
                </a:cubicBezTo>
                <a:cubicBezTo>
                  <a:pt x="2274489" y="193483"/>
                  <a:pt x="2415822" y="191911"/>
                  <a:pt x="2556933" y="186266"/>
                </a:cubicBezTo>
                <a:cubicBezTo>
                  <a:pt x="2585155" y="180622"/>
                  <a:pt x="2613504" y="175576"/>
                  <a:pt x="2641600" y="169333"/>
                </a:cubicBezTo>
                <a:cubicBezTo>
                  <a:pt x="2664318" y="164285"/>
                  <a:pt x="2686615" y="157449"/>
                  <a:pt x="2709333" y="152400"/>
                </a:cubicBezTo>
                <a:cubicBezTo>
                  <a:pt x="2747985" y="143811"/>
                  <a:pt x="2860665" y="122210"/>
                  <a:pt x="2895600" y="118533"/>
                </a:cubicBezTo>
                <a:cubicBezTo>
                  <a:pt x="3124562" y="94432"/>
                  <a:pt x="3462921" y="87467"/>
                  <a:pt x="3657600" y="84666"/>
                </a:cubicBezTo>
                <a:lnTo>
                  <a:pt x="5469466" y="67733"/>
                </a:lnTo>
                <a:cubicBezTo>
                  <a:pt x="5537199" y="62089"/>
                  <a:pt x="5605223" y="59230"/>
                  <a:pt x="5672666" y="50800"/>
                </a:cubicBezTo>
                <a:cubicBezTo>
                  <a:pt x="5695759" y="47913"/>
                  <a:pt x="5717203" y="35747"/>
                  <a:pt x="5740400" y="33866"/>
                </a:cubicBezTo>
                <a:cubicBezTo>
                  <a:pt x="5926398" y="18785"/>
                  <a:pt x="6112592" y="0"/>
                  <a:pt x="6299200" y="0"/>
                </a:cubicBezTo>
                <a:lnTo>
                  <a:pt x="7078133" y="0"/>
                </a:lnTo>
              </a:path>
            </a:pathLst>
          </a:cu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3318929" y="3318942"/>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351845" y="2861754"/>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723467" y="4114800"/>
            <a:ext cx="2236472" cy="677108"/>
          </a:xfrm>
          <a:prstGeom prst="rect">
            <a:avLst/>
          </a:prstGeom>
          <a:noFill/>
        </p:spPr>
        <p:txBody>
          <a:bodyPr wrap="none" rtlCol="0">
            <a:spAutoFit/>
          </a:bodyPr>
          <a:lstStyle/>
          <a:p>
            <a:r>
              <a:rPr lang="en-US" sz="3800" dirty="0"/>
              <a:t>ROC curve</a:t>
            </a:r>
          </a:p>
        </p:txBody>
      </p:sp>
    </p:spTree>
    <p:extLst>
      <p:ext uri="{BB962C8B-B14F-4D97-AF65-F5344CB8AC3E}">
        <p14:creationId xmlns:p14="http://schemas.microsoft.com/office/powerpoint/2010/main" val="34316138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sp>
        <p:nvSpPr>
          <p:cNvPr id="12" name="Oval 11"/>
          <p:cNvSpPr/>
          <p:nvPr/>
        </p:nvSpPr>
        <p:spPr>
          <a:xfrm>
            <a:off x="2929467" y="3623733"/>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62383" y="294641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723418" y="276015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269067" y="2675467"/>
            <a:ext cx="7078133" cy="3234266"/>
          </a:xfrm>
          <a:custGeom>
            <a:avLst/>
            <a:gdLst>
              <a:gd name="connsiteX0" fmla="*/ 0 w 7078133"/>
              <a:gd name="connsiteY0" fmla="*/ 3234266 h 3234266"/>
              <a:gd name="connsiteX1" fmla="*/ 16933 w 7078133"/>
              <a:gd name="connsiteY1" fmla="*/ 3081866 h 3234266"/>
              <a:gd name="connsiteX2" fmla="*/ 50800 w 7078133"/>
              <a:gd name="connsiteY2" fmla="*/ 2963333 h 3234266"/>
              <a:gd name="connsiteX3" fmla="*/ 84666 w 7078133"/>
              <a:gd name="connsiteY3" fmla="*/ 2726266 h 3234266"/>
              <a:gd name="connsiteX4" fmla="*/ 152400 w 7078133"/>
              <a:gd name="connsiteY4" fmla="*/ 2590800 h 3234266"/>
              <a:gd name="connsiteX5" fmla="*/ 169333 w 7078133"/>
              <a:gd name="connsiteY5" fmla="*/ 2489200 h 3234266"/>
              <a:gd name="connsiteX6" fmla="*/ 203200 w 7078133"/>
              <a:gd name="connsiteY6" fmla="*/ 2438400 h 3234266"/>
              <a:gd name="connsiteX7" fmla="*/ 254000 w 7078133"/>
              <a:gd name="connsiteY7" fmla="*/ 2353733 h 3234266"/>
              <a:gd name="connsiteX8" fmla="*/ 270933 w 7078133"/>
              <a:gd name="connsiteY8" fmla="*/ 2269066 h 3234266"/>
              <a:gd name="connsiteX9" fmla="*/ 304800 w 7078133"/>
              <a:gd name="connsiteY9" fmla="*/ 2218266 h 3234266"/>
              <a:gd name="connsiteX10" fmla="*/ 321733 w 7078133"/>
              <a:gd name="connsiteY10" fmla="*/ 2167466 h 3234266"/>
              <a:gd name="connsiteX11" fmla="*/ 372533 w 7078133"/>
              <a:gd name="connsiteY11" fmla="*/ 1998133 h 3234266"/>
              <a:gd name="connsiteX12" fmla="*/ 406400 w 7078133"/>
              <a:gd name="connsiteY12" fmla="*/ 1896533 h 3234266"/>
              <a:gd name="connsiteX13" fmla="*/ 440266 w 7078133"/>
              <a:gd name="connsiteY13" fmla="*/ 1828800 h 3234266"/>
              <a:gd name="connsiteX14" fmla="*/ 457200 w 7078133"/>
              <a:gd name="connsiteY14" fmla="*/ 1778000 h 3234266"/>
              <a:gd name="connsiteX15" fmla="*/ 491066 w 7078133"/>
              <a:gd name="connsiteY15" fmla="*/ 1642533 h 3234266"/>
              <a:gd name="connsiteX16" fmla="*/ 524933 w 7078133"/>
              <a:gd name="connsiteY16" fmla="*/ 1591733 h 3234266"/>
              <a:gd name="connsiteX17" fmla="*/ 541866 w 7078133"/>
              <a:gd name="connsiteY17" fmla="*/ 1540933 h 3234266"/>
              <a:gd name="connsiteX18" fmla="*/ 592666 w 7078133"/>
              <a:gd name="connsiteY18" fmla="*/ 1371600 h 3234266"/>
              <a:gd name="connsiteX19" fmla="*/ 660400 w 7078133"/>
              <a:gd name="connsiteY19" fmla="*/ 1253066 h 3234266"/>
              <a:gd name="connsiteX20" fmla="*/ 745066 w 7078133"/>
              <a:gd name="connsiteY20" fmla="*/ 1066800 h 3234266"/>
              <a:gd name="connsiteX21" fmla="*/ 829733 w 7078133"/>
              <a:gd name="connsiteY21" fmla="*/ 948266 h 3234266"/>
              <a:gd name="connsiteX22" fmla="*/ 880533 w 7078133"/>
              <a:gd name="connsiteY22" fmla="*/ 846666 h 3234266"/>
              <a:gd name="connsiteX23" fmla="*/ 897466 w 7078133"/>
              <a:gd name="connsiteY23" fmla="*/ 795866 h 3234266"/>
              <a:gd name="connsiteX24" fmla="*/ 948266 w 7078133"/>
              <a:gd name="connsiteY24" fmla="*/ 745066 h 3234266"/>
              <a:gd name="connsiteX25" fmla="*/ 999066 w 7078133"/>
              <a:gd name="connsiteY25" fmla="*/ 677333 h 3234266"/>
              <a:gd name="connsiteX26" fmla="*/ 1219200 w 7078133"/>
              <a:gd name="connsiteY26" fmla="*/ 575733 h 3234266"/>
              <a:gd name="connsiteX27" fmla="*/ 1303866 w 7078133"/>
              <a:gd name="connsiteY27" fmla="*/ 524933 h 3234266"/>
              <a:gd name="connsiteX28" fmla="*/ 1405466 w 7078133"/>
              <a:gd name="connsiteY28" fmla="*/ 491066 h 3234266"/>
              <a:gd name="connsiteX29" fmla="*/ 1456266 w 7078133"/>
              <a:gd name="connsiteY29" fmla="*/ 457200 h 3234266"/>
              <a:gd name="connsiteX30" fmla="*/ 1727200 w 7078133"/>
              <a:gd name="connsiteY30" fmla="*/ 355600 h 3234266"/>
              <a:gd name="connsiteX31" fmla="*/ 1879600 w 7078133"/>
              <a:gd name="connsiteY31" fmla="*/ 304800 h 3234266"/>
              <a:gd name="connsiteX32" fmla="*/ 1930400 w 7078133"/>
              <a:gd name="connsiteY32" fmla="*/ 254000 h 3234266"/>
              <a:gd name="connsiteX33" fmla="*/ 2015066 w 7078133"/>
              <a:gd name="connsiteY33" fmla="*/ 237066 h 3234266"/>
              <a:gd name="connsiteX34" fmla="*/ 2133600 w 7078133"/>
              <a:gd name="connsiteY34" fmla="*/ 203200 h 3234266"/>
              <a:gd name="connsiteX35" fmla="*/ 2556933 w 7078133"/>
              <a:gd name="connsiteY35" fmla="*/ 186266 h 3234266"/>
              <a:gd name="connsiteX36" fmla="*/ 2641600 w 7078133"/>
              <a:gd name="connsiteY36" fmla="*/ 169333 h 3234266"/>
              <a:gd name="connsiteX37" fmla="*/ 2709333 w 7078133"/>
              <a:gd name="connsiteY37" fmla="*/ 152400 h 3234266"/>
              <a:gd name="connsiteX38" fmla="*/ 2895600 w 7078133"/>
              <a:gd name="connsiteY38" fmla="*/ 118533 h 3234266"/>
              <a:gd name="connsiteX39" fmla="*/ 3657600 w 7078133"/>
              <a:gd name="connsiteY39" fmla="*/ 84666 h 3234266"/>
              <a:gd name="connsiteX40" fmla="*/ 5469466 w 7078133"/>
              <a:gd name="connsiteY40" fmla="*/ 67733 h 3234266"/>
              <a:gd name="connsiteX41" fmla="*/ 5672666 w 7078133"/>
              <a:gd name="connsiteY41" fmla="*/ 50800 h 3234266"/>
              <a:gd name="connsiteX42" fmla="*/ 5740400 w 7078133"/>
              <a:gd name="connsiteY42" fmla="*/ 33866 h 3234266"/>
              <a:gd name="connsiteX43" fmla="*/ 6299200 w 7078133"/>
              <a:gd name="connsiteY43" fmla="*/ 0 h 3234266"/>
              <a:gd name="connsiteX44" fmla="*/ 7078133 w 7078133"/>
              <a:gd name="connsiteY44" fmla="*/ 0 h 323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78133" h="3234266">
                <a:moveTo>
                  <a:pt x="0" y="3234266"/>
                </a:moveTo>
                <a:cubicBezTo>
                  <a:pt x="5644" y="3183466"/>
                  <a:pt x="9161" y="3132384"/>
                  <a:pt x="16933" y="3081866"/>
                </a:cubicBezTo>
                <a:cubicBezTo>
                  <a:pt x="23009" y="3042374"/>
                  <a:pt x="38154" y="3001270"/>
                  <a:pt x="50800" y="2963333"/>
                </a:cubicBezTo>
                <a:cubicBezTo>
                  <a:pt x="57711" y="2887307"/>
                  <a:pt x="51350" y="2799561"/>
                  <a:pt x="84666" y="2726266"/>
                </a:cubicBezTo>
                <a:cubicBezTo>
                  <a:pt x="105557" y="2680306"/>
                  <a:pt x="152400" y="2590800"/>
                  <a:pt x="152400" y="2590800"/>
                </a:cubicBezTo>
                <a:cubicBezTo>
                  <a:pt x="158044" y="2556933"/>
                  <a:pt x="158476" y="2521772"/>
                  <a:pt x="169333" y="2489200"/>
                </a:cubicBezTo>
                <a:cubicBezTo>
                  <a:pt x="175769" y="2469893"/>
                  <a:pt x="192414" y="2455658"/>
                  <a:pt x="203200" y="2438400"/>
                </a:cubicBezTo>
                <a:cubicBezTo>
                  <a:pt x="220644" y="2410490"/>
                  <a:pt x="237067" y="2381955"/>
                  <a:pt x="254000" y="2353733"/>
                </a:cubicBezTo>
                <a:cubicBezTo>
                  <a:pt x="259644" y="2325511"/>
                  <a:pt x="260827" y="2296015"/>
                  <a:pt x="270933" y="2269066"/>
                </a:cubicBezTo>
                <a:cubicBezTo>
                  <a:pt x="278079" y="2250010"/>
                  <a:pt x="295699" y="2236469"/>
                  <a:pt x="304800" y="2218266"/>
                </a:cubicBezTo>
                <a:cubicBezTo>
                  <a:pt x="312782" y="2202301"/>
                  <a:pt x="316830" y="2184629"/>
                  <a:pt x="321733" y="2167466"/>
                </a:cubicBezTo>
                <a:cubicBezTo>
                  <a:pt x="372914" y="1988331"/>
                  <a:pt x="292054" y="2239571"/>
                  <a:pt x="372533" y="1998133"/>
                </a:cubicBezTo>
                <a:lnTo>
                  <a:pt x="406400" y="1896533"/>
                </a:lnTo>
                <a:cubicBezTo>
                  <a:pt x="417689" y="1873955"/>
                  <a:pt x="430322" y="1852002"/>
                  <a:pt x="440266" y="1828800"/>
                </a:cubicBezTo>
                <a:cubicBezTo>
                  <a:pt x="447297" y="1812394"/>
                  <a:pt x="452871" y="1795316"/>
                  <a:pt x="457200" y="1778000"/>
                </a:cubicBezTo>
                <a:cubicBezTo>
                  <a:pt x="466861" y="1739358"/>
                  <a:pt x="471713" y="1681240"/>
                  <a:pt x="491066" y="1642533"/>
                </a:cubicBezTo>
                <a:cubicBezTo>
                  <a:pt x="500167" y="1624330"/>
                  <a:pt x="513644" y="1608666"/>
                  <a:pt x="524933" y="1591733"/>
                </a:cubicBezTo>
                <a:cubicBezTo>
                  <a:pt x="530577" y="1574800"/>
                  <a:pt x="536962" y="1558095"/>
                  <a:pt x="541866" y="1540933"/>
                </a:cubicBezTo>
                <a:cubicBezTo>
                  <a:pt x="558069" y="1484224"/>
                  <a:pt x="565844" y="1425244"/>
                  <a:pt x="592666" y="1371600"/>
                </a:cubicBezTo>
                <a:cubicBezTo>
                  <a:pt x="635634" y="1285663"/>
                  <a:pt x="612531" y="1324869"/>
                  <a:pt x="660400" y="1253066"/>
                </a:cubicBezTo>
                <a:cubicBezTo>
                  <a:pt x="682590" y="1186494"/>
                  <a:pt x="699635" y="1127375"/>
                  <a:pt x="745066" y="1066800"/>
                </a:cubicBezTo>
                <a:cubicBezTo>
                  <a:pt x="808077" y="982785"/>
                  <a:pt x="780211" y="1022548"/>
                  <a:pt x="829733" y="948266"/>
                </a:cubicBezTo>
                <a:cubicBezTo>
                  <a:pt x="872294" y="820579"/>
                  <a:pt x="814882" y="977969"/>
                  <a:pt x="880533" y="846666"/>
                </a:cubicBezTo>
                <a:cubicBezTo>
                  <a:pt x="888515" y="830701"/>
                  <a:pt x="887565" y="810718"/>
                  <a:pt x="897466" y="795866"/>
                </a:cubicBezTo>
                <a:cubicBezTo>
                  <a:pt x="910750" y="775941"/>
                  <a:pt x="932681" y="763248"/>
                  <a:pt x="948266" y="745066"/>
                </a:cubicBezTo>
                <a:cubicBezTo>
                  <a:pt x="966633" y="723638"/>
                  <a:pt x="976242" y="693932"/>
                  <a:pt x="999066" y="677333"/>
                </a:cubicBezTo>
                <a:cubicBezTo>
                  <a:pt x="1095195" y="607421"/>
                  <a:pt x="1127712" y="621477"/>
                  <a:pt x="1219200" y="575733"/>
                </a:cubicBezTo>
                <a:cubicBezTo>
                  <a:pt x="1248638" y="561014"/>
                  <a:pt x="1273904" y="538552"/>
                  <a:pt x="1303866" y="524933"/>
                </a:cubicBezTo>
                <a:cubicBezTo>
                  <a:pt x="1336365" y="510161"/>
                  <a:pt x="1375763" y="510868"/>
                  <a:pt x="1405466" y="491066"/>
                </a:cubicBezTo>
                <a:cubicBezTo>
                  <a:pt x="1422399" y="479777"/>
                  <a:pt x="1437788" y="465728"/>
                  <a:pt x="1456266" y="457200"/>
                </a:cubicBezTo>
                <a:cubicBezTo>
                  <a:pt x="1615450" y="383731"/>
                  <a:pt x="1593350" y="404273"/>
                  <a:pt x="1727200" y="355600"/>
                </a:cubicBezTo>
                <a:cubicBezTo>
                  <a:pt x="1867487" y="304587"/>
                  <a:pt x="1756335" y="335615"/>
                  <a:pt x="1879600" y="304800"/>
                </a:cubicBezTo>
                <a:cubicBezTo>
                  <a:pt x="1896533" y="287867"/>
                  <a:pt x="1908981" y="264710"/>
                  <a:pt x="1930400" y="254000"/>
                </a:cubicBezTo>
                <a:cubicBezTo>
                  <a:pt x="1956142" y="241129"/>
                  <a:pt x="1987144" y="244047"/>
                  <a:pt x="2015066" y="237066"/>
                </a:cubicBezTo>
                <a:cubicBezTo>
                  <a:pt x="2056261" y="226767"/>
                  <a:pt x="2089860" y="206217"/>
                  <a:pt x="2133600" y="203200"/>
                </a:cubicBezTo>
                <a:cubicBezTo>
                  <a:pt x="2274489" y="193483"/>
                  <a:pt x="2415822" y="191911"/>
                  <a:pt x="2556933" y="186266"/>
                </a:cubicBezTo>
                <a:cubicBezTo>
                  <a:pt x="2585155" y="180622"/>
                  <a:pt x="2613504" y="175576"/>
                  <a:pt x="2641600" y="169333"/>
                </a:cubicBezTo>
                <a:cubicBezTo>
                  <a:pt x="2664318" y="164285"/>
                  <a:pt x="2686615" y="157449"/>
                  <a:pt x="2709333" y="152400"/>
                </a:cubicBezTo>
                <a:cubicBezTo>
                  <a:pt x="2747985" y="143811"/>
                  <a:pt x="2860665" y="122210"/>
                  <a:pt x="2895600" y="118533"/>
                </a:cubicBezTo>
                <a:cubicBezTo>
                  <a:pt x="3124562" y="94432"/>
                  <a:pt x="3462921" y="87467"/>
                  <a:pt x="3657600" y="84666"/>
                </a:cubicBezTo>
                <a:lnTo>
                  <a:pt x="5469466" y="67733"/>
                </a:lnTo>
                <a:cubicBezTo>
                  <a:pt x="5537199" y="62089"/>
                  <a:pt x="5605223" y="59230"/>
                  <a:pt x="5672666" y="50800"/>
                </a:cubicBezTo>
                <a:cubicBezTo>
                  <a:pt x="5695759" y="47913"/>
                  <a:pt x="5717203" y="35747"/>
                  <a:pt x="5740400" y="33866"/>
                </a:cubicBezTo>
                <a:cubicBezTo>
                  <a:pt x="5926398" y="18785"/>
                  <a:pt x="6112592" y="0"/>
                  <a:pt x="6299200" y="0"/>
                </a:cubicBezTo>
                <a:lnTo>
                  <a:pt x="7078133" y="0"/>
                </a:lnTo>
              </a:path>
            </a:pathLst>
          </a:cu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2252133" y="2675467"/>
            <a:ext cx="7112000" cy="3285066"/>
          </a:xfrm>
          <a:custGeom>
            <a:avLst/>
            <a:gdLst>
              <a:gd name="connsiteX0" fmla="*/ 0 w 7112000"/>
              <a:gd name="connsiteY0" fmla="*/ 3217333 h 3285066"/>
              <a:gd name="connsiteX1" fmla="*/ 169334 w 7112000"/>
              <a:gd name="connsiteY1" fmla="*/ 2590800 h 3285066"/>
              <a:gd name="connsiteX2" fmla="*/ 491067 w 7112000"/>
              <a:gd name="connsiteY2" fmla="*/ 1778000 h 3285066"/>
              <a:gd name="connsiteX3" fmla="*/ 914400 w 7112000"/>
              <a:gd name="connsiteY3" fmla="*/ 778933 h 3285066"/>
              <a:gd name="connsiteX4" fmla="*/ 1388534 w 7112000"/>
              <a:gd name="connsiteY4" fmla="*/ 491066 h 3285066"/>
              <a:gd name="connsiteX5" fmla="*/ 2065867 w 7112000"/>
              <a:gd name="connsiteY5" fmla="*/ 220133 h 3285066"/>
              <a:gd name="connsiteX6" fmla="*/ 3302000 w 7112000"/>
              <a:gd name="connsiteY6" fmla="*/ 101600 h 3285066"/>
              <a:gd name="connsiteX7" fmla="*/ 4572000 w 7112000"/>
              <a:gd name="connsiteY7" fmla="*/ 67733 h 3285066"/>
              <a:gd name="connsiteX8" fmla="*/ 5638800 w 7112000"/>
              <a:gd name="connsiteY8" fmla="*/ 67733 h 3285066"/>
              <a:gd name="connsiteX9" fmla="*/ 6146800 w 7112000"/>
              <a:gd name="connsiteY9" fmla="*/ 0 h 3285066"/>
              <a:gd name="connsiteX10" fmla="*/ 7078134 w 7112000"/>
              <a:gd name="connsiteY10" fmla="*/ 0 h 3285066"/>
              <a:gd name="connsiteX11" fmla="*/ 7112000 w 7112000"/>
              <a:gd name="connsiteY11" fmla="*/ 3285066 h 3285066"/>
              <a:gd name="connsiteX12" fmla="*/ 50800 w 7112000"/>
              <a:gd name="connsiteY12" fmla="*/ 3251200 h 328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2000" h="3285066">
                <a:moveTo>
                  <a:pt x="0" y="3217333"/>
                </a:moveTo>
                <a:lnTo>
                  <a:pt x="169334" y="2590800"/>
                </a:lnTo>
                <a:lnTo>
                  <a:pt x="491067" y="1778000"/>
                </a:lnTo>
                <a:lnTo>
                  <a:pt x="914400" y="778933"/>
                </a:lnTo>
                <a:lnTo>
                  <a:pt x="1388534" y="491066"/>
                </a:lnTo>
                <a:lnTo>
                  <a:pt x="2065867" y="220133"/>
                </a:lnTo>
                <a:lnTo>
                  <a:pt x="3302000" y="101600"/>
                </a:lnTo>
                <a:lnTo>
                  <a:pt x="4572000" y="67733"/>
                </a:lnTo>
                <a:lnTo>
                  <a:pt x="5638800" y="67733"/>
                </a:lnTo>
                <a:lnTo>
                  <a:pt x="6146800" y="0"/>
                </a:lnTo>
                <a:lnTo>
                  <a:pt x="7078134" y="0"/>
                </a:lnTo>
                <a:lnTo>
                  <a:pt x="7112000" y="3285066"/>
                </a:lnTo>
                <a:lnTo>
                  <a:pt x="50800" y="3251200"/>
                </a:lnTo>
              </a:path>
            </a:pathLst>
          </a:custGeom>
          <a:gradFill flip="none" rotWithShape="1">
            <a:gsLst>
              <a:gs pos="0">
                <a:srgbClr val="D56CD9"/>
              </a:gs>
              <a:gs pos="59000">
                <a:srgbClr val="FFFFFF"/>
              </a:gs>
              <a:gs pos="100000">
                <a:srgbClr val="D56CD9"/>
              </a:gs>
            </a:gsLst>
            <a:path path="circle">
              <a:fillToRect l="100000" t="100000"/>
            </a:path>
            <a:tileRect r="-100000" b="-100000"/>
          </a:gra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8" name="TextBox 17"/>
          <p:cNvSpPr txBox="1"/>
          <p:nvPr/>
        </p:nvSpPr>
        <p:spPr>
          <a:xfrm>
            <a:off x="5723467" y="4114800"/>
            <a:ext cx="2669057" cy="677108"/>
          </a:xfrm>
          <a:prstGeom prst="rect">
            <a:avLst/>
          </a:prstGeom>
          <a:noFill/>
        </p:spPr>
        <p:txBody>
          <a:bodyPr wrap="none" rtlCol="0">
            <a:spAutoFit/>
          </a:bodyPr>
          <a:lstStyle/>
          <a:p>
            <a:r>
              <a:rPr lang="en-US" sz="3800" dirty="0"/>
              <a:t>AUC/AUROC</a:t>
            </a:r>
          </a:p>
        </p:txBody>
      </p:sp>
      <p:sp>
        <p:nvSpPr>
          <p:cNvPr id="19" name="Oval 18"/>
          <p:cNvSpPr/>
          <p:nvPr/>
        </p:nvSpPr>
        <p:spPr>
          <a:xfrm>
            <a:off x="3318929" y="3318942"/>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351845" y="2861754"/>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12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2" y="795564"/>
            <a:ext cx="9357255"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a:p>
            <a:endParaRPr lang="en-US" dirty="0"/>
          </a:p>
          <a:p>
            <a:r>
              <a:rPr lang="en-US" dirty="0"/>
              <a:t> The machine learning algorithm will create the function f for you.</a:t>
            </a:r>
          </a:p>
          <a:p>
            <a:endParaRPr lang="en-US" dirty="0"/>
          </a:p>
          <a:p>
            <a:r>
              <a:rPr lang="en-US" dirty="0">
                <a:solidFill>
                  <a:schemeClr val="tx2">
                    <a:lumMod val="60000"/>
                    <a:lumOff val="40000"/>
                  </a:schemeClr>
                </a:solidFill>
              </a:rPr>
              <a:t>The predicted y for a new x is the sign of f(x).</a:t>
            </a:r>
          </a:p>
        </p:txBody>
      </p:sp>
    </p:spTree>
    <p:extLst>
      <p:ext uri="{BB962C8B-B14F-4D97-AF65-F5344CB8AC3E}">
        <p14:creationId xmlns:p14="http://schemas.microsoft.com/office/powerpoint/2010/main" val="4754249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cxnSp>
        <p:nvCxnSpPr>
          <p:cNvPr id="17" name="Straight Connector 16"/>
          <p:cNvCxnSpPr/>
          <p:nvPr/>
        </p:nvCxnSpPr>
        <p:spPr>
          <a:xfrm flipV="1">
            <a:off x="2269067" y="2794000"/>
            <a:ext cx="7112000" cy="3115733"/>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03601" y="3268132"/>
            <a:ext cx="3515731" cy="523220"/>
          </a:xfrm>
          <a:prstGeom prst="rect">
            <a:avLst/>
          </a:prstGeom>
          <a:noFill/>
        </p:spPr>
        <p:txBody>
          <a:bodyPr wrap="none" rtlCol="0">
            <a:spAutoFit/>
          </a:bodyPr>
          <a:lstStyle/>
          <a:p>
            <a:r>
              <a:rPr lang="en-US" sz="2800" dirty="0"/>
              <a:t>Be better than this line</a:t>
            </a:r>
          </a:p>
        </p:txBody>
      </p:sp>
    </p:spTree>
    <p:extLst>
      <p:ext uri="{BB962C8B-B14F-4D97-AF65-F5344CB8AC3E}">
        <p14:creationId xmlns:p14="http://schemas.microsoft.com/office/powerpoint/2010/main" val="19801020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sz="quarter" idx="10"/>
          </p:nvPr>
        </p:nvSpPr>
        <p:spPr/>
        <p:txBody>
          <a:bodyPr/>
          <a:lstStyle/>
          <a:p>
            <a:pPr marL="0" indent="0">
              <a:buNone/>
            </a:pPr>
            <a:r>
              <a:rPr lang="en-US" dirty="0"/>
              <a:t>Many ways to evaluate a model:</a:t>
            </a:r>
          </a:p>
          <a:p>
            <a:r>
              <a:rPr lang="en-US" dirty="0"/>
              <a:t>Confusion matrix (TP, TN, FP, FN)</a:t>
            </a:r>
          </a:p>
          <a:p>
            <a:r>
              <a:rPr lang="en-US" dirty="0"/>
              <a:t>Accuracy / misclassification error</a:t>
            </a:r>
          </a:p>
          <a:p>
            <a:r>
              <a:rPr lang="en-US" dirty="0"/>
              <a:t>Precision, Recall, F1-score</a:t>
            </a:r>
          </a:p>
          <a:p>
            <a:r>
              <a:rPr lang="en-US" dirty="0">
                <a:latin typeface="Times"/>
                <a:cs typeface="Times"/>
              </a:rPr>
              <a:t>ROC curves, AUC/AUROC</a:t>
            </a:r>
          </a:p>
        </p:txBody>
      </p:sp>
    </p:spTree>
    <p:extLst>
      <p:ext uri="{BB962C8B-B14F-4D97-AF65-F5344CB8AC3E}">
        <p14:creationId xmlns:p14="http://schemas.microsoft.com/office/powerpoint/2010/main" val="18322616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r>
              <a:rPr lang="en-GB" dirty="0"/>
              <a:t>Loss Functions for Classification</a:t>
            </a:r>
          </a:p>
        </p:txBody>
      </p:sp>
    </p:spTree>
    <p:extLst>
      <p:ext uri="{BB962C8B-B14F-4D97-AF65-F5344CB8AC3E}">
        <p14:creationId xmlns:p14="http://schemas.microsoft.com/office/powerpoint/2010/main" val="33078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 for Classification</a:t>
            </a:r>
          </a:p>
        </p:txBody>
      </p:sp>
      <p:sp>
        <p:nvSpPr>
          <p:cNvPr id="3" name="Content Placeholder 2"/>
          <p:cNvSpPr>
            <a:spLocks noGrp="1"/>
          </p:cNvSpPr>
          <p:nvPr>
            <p:ph sz="quarter" idx="10"/>
          </p:nvPr>
        </p:nvSpPr>
        <p:spPr>
          <a:xfrm>
            <a:off x="379413" y="1388226"/>
            <a:ext cx="11525250" cy="914707"/>
          </a:xfrm>
        </p:spPr>
        <p:txBody>
          <a:bodyPr/>
          <a:lstStyle/>
          <a:p>
            <a:r>
              <a:rPr lang="en-US"/>
              <a:t>How do we measure classification error?</a:t>
            </a:r>
          </a:p>
        </p:txBody>
      </p:sp>
      <p:graphicFrame>
        <p:nvGraphicFramePr>
          <p:cNvPr id="5" name="Object 4"/>
          <p:cNvGraphicFramePr>
            <a:graphicFrameLocks noChangeAspect="1"/>
          </p:cNvGraphicFramePr>
          <p:nvPr/>
        </p:nvGraphicFramePr>
        <p:xfrm>
          <a:off x="6268509" y="2323044"/>
          <a:ext cx="4335463" cy="1331913"/>
        </p:xfrm>
        <a:graphic>
          <a:graphicData uri="http://schemas.openxmlformats.org/presentationml/2006/ole">
            <mc:AlternateContent xmlns:mc="http://schemas.openxmlformats.org/markup-compatibility/2006">
              <mc:Choice xmlns:v="urn:schemas-microsoft-com:vml" Requires="v">
                <p:oleObj spid="_x0000_s90226" name="Equation" r:id="rId4" imgW="1447800" imgH="444500" progId="Equation.DSMT4">
                  <p:embed/>
                </p:oleObj>
              </mc:Choice>
              <mc:Fallback>
                <p:oleObj name="Equation" r:id="rId4" imgW="1447800" imgH="444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8509" y="2323044"/>
                        <a:ext cx="4335463" cy="13319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60400" y="26416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sp>
        <p:nvSpPr>
          <p:cNvPr id="7" name="Content Placeholder 2"/>
          <p:cNvSpPr txBox="1">
            <a:spLocks/>
          </p:cNvSpPr>
          <p:nvPr/>
        </p:nvSpPr>
        <p:spPr>
          <a:xfrm>
            <a:off x="311680" y="3843560"/>
            <a:ext cx="11525250" cy="2286307"/>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 for Classification</a:t>
            </a:r>
          </a:p>
        </p:txBody>
      </p:sp>
      <p:sp>
        <p:nvSpPr>
          <p:cNvPr id="3" name="Content Placeholder 2"/>
          <p:cNvSpPr>
            <a:spLocks noGrp="1"/>
          </p:cNvSpPr>
          <p:nvPr>
            <p:ph sz="quarter" idx="10"/>
          </p:nvPr>
        </p:nvSpPr>
        <p:spPr>
          <a:xfrm>
            <a:off x="379413" y="1388226"/>
            <a:ext cx="11525250" cy="914707"/>
          </a:xfrm>
        </p:spPr>
        <p:txBody>
          <a:bodyPr/>
          <a:lstStyle/>
          <a:p>
            <a:r>
              <a:rPr lang="en-US"/>
              <a:t>How do we measure classification error?</a:t>
            </a:r>
          </a:p>
        </p:txBody>
      </p:sp>
      <p:graphicFrame>
        <p:nvGraphicFramePr>
          <p:cNvPr id="5" name="Object 4"/>
          <p:cNvGraphicFramePr>
            <a:graphicFrameLocks noChangeAspect="1"/>
          </p:cNvGraphicFramePr>
          <p:nvPr>
            <p:extLst>
              <p:ext uri="{D42A27DB-BD31-4B8C-83A1-F6EECF244321}">
                <p14:modId xmlns:p14="http://schemas.microsoft.com/office/powerpoint/2010/main" val="1534758647"/>
              </p:ext>
            </p:extLst>
          </p:nvPr>
        </p:nvGraphicFramePr>
        <p:xfrm>
          <a:off x="6268509" y="2323044"/>
          <a:ext cx="4335463" cy="1331913"/>
        </p:xfrm>
        <a:graphic>
          <a:graphicData uri="http://schemas.openxmlformats.org/presentationml/2006/ole">
            <mc:AlternateContent xmlns:mc="http://schemas.openxmlformats.org/markup-compatibility/2006">
              <mc:Choice xmlns:v="urn:schemas-microsoft-com:vml" Requires="v">
                <p:oleObj spid="_x0000_s203046" name="Equation" r:id="rId4" imgW="1447800" imgH="444500" progId="Equation.DSMT4">
                  <p:embed/>
                </p:oleObj>
              </mc:Choice>
              <mc:Fallback>
                <p:oleObj name="Equation" r:id="rId4" imgW="1447800" imgH="444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8509" y="2323044"/>
                        <a:ext cx="4335463" cy="13319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660400" y="26416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sp>
        <p:nvSpPr>
          <p:cNvPr id="9" name="TextBox 8"/>
          <p:cNvSpPr txBox="1"/>
          <p:nvPr/>
        </p:nvSpPr>
        <p:spPr>
          <a:xfrm>
            <a:off x="2755477" y="572163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3173719" y="5135814"/>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2444103" y="5072417"/>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3798727" y="4668105"/>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3744361" y="5204382"/>
            <a:ext cx="389049" cy="584776"/>
          </a:xfrm>
          <a:prstGeom prst="rect">
            <a:avLst/>
          </a:prstGeom>
          <a:noFill/>
        </p:spPr>
        <p:txBody>
          <a:bodyPr wrap="none" rtlCol="0">
            <a:spAutoFit/>
          </a:bodyPr>
          <a:lstStyle/>
          <a:p>
            <a:r>
              <a:rPr lang="en-US" sz="3200" dirty="0"/>
              <a:t>+</a:t>
            </a:r>
          </a:p>
        </p:txBody>
      </p:sp>
      <p:sp>
        <p:nvSpPr>
          <p:cNvPr id="19" name="TextBox 18"/>
          <p:cNvSpPr txBox="1"/>
          <p:nvPr/>
        </p:nvSpPr>
        <p:spPr>
          <a:xfrm>
            <a:off x="1781550" y="5382196"/>
            <a:ext cx="389049" cy="584776"/>
          </a:xfrm>
          <a:prstGeom prst="rect">
            <a:avLst/>
          </a:prstGeom>
          <a:noFill/>
        </p:spPr>
        <p:txBody>
          <a:bodyPr wrap="none" rtlCol="0">
            <a:spAutoFit/>
          </a:bodyPr>
          <a:lstStyle/>
          <a:p>
            <a:r>
              <a:rPr lang="en-US" sz="3200" dirty="0"/>
              <a:t>+</a:t>
            </a:r>
          </a:p>
        </p:txBody>
      </p:sp>
      <p:sp>
        <p:nvSpPr>
          <p:cNvPr id="20" name="TextBox 19"/>
          <p:cNvSpPr txBox="1"/>
          <p:nvPr/>
        </p:nvSpPr>
        <p:spPr>
          <a:xfrm>
            <a:off x="3153596" y="5558729"/>
            <a:ext cx="389049" cy="584776"/>
          </a:xfrm>
          <a:prstGeom prst="rect">
            <a:avLst/>
          </a:prstGeom>
          <a:noFill/>
        </p:spPr>
        <p:txBody>
          <a:bodyPr wrap="none" rtlCol="0">
            <a:spAutoFit/>
          </a:bodyPr>
          <a:lstStyle/>
          <a:p>
            <a:r>
              <a:rPr lang="en-US" sz="3200" dirty="0">
                <a:solidFill>
                  <a:srgbClr val="FF0000"/>
                </a:solidFill>
              </a:rPr>
              <a:t>−</a:t>
            </a:r>
          </a:p>
        </p:txBody>
      </p:sp>
      <p:sp>
        <p:nvSpPr>
          <p:cNvPr id="21" name="TextBox 20"/>
          <p:cNvSpPr txBox="1"/>
          <p:nvPr/>
        </p:nvSpPr>
        <p:spPr>
          <a:xfrm>
            <a:off x="3124058" y="4702401"/>
            <a:ext cx="389049" cy="584776"/>
          </a:xfrm>
          <a:prstGeom prst="rect">
            <a:avLst/>
          </a:prstGeom>
          <a:noFill/>
        </p:spPr>
        <p:txBody>
          <a:bodyPr wrap="none" rtlCol="0">
            <a:spAutoFit/>
          </a:bodyPr>
          <a:lstStyle/>
          <a:p>
            <a:r>
              <a:rPr lang="en-US" sz="3200" dirty="0">
                <a:solidFill>
                  <a:srgbClr val="FF0000"/>
                </a:solidFill>
              </a:rPr>
              <a:t>−</a:t>
            </a:r>
          </a:p>
        </p:txBody>
      </p:sp>
      <p:sp>
        <p:nvSpPr>
          <p:cNvPr id="12" name="TextBox 11"/>
          <p:cNvSpPr txBox="1"/>
          <p:nvPr/>
        </p:nvSpPr>
        <p:spPr>
          <a:xfrm>
            <a:off x="7980108" y="6101189"/>
            <a:ext cx="389049" cy="584776"/>
          </a:xfrm>
          <a:prstGeom prst="rect">
            <a:avLst/>
          </a:prstGeom>
          <a:noFill/>
        </p:spPr>
        <p:txBody>
          <a:bodyPr wrap="none" rtlCol="0">
            <a:spAutoFit/>
          </a:bodyPr>
          <a:lstStyle/>
          <a:p>
            <a:r>
              <a:rPr lang="en-US" sz="3200" dirty="0"/>
              <a:t>−</a:t>
            </a:r>
          </a:p>
        </p:txBody>
      </p:sp>
      <p:sp>
        <p:nvSpPr>
          <p:cNvPr id="13" name="TextBox 12"/>
          <p:cNvSpPr txBox="1"/>
          <p:nvPr/>
        </p:nvSpPr>
        <p:spPr>
          <a:xfrm>
            <a:off x="7018283" y="4345504"/>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416225" y="5318546"/>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586120" y="4251176"/>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6522735" y="5904774"/>
            <a:ext cx="389049" cy="584776"/>
          </a:xfrm>
          <a:prstGeom prst="rect">
            <a:avLst/>
          </a:prstGeom>
          <a:noFill/>
        </p:spPr>
        <p:txBody>
          <a:bodyPr wrap="none" rtlCol="0">
            <a:spAutoFit/>
          </a:bodyPr>
          <a:lstStyle/>
          <a:p>
            <a:r>
              <a:rPr lang="en-US" sz="3200" dirty="0"/>
              <a:t>−</a:t>
            </a:r>
          </a:p>
        </p:txBody>
      </p:sp>
      <p:sp>
        <p:nvSpPr>
          <p:cNvPr id="22" name="TextBox 21"/>
          <p:cNvSpPr txBox="1"/>
          <p:nvPr/>
        </p:nvSpPr>
        <p:spPr>
          <a:xfrm>
            <a:off x="7332692" y="5913249"/>
            <a:ext cx="389049" cy="584776"/>
          </a:xfrm>
          <a:prstGeom prst="rect">
            <a:avLst/>
          </a:prstGeom>
          <a:noFill/>
        </p:spPr>
        <p:txBody>
          <a:bodyPr wrap="none" rtlCol="0">
            <a:spAutoFit/>
          </a:bodyPr>
          <a:lstStyle/>
          <a:p>
            <a:r>
              <a:rPr lang="en-US" sz="3200" dirty="0">
                <a:solidFill>
                  <a:srgbClr val="FF0000"/>
                </a:solidFill>
              </a:rPr>
              <a:t>+</a:t>
            </a:r>
          </a:p>
        </p:txBody>
      </p:sp>
      <p:graphicFrame>
        <p:nvGraphicFramePr>
          <p:cNvPr id="23" name="Object 22"/>
          <p:cNvGraphicFramePr>
            <a:graphicFrameLocks noChangeAspect="1"/>
          </p:cNvGraphicFramePr>
          <p:nvPr>
            <p:extLst>
              <p:ext uri="{D42A27DB-BD31-4B8C-83A1-F6EECF244321}">
                <p14:modId xmlns:p14="http://schemas.microsoft.com/office/powerpoint/2010/main" val="1134808448"/>
              </p:ext>
            </p:extLst>
          </p:nvPr>
        </p:nvGraphicFramePr>
        <p:xfrm>
          <a:off x="5627533" y="3600450"/>
          <a:ext cx="1636712" cy="608013"/>
        </p:xfrm>
        <a:graphic>
          <a:graphicData uri="http://schemas.openxmlformats.org/presentationml/2006/ole">
            <mc:AlternateContent xmlns:mc="http://schemas.openxmlformats.org/markup-compatibility/2006">
              <mc:Choice xmlns:v="urn:schemas-microsoft-com:vml" Requires="v">
                <p:oleObj spid="_x0000_s203047" name="Equation" r:id="rId6" imgW="546100" imgH="203200" progId="Equation.DSMT4">
                  <p:embed/>
                </p:oleObj>
              </mc:Choice>
              <mc:Fallback>
                <p:oleObj name="Equation" r:id="rId6" imgW="546100" imgH="203200" progId="Equation.DSMT4">
                  <p:embed/>
                  <p:pic>
                    <p:nvPicPr>
                      <p:cNvPr id="0" name=""/>
                      <p:cNvPicPr>
                        <a:picLocks noChangeAspect="1" noChangeArrowheads="1"/>
                      </p:cNvPicPr>
                      <p:nvPr/>
                    </p:nvPicPr>
                    <p:blipFill>
                      <a:blip r:embed="rId7"/>
                      <a:srcRect/>
                      <a:stretch>
                        <a:fillRect/>
                      </a:stretch>
                    </p:blipFill>
                    <p:spPr bwMode="auto">
                      <a:xfrm>
                        <a:off x="5627533" y="3600450"/>
                        <a:ext cx="1636712" cy="6080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215586907"/>
              </p:ext>
            </p:extLst>
          </p:nvPr>
        </p:nvGraphicFramePr>
        <p:xfrm>
          <a:off x="3421218" y="3633788"/>
          <a:ext cx="1635125" cy="608012"/>
        </p:xfrm>
        <a:graphic>
          <a:graphicData uri="http://schemas.openxmlformats.org/presentationml/2006/ole">
            <mc:AlternateContent xmlns:mc="http://schemas.openxmlformats.org/markup-compatibility/2006">
              <mc:Choice xmlns:v="urn:schemas-microsoft-com:vml" Requires="v">
                <p:oleObj spid="_x0000_s203048" name="Equation" r:id="rId8" imgW="546100" imgH="203200" progId="Equation.DSMT4">
                  <p:embed/>
                </p:oleObj>
              </mc:Choice>
              <mc:Fallback>
                <p:oleObj name="Equation" r:id="rId8" imgW="546100" imgH="203200" progId="Equation.DSMT4">
                  <p:embed/>
                  <p:pic>
                    <p:nvPicPr>
                      <p:cNvPr id="0" name=""/>
                      <p:cNvPicPr>
                        <a:picLocks noChangeAspect="1" noChangeArrowheads="1"/>
                      </p:cNvPicPr>
                      <p:nvPr/>
                    </p:nvPicPr>
                    <p:blipFill>
                      <a:blip r:embed="rId9"/>
                      <a:srcRect/>
                      <a:stretch>
                        <a:fillRect/>
                      </a:stretch>
                    </p:blipFill>
                    <p:spPr bwMode="auto">
                      <a:xfrm>
                        <a:off x="3421218" y="3633788"/>
                        <a:ext cx="1635125"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28" name="Straight Connector 27"/>
          <p:cNvCxnSpPr/>
          <p:nvPr/>
        </p:nvCxnSpPr>
        <p:spPr>
          <a:xfrm flipV="1">
            <a:off x="5341001" y="3920828"/>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25" name="Object 24"/>
          <p:cNvGraphicFramePr>
            <a:graphicFrameLocks noChangeAspect="1"/>
          </p:cNvGraphicFramePr>
          <p:nvPr>
            <p:extLst>
              <p:ext uri="{D42A27DB-BD31-4B8C-83A1-F6EECF244321}">
                <p14:modId xmlns:p14="http://schemas.microsoft.com/office/powerpoint/2010/main" val="1471264911"/>
              </p:ext>
            </p:extLst>
          </p:nvPr>
        </p:nvGraphicFramePr>
        <p:xfrm>
          <a:off x="5930899" y="3608388"/>
          <a:ext cx="1789113" cy="608012"/>
        </p:xfrm>
        <a:graphic>
          <a:graphicData uri="http://schemas.openxmlformats.org/presentationml/2006/ole">
            <mc:AlternateContent xmlns:mc="http://schemas.openxmlformats.org/markup-compatibility/2006">
              <mc:Choice xmlns:v="urn:schemas-microsoft-com:vml" Requires="v">
                <p:oleObj spid="_x0000_s203049" name="Equation" r:id="rId10" imgW="596900" imgH="203200" progId="Equation.DSMT4">
                  <p:embed/>
                </p:oleObj>
              </mc:Choice>
              <mc:Fallback>
                <p:oleObj name="Equation" r:id="rId10" imgW="596900" imgH="203200" progId="Equation.DSMT4">
                  <p:embed/>
                  <p:pic>
                    <p:nvPicPr>
                      <p:cNvPr id="0" name=""/>
                      <p:cNvPicPr>
                        <a:picLocks noChangeAspect="1" noChangeArrowheads="1"/>
                      </p:cNvPicPr>
                      <p:nvPr/>
                    </p:nvPicPr>
                    <p:blipFill>
                      <a:blip r:embed="rId11"/>
                      <a:srcRect/>
                      <a:stretch>
                        <a:fillRect/>
                      </a:stretch>
                    </p:blipFill>
                    <p:spPr bwMode="auto">
                      <a:xfrm>
                        <a:off x="5930899" y="36083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555583401"/>
              </p:ext>
            </p:extLst>
          </p:nvPr>
        </p:nvGraphicFramePr>
        <p:xfrm>
          <a:off x="3086100" y="3625321"/>
          <a:ext cx="1789113" cy="608012"/>
        </p:xfrm>
        <a:graphic>
          <a:graphicData uri="http://schemas.openxmlformats.org/presentationml/2006/ole">
            <mc:AlternateContent xmlns:mc="http://schemas.openxmlformats.org/markup-compatibility/2006">
              <mc:Choice xmlns:v="urn:schemas-microsoft-com:vml" Requires="v">
                <p:oleObj spid="_x0000_s203050" name="Equation" r:id="rId12" imgW="596900" imgH="203200" progId="Equation.DSMT4">
                  <p:embed/>
                </p:oleObj>
              </mc:Choice>
              <mc:Fallback>
                <p:oleObj name="Equation" r:id="rId12" imgW="596900" imgH="203200" progId="Equation.DSMT4">
                  <p:embed/>
                  <p:pic>
                    <p:nvPicPr>
                      <p:cNvPr id="0" name=""/>
                      <p:cNvPicPr>
                        <a:picLocks noChangeAspect="1" noChangeArrowheads="1"/>
                      </p:cNvPicPr>
                      <p:nvPr/>
                    </p:nvPicPr>
                    <p:blipFill>
                      <a:blip r:embed="rId13"/>
                      <a:srcRect/>
                      <a:stretch>
                        <a:fillRect/>
                      </a:stretch>
                    </p:blipFill>
                    <p:spPr bwMode="auto">
                      <a:xfrm>
                        <a:off x="3086100" y="3625321"/>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6570692" y="6158780"/>
            <a:ext cx="389049" cy="584776"/>
          </a:xfrm>
          <a:prstGeom prst="rect">
            <a:avLst/>
          </a:prstGeom>
          <a:noFill/>
        </p:spPr>
        <p:txBody>
          <a:bodyPr wrap="none" rtlCol="0">
            <a:spAutoFit/>
          </a:bodyPr>
          <a:lstStyle/>
          <a:p>
            <a:r>
              <a:rPr lang="en-US" sz="3200" dirty="0">
                <a:solidFill>
                  <a:srgbClr val="FF0000"/>
                </a:solidFill>
              </a:rPr>
              <a:t>+</a:t>
            </a:r>
          </a:p>
        </p:txBody>
      </p:sp>
      <p:sp>
        <p:nvSpPr>
          <p:cNvPr id="30" name="TextBox 29"/>
          <p:cNvSpPr txBox="1"/>
          <p:nvPr/>
        </p:nvSpPr>
        <p:spPr>
          <a:xfrm>
            <a:off x="6274359" y="4296114"/>
            <a:ext cx="389049" cy="584776"/>
          </a:xfrm>
          <a:prstGeom prst="rect">
            <a:avLst/>
          </a:prstGeom>
          <a:noFill/>
        </p:spPr>
        <p:txBody>
          <a:bodyPr wrap="none" rtlCol="0">
            <a:spAutoFit/>
          </a:bodyPr>
          <a:lstStyle/>
          <a:p>
            <a:r>
              <a:rPr lang="en-US" sz="3200" dirty="0">
                <a:solidFill>
                  <a:srgbClr val="FF0000"/>
                </a:solidFill>
              </a:rPr>
              <a:t>+</a:t>
            </a:r>
          </a:p>
        </p:txBody>
      </p:sp>
    </p:spTree>
    <p:extLst>
      <p:ext uri="{BB962C8B-B14F-4D97-AF65-F5344CB8AC3E}">
        <p14:creationId xmlns:p14="http://schemas.microsoft.com/office/powerpoint/2010/main" val="154139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375E-6 -7.40741E-7 L -0.22903 -7.40741E-7 " pathEditMode="relative" rAng="0" ptsTypes="AA">
                                      <p:cBhvr>
                                        <p:cTn id="6" dur="2000" fill="hold"/>
                                        <p:tgtEl>
                                          <p:spTgt spid="27"/>
                                        </p:tgtEl>
                                        <p:attrNameLst>
                                          <p:attrName>ppt_x</p:attrName>
                                          <p:attrName>ppt_y</p:attrName>
                                        </p:attrNameLst>
                                      </p:cBhvr>
                                      <p:rCtr x="-11458"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29167E-6 1.48148E-6 L -0.34011 -0.00208 " pathEditMode="relative" rAng="0" ptsTypes="AA">
                                      <p:cBhvr>
                                        <p:cTn id="10" dur="2000" fill="hold"/>
                                        <p:tgtEl>
                                          <p:spTgt spid="22"/>
                                        </p:tgtEl>
                                        <p:attrNameLst>
                                          <p:attrName>ppt_x</p:attrName>
                                          <p:attrName>ppt_y</p:attrName>
                                        </p:attrNameLst>
                                      </p:cBhvr>
                                      <p:rCtr x="-17005" y="-116"/>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25E-6 1.11111E-6 L -0.17214 -0.00023 " pathEditMode="relative" rAng="0" ptsTypes="AA">
                                      <p:cBhvr>
                                        <p:cTn id="14" dur="2000" fill="hold"/>
                                        <p:tgtEl>
                                          <p:spTgt spid="30"/>
                                        </p:tgtEl>
                                        <p:attrNameLst>
                                          <p:attrName>ppt_x</p:attrName>
                                          <p:attrName>ppt_y</p:attrName>
                                        </p:attrNameLst>
                                      </p:cBhvr>
                                      <p:rCtr x="-8607" y="-23"/>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6.45833E-6 -5.92593E-6 L 0.23189 -5.92593E-6 " pathEditMode="relative" ptsTypes="AA">
                                      <p:cBhvr>
                                        <p:cTn id="18" dur="2000" fill="hold"/>
                                        <p:tgtEl>
                                          <p:spTgt spid="18"/>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1.875E-6 4.81481E-6 L 0.32084 -0.00463 " pathEditMode="relative" rAng="0" ptsTypes="AA">
                                      <p:cBhvr>
                                        <p:cTn id="20" dur="2000" fill="hold"/>
                                        <p:tgtEl>
                                          <p:spTgt spid="10"/>
                                        </p:tgtEl>
                                        <p:attrNameLst>
                                          <p:attrName>ppt_x</p:attrName>
                                          <p:attrName>ppt_y</p:attrName>
                                        </p:attrNameLst>
                                      </p:cBhvr>
                                      <p:rCtr x="16042" y="-231"/>
                                    </p:animMotion>
                                  </p:childTnLst>
                                </p:cTn>
                              </p:par>
                              <p:par>
                                <p:cTn id="21" presetID="0" presetClass="path" presetSubtype="0" accel="50000" decel="50000" fill="hold" grpId="0" nodeType="withEffect">
                                  <p:stCondLst>
                                    <p:cond delay="0"/>
                                  </p:stCondLst>
                                  <p:childTnLst>
                                    <p:animMotion origin="layout" path="M -1.875E-6 6.66667E-6 L 0.38333 0.00116 " pathEditMode="relative" ptsTypes="AA">
                                      <p:cBhvr>
                                        <p:cTn id="22" dur="2000" fill="hold"/>
                                        <p:tgtEl>
                                          <p:spTgt spid="9"/>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1.45833E-6 -5.55556E-6 L 0.4375 -0.0051 " pathEditMode="relative" ptsTypes="AA">
                                      <p:cBhvr>
                                        <p:cTn id="24" dur="2000" fill="hold"/>
                                        <p:tgtEl>
                                          <p:spTgt spid="11"/>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1.875E-6 1.48148E-6 L 0.55977 -0.00115 " pathEditMode="relative" ptsTypes="AA">
                                      <p:cBhvr>
                                        <p:cTn id="26" dur="2000" fill="hold"/>
                                        <p:tgtEl>
                                          <p:spTgt spid="19"/>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1.66667E-6 8.67362E-19 L 0.23125 8.67362E-19 " pathEditMode="relative" ptsTypes="AA">
                                      <p:cBhvr>
                                        <p:cTn id="28" dur="2000" fill="hold"/>
                                        <p:tgtEl>
                                          <p:spTgt spid="17"/>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7" grpId="0"/>
      <p:bldP spid="18" grpId="0"/>
      <p:bldP spid="19" grpId="0"/>
      <p:bldP spid="22" grpId="0"/>
      <p:bldP spid="27"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461469908"/>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97451"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51695442"/>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97452"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484913444"/>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205076"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84507459"/>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205077"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a:xfrm>
            <a:off x="3420534" y="5926664"/>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708397" y="5215459"/>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604929" y="5926659"/>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621865" y="5232395"/>
            <a:ext cx="0" cy="77893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3048311620"/>
              </p:ext>
            </p:extLst>
          </p:nvPr>
        </p:nvGraphicFramePr>
        <p:xfrm>
          <a:off x="8239125" y="6103938"/>
          <a:ext cx="1101725" cy="609600"/>
        </p:xfrm>
        <a:graphic>
          <a:graphicData uri="http://schemas.openxmlformats.org/presentationml/2006/ole">
            <mc:AlternateContent xmlns:mc="http://schemas.openxmlformats.org/markup-compatibility/2006">
              <mc:Choice xmlns:v="urn:schemas-microsoft-com:vml" Requires="v">
                <p:oleObj spid="_x0000_s205078" name="Equation" r:id="rId9" imgW="368300" imgH="203200" progId="Equation.DSMT4">
                  <p:embed/>
                </p:oleObj>
              </mc:Choice>
              <mc:Fallback>
                <p:oleObj name="Equation" r:id="rId9" imgW="368300" imgH="203200" progId="Equation.DSMT4">
                  <p:embed/>
                  <p:pic>
                    <p:nvPicPr>
                      <p:cNvPr id="0" name=""/>
                      <p:cNvPicPr>
                        <a:picLocks noChangeAspect="1" noChangeArrowheads="1"/>
                      </p:cNvPicPr>
                      <p:nvPr/>
                    </p:nvPicPr>
                    <p:blipFill>
                      <a:blip r:embed="rId10"/>
                      <a:srcRect/>
                      <a:stretch>
                        <a:fillRect/>
                      </a:stretch>
                    </p:blipFill>
                    <p:spPr bwMode="auto">
                      <a:xfrm>
                        <a:off x="8239125" y="6103938"/>
                        <a:ext cx="1101725"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064222947"/>
              </p:ext>
            </p:extLst>
          </p:nvPr>
        </p:nvGraphicFramePr>
        <p:xfrm>
          <a:off x="2740025" y="5705475"/>
          <a:ext cx="379413" cy="457200"/>
        </p:xfrm>
        <a:graphic>
          <a:graphicData uri="http://schemas.openxmlformats.org/presentationml/2006/ole">
            <mc:AlternateContent xmlns:mc="http://schemas.openxmlformats.org/markup-compatibility/2006">
              <mc:Choice xmlns:v="urn:schemas-microsoft-com:vml" Requires="v">
                <p:oleObj spid="_x0000_s205079" name="Equation" r:id="rId11" imgW="127000" imgH="152400" progId="Equation.DSMT4">
                  <p:embed/>
                </p:oleObj>
              </mc:Choice>
              <mc:Fallback>
                <p:oleObj name="Equation" r:id="rId11" imgW="127000" imgH="152400" progId="Equation.DSMT4">
                  <p:embed/>
                  <p:pic>
                    <p:nvPicPr>
                      <p:cNvPr id="0" name=""/>
                      <p:cNvPicPr>
                        <a:picLocks noChangeAspect="1" noChangeArrowheads="1"/>
                      </p:cNvPicPr>
                      <p:nvPr/>
                    </p:nvPicPr>
                    <p:blipFill>
                      <a:blip r:embed="rId12"/>
                      <a:srcRect/>
                      <a:stretch>
                        <a:fillRect/>
                      </a:stretch>
                    </p:blipFill>
                    <p:spPr bwMode="auto">
                      <a:xfrm>
                        <a:off x="2740025" y="5705475"/>
                        <a:ext cx="379413" cy="457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52367087"/>
              </p:ext>
            </p:extLst>
          </p:nvPr>
        </p:nvGraphicFramePr>
        <p:xfrm>
          <a:off x="2794531" y="4892675"/>
          <a:ext cx="303212" cy="457200"/>
        </p:xfrm>
        <a:graphic>
          <a:graphicData uri="http://schemas.openxmlformats.org/presentationml/2006/ole">
            <mc:AlternateContent xmlns:mc="http://schemas.openxmlformats.org/markup-compatibility/2006">
              <mc:Choice xmlns:v="urn:schemas-microsoft-com:vml" Requires="v">
                <p:oleObj spid="_x0000_s205080" name="Equation" r:id="rId13" imgW="101600" imgH="152400" progId="Equation.DSMT4">
                  <p:embed/>
                </p:oleObj>
              </mc:Choice>
              <mc:Fallback>
                <p:oleObj name="Equation" r:id="rId13" imgW="101600" imgH="152400" progId="Equation.DSMT4">
                  <p:embed/>
                  <p:pic>
                    <p:nvPicPr>
                      <p:cNvPr id="0" name=""/>
                      <p:cNvPicPr>
                        <a:picLocks noChangeAspect="1" noChangeArrowheads="1"/>
                      </p:cNvPicPr>
                      <p:nvPr/>
                    </p:nvPicPr>
                    <p:blipFill>
                      <a:blip r:embed="rId14"/>
                      <a:srcRect/>
                      <a:stretch>
                        <a:fillRect/>
                      </a:stretch>
                    </p:blipFill>
                    <p:spPr bwMode="auto">
                      <a:xfrm>
                        <a:off x="2794531" y="4892675"/>
                        <a:ext cx="303212" cy="457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98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176387924"/>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206051"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56647554"/>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206052"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a:xfrm>
            <a:off x="3420534" y="5926664"/>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708397" y="5215459"/>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604929" y="5926659"/>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621865" y="5232395"/>
            <a:ext cx="0" cy="77893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3678147336"/>
              </p:ext>
            </p:extLst>
          </p:nvPr>
        </p:nvGraphicFramePr>
        <p:xfrm>
          <a:off x="3530071" y="4491567"/>
          <a:ext cx="1408112" cy="684213"/>
        </p:xfrm>
        <a:graphic>
          <a:graphicData uri="http://schemas.openxmlformats.org/presentationml/2006/ole">
            <mc:AlternateContent xmlns:mc="http://schemas.openxmlformats.org/markup-compatibility/2006">
              <mc:Choice xmlns:v="urn:schemas-microsoft-com:vml" Requires="v">
                <p:oleObj spid="_x0000_s206053" name="Equation" r:id="rId9" imgW="469900" imgH="228600" progId="Equation.DSMT4">
                  <p:embed/>
                </p:oleObj>
              </mc:Choice>
              <mc:Fallback>
                <p:oleObj name="Equation" r:id="rId9" imgW="469900" imgH="228600" progId="Equation.DSMT4">
                  <p:embed/>
                  <p:pic>
                    <p:nvPicPr>
                      <p:cNvPr id="0" name=""/>
                      <p:cNvPicPr>
                        <a:picLocks noChangeAspect="1" noChangeArrowheads="1"/>
                      </p:cNvPicPr>
                      <p:nvPr/>
                    </p:nvPicPr>
                    <p:blipFill>
                      <a:blip r:embed="rId10"/>
                      <a:srcRect/>
                      <a:stretch>
                        <a:fillRect/>
                      </a:stretch>
                    </p:blipFill>
                    <p:spPr bwMode="auto">
                      <a:xfrm>
                        <a:off x="3530071" y="4491567"/>
                        <a:ext cx="1408112" cy="6842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837962563"/>
              </p:ext>
            </p:extLst>
          </p:nvPr>
        </p:nvGraphicFramePr>
        <p:xfrm>
          <a:off x="8239125" y="6103938"/>
          <a:ext cx="1101725" cy="609600"/>
        </p:xfrm>
        <a:graphic>
          <a:graphicData uri="http://schemas.openxmlformats.org/presentationml/2006/ole">
            <mc:AlternateContent xmlns:mc="http://schemas.openxmlformats.org/markup-compatibility/2006">
              <mc:Choice xmlns:v="urn:schemas-microsoft-com:vml" Requires="v">
                <p:oleObj spid="_x0000_s206054" name="Equation" r:id="rId11" imgW="368300" imgH="203200" progId="Equation.DSMT4">
                  <p:embed/>
                </p:oleObj>
              </mc:Choice>
              <mc:Fallback>
                <p:oleObj name="Equation" r:id="rId11" imgW="368300" imgH="203200" progId="Equation.DSMT4">
                  <p:embed/>
                  <p:pic>
                    <p:nvPicPr>
                      <p:cNvPr id="0" name=""/>
                      <p:cNvPicPr>
                        <a:picLocks noChangeAspect="1" noChangeArrowheads="1"/>
                      </p:cNvPicPr>
                      <p:nvPr/>
                    </p:nvPicPr>
                    <p:blipFill>
                      <a:blip r:embed="rId12"/>
                      <a:srcRect/>
                      <a:stretch>
                        <a:fillRect/>
                      </a:stretch>
                    </p:blipFill>
                    <p:spPr bwMode="auto">
                      <a:xfrm>
                        <a:off x="8239125" y="6103938"/>
                        <a:ext cx="1101725"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362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81797030"/>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208095"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27409873"/>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208096"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a:xfrm>
            <a:off x="3420534" y="5926664"/>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708397" y="5215459"/>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604929" y="5926659"/>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621865" y="5232395"/>
            <a:ext cx="0" cy="77893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2448205818"/>
              </p:ext>
            </p:extLst>
          </p:nvPr>
        </p:nvGraphicFramePr>
        <p:xfrm>
          <a:off x="8239125" y="6103938"/>
          <a:ext cx="1101725" cy="609600"/>
        </p:xfrm>
        <a:graphic>
          <a:graphicData uri="http://schemas.openxmlformats.org/presentationml/2006/ole">
            <mc:AlternateContent xmlns:mc="http://schemas.openxmlformats.org/markup-compatibility/2006">
              <mc:Choice xmlns:v="urn:schemas-microsoft-com:vml" Requires="v">
                <p:oleObj spid="_x0000_s208097" name="Equation" r:id="rId9" imgW="368300" imgH="203200" progId="Equation.DSMT4">
                  <p:embed/>
                </p:oleObj>
              </mc:Choice>
              <mc:Fallback>
                <p:oleObj name="Equation" r:id="rId9" imgW="368300" imgH="203200" progId="Equation.DSMT4">
                  <p:embed/>
                  <p:pic>
                    <p:nvPicPr>
                      <p:cNvPr id="0" name=""/>
                      <p:cNvPicPr>
                        <a:picLocks noChangeAspect="1" noChangeArrowheads="1"/>
                      </p:cNvPicPr>
                      <p:nvPr/>
                    </p:nvPicPr>
                    <p:blipFill>
                      <a:blip r:embed="rId10"/>
                      <a:srcRect/>
                      <a:stretch>
                        <a:fillRect/>
                      </a:stretch>
                    </p:blipFill>
                    <p:spPr bwMode="auto">
                      <a:xfrm>
                        <a:off x="8239125" y="6103938"/>
                        <a:ext cx="1101725"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9127067" y="1405466"/>
            <a:ext cx="2523247" cy="584776"/>
          </a:xfrm>
          <a:prstGeom prst="rect">
            <a:avLst/>
          </a:prstGeom>
          <a:noFill/>
        </p:spPr>
        <p:txBody>
          <a:bodyPr wrap="none" rtlCol="0">
            <a:spAutoFit/>
          </a:bodyPr>
          <a:lstStyle/>
          <a:p>
            <a:r>
              <a:rPr lang="en-US" sz="3200" dirty="0">
                <a:solidFill>
                  <a:srgbClr val="007233"/>
                </a:solidFill>
              </a:rPr>
              <a:t>“very correct”</a:t>
            </a:r>
          </a:p>
        </p:txBody>
      </p:sp>
      <p:sp>
        <p:nvSpPr>
          <p:cNvPr id="17" name="TextBox 16"/>
          <p:cNvSpPr txBox="1"/>
          <p:nvPr/>
        </p:nvSpPr>
        <p:spPr>
          <a:xfrm>
            <a:off x="5621866" y="1270000"/>
            <a:ext cx="1794934" cy="954107"/>
          </a:xfrm>
          <a:prstGeom prst="rect">
            <a:avLst/>
          </a:prstGeom>
          <a:noFill/>
        </p:spPr>
        <p:txBody>
          <a:bodyPr wrap="square" rtlCol="0">
            <a:spAutoFit/>
          </a:bodyPr>
          <a:lstStyle/>
          <a:p>
            <a:r>
              <a:rPr lang="en-US" sz="2800" dirty="0">
                <a:solidFill>
                  <a:srgbClr val="007233"/>
                </a:solidFill>
              </a:rPr>
              <a:t>“sort of correct”</a:t>
            </a:r>
          </a:p>
        </p:txBody>
      </p:sp>
      <p:sp>
        <p:nvSpPr>
          <p:cNvPr id="18" name="TextBox 17"/>
          <p:cNvSpPr txBox="1"/>
          <p:nvPr/>
        </p:nvSpPr>
        <p:spPr>
          <a:xfrm>
            <a:off x="4148667" y="1777998"/>
            <a:ext cx="1794934" cy="954107"/>
          </a:xfrm>
          <a:prstGeom prst="rect">
            <a:avLst/>
          </a:prstGeom>
          <a:noFill/>
        </p:spPr>
        <p:txBody>
          <a:bodyPr wrap="square" rtlCol="0">
            <a:spAutoFit/>
          </a:bodyPr>
          <a:lstStyle/>
          <a:p>
            <a:r>
              <a:rPr lang="en-US" sz="2800" dirty="0">
                <a:solidFill>
                  <a:srgbClr val="007233"/>
                </a:solidFill>
              </a:rPr>
              <a:t>“sort of wrong”</a:t>
            </a:r>
          </a:p>
        </p:txBody>
      </p:sp>
      <p:sp>
        <p:nvSpPr>
          <p:cNvPr id="19" name="TextBox 18"/>
          <p:cNvSpPr txBox="1"/>
          <p:nvPr/>
        </p:nvSpPr>
        <p:spPr>
          <a:xfrm>
            <a:off x="812800" y="1981200"/>
            <a:ext cx="2400817" cy="584776"/>
          </a:xfrm>
          <a:prstGeom prst="rect">
            <a:avLst/>
          </a:prstGeom>
          <a:noFill/>
        </p:spPr>
        <p:txBody>
          <a:bodyPr wrap="none" rtlCol="0">
            <a:spAutoFit/>
          </a:bodyPr>
          <a:lstStyle/>
          <a:p>
            <a:r>
              <a:rPr lang="en-US" sz="3200" dirty="0">
                <a:solidFill>
                  <a:srgbClr val="007233"/>
                </a:solidFill>
              </a:rPr>
              <a:t>“very wrong”</a:t>
            </a:r>
          </a:p>
        </p:txBody>
      </p:sp>
      <p:graphicFrame>
        <p:nvGraphicFramePr>
          <p:cNvPr id="20" name="Object 19"/>
          <p:cNvGraphicFramePr>
            <a:graphicFrameLocks noChangeAspect="1"/>
          </p:cNvGraphicFramePr>
          <p:nvPr>
            <p:extLst>
              <p:ext uri="{D42A27DB-BD31-4B8C-83A1-F6EECF244321}">
                <p14:modId xmlns:p14="http://schemas.microsoft.com/office/powerpoint/2010/main" val="528397681"/>
              </p:ext>
            </p:extLst>
          </p:nvPr>
        </p:nvGraphicFramePr>
        <p:xfrm>
          <a:off x="3530071" y="4491567"/>
          <a:ext cx="1408112" cy="684213"/>
        </p:xfrm>
        <a:graphic>
          <a:graphicData uri="http://schemas.openxmlformats.org/presentationml/2006/ole">
            <mc:AlternateContent xmlns:mc="http://schemas.openxmlformats.org/markup-compatibility/2006">
              <mc:Choice xmlns:v="urn:schemas-microsoft-com:vml" Requires="v">
                <p:oleObj spid="_x0000_s208098" name="Equation" r:id="rId11" imgW="469900" imgH="228600" progId="Equation.DSMT4">
                  <p:embed/>
                </p:oleObj>
              </mc:Choice>
              <mc:Fallback>
                <p:oleObj name="Equation" r:id="rId11" imgW="469900" imgH="228600" progId="Equation.DSMT4">
                  <p:embed/>
                  <p:pic>
                    <p:nvPicPr>
                      <p:cNvPr id="0" name=""/>
                      <p:cNvPicPr>
                        <a:picLocks noChangeAspect="1" noChangeArrowheads="1"/>
                      </p:cNvPicPr>
                      <p:nvPr/>
                    </p:nvPicPr>
                    <p:blipFill>
                      <a:blip r:embed="rId12"/>
                      <a:srcRect/>
                      <a:stretch>
                        <a:fillRect/>
                      </a:stretch>
                    </p:blipFill>
                    <p:spPr bwMode="auto">
                      <a:xfrm>
                        <a:off x="3530071" y="4491567"/>
                        <a:ext cx="1408112" cy="6842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4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62480" y="1663073"/>
            <a:ext cx="11525250" cy="4375681"/>
          </a:xfrm>
        </p:spPr>
        <p:txBody>
          <a:bodyPr>
            <a:normAutofit fontScale="92500" lnSpcReduction="10000"/>
          </a:bodyPr>
          <a:lstStyle/>
          <a:p>
            <a:r>
              <a:rPr lang="en-GB" dirty="0"/>
              <a:t>Recap of Classification</a:t>
            </a:r>
          </a:p>
          <a:p>
            <a:r>
              <a:rPr lang="en-GB" dirty="0"/>
              <a:t>Loss Functions for Classification</a:t>
            </a:r>
          </a:p>
          <a:p>
            <a:r>
              <a:rPr lang="en-GB" dirty="0"/>
              <a:t>Statistical Learning Theory for Supervised Learning</a:t>
            </a:r>
          </a:p>
          <a:p>
            <a:r>
              <a:rPr lang="en-GB" dirty="0"/>
              <a:t>Basic Outline for ML</a:t>
            </a:r>
          </a:p>
          <a:p>
            <a:r>
              <a:rPr lang="en-GB" dirty="0"/>
              <a:t>Logistic Regression</a:t>
            </a:r>
          </a:p>
          <a:p>
            <a:r>
              <a:rPr lang="en-GB" dirty="0"/>
              <a:t>Evaluation Measures for Classifiers</a:t>
            </a:r>
          </a:p>
          <a:p>
            <a:pPr lvl="1"/>
            <a:r>
              <a:rPr lang="en-GB" dirty="0"/>
              <a:t>Confusion Matrix, Accuracy, TPR, FPR, Precision, Recall, F1-score</a:t>
            </a:r>
          </a:p>
          <a:p>
            <a:pPr lvl="1"/>
            <a:r>
              <a:rPr lang="en-GB" dirty="0"/>
              <a:t>ROC curves and the AUC/AUROC</a:t>
            </a:r>
          </a:p>
        </p:txBody>
      </p:sp>
      <p:sp>
        <p:nvSpPr>
          <p:cNvPr id="2" name="Title 1"/>
          <p:cNvSpPr>
            <a:spLocks noGrp="1"/>
          </p:cNvSpPr>
          <p:nvPr>
            <p:ph type="title"/>
          </p:nvPr>
        </p:nvSpPr>
        <p:spPr/>
        <p:txBody>
          <a:bodyPr/>
          <a:lstStyle/>
          <a:p>
            <a:r>
              <a:rPr lang="en-US" dirty="0"/>
              <a:t>Classification</a:t>
            </a:r>
          </a:p>
        </p:txBody>
      </p:sp>
    </p:spTree>
    <p:extLst>
      <p:ext uri="{BB962C8B-B14F-4D97-AF65-F5344CB8AC3E}">
        <p14:creationId xmlns:p14="http://schemas.microsoft.com/office/powerpoint/2010/main" val="191774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859958467"/>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209172"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59619844"/>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209173"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417404118"/>
              </p:ext>
            </p:extLst>
          </p:nvPr>
        </p:nvGraphicFramePr>
        <p:xfrm>
          <a:off x="8239125" y="6103938"/>
          <a:ext cx="1101725" cy="609600"/>
        </p:xfrm>
        <a:graphic>
          <a:graphicData uri="http://schemas.openxmlformats.org/presentationml/2006/ole">
            <mc:AlternateContent xmlns:mc="http://schemas.openxmlformats.org/markup-compatibility/2006">
              <mc:Choice xmlns:v="urn:schemas-microsoft-com:vml" Requires="v">
                <p:oleObj spid="_x0000_s209174" name="Equation" r:id="rId9" imgW="368300" imgH="203200" progId="Equation.DSMT4">
                  <p:embed/>
                </p:oleObj>
              </mc:Choice>
              <mc:Fallback>
                <p:oleObj name="Equation" r:id="rId9" imgW="368300" imgH="203200" progId="Equation.DSMT4">
                  <p:embed/>
                  <p:pic>
                    <p:nvPicPr>
                      <p:cNvPr id="0" name=""/>
                      <p:cNvPicPr>
                        <a:picLocks noChangeAspect="1" noChangeArrowheads="1"/>
                      </p:cNvPicPr>
                      <p:nvPr/>
                    </p:nvPicPr>
                    <p:blipFill>
                      <a:blip r:embed="rId10"/>
                      <a:srcRect/>
                      <a:stretch>
                        <a:fillRect/>
                      </a:stretch>
                    </p:blipFill>
                    <p:spPr bwMode="auto">
                      <a:xfrm>
                        <a:off x="8239125" y="6103938"/>
                        <a:ext cx="1101725"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9127067" y="1405466"/>
            <a:ext cx="2523247" cy="584776"/>
          </a:xfrm>
          <a:prstGeom prst="rect">
            <a:avLst/>
          </a:prstGeom>
          <a:noFill/>
        </p:spPr>
        <p:txBody>
          <a:bodyPr wrap="none" rtlCol="0">
            <a:spAutoFit/>
          </a:bodyPr>
          <a:lstStyle/>
          <a:p>
            <a:r>
              <a:rPr lang="en-US" sz="3200" dirty="0">
                <a:solidFill>
                  <a:srgbClr val="007233"/>
                </a:solidFill>
              </a:rPr>
              <a:t>“very correct”</a:t>
            </a:r>
          </a:p>
        </p:txBody>
      </p:sp>
      <p:sp>
        <p:nvSpPr>
          <p:cNvPr id="17" name="TextBox 16"/>
          <p:cNvSpPr txBox="1"/>
          <p:nvPr/>
        </p:nvSpPr>
        <p:spPr>
          <a:xfrm>
            <a:off x="5621866" y="1270000"/>
            <a:ext cx="1794934" cy="954107"/>
          </a:xfrm>
          <a:prstGeom prst="rect">
            <a:avLst/>
          </a:prstGeom>
          <a:noFill/>
        </p:spPr>
        <p:txBody>
          <a:bodyPr wrap="square" rtlCol="0">
            <a:spAutoFit/>
          </a:bodyPr>
          <a:lstStyle/>
          <a:p>
            <a:r>
              <a:rPr lang="en-US" sz="2800" dirty="0">
                <a:solidFill>
                  <a:srgbClr val="007233"/>
                </a:solidFill>
              </a:rPr>
              <a:t>“sort of correct”</a:t>
            </a:r>
          </a:p>
        </p:txBody>
      </p:sp>
      <p:sp>
        <p:nvSpPr>
          <p:cNvPr id="18" name="TextBox 17"/>
          <p:cNvSpPr txBox="1"/>
          <p:nvPr/>
        </p:nvSpPr>
        <p:spPr>
          <a:xfrm>
            <a:off x="4148667" y="1777998"/>
            <a:ext cx="1794934" cy="954107"/>
          </a:xfrm>
          <a:prstGeom prst="rect">
            <a:avLst/>
          </a:prstGeom>
          <a:noFill/>
        </p:spPr>
        <p:txBody>
          <a:bodyPr wrap="square" rtlCol="0">
            <a:spAutoFit/>
          </a:bodyPr>
          <a:lstStyle/>
          <a:p>
            <a:r>
              <a:rPr lang="en-US" sz="2800" dirty="0">
                <a:solidFill>
                  <a:srgbClr val="007233"/>
                </a:solidFill>
              </a:rPr>
              <a:t>“sort of wrong”</a:t>
            </a:r>
          </a:p>
        </p:txBody>
      </p:sp>
      <p:sp>
        <p:nvSpPr>
          <p:cNvPr id="19" name="TextBox 18"/>
          <p:cNvSpPr txBox="1"/>
          <p:nvPr/>
        </p:nvSpPr>
        <p:spPr>
          <a:xfrm>
            <a:off x="812800" y="1981200"/>
            <a:ext cx="2400817" cy="584776"/>
          </a:xfrm>
          <a:prstGeom prst="rect">
            <a:avLst/>
          </a:prstGeom>
          <a:noFill/>
        </p:spPr>
        <p:txBody>
          <a:bodyPr wrap="none" rtlCol="0">
            <a:spAutoFit/>
          </a:bodyPr>
          <a:lstStyle/>
          <a:p>
            <a:r>
              <a:rPr lang="en-US" sz="3200" dirty="0">
                <a:solidFill>
                  <a:srgbClr val="007233"/>
                </a:solidFill>
              </a:rPr>
              <a:t>“very wrong”</a:t>
            </a:r>
          </a:p>
        </p:txBody>
      </p:sp>
      <p:graphicFrame>
        <p:nvGraphicFramePr>
          <p:cNvPr id="24" name="Object 23"/>
          <p:cNvGraphicFramePr>
            <a:graphicFrameLocks noChangeAspect="1"/>
          </p:cNvGraphicFramePr>
          <p:nvPr>
            <p:extLst>
              <p:ext uri="{D42A27DB-BD31-4B8C-83A1-F6EECF244321}">
                <p14:modId xmlns:p14="http://schemas.microsoft.com/office/powerpoint/2010/main" val="1531679320"/>
              </p:ext>
            </p:extLst>
          </p:nvPr>
        </p:nvGraphicFramePr>
        <p:xfrm>
          <a:off x="2489200" y="3783013"/>
          <a:ext cx="1558925" cy="609600"/>
        </p:xfrm>
        <a:graphic>
          <a:graphicData uri="http://schemas.openxmlformats.org/presentationml/2006/ole">
            <mc:AlternateContent xmlns:mc="http://schemas.openxmlformats.org/markup-compatibility/2006">
              <mc:Choice xmlns:v="urn:schemas-microsoft-com:vml" Requires="v">
                <p:oleObj spid="_x0000_s209175" name="Equation" r:id="rId11" imgW="520700" imgH="203200" progId="Equation.DSMT4">
                  <p:embed/>
                </p:oleObj>
              </mc:Choice>
              <mc:Fallback>
                <p:oleObj name="Equation" r:id="rId11" imgW="520700" imgH="203200" progId="Equation.DSMT4">
                  <p:embed/>
                  <p:pic>
                    <p:nvPicPr>
                      <p:cNvPr id="0" name=""/>
                      <p:cNvPicPr>
                        <a:picLocks noChangeAspect="1" noChangeArrowheads="1"/>
                      </p:cNvPicPr>
                      <p:nvPr/>
                    </p:nvPicPr>
                    <p:blipFill>
                      <a:blip r:embed="rId12"/>
                      <a:srcRect/>
                      <a:stretch>
                        <a:fillRect/>
                      </a:stretch>
                    </p:blipFill>
                    <p:spPr bwMode="auto">
                      <a:xfrm>
                        <a:off x="2489200" y="3783013"/>
                        <a:ext cx="1558925"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3" name="Group 2"/>
          <p:cNvGrpSpPr/>
          <p:nvPr/>
        </p:nvGrpSpPr>
        <p:grpSpPr>
          <a:xfrm>
            <a:off x="3420533" y="3471332"/>
            <a:ext cx="5029200" cy="2540001"/>
            <a:chOff x="965200" y="3234266"/>
            <a:chExt cx="5029200" cy="2540001"/>
          </a:xfrm>
        </p:grpSpPr>
        <p:cxnSp>
          <p:nvCxnSpPr>
            <p:cNvPr id="20" name="Straight Connector 19"/>
            <p:cNvCxnSpPr/>
            <p:nvPr/>
          </p:nvCxnSpPr>
          <p:spPr>
            <a:xfrm>
              <a:off x="965200" y="5689602"/>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1253063" y="4978397"/>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149595" y="5672664"/>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3166531" y="4995333"/>
              <a:ext cx="0" cy="778934"/>
            </a:xfrm>
            <a:prstGeom prst="line">
              <a:avLst/>
            </a:prstGeom>
          </p:spPr>
          <p:style>
            <a:lnRef idx="2">
              <a:schemeClr val="accent1"/>
            </a:lnRef>
            <a:fillRef idx="0">
              <a:schemeClr val="accent1"/>
            </a:fillRef>
            <a:effectRef idx="1">
              <a:schemeClr val="accent1"/>
            </a:effectRef>
            <a:fontRef idx="minor">
              <a:schemeClr val="tx1"/>
            </a:fontRef>
          </p:style>
        </p:cxnSp>
        <p:sp>
          <p:nvSpPr>
            <p:cNvPr id="25" name="Freeform 24"/>
            <p:cNvSpPr/>
            <p:nvPr/>
          </p:nvSpPr>
          <p:spPr>
            <a:xfrm>
              <a:off x="1253067" y="3234266"/>
              <a:ext cx="4724400" cy="2370667"/>
            </a:xfrm>
            <a:custGeom>
              <a:avLst/>
              <a:gdLst>
                <a:gd name="connsiteX0" fmla="*/ 0 w 4724400"/>
                <a:gd name="connsiteY0" fmla="*/ 0 h 2370667"/>
                <a:gd name="connsiteX1" fmla="*/ 1998133 w 4724400"/>
                <a:gd name="connsiteY1" fmla="*/ 1778000 h 2370667"/>
                <a:gd name="connsiteX2" fmla="*/ 4724400 w 4724400"/>
                <a:gd name="connsiteY2" fmla="*/ 2370667 h 2370667"/>
              </a:gdLst>
              <a:ahLst/>
              <a:cxnLst>
                <a:cxn ang="0">
                  <a:pos x="connsiteX0" y="connsiteY0"/>
                </a:cxn>
                <a:cxn ang="0">
                  <a:pos x="connsiteX1" y="connsiteY1"/>
                </a:cxn>
                <a:cxn ang="0">
                  <a:pos x="connsiteX2" y="connsiteY2"/>
                </a:cxn>
              </a:cxnLst>
              <a:rect l="l" t="t" r="r" b="b"/>
              <a:pathLst>
                <a:path w="4724400" h="2370667">
                  <a:moveTo>
                    <a:pt x="0" y="0"/>
                  </a:moveTo>
                  <a:cubicBezTo>
                    <a:pt x="605366" y="691444"/>
                    <a:pt x="1210733" y="1382889"/>
                    <a:pt x="1998133" y="1778000"/>
                  </a:cubicBezTo>
                  <a:cubicBezTo>
                    <a:pt x="2785533" y="2173111"/>
                    <a:pt x="3754966" y="2271889"/>
                    <a:pt x="4724400" y="2370667"/>
                  </a:cubicBezTo>
                </a:path>
              </a:pathLst>
            </a:cu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aphicFrame>
        <p:nvGraphicFramePr>
          <p:cNvPr id="26" name="Object 25"/>
          <p:cNvGraphicFramePr>
            <a:graphicFrameLocks noChangeAspect="1"/>
          </p:cNvGraphicFramePr>
          <p:nvPr>
            <p:extLst>
              <p:ext uri="{D42A27DB-BD31-4B8C-83A1-F6EECF244321}">
                <p14:modId xmlns:p14="http://schemas.microsoft.com/office/powerpoint/2010/main" val="116673216"/>
              </p:ext>
            </p:extLst>
          </p:nvPr>
        </p:nvGraphicFramePr>
        <p:xfrm>
          <a:off x="2852738" y="4559300"/>
          <a:ext cx="1408112" cy="684213"/>
        </p:xfrm>
        <a:graphic>
          <a:graphicData uri="http://schemas.openxmlformats.org/presentationml/2006/ole">
            <mc:AlternateContent xmlns:mc="http://schemas.openxmlformats.org/markup-compatibility/2006">
              <mc:Choice xmlns:v="urn:schemas-microsoft-com:vml" Requires="v">
                <p:oleObj spid="_x0000_s209176" name="Equation" r:id="rId13" imgW="469900" imgH="228600" progId="Equation.DSMT4">
                  <p:embed/>
                </p:oleObj>
              </mc:Choice>
              <mc:Fallback>
                <p:oleObj name="Equation" r:id="rId13" imgW="469900" imgH="228600" progId="Equation.DSMT4">
                  <p:embed/>
                  <p:pic>
                    <p:nvPicPr>
                      <p:cNvPr id="0" name=""/>
                      <p:cNvPicPr>
                        <a:picLocks noChangeAspect="1" noChangeArrowheads="1"/>
                      </p:cNvPicPr>
                      <p:nvPr/>
                    </p:nvPicPr>
                    <p:blipFill>
                      <a:blip r:embed="rId14"/>
                      <a:srcRect/>
                      <a:stretch>
                        <a:fillRect/>
                      </a:stretch>
                    </p:blipFill>
                    <p:spPr bwMode="auto">
                      <a:xfrm>
                        <a:off x="2852738" y="4559300"/>
                        <a:ext cx="1408112" cy="6842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731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graphicFrame>
        <p:nvGraphicFramePr>
          <p:cNvPr id="11" name="Object 10"/>
          <p:cNvGraphicFramePr>
            <a:graphicFrameLocks noChangeAspect="1"/>
          </p:cNvGraphicFramePr>
          <p:nvPr>
            <p:extLst>
              <p:ext uri="{D42A27DB-BD31-4B8C-83A1-F6EECF244321}">
                <p14:modId xmlns:p14="http://schemas.microsoft.com/office/powerpoint/2010/main" val="3698525800"/>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2506" name="Equation" r:id="rId5" imgW="368300" imgH="203200" progId="Equation.DSMT4">
                  <p:embed/>
                </p:oleObj>
              </mc:Choice>
              <mc:Fallback>
                <p:oleObj name="Equation" r:id="rId5" imgW="368300" imgH="203200" progId="Equation.DSMT4">
                  <p:embed/>
                  <p:pic>
                    <p:nvPicPr>
                      <p:cNvPr id="0" name=""/>
                      <p:cNvPicPr>
                        <a:picLocks noChangeAspect="1" noChangeArrowheads="1"/>
                      </p:cNvPicPr>
                      <p:nvPr/>
                    </p:nvPicPr>
                    <p:blipFill>
                      <a:blip r:embed="rId6"/>
                      <a:srcRect/>
                      <a:stretch>
                        <a:fillRect/>
                      </a:stretch>
                    </p:blipFill>
                    <p:spPr bwMode="auto">
                      <a:xfrm>
                        <a:off x="8593138" y="5629275"/>
                        <a:ext cx="11033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84109229"/>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2507" name="Equation" r:id="rId7" imgW="520700" imgH="203200" progId="Equation.DSMT4">
                  <p:embed/>
                </p:oleObj>
              </mc:Choice>
              <mc:Fallback>
                <p:oleObj name="Equation" r:id="rId7" imgW="520700" imgH="203200" progId="Equation.DSMT4">
                  <p:embed/>
                  <p:pic>
                    <p:nvPicPr>
                      <p:cNvPr id="0" name=""/>
                      <p:cNvPicPr>
                        <a:picLocks noChangeAspect="1" noChangeArrowheads="1"/>
                      </p:cNvPicPr>
                      <p:nvPr/>
                    </p:nvPicPr>
                    <p:blipFill>
                      <a:blip r:embed="rId8"/>
                      <a:srcRect/>
                      <a:stretch>
                        <a:fillRect/>
                      </a:stretch>
                    </p:blipFill>
                    <p:spPr bwMode="auto">
                      <a:xfrm>
                        <a:off x="4537075" y="1057275"/>
                        <a:ext cx="1560513"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39469809"/>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2508" name="Equation" r:id="rId9" imgW="469900" imgH="228600" progId="Equation.DSMT4">
                  <p:embed/>
                </p:oleObj>
              </mc:Choice>
              <mc:Fallback>
                <p:oleObj name="Equation" r:id="rId9" imgW="469900" imgH="228600" progId="Equation.DSMT4">
                  <p:embed/>
                  <p:pic>
                    <p:nvPicPr>
                      <p:cNvPr id="0" name=""/>
                      <p:cNvPicPr>
                        <a:picLocks noChangeAspect="1" noChangeArrowheads="1"/>
                      </p:cNvPicPr>
                      <p:nvPr/>
                    </p:nvPicPr>
                    <p:blipFill>
                      <a:blip r:embed="rId10"/>
                      <a:srcRect/>
                      <a:stretch>
                        <a:fillRect/>
                      </a:stretch>
                    </p:blipFill>
                    <p:spPr bwMode="auto">
                      <a:xfrm>
                        <a:off x="1091671" y="5050367"/>
                        <a:ext cx="1408112" cy="6842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9918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8449733" y="5672667"/>
            <a:ext cx="1744134" cy="954107"/>
          </a:xfrm>
          <a:prstGeom prst="rect">
            <a:avLst/>
          </a:prstGeom>
          <a:noFill/>
        </p:spPr>
        <p:txBody>
          <a:bodyPr wrap="square" rtlCol="0">
            <a:spAutoFit/>
          </a:bodyPr>
          <a:lstStyle/>
          <a:p>
            <a:r>
              <a:rPr lang="en-US" sz="2800" dirty="0"/>
              <a:t>Correctly classified</a:t>
            </a:r>
          </a:p>
        </p:txBody>
      </p:sp>
      <p:sp>
        <p:nvSpPr>
          <p:cNvPr id="14" name="TextBox 13"/>
          <p:cNvSpPr txBox="1"/>
          <p:nvPr/>
        </p:nvSpPr>
        <p:spPr>
          <a:xfrm>
            <a:off x="338666" y="5706534"/>
            <a:ext cx="1744134" cy="954107"/>
          </a:xfrm>
          <a:prstGeom prst="rect">
            <a:avLst/>
          </a:prstGeom>
          <a:noFill/>
        </p:spPr>
        <p:txBody>
          <a:bodyPr wrap="square" rtlCol="0">
            <a:spAutoFit/>
          </a:bodyPr>
          <a:lstStyle/>
          <a:p>
            <a:r>
              <a:rPr lang="en-US" sz="2800" dirty="0"/>
              <a:t>Incorrectly classified</a:t>
            </a:r>
          </a:p>
        </p:txBody>
      </p:sp>
      <p:graphicFrame>
        <p:nvGraphicFramePr>
          <p:cNvPr id="7" name="Object 6"/>
          <p:cNvGraphicFramePr>
            <a:graphicFrameLocks noChangeAspect="1"/>
          </p:cNvGraphicFramePr>
          <p:nvPr>
            <p:extLst>
              <p:ext uri="{D42A27DB-BD31-4B8C-83A1-F6EECF244321}">
                <p14:modId xmlns:p14="http://schemas.microsoft.com/office/powerpoint/2010/main" val="706616117"/>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0325" name="Equation" r:id="rId5" imgW="520700" imgH="203200" progId="Equation.DSMT4">
                  <p:embed/>
                </p:oleObj>
              </mc:Choice>
              <mc:Fallback>
                <p:oleObj name="Equation" r:id="rId5" imgW="520700" imgH="203200" progId="Equation.DSMT4">
                  <p:embed/>
                  <p:pic>
                    <p:nvPicPr>
                      <p:cNvPr id="0" name=""/>
                      <p:cNvPicPr>
                        <a:picLocks noChangeAspect="1" noChangeArrowheads="1"/>
                      </p:cNvPicPr>
                      <p:nvPr/>
                    </p:nvPicPr>
                    <p:blipFill>
                      <a:blip r:embed="rId6"/>
                      <a:srcRect/>
                      <a:stretch>
                        <a:fillRect/>
                      </a:stretch>
                    </p:blipFill>
                    <p:spPr bwMode="auto">
                      <a:xfrm>
                        <a:off x="4537075" y="1057275"/>
                        <a:ext cx="1560513"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8673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graphicFrame>
        <p:nvGraphicFramePr>
          <p:cNvPr id="6" name="Object 5"/>
          <p:cNvGraphicFramePr>
            <a:graphicFrameLocks noChangeAspect="1"/>
          </p:cNvGraphicFramePr>
          <p:nvPr>
            <p:extLst>
              <p:ext uri="{D42A27DB-BD31-4B8C-83A1-F6EECF244321}">
                <p14:modId xmlns:p14="http://schemas.microsoft.com/office/powerpoint/2010/main" val="667604338"/>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1482" name="Equation" r:id="rId5" imgW="368300" imgH="203200" progId="Equation.DSMT4">
                  <p:embed/>
                </p:oleObj>
              </mc:Choice>
              <mc:Fallback>
                <p:oleObj name="Equation" r:id="rId5" imgW="368300" imgH="203200" progId="Equation.DSMT4">
                  <p:embed/>
                  <p:pic>
                    <p:nvPicPr>
                      <p:cNvPr id="0" name=""/>
                      <p:cNvPicPr>
                        <a:picLocks noChangeAspect="1" noChangeArrowheads="1"/>
                      </p:cNvPicPr>
                      <p:nvPr/>
                    </p:nvPicPr>
                    <p:blipFill>
                      <a:blip r:embed="rId6"/>
                      <a:srcRect/>
                      <a:stretch>
                        <a:fillRect/>
                      </a:stretch>
                    </p:blipFill>
                    <p:spPr bwMode="auto">
                      <a:xfrm>
                        <a:off x="8593138" y="5629275"/>
                        <a:ext cx="11033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0830352"/>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1483" name="Equation" r:id="rId7" imgW="520700" imgH="203200" progId="Equation.DSMT4">
                  <p:embed/>
                </p:oleObj>
              </mc:Choice>
              <mc:Fallback>
                <p:oleObj name="Equation" r:id="rId7" imgW="520700" imgH="203200" progId="Equation.DSMT4">
                  <p:embed/>
                  <p:pic>
                    <p:nvPicPr>
                      <p:cNvPr id="0" name=""/>
                      <p:cNvPicPr>
                        <a:picLocks noChangeAspect="1" noChangeArrowheads="1"/>
                      </p:cNvPicPr>
                      <p:nvPr/>
                    </p:nvPicPr>
                    <p:blipFill>
                      <a:blip r:embed="rId8"/>
                      <a:srcRect/>
                      <a:stretch>
                        <a:fillRect/>
                      </a:stretch>
                    </p:blipFill>
                    <p:spPr bwMode="auto">
                      <a:xfrm>
                        <a:off x="4537075" y="1057275"/>
                        <a:ext cx="1560513"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0500892"/>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1484" name="Equation" r:id="rId9" imgW="469900" imgH="228600" progId="Equation.DSMT4">
                  <p:embed/>
                </p:oleObj>
              </mc:Choice>
              <mc:Fallback>
                <p:oleObj name="Equation" r:id="rId9" imgW="469900" imgH="228600" progId="Equation.DSMT4">
                  <p:embed/>
                  <p:pic>
                    <p:nvPicPr>
                      <p:cNvPr id="0" name=""/>
                      <p:cNvPicPr>
                        <a:picLocks noChangeAspect="1" noChangeArrowheads="1"/>
                      </p:cNvPicPr>
                      <p:nvPr/>
                    </p:nvPicPr>
                    <p:blipFill>
                      <a:blip r:embed="rId10"/>
                      <a:srcRect/>
                      <a:stretch>
                        <a:fillRect/>
                      </a:stretch>
                    </p:blipFill>
                    <p:spPr bwMode="auto">
                      <a:xfrm>
                        <a:off x="1091671" y="5050367"/>
                        <a:ext cx="1408112" cy="6842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558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graphicFrame>
        <p:nvGraphicFramePr>
          <p:cNvPr id="8" name="Object 7"/>
          <p:cNvGraphicFramePr>
            <a:graphicFrameLocks noChangeAspect="1"/>
          </p:cNvGraphicFramePr>
          <p:nvPr>
            <p:extLst>
              <p:ext uri="{D42A27DB-BD31-4B8C-83A1-F6EECF244321}">
                <p14:modId xmlns:p14="http://schemas.microsoft.com/office/powerpoint/2010/main" val="1886575469"/>
              </p:ext>
            </p:extLst>
          </p:nvPr>
        </p:nvGraphicFramePr>
        <p:xfrm>
          <a:off x="3130550" y="2062163"/>
          <a:ext cx="1577975" cy="788987"/>
        </p:xfrm>
        <a:graphic>
          <a:graphicData uri="http://schemas.openxmlformats.org/presentationml/2006/ole">
            <mc:AlternateContent xmlns:mc="http://schemas.openxmlformats.org/markup-compatibility/2006">
              <mc:Choice xmlns:v="urn:schemas-microsoft-com:vml" Requires="v">
                <p:oleObj spid="_x0000_s183644" name="Equation" r:id="rId4" imgW="381000" imgH="190500" progId="Equation.DSMT4">
                  <p:embed/>
                </p:oleObj>
              </mc:Choice>
              <mc:Fallback>
                <p:oleObj name="Equation" r:id="rId4" imgW="381000" imgH="190500" progId="Equation.DSMT4">
                  <p:embed/>
                  <p:pic>
                    <p:nvPicPr>
                      <p:cNvPr id="0" name=""/>
                      <p:cNvPicPr>
                        <a:picLocks noChangeAspect="1" noChangeArrowheads="1"/>
                      </p:cNvPicPr>
                      <p:nvPr/>
                    </p:nvPicPr>
                    <p:blipFill>
                      <a:blip r:embed="rId5"/>
                      <a:srcRect/>
                      <a:stretch>
                        <a:fillRect/>
                      </a:stretch>
                    </p:blipFill>
                    <p:spPr bwMode="auto">
                      <a:xfrm>
                        <a:off x="3130550" y="2062163"/>
                        <a:ext cx="1577975" cy="788987"/>
                      </a:xfrm>
                      <a:prstGeom prst="rect">
                        <a:avLst/>
                      </a:prstGeom>
                      <a:noFill/>
                      <a:extLst/>
                    </p:spPr>
                  </p:pic>
                </p:oleObj>
              </mc:Fallback>
            </mc:AlternateContent>
          </a:graphicData>
        </a:graphic>
      </p:graphicFrame>
      <p:sp>
        <p:nvSpPr>
          <p:cNvPr id="6" name="TextBox 5"/>
          <p:cNvSpPr txBox="1"/>
          <p:nvPr/>
        </p:nvSpPr>
        <p:spPr>
          <a:xfrm>
            <a:off x="4842933" y="2387600"/>
            <a:ext cx="1860105" cy="523220"/>
          </a:xfrm>
          <a:prstGeom prst="rect">
            <a:avLst/>
          </a:prstGeom>
          <a:noFill/>
        </p:spPr>
        <p:txBody>
          <a:bodyPr wrap="none" rtlCol="0">
            <a:spAutoFit/>
          </a:bodyPr>
          <a:lstStyle/>
          <a:p>
            <a:r>
              <a:rPr lang="en-US" sz="2800" dirty="0">
                <a:latin typeface="Times"/>
                <a:cs typeface="Times"/>
              </a:rPr>
              <a:t>(</a:t>
            </a:r>
            <a:r>
              <a:rPr lang="en-US" sz="2800" dirty="0" err="1">
                <a:latin typeface="Times"/>
                <a:cs typeface="Times"/>
              </a:rPr>
              <a:t>AdaBoost</a:t>
            </a:r>
            <a:r>
              <a:rPr lang="en-US" sz="2800" dirty="0">
                <a:latin typeface="Times"/>
                <a:cs typeface="Times"/>
              </a:rPr>
              <a:t>)</a:t>
            </a:r>
          </a:p>
        </p:txBody>
      </p:sp>
      <p:cxnSp>
        <p:nvCxnSpPr>
          <p:cNvPr id="13" name="Straight Arrow Connector 12"/>
          <p:cNvCxnSpPr/>
          <p:nvPr/>
        </p:nvCxnSpPr>
        <p:spPr>
          <a:xfrm flipH="1">
            <a:off x="3335865" y="25908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0" name="Object 9"/>
          <p:cNvGraphicFramePr>
            <a:graphicFrameLocks noChangeAspect="1"/>
          </p:cNvGraphicFramePr>
          <p:nvPr>
            <p:extLst>
              <p:ext uri="{D42A27DB-BD31-4B8C-83A1-F6EECF244321}">
                <p14:modId xmlns:p14="http://schemas.microsoft.com/office/powerpoint/2010/main" val="667604338"/>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3645" name="Equation" r:id="rId6" imgW="368300" imgH="203200" progId="Equation.DSMT4">
                  <p:embed/>
                </p:oleObj>
              </mc:Choice>
              <mc:Fallback>
                <p:oleObj name="Equation" r:id="rId6" imgW="368300" imgH="203200" progId="Equation.DSMT4">
                  <p:embed/>
                  <p:pic>
                    <p:nvPicPr>
                      <p:cNvPr id="0" name=""/>
                      <p:cNvPicPr>
                        <a:picLocks noChangeAspect="1" noChangeArrowheads="1"/>
                      </p:cNvPicPr>
                      <p:nvPr/>
                    </p:nvPicPr>
                    <p:blipFill>
                      <a:blip r:embed="rId7"/>
                      <a:srcRect/>
                      <a:stretch>
                        <a:fillRect/>
                      </a:stretch>
                    </p:blipFill>
                    <p:spPr bwMode="auto">
                      <a:xfrm>
                        <a:off x="8593138" y="5629275"/>
                        <a:ext cx="11033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0830352"/>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3646" name="Equation" r:id="rId8" imgW="520700" imgH="203200" progId="Equation.DSMT4">
                  <p:embed/>
                </p:oleObj>
              </mc:Choice>
              <mc:Fallback>
                <p:oleObj name="Equation" r:id="rId8" imgW="520700" imgH="203200" progId="Equation.DSMT4">
                  <p:embed/>
                  <p:pic>
                    <p:nvPicPr>
                      <p:cNvPr id="0" name=""/>
                      <p:cNvPicPr>
                        <a:picLocks noChangeAspect="1" noChangeArrowheads="1"/>
                      </p:cNvPicPr>
                      <p:nvPr/>
                    </p:nvPicPr>
                    <p:blipFill>
                      <a:blip r:embed="rId9"/>
                      <a:srcRect/>
                      <a:stretch>
                        <a:fillRect/>
                      </a:stretch>
                    </p:blipFill>
                    <p:spPr bwMode="auto">
                      <a:xfrm>
                        <a:off x="4537075" y="1057275"/>
                        <a:ext cx="1560513"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0500892"/>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3647" name="Equation" r:id="rId10" imgW="469900" imgH="228600" progId="Equation.DSMT4">
                  <p:embed/>
                </p:oleObj>
              </mc:Choice>
              <mc:Fallback>
                <p:oleObj name="Equation" r:id="rId10" imgW="469900" imgH="228600" progId="Equation.DSMT4">
                  <p:embed/>
                  <p:pic>
                    <p:nvPicPr>
                      <p:cNvPr id="0" name=""/>
                      <p:cNvPicPr>
                        <a:picLocks noChangeAspect="1" noChangeArrowheads="1"/>
                      </p:cNvPicPr>
                      <p:nvPr/>
                    </p:nvPicPr>
                    <p:blipFill>
                      <a:blip r:embed="rId11"/>
                      <a:srcRect/>
                      <a:stretch>
                        <a:fillRect/>
                      </a:stretch>
                    </p:blipFill>
                    <p:spPr bwMode="auto">
                      <a:xfrm>
                        <a:off x="1091671" y="5050367"/>
                        <a:ext cx="1408112" cy="6842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531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graphicFrame>
        <p:nvGraphicFramePr>
          <p:cNvPr id="8" name="Object 7"/>
          <p:cNvGraphicFramePr>
            <a:graphicFrameLocks noChangeAspect="1"/>
          </p:cNvGraphicFramePr>
          <p:nvPr>
            <p:extLst>
              <p:ext uri="{D42A27DB-BD31-4B8C-83A1-F6EECF244321}">
                <p14:modId xmlns:p14="http://schemas.microsoft.com/office/powerpoint/2010/main" val="312592385"/>
              </p:ext>
            </p:extLst>
          </p:nvPr>
        </p:nvGraphicFramePr>
        <p:xfrm>
          <a:off x="3130550" y="2062163"/>
          <a:ext cx="1577975" cy="788987"/>
        </p:xfrm>
        <a:graphic>
          <a:graphicData uri="http://schemas.openxmlformats.org/presentationml/2006/ole">
            <mc:AlternateContent xmlns:mc="http://schemas.openxmlformats.org/markup-compatibility/2006">
              <mc:Choice xmlns:v="urn:schemas-microsoft-com:vml" Requires="v">
                <p:oleObj spid="_x0000_s185775" name="Equation" r:id="rId4" imgW="381000" imgH="190500" progId="Equation.DSMT4">
                  <p:embed/>
                </p:oleObj>
              </mc:Choice>
              <mc:Fallback>
                <p:oleObj name="Equation" r:id="rId4" imgW="381000" imgH="190500" progId="Equation.DSMT4">
                  <p:embed/>
                  <p:pic>
                    <p:nvPicPr>
                      <p:cNvPr id="0" name=""/>
                      <p:cNvPicPr>
                        <a:picLocks noChangeAspect="1" noChangeArrowheads="1"/>
                      </p:cNvPicPr>
                      <p:nvPr/>
                    </p:nvPicPr>
                    <p:blipFill>
                      <a:blip r:embed="rId5"/>
                      <a:srcRect/>
                      <a:stretch>
                        <a:fillRect/>
                      </a:stretch>
                    </p:blipFill>
                    <p:spPr bwMode="auto">
                      <a:xfrm>
                        <a:off x="3130550" y="2062163"/>
                        <a:ext cx="1577975" cy="788987"/>
                      </a:xfrm>
                      <a:prstGeom prst="rect">
                        <a:avLst/>
                      </a:prstGeom>
                      <a:noFill/>
                      <a:extLst/>
                    </p:spPr>
                  </p:pic>
                </p:oleObj>
              </mc:Fallback>
            </mc:AlternateContent>
          </a:graphicData>
        </a:graphic>
      </p:graphicFrame>
      <p:sp>
        <p:nvSpPr>
          <p:cNvPr id="6" name="TextBox 5"/>
          <p:cNvSpPr txBox="1"/>
          <p:nvPr/>
        </p:nvSpPr>
        <p:spPr>
          <a:xfrm>
            <a:off x="4842933" y="2387600"/>
            <a:ext cx="1860105" cy="523220"/>
          </a:xfrm>
          <a:prstGeom prst="rect">
            <a:avLst/>
          </a:prstGeom>
          <a:noFill/>
        </p:spPr>
        <p:txBody>
          <a:bodyPr wrap="none" rtlCol="0">
            <a:spAutoFit/>
          </a:bodyPr>
          <a:lstStyle/>
          <a:p>
            <a:r>
              <a:rPr lang="en-US" sz="2800" dirty="0">
                <a:latin typeface="Times"/>
                <a:cs typeface="Times"/>
              </a:rPr>
              <a:t>(</a:t>
            </a:r>
            <a:r>
              <a:rPr lang="en-US" sz="2800" dirty="0" err="1">
                <a:latin typeface="Times"/>
                <a:cs typeface="Times"/>
              </a:rPr>
              <a:t>AdaBoost</a:t>
            </a:r>
            <a:r>
              <a:rPr lang="en-US" sz="2800" dirty="0">
                <a:latin typeface="Times"/>
                <a:cs typeface="Times"/>
              </a:rPr>
              <a:t>)</a:t>
            </a:r>
          </a:p>
        </p:txBody>
      </p:sp>
      <p:cxnSp>
        <p:nvCxnSpPr>
          <p:cNvPr id="9" name="Straight Arrow Connector 8"/>
          <p:cNvCxnSpPr/>
          <p:nvPr/>
        </p:nvCxnSpPr>
        <p:spPr>
          <a:xfrm flipH="1">
            <a:off x="6502398" y="50800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770532" y="4504267"/>
            <a:ext cx="1202097" cy="523220"/>
          </a:xfrm>
          <a:prstGeom prst="rect">
            <a:avLst/>
          </a:prstGeom>
          <a:noFill/>
        </p:spPr>
        <p:txBody>
          <a:bodyPr wrap="none" rtlCol="0">
            <a:spAutoFit/>
          </a:bodyPr>
          <a:lstStyle/>
          <a:p>
            <a:r>
              <a:rPr lang="en-US" sz="2800" dirty="0">
                <a:latin typeface="Times"/>
                <a:cs typeface="Times"/>
              </a:rPr>
              <a:t>(SVM)</a:t>
            </a:r>
          </a:p>
        </p:txBody>
      </p:sp>
      <p:cxnSp>
        <p:nvCxnSpPr>
          <p:cNvPr id="15" name="Straight Arrow Connector 14"/>
          <p:cNvCxnSpPr/>
          <p:nvPr/>
        </p:nvCxnSpPr>
        <p:spPr>
          <a:xfrm flipH="1">
            <a:off x="3335865" y="25908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667604338"/>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5776" name="Equation" r:id="rId6" imgW="368300" imgH="203200" progId="Equation.DSMT4">
                  <p:embed/>
                </p:oleObj>
              </mc:Choice>
              <mc:Fallback>
                <p:oleObj name="Equation" r:id="rId6" imgW="368300" imgH="203200" progId="Equation.DSMT4">
                  <p:embed/>
                  <p:pic>
                    <p:nvPicPr>
                      <p:cNvPr id="0" name=""/>
                      <p:cNvPicPr>
                        <a:picLocks noChangeAspect="1" noChangeArrowheads="1"/>
                      </p:cNvPicPr>
                      <p:nvPr/>
                    </p:nvPicPr>
                    <p:blipFill>
                      <a:blip r:embed="rId7"/>
                      <a:srcRect/>
                      <a:stretch>
                        <a:fillRect/>
                      </a:stretch>
                    </p:blipFill>
                    <p:spPr bwMode="auto">
                      <a:xfrm>
                        <a:off x="8593138" y="5629275"/>
                        <a:ext cx="11033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570830352"/>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5777" name="Equation" r:id="rId8" imgW="520700" imgH="203200" progId="Equation.DSMT4">
                  <p:embed/>
                </p:oleObj>
              </mc:Choice>
              <mc:Fallback>
                <p:oleObj name="Equation" r:id="rId8" imgW="520700" imgH="203200" progId="Equation.DSMT4">
                  <p:embed/>
                  <p:pic>
                    <p:nvPicPr>
                      <p:cNvPr id="0" name=""/>
                      <p:cNvPicPr>
                        <a:picLocks noChangeAspect="1" noChangeArrowheads="1"/>
                      </p:cNvPicPr>
                      <p:nvPr/>
                    </p:nvPicPr>
                    <p:blipFill>
                      <a:blip r:embed="rId9"/>
                      <a:srcRect/>
                      <a:stretch>
                        <a:fillRect/>
                      </a:stretch>
                    </p:blipFill>
                    <p:spPr bwMode="auto">
                      <a:xfrm>
                        <a:off x="4537075" y="1057275"/>
                        <a:ext cx="1560513"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10500892"/>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5778" name="Equation" r:id="rId10" imgW="469900" imgH="228600" progId="Equation.DSMT4">
                  <p:embed/>
                </p:oleObj>
              </mc:Choice>
              <mc:Fallback>
                <p:oleObj name="Equation" r:id="rId10" imgW="469900" imgH="228600" progId="Equation.DSMT4">
                  <p:embed/>
                  <p:pic>
                    <p:nvPicPr>
                      <p:cNvPr id="0" name=""/>
                      <p:cNvPicPr>
                        <a:picLocks noChangeAspect="1" noChangeArrowheads="1"/>
                      </p:cNvPicPr>
                      <p:nvPr/>
                    </p:nvPicPr>
                    <p:blipFill>
                      <a:blip r:embed="rId11"/>
                      <a:srcRect/>
                      <a:stretch>
                        <a:fillRect/>
                      </a:stretch>
                    </p:blipFill>
                    <p:spPr bwMode="auto">
                      <a:xfrm>
                        <a:off x="1091671" y="5050367"/>
                        <a:ext cx="1408112" cy="6842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3" name="Picture 2" descr="Screen Shot 2016-03-15 at 1.30.01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34100" y="4605867"/>
            <a:ext cx="2768600" cy="609600"/>
          </a:xfrm>
          <a:prstGeom prst="rect">
            <a:avLst/>
          </a:prstGeom>
        </p:spPr>
      </p:pic>
      <p:graphicFrame>
        <p:nvGraphicFramePr>
          <p:cNvPr id="14" name="Object 13"/>
          <p:cNvGraphicFramePr>
            <a:graphicFrameLocks noChangeAspect="1"/>
          </p:cNvGraphicFramePr>
          <p:nvPr>
            <p:extLst>
              <p:ext uri="{D42A27DB-BD31-4B8C-83A1-F6EECF244321}">
                <p14:modId xmlns:p14="http://schemas.microsoft.com/office/powerpoint/2010/main" val="438432501"/>
              </p:ext>
            </p:extLst>
          </p:nvPr>
        </p:nvGraphicFramePr>
        <p:xfrm>
          <a:off x="6356350" y="4519613"/>
          <a:ext cx="3113088" cy="601662"/>
        </p:xfrm>
        <a:graphic>
          <a:graphicData uri="http://schemas.openxmlformats.org/presentationml/2006/ole">
            <mc:AlternateContent xmlns:mc="http://schemas.openxmlformats.org/markup-compatibility/2006">
              <mc:Choice xmlns:v="urn:schemas-microsoft-com:vml" Requires="v">
                <p:oleObj spid="_x0000_s185779" name="Equation" r:id="rId13" imgW="1054100" imgH="203200" progId="Equation.DSMT4">
                  <p:embed/>
                </p:oleObj>
              </mc:Choice>
              <mc:Fallback>
                <p:oleObj name="Equation" r:id="rId13" imgW="1054100" imgH="203200" progId="Equation.DSMT4">
                  <p:embed/>
                  <p:pic>
                    <p:nvPicPr>
                      <p:cNvPr id="0" name=""/>
                      <p:cNvPicPr>
                        <a:picLocks noChangeAspect="1" noChangeArrowheads="1"/>
                      </p:cNvPicPr>
                      <p:nvPr/>
                    </p:nvPicPr>
                    <p:blipFill>
                      <a:blip r:embed="rId14"/>
                      <a:srcRect/>
                      <a:stretch>
                        <a:fillRect/>
                      </a:stretch>
                    </p:blipFill>
                    <p:spPr bwMode="auto">
                      <a:xfrm>
                        <a:off x="6356350" y="4519613"/>
                        <a:ext cx="3113088" cy="601662"/>
                      </a:xfrm>
                      <a:prstGeom prst="rect">
                        <a:avLst/>
                      </a:prstGeom>
                      <a:noFill/>
                      <a:extLst/>
                    </p:spPr>
                  </p:pic>
                </p:oleObj>
              </mc:Fallback>
            </mc:AlternateContent>
          </a:graphicData>
        </a:graphic>
      </p:graphicFrame>
    </p:spTree>
    <p:extLst>
      <p:ext uri="{BB962C8B-B14F-4D97-AF65-F5344CB8AC3E}">
        <p14:creationId xmlns:p14="http://schemas.microsoft.com/office/powerpoint/2010/main" val="356855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4842933" y="2387600"/>
            <a:ext cx="1860105" cy="523220"/>
          </a:xfrm>
          <a:prstGeom prst="rect">
            <a:avLst/>
          </a:prstGeom>
          <a:noFill/>
        </p:spPr>
        <p:txBody>
          <a:bodyPr wrap="none" rtlCol="0">
            <a:spAutoFit/>
          </a:bodyPr>
          <a:lstStyle/>
          <a:p>
            <a:r>
              <a:rPr lang="en-US" sz="2800" dirty="0">
                <a:latin typeface="Times"/>
                <a:cs typeface="Times"/>
              </a:rPr>
              <a:t>(</a:t>
            </a:r>
            <a:r>
              <a:rPr lang="en-US" sz="2800" dirty="0" err="1">
                <a:latin typeface="Times"/>
                <a:cs typeface="Times"/>
              </a:rPr>
              <a:t>AdaBoost</a:t>
            </a:r>
            <a:r>
              <a:rPr lang="en-US" sz="2800" dirty="0">
                <a:latin typeface="Times"/>
                <a:cs typeface="Times"/>
              </a:rPr>
              <a:t>)</a:t>
            </a:r>
          </a:p>
        </p:txBody>
      </p:sp>
      <p:cxnSp>
        <p:nvCxnSpPr>
          <p:cNvPr id="9" name="Straight Arrow Connector 8"/>
          <p:cNvCxnSpPr/>
          <p:nvPr/>
        </p:nvCxnSpPr>
        <p:spPr>
          <a:xfrm flipH="1">
            <a:off x="6502398" y="50800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770532" y="4504267"/>
            <a:ext cx="1202097" cy="523220"/>
          </a:xfrm>
          <a:prstGeom prst="rect">
            <a:avLst/>
          </a:prstGeom>
          <a:noFill/>
        </p:spPr>
        <p:txBody>
          <a:bodyPr wrap="none" rtlCol="0">
            <a:spAutoFit/>
          </a:bodyPr>
          <a:lstStyle/>
          <a:p>
            <a:r>
              <a:rPr lang="en-US" sz="2800" dirty="0">
                <a:latin typeface="Times"/>
                <a:cs typeface="Times"/>
              </a:rPr>
              <a:t>(SVM)</a:t>
            </a:r>
          </a:p>
        </p:txBody>
      </p:sp>
      <p:sp>
        <p:nvSpPr>
          <p:cNvPr id="15" name="TextBox 14"/>
          <p:cNvSpPr txBox="1"/>
          <p:nvPr/>
        </p:nvSpPr>
        <p:spPr>
          <a:xfrm>
            <a:off x="7366000" y="3505202"/>
            <a:ext cx="3286051" cy="523220"/>
          </a:xfrm>
          <a:prstGeom prst="rect">
            <a:avLst/>
          </a:prstGeom>
          <a:solidFill>
            <a:schemeClr val="bg1"/>
          </a:solidFill>
        </p:spPr>
        <p:txBody>
          <a:bodyPr wrap="none" rtlCol="0">
            <a:spAutoFit/>
          </a:bodyPr>
          <a:lstStyle/>
          <a:p>
            <a:r>
              <a:rPr lang="en-US" sz="2800" dirty="0">
                <a:latin typeface="Times"/>
                <a:cs typeface="Times"/>
              </a:rPr>
              <a:t>(Logistic Regression)</a:t>
            </a:r>
          </a:p>
        </p:txBody>
      </p:sp>
      <p:graphicFrame>
        <p:nvGraphicFramePr>
          <p:cNvPr id="16" name="Object 15"/>
          <p:cNvGraphicFramePr>
            <a:graphicFrameLocks noChangeAspect="1"/>
          </p:cNvGraphicFramePr>
          <p:nvPr>
            <p:extLst>
              <p:ext uri="{D42A27DB-BD31-4B8C-83A1-F6EECF244321}">
                <p14:modId xmlns:p14="http://schemas.microsoft.com/office/powerpoint/2010/main" val="4132934379"/>
              </p:ext>
            </p:extLst>
          </p:nvPr>
        </p:nvGraphicFramePr>
        <p:xfrm>
          <a:off x="4875213" y="3416300"/>
          <a:ext cx="2587625" cy="676275"/>
        </p:xfrm>
        <a:graphic>
          <a:graphicData uri="http://schemas.openxmlformats.org/presentationml/2006/ole">
            <mc:AlternateContent xmlns:mc="http://schemas.openxmlformats.org/markup-compatibility/2006">
              <mc:Choice xmlns:v="urn:schemas-microsoft-com:vml" Requires="v">
                <p:oleObj spid="_x0000_s186887" name="Equation" r:id="rId5" imgW="876300" imgH="228600" progId="Equation.DSMT4">
                  <p:embed/>
                </p:oleObj>
              </mc:Choice>
              <mc:Fallback>
                <p:oleObj name="Equation" r:id="rId5" imgW="876300" imgH="228600" progId="Equation.DSMT4">
                  <p:embed/>
                  <p:pic>
                    <p:nvPicPr>
                      <p:cNvPr id="0" name=""/>
                      <p:cNvPicPr>
                        <a:picLocks noChangeAspect="1" noChangeArrowheads="1"/>
                      </p:cNvPicPr>
                      <p:nvPr/>
                    </p:nvPicPr>
                    <p:blipFill>
                      <a:blip r:embed="rId6"/>
                      <a:srcRect/>
                      <a:stretch>
                        <a:fillRect/>
                      </a:stretch>
                    </p:blipFill>
                    <p:spPr bwMode="auto">
                      <a:xfrm>
                        <a:off x="4875213" y="3416300"/>
                        <a:ext cx="2587625" cy="676275"/>
                      </a:xfrm>
                      <a:prstGeom prst="rect">
                        <a:avLst/>
                      </a:prstGeom>
                      <a:noFill/>
                      <a:extLst/>
                    </p:spPr>
                  </p:pic>
                </p:oleObj>
              </mc:Fallback>
            </mc:AlternateContent>
          </a:graphicData>
        </a:graphic>
      </p:graphicFrame>
      <p:cxnSp>
        <p:nvCxnSpPr>
          <p:cNvPr id="17" name="Straight Arrow Connector 16"/>
          <p:cNvCxnSpPr/>
          <p:nvPr/>
        </p:nvCxnSpPr>
        <p:spPr>
          <a:xfrm>
            <a:off x="5435598" y="4080934"/>
            <a:ext cx="745069" cy="1456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3335865" y="25908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1009659697"/>
              </p:ext>
            </p:extLst>
          </p:nvPr>
        </p:nvGraphicFramePr>
        <p:xfrm>
          <a:off x="3130550" y="2062163"/>
          <a:ext cx="1577975" cy="788987"/>
        </p:xfrm>
        <a:graphic>
          <a:graphicData uri="http://schemas.openxmlformats.org/presentationml/2006/ole">
            <mc:AlternateContent xmlns:mc="http://schemas.openxmlformats.org/markup-compatibility/2006">
              <mc:Choice xmlns:v="urn:schemas-microsoft-com:vml" Requires="v">
                <p:oleObj spid="_x0000_s186888" name="Equation" r:id="rId7" imgW="381000" imgH="190500" progId="Equation.DSMT4">
                  <p:embed/>
                </p:oleObj>
              </mc:Choice>
              <mc:Fallback>
                <p:oleObj name="Equation" r:id="rId7" imgW="381000" imgH="190500" progId="Equation.DSMT4">
                  <p:embed/>
                  <p:pic>
                    <p:nvPicPr>
                      <p:cNvPr id="0" name=""/>
                      <p:cNvPicPr>
                        <a:picLocks noChangeAspect="1" noChangeArrowheads="1"/>
                      </p:cNvPicPr>
                      <p:nvPr/>
                    </p:nvPicPr>
                    <p:blipFill>
                      <a:blip r:embed="rId8"/>
                      <a:srcRect/>
                      <a:stretch>
                        <a:fillRect/>
                      </a:stretch>
                    </p:blipFill>
                    <p:spPr bwMode="auto">
                      <a:xfrm>
                        <a:off x="3130550" y="2062163"/>
                        <a:ext cx="1577975" cy="788987"/>
                      </a:xfrm>
                      <a:prstGeom prst="rect">
                        <a:avLst/>
                      </a:prstGeom>
                      <a:noFill/>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700877462"/>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6889" name="Equation" r:id="rId9" imgW="368300" imgH="203200" progId="Equation.DSMT4">
                  <p:embed/>
                </p:oleObj>
              </mc:Choice>
              <mc:Fallback>
                <p:oleObj name="Equation" r:id="rId9" imgW="368300" imgH="203200" progId="Equation.DSMT4">
                  <p:embed/>
                  <p:pic>
                    <p:nvPicPr>
                      <p:cNvPr id="0" name=""/>
                      <p:cNvPicPr>
                        <a:picLocks noChangeAspect="1" noChangeArrowheads="1"/>
                      </p:cNvPicPr>
                      <p:nvPr/>
                    </p:nvPicPr>
                    <p:blipFill>
                      <a:blip r:embed="rId10"/>
                      <a:srcRect/>
                      <a:stretch>
                        <a:fillRect/>
                      </a:stretch>
                    </p:blipFill>
                    <p:spPr bwMode="auto">
                      <a:xfrm>
                        <a:off x="8593138" y="5629275"/>
                        <a:ext cx="11033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637831867"/>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6890" name="Equation" r:id="rId11" imgW="520700" imgH="203200" progId="Equation.DSMT4">
                  <p:embed/>
                </p:oleObj>
              </mc:Choice>
              <mc:Fallback>
                <p:oleObj name="Equation" r:id="rId11" imgW="520700" imgH="203200" progId="Equation.DSMT4">
                  <p:embed/>
                  <p:pic>
                    <p:nvPicPr>
                      <p:cNvPr id="0" name=""/>
                      <p:cNvPicPr>
                        <a:picLocks noChangeAspect="1" noChangeArrowheads="1"/>
                      </p:cNvPicPr>
                      <p:nvPr/>
                    </p:nvPicPr>
                    <p:blipFill>
                      <a:blip r:embed="rId12"/>
                      <a:srcRect/>
                      <a:stretch>
                        <a:fillRect/>
                      </a:stretch>
                    </p:blipFill>
                    <p:spPr bwMode="auto">
                      <a:xfrm>
                        <a:off x="4537075" y="1057275"/>
                        <a:ext cx="1560513"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564531258"/>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6891" name="Equation" r:id="rId13" imgW="469900" imgH="228600" progId="Equation.DSMT4">
                  <p:embed/>
                </p:oleObj>
              </mc:Choice>
              <mc:Fallback>
                <p:oleObj name="Equation" r:id="rId13" imgW="469900" imgH="228600" progId="Equation.DSMT4">
                  <p:embed/>
                  <p:pic>
                    <p:nvPicPr>
                      <p:cNvPr id="0" name=""/>
                      <p:cNvPicPr>
                        <a:picLocks noChangeAspect="1" noChangeArrowheads="1"/>
                      </p:cNvPicPr>
                      <p:nvPr/>
                    </p:nvPicPr>
                    <p:blipFill>
                      <a:blip r:embed="rId14"/>
                      <a:srcRect/>
                      <a:stretch>
                        <a:fillRect/>
                      </a:stretch>
                    </p:blipFill>
                    <p:spPr bwMode="auto">
                      <a:xfrm>
                        <a:off x="1091671" y="5050367"/>
                        <a:ext cx="1408112" cy="6842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3" name="Picture 2" descr="Screen Shot 2016-03-15 at 1.30.01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91300" y="4487333"/>
            <a:ext cx="2768600" cy="609600"/>
          </a:xfrm>
          <a:prstGeom prst="rect">
            <a:avLst/>
          </a:prstGeom>
        </p:spPr>
      </p:pic>
      <p:graphicFrame>
        <p:nvGraphicFramePr>
          <p:cNvPr id="23" name="Object 22"/>
          <p:cNvGraphicFramePr>
            <a:graphicFrameLocks noChangeAspect="1"/>
          </p:cNvGraphicFramePr>
          <p:nvPr>
            <p:extLst>
              <p:ext uri="{D42A27DB-BD31-4B8C-83A1-F6EECF244321}">
                <p14:modId xmlns:p14="http://schemas.microsoft.com/office/powerpoint/2010/main" val="2387138286"/>
              </p:ext>
            </p:extLst>
          </p:nvPr>
        </p:nvGraphicFramePr>
        <p:xfrm>
          <a:off x="6356350" y="4519613"/>
          <a:ext cx="3113088" cy="601662"/>
        </p:xfrm>
        <a:graphic>
          <a:graphicData uri="http://schemas.openxmlformats.org/presentationml/2006/ole">
            <mc:AlternateContent xmlns:mc="http://schemas.openxmlformats.org/markup-compatibility/2006">
              <mc:Choice xmlns:v="urn:schemas-microsoft-com:vml" Requires="v">
                <p:oleObj spid="_x0000_s186892" name="Equation" r:id="rId16" imgW="1054100" imgH="203200" progId="Equation.DSMT4">
                  <p:embed/>
                </p:oleObj>
              </mc:Choice>
              <mc:Fallback>
                <p:oleObj name="Equation" r:id="rId16" imgW="1054100" imgH="203200" progId="Equation.DSMT4">
                  <p:embed/>
                  <p:pic>
                    <p:nvPicPr>
                      <p:cNvPr id="0" name=""/>
                      <p:cNvPicPr>
                        <a:picLocks noChangeAspect="1" noChangeArrowheads="1"/>
                      </p:cNvPicPr>
                      <p:nvPr/>
                    </p:nvPicPr>
                    <p:blipFill>
                      <a:blip r:embed="rId17"/>
                      <a:srcRect/>
                      <a:stretch>
                        <a:fillRect/>
                      </a:stretch>
                    </p:blipFill>
                    <p:spPr bwMode="auto">
                      <a:xfrm>
                        <a:off x="6356350" y="4519613"/>
                        <a:ext cx="3113088" cy="601662"/>
                      </a:xfrm>
                      <a:prstGeom prst="rect">
                        <a:avLst/>
                      </a:prstGeom>
                      <a:noFill/>
                      <a:extLst/>
                    </p:spPr>
                  </p:pic>
                </p:oleObj>
              </mc:Fallback>
            </mc:AlternateContent>
          </a:graphicData>
        </a:graphic>
      </p:graphicFrame>
    </p:spTree>
    <p:extLst>
      <p:ext uri="{BB962C8B-B14F-4D97-AF65-F5344CB8AC3E}">
        <p14:creationId xmlns:p14="http://schemas.microsoft.com/office/powerpoint/2010/main" val="2662484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965200" y="5672669"/>
            <a:ext cx="5029200" cy="0"/>
          </a:xfrm>
          <a:prstGeom prst="line">
            <a:avLst/>
          </a:prstGeom>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237067" y="13208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cxnSp>
        <p:nvCxnSpPr>
          <p:cNvPr id="7" name="Straight Connector 6"/>
          <p:cNvCxnSpPr/>
          <p:nvPr/>
        </p:nvCxnSpPr>
        <p:spPr>
          <a:xfrm flipV="1">
            <a:off x="1253063" y="4961464"/>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3149595" y="5672664"/>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flipV="1">
            <a:off x="3166531" y="4978400"/>
            <a:ext cx="0" cy="77893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1918619628"/>
              </p:ext>
            </p:extLst>
          </p:nvPr>
        </p:nvGraphicFramePr>
        <p:xfrm>
          <a:off x="2106613" y="4222750"/>
          <a:ext cx="2357437" cy="646113"/>
        </p:xfrm>
        <a:graphic>
          <a:graphicData uri="http://schemas.openxmlformats.org/presentationml/2006/ole">
            <mc:AlternateContent xmlns:mc="http://schemas.openxmlformats.org/markup-compatibility/2006">
              <mc:Choice xmlns:v="urn:schemas-microsoft-com:vml" Requires="v">
                <p:oleObj spid="_x0000_s175381"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2106613" y="4222750"/>
                        <a:ext cx="2357437" cy="6461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16770111"/>
              </p:ext>
            </p:extLst>
          </p:nvPr>
        </p:nvGraphicFramePr>
        <p:xfrm>
          <a:off x="5845175" y="897996"/>
          <a:ext cx="3942292" cy="3174313"/>
        </p:xfrm>
        <a:graphic>
          <a:graphicData uri="http://schemas.openxmlformats.org/presentationml/2006/ole">
            <mc:AlternateContent xmlns:mc="http://schemas.openxmlformats.org/markup-compatibility/2006">
              <mc:Choice xmlns:v="urn:schemas-microsoft-com:vml" Requires="v">
                <p:oleObj spid="_x0000_s175382" name="Equation" r:id="rId6" imgW="1104900" imgH="889000" progId="Equation.DSMT4">
                  <p:embed/>
                </p:oleObj>
              </mc:Choice>
              <mc:Fallback>
                <p:oleObj name="Equation" r:id="rId6" imgW="1104900" imgH="889000" progId="Equation.DSMT4">
                  <p:embed/>
                  <p:pic>
                    <p:nvPicPr>
                      <p:cNvPr id="0" name=""/>
                      <p:cNvPicPr>
                        <a:picLocks noChangeAspect="1" noChangeArrowheads="1"/>
                      </p:cNvPicPr>
                      <p:nvPr/>
                    </p:nvPicPr>
                    <p:blipFill>
                      <a:blip r:embed="rId7"/>
                      <a:srcRect/>
                      <a:stretch>
                        <a:fillRect/>
                      </a:stretch>
                    </p:blipFill>
                    <p:spPr bwMode="auto">
                      <a:xfrm>
                        <a:off x="5845175" y="897996"/>
                        <a:ext cx="3942292" cy="3174313"/>
                      </a:xfrm>
                      <a:prstGeom prst="rect">
                        <a:avLst/>
                      </a:prstGeom>
                      <a:noFill/>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588283847"/>
              </p:ext>
            </p:extLst>
          </p:nvPr>
        </p:nvGraphicFramePr>
        <p:xfrm>
          <a:off x="5630863" y="5830888"/>
          <a:ext cx="1406525" cy="647700"/>
        </p:xfrm>
        <a:graphic>
          <a:graphicData uri="http://schemas.openxmlformats.org/presentationml/2006/ole">
            <mc:AlternateContent xmlns:mc="http://schemas.openxmlformats.org/markup-compatibility/2006">
              <mc:Choice xmlns:v="urn:schemas-microsoft-com:vml" Requires="v">
                <p:oleObj spid="_x0000_s175383" name="Equation" r:id="rId8" imgW="469900" imgH="215900" progId="Equation.3">
                  <p:embed/>
                </p:oleObj>
              </mc:Choice>
              <mc:Fallback>
                <p:oleObj name="Equation" r:id="rId8" imgW="469900" imgH="215900" progId="Equation.3">
                  <p:embed/>
                  <p:pic>
                    <p:nvPicPr>
                      <p:cNvPr id="0" name=""/>
                      <p:cNvPicPr>
                        <a:picLocks noChangeAspect="1" noChangeArrowheads="1"/>
                      </p:cNvPicPr>
                      <p:nvPr/>
                    </p:nvPicPr>
                    <p:blipFill>
                      <a:blip r:embed="rId9"/>
                      <a:srcRect/>
                      <a:stretch>
                        <a:fillRect/>
                      </a:stretch>
                    </p:blipFill>
                    <p:spPr bwMode="auto">
                      <a:xfrm>
                        <a:off x="5630863" y="5830888"/>
                        <a:ext cx="1406525" cy="6477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1470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237067" y="13208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i="1" dirty="0">
                <a:latin typeface="Times"/>
                <a:cs typeface="Times"/>
              </a:rPr>
              <a:t>)</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graphicFrame>
        <p:nvGraphicFramePr>
          <p:cNvPr id="5" name="Object 4"/>
          <p:cNvGraphicFramePr>
            <a:graphicFrameLocks noChangeAspect="1"/>
          </p:cNvGraphicFramePr>
          <p:nvPr>
            <p:extLst>
              <p:ext uri="{D42A27DB-BD31-4B8C-83A1-F6EECF244321}">
                <p14:modId xmlns:p14="http://schemas.microsoft.com/office/powerpoint/2010/main" val="1266637104"/>
              </p:ext>
            </p:extLst>
          </p:nvPr>
        </p:nvGraphicFramePr>
        <p:xfrm>
          <a:off x="5862638" y="894813"/>
          <a:ext cx="3941762" cy="4805362"/>
        </p:xfrm>
        <a:graphic>
          <a:graphicData uri="http://schemas.openxmlformats.org/presentationml/2006/ole">
            <mc:AlternateContent xmlns:mc="http://schemas.openxmlformats.org/markup-compatibility/2006">
              <mc:Choice xmlns:v="urn:schemas-microsoft-com:vml" Requires="v">
                <p:oleObj spid="_x0000_s1177" name="Equation" r:id="rId4" imgW="1104900" imgH="1346200" progId="Equation.DSMT4">
                  <p:embed/>
                </p:oleObj>
              </mc:Choice>
              <mc:Fallback>
                <p:oleObj name="Equation" r:id="rId4" imgW="1104900" imgH="1346200" progId="Equation.DSMT4">
                  <p:embed/>
                  <p:pic>
                    <p:nvPicPr>
                      <p:cNvPr id="0" name=""/>
                      <p:cNvPicPr>
                        <a:picLocks noChangeAspect="1" noChangeArrowheads="1"/>
                      </p:cNvPicPr>
                      <p:nvPr/>
                    </p:nvPicPr>
                    <p:blipFill>
                      <a:blip r:embed="rId5"/>
                      <a:srcRect/>
                      <a:stretch>
                        <a:fillRect/>
                      </a:stretch>
                    </p:blipFill>
                    <p:spPr bwMode="auto">
                      <a:xfrm>
                        <a:off x="5862638" y="894813"/>
                        <a:ext cx="3941762" cy="4805362"/>
                      </a:xfrm>
                      <a:prstGeom prst="rect">
                        <a:avLst/>
                      </a:prstGeom>
                      <a:noFill/>
                      <a:extLst/>
                    </p:spPr>
                  </p:pic>
                </p:oleObj>
              </mc:Fallback>
            </mc:AlternateContent>
          </a:graphicData>
        </a:graphic>
      </p:graphicFrame>
      <p:pic>
        <p:nvPicPr>
          <p:cNvPr id="8" name="Picture 7" descr="lossfuncfig.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933" y="3471333"/>
            <a:ext cx="4031264" cy="3016249"/>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2019554188"/>
              </p:ext>
            </p:extLst>
          </p:nvPr>
        </p:nvGraphicFramePr>
        <p:xfrm>
          <a:off x="1065742" y="3800475"/>
          <a:ext cx="1560513" cy="609600"/>
        </p:xfrm>
        <a:graphic>
          <a:graphicData uri="http://schemas.openxmlformats.org/presentationml/2006/ole">
            <mc:AlternateContent xmlns:mc="http://schemas.openxmlformats.org/markup-compatibility/2006">
              <mc:Choice xmlns:v="urn:schemas-microsoft-com:vml" Requires="v">
                <p:oleObj spid="_x0000_s1178" name="Equation" r:id="rId7" imgW="520700" imgH="203200" progId="Equation.DSMT4">
                  <p:embed/>
                </p:oleObj>
              </mc:Choice>
              <mc:Fallback>
                <p:oleObj name="Equation" r:id="rId7" imgW="520700" imgH="203200" progId="Equation.DSMT4">
                  <p:embed/>
                  <p:pic>
                    <p:nvPicPr>
                      <p:cNvPr id="0" name=""/>
                      <p:cNvPicPr>
                        <a:picLocks noChangeAspect="1" noChangeArrowheads="1"/>
                      </p:cNvPicPr>
                      <p:nvPr/>
                    </p:nvPicPr>
                    <p:blipFill>
                      <a:blip r:embed="rId8"/>
                      <a:srcRect/>
                      <a:stretch>
                        <a:fillRect/>
                      </a:stretch>
                    </p:blipFill>
                    <p:spPr bwMode="auto">
                      <a:xfrm>
                        <a:off x="1065742" y="3800475"/>
                        <a:ext cx="1560513"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2513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237067" y="13208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i="1" dirty="0">
                <a:latin typeface="Times"/>
                <a:cs typeface="Times"/>
              </a:rPr>
              <a:t>)</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graphicFrame>
        <p:nvGraphicFramePr>
          <p:cNvPr id="10" name="Object 9"/>
          <p:cNvGraphicFramePr>
            <a:graphicFrameLocks noChangeAspect="1"/>
          </p:cNvGraphicFramePr>
          <p:nvPr>
            <p:extLst>
              <p:ext uri="{D42A27DB-BD31-4B8C-83A1-F6EECF244321}">
                <p14:modId xmlns:p14="http://schemas.microsoft.com/office/powerpoint/2010/main" val="1289184495"/>
              </p:ext>
            </p:extLst>
          </p:nvPr>
        </p:nvGraphicFramePr>
        <p:xfrm>
          <a:off x="5862638" y="894813"/>
          <a:ext cx="3941762" cy="4805362"/>
        </p:xfrm>
        <a:graphic>
          <a:graphicData uri="http://schemas.openxmlformats.org/presentationml/2006/ole">
            <mc:AlternateContent xmlns:mc="http://schemas.openxmlformats.org/markup-compatibility/2006">
              <mc:Choice xmlns:v="urn:schemas-microsoft-com:vml" Requires="v">
                <p:oleObj spid="_x0000_s209981" name="Equation" r:id="rId4" imgW="1104900" imgH="1346200" progId="Equation.DSMT4">
                  <p:embed/>
                </p:oleObj>
              </mc:Choice>
              <mc:Fallback>
                <p:oleObj name="Equation" r:id="rId4" imgW="1104900" imgH="1346200" progId="Equation.DSMT4">
                  <p:embed/>
                  <p:pic>
                    <p:nvPicPr>
                      <p:cNvPr id="0" name=""/>
                      <p:cNvPicPr>
                        <a:picLocks noChangeAspect="1" noChangeArrowheads="1"/>
                      </p:cNvPicPr>
                      <p:nvPr/>
                    </p:nvPicPr>
                    <p:blipFill>
                      <a:blip r:embed="rId5"/>
                      <a:srcRect/>
                      <a:stretch>
                        <a:fillRect/>
                      </a:stretch>
                    </p:blipFill>
                    <p:spPr bwMode="auto">
                      <a:xfrm>
                        <a:off x="5862638" y="894813"/>
                        <a:ext cx="3941762" cy="4805362"/>
                      </a:xfrm>
                      <a:prstGeom prst="rect">
                        <a:avLst/>
                      </a:prstGeom>
                      <a:noFill/>
                      <a:extLst/>
                    </p:spPr>
                  </p:pic>
                </p:oleObj>
              </mc:Fallback>
            </mc:AlternateContent>
          </a:graphicData>
        </a:graphic>
      </p:graphicFrame>
    </p:spTree>
    <p:extLst>
      <p:ext uri="{BB962C8B-B14F-4D97-AF65-F5344CB8AC3E}">
        <p14:creationId xmlns:p14="http://schemas.microsoft.com/office/powerpoint/2010/main" val="59268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11269704" cy="5290388"/>
          </a:xfrm>
        </p:spPr>
        <p:txBody>
          <a:bodyPr/>
          <a:lstStyle/>
          <a:p>
            <a:r>
              <a:rPr lang="en-US" dirty="0"/>
              <a:t>Each observation is represented by a set of numbers (features).</a:t>
            </a:r>
            <a:endParaRPr lang="en-US" i="1" dirty="0"/>
          </a:p>
        </p:txBody>
      </p:sp>
      <p:sp>
        <p:nvSpPr>
          <p:cNvPr id="4" name="TextBox 3"/>
          <p:cNvSpPr txBox="1"/>
          <p:nvPr/>
        </p:nvSpPr>
        <p:spPr>
          <a:xfrm>
            <a:off x="508001" y="2102556"/>
            <a:ext cx="10732425" cy="2246769"/>
          </a:xfrm>
          <a:prstGeom prst="rect">
            <a:avLst/>
          </a:prstGeom>
          <a:noFill/>
        </p:spPr>
        <p:txBody>
          <a:bodyPr wrap="none" rtlCol="0">
            <a:spAutoFit/>
          </a:bodyPr>
          <a:lstStyle/>
          <a:p>
            <a:r>
              <a:rPr lang="en-US" sz="2800" dirty="0"/>
              <a:t>Manhole is represented as:  [   5      3     120     12      1       0   …..   ]         -1</a:t>
            </a:r>
          </a:p>
          <a:p>
            <a:r>
              <a:rPr lang="en-US" sz="2800" dirty="0"/>
              <a:t>                                                   [   0      0      89        5      1       1   …..   ]          1</a:t>
            </a:r>
          </a:p>
          <a:p>
            <a:r>
              <a:rPr lang="en-US" sz="2800" dirty="0"/>
              <a:t>                                                   [   1      0      20        0      0       1   …..   ]          -1</a:t>
            </a:r>
          </a:p>
          <a:p>
            <a:r>
              <a:rPr lang="en-US" sz="2800" dirty="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033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4133" y="2573867"/>
            <a:ext cx="4572000" cy="35729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237067" y="13208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i="1" dirty="0">
                <a:latin typeface="Times"/>
                <a:cs typeface="Times"/>
              </a:rPr>
              <a:t>)</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graphicFrame>
        <p:nvGraphicFramePr>
          <p:cNvPr id="7" name="Object 6"/>
          <p:cNvGraphicFramePr>
            <a:graphicFrameLocks noChangeAspect="1"/>
          </p:cNvGraphicFramePr>
          <p:nvPr>
            <p:extLst>
              <p:ext uri="{D42A27DB-BD31-4B8C-83A1-F6EECF244321}">
                <p14:modId xmlns:p14="http://schemas.microsoft.com/office/powerpoint/2010/main" val="2698381378"/>
              </p:ext>
            </p:extLst>
          </p:nvPr>
        </p:nvGraphicFramePr>
        <p:xfrm>
          <a:off x="477838" y="4135438"/>
          <a:ext cx="4484687" cy="1587500"/>
        </p:xfrm>
        <a:graphic>
          <a:graphicData uri="http://schemas.openxmlformats.org/presentationml/2006/ole">
            <mc:AlternateContent xmlns:mc="http://schemas.openxmlformats.org/markup-compatibility/2006">
              <mc:Choice xmlns:v="urn:schemas-microsoft-com:vml" Requires="v">
                <p:oleObj spid="_x0000_s211059" name="Equation" r:id="rId4" imgW="1257300" imgH="444500" progId="Equation.DSMT4">
                  <p:embed/>
                </p:oleObj>
              </mc:Choice>
              <mc:Fallback>
                <p:oleObj name="Equation" r:id="rId4" imgW="1257300" imgH="444500" progId="Equation.DSMT4">
                  <p:embed/>
                  <p:pic>
                    <p:nvPicPr>
                      <p:cNvPr id="0" name=""/>
                      <p:cNvPicPr>
                        <a:picLocks noChangeAspect="1" noChangeArrowheads="1"/>
                      </p:cNvPicPr>
                      <p:nvPr/>
                    </p:nvPicPr>
                    <p:blipFill>
                      <a:blip r:embed="rId5"/>
                      <a:srcRect/>
                      <a:stretch>
                        <a:fillRect/>
                      </a:stretch>
                    </p:blipFill>
                    <p:spPr bwMode="auto">
                      <a:xfrm>
                        <a:off x="477838" y="4135438"/>
                        <a:ext cx="4484687" cy="158750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77144048"/>
              </p:ext>
            </p:extLst>
          </p:nvPr>
        </p:nvGraphicFramePr>
        <p:xfrm>
          <a:off x="5862638" y="894813"/>
          <a:ext cx="3941762" cy="4805362"/>
        </p:xfrm>
        <a:graphic>
          <a:graphicData uri="http://schemas.openxmlformats.org/presentationml/2006/ole">
            <mc:AlternateContent xmlns:mc="http://schemas.openxmlformats.org/markup-compatibility/2006">
              <mc:Choice xmlns:v="urn:schemas-microsoft-com:vml" Requires="v">
                <p:oleObj spid="_x0000_s211060" name="Equation" r:id="rId6" imgW="1104900" imgH="1346200" progId="Equation.DSMT4">
                  <p:embed/>
                </p:oleObj>
              </mc:Choice>
              <mc:Fallback>
                <p:oleObj name="Equation" r:id="rId6" imgW="1104900" imgH="1346200" progId="Equation.DSMT4">
                  <p:embed/>
                  <p:pic>
                    <p:nvPicPr>
                      <p:cNvPr id="0" name=""/>
                      <p:cNvPicPr>
                        <a:picLocks noChangeAspect="1" noChangeArrowheads="1"/>
                      </p:cNvPicPr>
                      <p:nvPr/>
                    </p:nvPicPr>
                    <p:blipFill>
                      <a:blip r:embed="rId7"/>
                      <a:srcRect/>
                      <a:stretch>
                        <a:fillRect/>
                      </a:stretch>
                    </p:blipFill>
                    <p:spPr bwMode="auto">
                      <a:xfrm>
                        <a:off x="5862638" y="894813"/>
                        <a:ext cx="3941762" cy="4805362"/>
                      </a:xfrm>
                      <a:prstGeom prst="rect">
                        <a:avLst/>
                      </a:prstGeom>
                      <a:noFill/>
                      <a:extLst/>
                    </p:spPr>
                  </p:pic>
                </p:oleObj>
              </mc:Fallback>
            </mc:AlternateContent>
          </a:graphicData>
        </a:graphic>
      </p:graphicFrame>
      <p:sp>
        <p:nvSpPr>
          <p:cNvPr id="4" name="TextBox 3"/>
          <p:cNvSpPr txBox="1"/>
          <p:nvPr/>
        </p:nvSpPr>
        <p:spPr>
          <a:xfrm>
            <a:off x="1557867" y="3234266"/>
            <a:ext cx="2539076" cy="584776"/>
          </a:xfrm>
          <a:prstGeom prst="rect">
            <a:avLst/>
          </a:prstGeom>
          <a:noFill/>
        </p:spPr>
        <p:txBody>
          <a:bodyPr wrap="none" rtlCol="0">
            <a:spAutoFit/>
          </a:bodyPr>
          <a:lstStyle/>
          <a:p>
            <a:r>
              <a:rPr lang="en-US" sz="3200" dirty="0"/>
              <a:t>An algorithm?</a:t>
            </a:r>
          </a:p>
        </p:txBody>
      </p:sp>
    </p:spTree>
    <p:extLst>
      <p:ext uri="{BB962C8B-B14F-4D97-AF65-F5344CB8AC3E}">
        <p14:creationId xmlns:p14="http://schemas.microsoft.com/office/powerpoint/2010/main" val="2012056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a:t>Statistical Learning Theory for Supervised Learning</a:t>
            </a:r>
          </a:p>
        </p:txBody>
      </p:sp>
    </p:spTree>
    <p:extLst>
      <p:ext uri="{BB962C8B-B14F-4D97-AF65-F5344CB8AC3E}">
        <p14:creationId xmlns:p14="http://schemas.microsoft.com/office/powerpoint/2010/main" val="3261774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Ockham’s Razor: The best models are simple models that fit the data well.</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William of Ockham, English </a:t>
            </a:r>
            <a:r>
              <a:rPr lang="en-US" sz="3200" kern="0" dirty="0" err="1">
                <a:latin typeface="Segoe UI Light" panose="020B0502040204020203" pitchFamily="34" charset="0"/>
                <a:ea typeface="Segoe UI Light" panose="020B0502040204020203" pitchFamily="34" charset="0"/>
                <a:cs typeface="Segoe UI Light" panose="020B0502040204020203" pitchFamily="34" charset="0"/>
              </a:rPr>
              <a:t>frier</a:t>
            </a: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 and philosopher (1287-1347) said that among hypotheses that predict equally well, we should choose the one with the fewest assumptions.</a:t>
            </a:r>
            <a:endPar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74357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Ockham’s Razor: The best models are simple models that fit the data well.</a:t>
            </a:r>
          </a:p>
        </p:txBody>
      </p:sp>
    </p:spTree>
    <p:extLst>
      <p:ext uri="{BB962C8B-B14F-4D97-AF65-F5344CB8AC3E}">
        <p14:creationId xmlns:p14="http://schemas.microsoft.com/office/powerpoint/2010/main" val="3993063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3" y="1058026"/>
            <a:ext cx="9437687"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Ockham’s Razor: The best models are simple models that fit the data well.</a:t>
            </a:r>
          </a:p>
        </p:txBody>
      </p:sp>
      <p:sp>
        <p:nvSpPr>
          <p:cNvPr id="27" name="Oval 26"/>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02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p:txBody>
      </p:sp>
      <p:pic>
        <p:nvPicPr>
          <p:cNvPr id="4" name="Picture 3" descr="SRM.jpg"/>
          <p:cNvPicPr>
            <a:picLocks noChangeAspect="1"/>
          </p:cNvPicPr>
          <p:nvPr/>
        </p:nvPicPr>
        <p:blipFill>
          <a:blip r:embed="rId2"/>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sp>
        <p:nvSpPr>
          <p:cNvPr id="8" name="Rectangle 7"/>
          <p:cNvSpPr/>
          <p:nvPr/>
        </p:nvSpPr>
        <p:spPr>
          <a:xfrm>
            <a:off x="3725333" y="2133599"/>
            <a:ext cx="6807200" cy="31834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19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p:txBody>
      </p:sp>
      <p:pic>
        <p:nvPicPr>
          <p:cNvPr id="4" name="Picture 3" descr="SRM.jpg"/>
          <p:cNvPicPr>
            <a:picLocks noChangeAspect="1"/>
          </p:cNvPicPr>
          <p:nvPr/>
        </p:nvPicPr>
        <p:blipFill>
          <a:blip r:embed="rId3"/>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spTree>
    <p:extLst>
      <p:ext uri="{BB962C8B-B14F-4D97-AF65-F5344CB8AC3E}">
        <p14:creationId xmlns:p14="http://schemas.microsoft.com/office/powerpoint/2010/main" val="1306990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a:p>
            <a:r>
              <a:rPr lang="en-US" dirty="0"/>
              <a:t>We need a balance between accuracy and simplicity.</a:t>
            </a:r>
          </a:p>
        </p:txBody>
      </p:sp>
    </p:spTree>
    <p:extLst>
      <p:ext uri="{BB962C8B-B14F-4D97-AF65-F5344CB8AC3E}">
        <p14:creationId xmlns:p14="http://schemas.microsoft.com/office/powerpoint/2010/main" val="206175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a:p>
            <a:r>
              <a:rPr lang="en-US" dirty="0"/>
              <a:t>We need a balance between accuracy and simplicity.</a:t>
            </a:r>
          </a:p>
          <a:p>
            <a:r>
              <a:rPr lang="en-US" dirty="0"/>
              <a:t>Most common machine learning methods choose </a:t>
            </a:r>
            <a:r>
              <a:rPr lang="en-US" i="1" dirty="0"/>
              <a:t>f</a:t>
            </a:r>
            <a:r>
              <a:rPr lang="en-US" dirty="0"/>
              <a:t> to minimize training error and complexity.</a:t>
            </a:r>
          </a:p>
          <a:p>
            <a:r>
              <a:rPr lang="en-US" dirty="0"/>
              <a:t>Aims to thwart the “curse” of dimensionality.</a:t>
            </a:r>
          </a:p>
        </p:txBody>
      </p:sp>
    </p:spTree>
    <p:extLst>
      <p:ext uri="{BB962C8B-B14F-4D97-AF65-F5344CB8AC3E}">
        <p14:creationId xmlns:p14="http://schemas.microsoft.com/office/powerpoint/2010/main" val="248520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6000" y="2184401"/>
            <a:ext cx="8551334" cy="193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Content Placeholder 2"/>
          <p:cNvSpPr>
            <a:spLocks noGrp="1"/>
          </p:cNvSpPr>
          <p:nvPr>
            <p:ph sz="quarter" idx="10"/>
          </p:nvPr>
        </p:nvSpPr>
        <p:spPr/>
        <p:txBody>
          <a:bodyPr/>
          <a:lstStyle/>
          <a:p>
            <a:r>
              <a:rPr lang="en-US" dirty="0"/>
              <a:t>To generalize, keep the model simple!</a:t>
            </a:r>
          </a:p>
        </p:txBody>
      </p:sp>
      <p:graphicFrame>
        <p:nvGraphicFramePr>
          <p:cNvPr id="4" name="Object 3"/>
          <p:cNvGraphicFramePr>
            <a:graphicFrameLocks noChangeAspect="1"/>
          </p:cNvGraphicFramePr>
          <p:nvPr>
            <p:extLst>
              <p:ext uri="{D42A27DB-BD31-4B8C-83A1-F6EECF244321}">
                <p14:modId xmlns:p14="http://schemas.microsoft.com/office/powerpoint/2010/main" val="3127096813"/>
              </p:ext>
            </p:extLst>
          </p:nvPr>
        </p:nvGraphicFramePr>
        <p:xfrm>
          <a:off x="1743075" y="2290763"/>
          <a:ext cx="7067550" cy="1587500"/>
        </p:xfrm>
        <a:graphic>
          <a:graphicData uri="http://schemas.openxmlformats.org/presentationml/2006/ole">
            <mc:AlternateContent xmlns:mc="http://schemas.openxmlformats.org/markup-compatibility/2006">
              <mc:Choice xmlns:v="urn:schemas-microsoft-com:vml" Requires="v">
                <p:oleObj spid="_x0000_s303135" name="Equation" r:id="rId4" imgW="1981200" imgH="444500" progId="Equation.DSMT4">
                  <p:embed/>
                </p:oleObj>
              </mc:Choice>
              <mc:Fallback>
                <p:oleObj name="Equation" r:id="rId4" imgW="1981200" imgH="444500" progId="Equation.DSMT4">
                  <p:embed/>
                  <p:pic>
                    <p:nvPicPr>
                      <p:cNvPr id="0" name=""/>
                      <p:cNvPicPr>
                        <a:picLocks noChangeAspect="1" noChangeArrowheads="1"/>
                      </p:cNvPicPr>
                      <p:nvPr/>
                    </p:nvPicPr>
                    <p:blipFill>
                      <a:blip r:embed="rId5"/>
                      <a:srcRect/>
                      <a:stretch>
                        <a:fillRect/>
                      </a:stretch>
                    </p:blipFill>
                    <p:spPr bwMode="auto">
                      <a:xfrm>
                        <a:off x="1743075" y="2290763"/>
                        <a:ext cx="7067550" cy="1587500"/>
                      </a:xfrm>
                      <a:prstGeom prst="rect">
                        <a:avLst/>
                      </a:prstGeom>
                      <a:noFill/>
                      <a:extLst/>
                    </p:spPr>
                  </p:pic>
                </p:oleObj>
              </mc:Fallback>
            </mc:AlternateContent>
          </a:graphicData>
        </a:graphic>
      </p:graphicFrame>
    </p:spTree>
    <p:extLst>
      <p:ext uri="{BB962C8B-B14F-4D97-AF65-F5344CB8AC3E}">
        <p14:creationId xmlns:p14="http://schemas.microsoft.com/office/powerpoint/2010/main" val="143647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11566866"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Tree>
    <p:extLst>
      <p:ext uri="{BB962C8B-B14F-4D97-AF65-F5344CB8AC3E}">
        <p14:creationId xmlns:p14="http://schemas.microsoft.com/office/powerpoint/2010/main" val="558384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6000" y="2184401"/>
            <a:ext cx="8551334" cy="193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Content Placeholder 2"/>
          <p:cNvSpPr>
            <a:spLocks noGrp="1"/>
          </p:cNvSpPr>
          <p:nvPr>
            <p:ph sz="quarter" idx="10"/>
          </p:nvPr>
        </p:nvSpPr>
        <p:spPr>
          <a:xfrm>
            <a:off x="379413" y="1388226"/>
            <a:ext cx="10813520" cy="5290388"/>
          </a:xfrm>
        </p:spPr>
        <p:txBody>
          <a:bodyPr/>
          <a:lstStyle/>
          <a:p>
            <a:r>
              <a:rPr lang="en-US" dirty="0"/>
              <a:t>To generalize, keep the model simple!</a:t>
            </a:r>
          </a:p>
          <a:p>
            <a:endParaRPr lang="en-US" dirty="0"/>
          </a:p>
          <a:p>
            <a:endParaRPr lang="en-US" dirty="0"/>
          </a:p>
          <a:p>
            <a:endParaRPr lang="en-US" dirty="0"/>
          </a:p>
          <a:p>
            <a:endParaRPr lang="en-US" dirty="0"/>
          </a:p>
          <a:p>
            <a:r>
              <a:rPr lang="en-US" dirty="0"/>
              <a:t>Principle of Ockham’s Razor: Aim for a simple and accurate explanation.</a:t>
            </a:r>
          </a:p>
        </p:txBody>
      </p:sp>
      <p:graphicFrame>
        <p:nvGraphicFramePr>
          <p:cNvPr id="4" name="Object 3"/>
          <p:cNvGraphicFramePr>
            <a:graphicFrameLocks noChangeAspect="1"/>
          </p:cNvGraphicFramePr>
          <p:nvPr>
            <p:extLst>
              <p:ext uri="{D42A27DB-BD31-4B8C-83A1-F6EECF244321}">
                <p14:modId xmlns:p14="http://schemas.microsoft.com/office/powerpoint/2010/main" val="2234242891"/>
              </p:ext>
            </p:extLst>
          </p:nvPr>
        </p:nvGraphicFramePr>
        <p:xfrm>
          <a:off x="1743075" y="2290763"/>
          <a:ext cx="7067550" cy="1587500"/>
        </p:xfrm>
        <a:graphic>
          <a:graphicData uri="http://schemas.openxmlformats.org/presentationml/2006/ole">
            <mc:AlternateContent xmlns:mc="http://schemas.openxmlformats.org/markup-compatibility/2006">
              <mc:Choice xmlns:v="urn:schemas-microsoft-com:vml" Requires="v">
                <p:oleObj spid="_x0000_s304159" name="Equation" r:id="rId4" imgW="1981200" imgH="444500" progId="Equation.DSMT4">
                  <p:embed/>
                </p:oleObj>
              </mc:Choice>
              <mc:Fallback>
                <p:oleObj name="Equation" r:id="rId4" imgW="1981200" imgH="444500" progId="Equation.DSMT4">
                  <p:embed/>
                  <p:pic>
                    <p:nvPicPr>
                      <p:cNvPr id="0" name=""/>
                      <p:cNvPicPr>
                        <a:picLocks noChangeAspect="1" noChangeArrowheads="1"/>
                      </p:cNvPicPr>
                      <p:nvPr/>
                    </p:nvPicPr>
                    <p:blipFill>
                      <a:blip r:embed="rId5"/>
                      <a:srcRect/>
                      <a:stretch>
                        <a:fillRect/>
                      </a:stretch>
                    </p:blipFill>
                    <p:spPr bwMode="auto">
                      <a:xfrm>
                        <a:off x="1743075" y="2290763"/>
                        <a:ext cx="7067550" cy="1587500"/>
                      </a:xfrm>
                      <a:prstGeom prst="rect">
                        <a:avLst/>
                      </a:prstGeom>
                      <a:noFill/>
                      <a:extLst/>
                    </p:spPr>
                  </p:pic>
                </p:oleObj>
              </mc:Fallback>
            </mc:AlternateContent>
          </a:graphicData>
        </a:graphic>
      </p:graphicFrame>
    </p:spTree>
    <p:extLst>
      <p:ext uri="{BB962C8B-B14F-4D97-AF65-F5344CB8AC3E}">
        <p14:creationId xmlns:p14="http://schemas.microsoft.com/office/powerpoint/2010/main" val="3403689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798" y="2184401"/>
            <a:ext cx="9144001" cy="193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Content Placeholder 2"/>
          <p:cNvSpPr>
            <a:spLocks noGrp="1"/>
          </p:cNvSpPr>
          <p:nvPr>
            <p:ph sz="quarter" idx="10"/>
          </p:nvPr>
        </p:nvSpPr>
        <p:spPr>
          <a:xfrm>
            <a:off x="379413" y="1388226"/>
            <a:ext cx="10813520" cy="5290388"/>
          </a:xfrm>
        </p:spPr>
        <p:txBody>
          <a:bodyPr/>
          <a:lstStyle/>
          <a:p>
            <a:r>
              <a:rPr lang="en-US" dirty="0"/>
              <a:t>To generalize, keep the model simple!</a:t>
            </a:r>
          </a:p>
          <a:p>
            <a:endParaRPr lang="en-US" dirty="0"/>
          </a:p>
          <a:p>
            <a:endParaRPr lang="en-US" dirty="0"/>
          </a:p>
          <a:p>
            <a:endParaRPr lang="en-US" dirty="0"/>
          </a:p>
          <a:p>
            <a:endParaRPr lang="en-US" dirty="0"/>
          </a:p>
          <a:p>
            <a:r>
              <a:rPr lang="en-US" dirty="0"/>
              <a:t>Principle of Ockham’s Razor: Aim for a simple and accurate explanation.</a:t>
            </a:r>
          </a:p>
        </p:txBody>
      </p:sp>
      <p:graphicFrame>
        <p:nvGraphicFramePr>
          <p:cNvPr id="4" name="Object 3"/>
          <p:cNvGraphicFramePr>
            <a:graphicFrameLocks noChangeAspect="1"/>
          </p:cNvGraphicFramePr>
          <p:nvPr>
            <p:extLst>
              <p:ext uri="{D42A27DB-BD31-4B8C-83A1-F6EECF244321}">
                <p14:modId xmlns:p14="http://schemas.microsoft.com/office/powerpoint/2010/main" val="990544938"/>
              </p:ext>
            </p:extLst>
          </p:nvPr>
        </p:nvGraphicFramePr>
        <p:xfrm>
          <a:off x="1731963" y="2290763"/>
          <a:ext cx="7700962" cy="1587500"/>
        </p:xfrm>
        <a:graphic>
          <a:graphicData uri="http://schemas.openxmlformats.org/presentationml/2006/ole">
            <mc:AlternateContent xmlns:mc="http://schemas.openxmlformats.org/markup-compatibility/2006">
              <mc:Choice xmlns:v="urn:schemas-microsoft-com:vml" Requires="v">
                <p:oleObj spid="_x0000_s305183" name="Equation" r:id="rId4" imgW="2159000" imgH="444500" progId="Equation.DSMT4">
                  <p:embed/>
                </p:oleObj>
              </mc:Choice>
              <mc:Fallback>
                <p:oleObj name="Equation" r:id="rId4" imgW="2159000" imgH="444500" progId="Equation.DSMT4">
                  <p:embed/>
                  <p:pic>
                    <p:nvPicPr>
                      <p:cNvPr id="0" name=""/>
                      <p:cNvPicPr>
                        <a:picLocks noChangeAspect="1" noChangeArrowheads="1"/>
                      </p:cNvPicPr>
                      <p:nvPr/>
                    </p:nvPicPr>
                    <p:blipFill>
                      <a:blip r:embed="rId5"/>
                      <a:srcRect/>
                      <a:stretch>
                        <a:fillRect/>
                      </a:stretch>
                    </p:blipFill>
                    <p:spPr bwMode="auto">
                      <a:xfrm>
                        <a:off x="1731963" y="2290763"/>
                        <a:ext cx="7700962" cy="1587500"/>
                      </a:xfrm>
                      <a:prstGeom prst="rect">
                        <a:avLst/>
                      </a:prstGeom>
                      <a:noFill/>
                      <a:extLst/>
                    </p:spPr>
                  </p:pic>
                </p:oleObj>
              </mc:Fallback>
            </mc:AlternateContent>
          </a:graphicData>
        </a:graphic>
      </p:graphicFrame>
    </p:spTree>
    <p:extLst>
      <p:ext uri="{BB962C8B-B14F-4D97-AF65-F5344CB8AC3E}">
        <p14:creationId xmlns:p14="http://schemas.microsoft.com/office/powerpoint/2010/main" val="2716566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Basic Outline for ML</a:t>
            </a:r>
          </a:p>
        </p:txBody>
      </p:sp>
    </p:spTree>
    <p:extLst>
      <p:ext uri="{BB962C8B-B14F-4D97-AF65-F5344CB8AC3E}">
        <p14:creationId xmlns:p14="http://schemas.microsoft.com/office/powerpoint/2010/main" val="2420824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Outline for Machine Learning</a:t>
            </a:r>
          </a:p>
        </p:txBody>
      </p:sp>
      <p:graphicFrame>
        <p:nvGraphicFramePr>
          <p:cNvPr id="7" name="Object 6"/>
          <p:cNvGraphicFramePr>
            <a:graphicFrameLocks noChangeAspect="1"/>
          </p:cNvGraphicFramePr>
          <p:nvPr>
            <p:extLst>
              <p:ext uri="{D42A27DB-BD31-4B8C-83A1-F6EECF244321}">
                <p14:modId xmlns:p14="http://schemas.microsoft.com/office/powerpoint/2010/main" val="1383599934"/>
              </p:ext>
            </p:extLst>
          </p:nvPr>
        </p:nvGraphicFramePr>
        <p:xfrm>
          <a:off x="1285875" y="2762250"/>
          <a:ext cx="7740650" cy="1174750"/>
        </p:xfrm>
        <a:graphic>
          <a:graphicData uri="http://schemas.openxmlformats.org/presentationml/2006/ole">
            <mc:AlternateContent xmlns:mc="http://schemas.openxmlformats.org/markup-compatibility/2006">
              <mc:Choice xmlns:v="urn:schemas-microsoft-com:vml" Requires="v">
                <p:oleObj spid="_x0000_s263259" name="Equation" r:id="rId4" imgW="2933700" imgH="444500" progId="Equation.DSMT4">
                  <p:embed/>
                </p:oleObj>
              </mc:Choice>
              <mc:Fallback>
                <p:oleObj name="Equation" r:id="rId4" imgW="2933700" imgH="444500" progId="Equation.DSMT4">
                  <p:embed/>
                  <p:pic>
                    <p:nvPicPr>
                      <p:cNvPr id="0" name=""/>
                      <p:cNvPicPr>
                        <a:picLocks noChangeAspect="1" noChangeArrowheads="1"/>
                      </p:cNvPicPr>
                      <p:nvPr/>
                    </p:nvPicPr>
                    <p:blipFill>
                      <a:blip r:embed="rId5"/>
                      <a:srcRect/>
                      <a:stretch>
                        <a:fillRect/>
                      </a:stretch>
                    </p:blipFill>
                    <p:spPr bwMode="auto">
                      <a:xfrm>
                        <a:off x="1285875" y="2762250"/>
                        <a:ext cx="7740650" cy="1174750"/>
                      </a:xfrm>
                      <a:prstGeom prst="rect">
                        <a:avLst/>
                      </a:prstGeom>
                      <a:noFill/>
                      <a:extLst/>
                    </p:spPr>
                  </p:pic>
                </p:oleObj>
              </mc:Fallback>
            </mc:AlternateContent>
          </a:graphicData>
        </a:graphic>
      </p:graphicFrame>
      <p:sp>
        <p:nvSpPr>
          <p:cNvPr id="8" name="TextBox 7"/>
          <p:cNvSpPr txBox="1"/>
          <p:nvPr/>
        </p:nvSpPr>
        <p:spPr>
          <a:xfrm>
            <a:off x="643467" y="2167467"/>
            <a:ext cx="640830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2: Estimate coefficients / Train model:</a:t>
            </a:r>
          </a:p>
        </p:txBody>
      </p:sp>
      <p:graphicFrame>
        <p:nvGraphicFramePr>
          <p:cNvPr id="9" name="Object 8"/>
          <p:cNvGraphicFramePr>
            <a:graphicFrameLocks noChangeAspect="1"/>
          </p:cNvGraphicFramePr>
          <p:nvPr>
            <p:extLst>
              <p:ext uri="{D42A27DB-BD31-4B8C-83A1-F6EECF244321}">
                <p14:modId xmlns:p14="http://schemas.microsoft.com/office/powerpoint/2010/main" val="1550915090"/>
              </p:ext>
            </p:extLst>
          </p:nvPr>
        </p:nvGraphicFramePr>
        <p:xfrm>
          <a:off x="2746375" y="5045075"/>
          <a:ext cx="2416175" cy="603250"/>
        </p:xfrm>
        <a:graphic>
          <a:graphicData uri="http://schemas.openxmlformats.org/presentationml/2006/ole">
            <mc:AlternateContent xmlns:mc="http://schemas.openxmlformats.org/markup-compatibility/2006">
              <mc:Choice xmlns:v="urn:schemas-microsoft-com:vml" Requires="v">
                <p:oleObj spid="_x0000_s263260" name="Equation" r:id="rId6" imgW="914400" imgH="228600" progId="Equation.DSMT4">
                  <p:embed/>
                </p:oleObj>
              </mc:Choice>
              <mc:Fallback>
                <p:oleObj name="Equation" r:id="rId6" imgW="914400" imgH="228600" progId="Equation.DSMT4">
                  <p:embed/>
                  <p:pic>
                    <p:nvPicPr>
                      <p:cNvPr id="0" name=""/>
                      <p:cNvPicPr>
                        <a:picLocks noChangeAspect="1" noChangeArrowheads="1"/>
                      </p:cNvPicPr>
                      <p:nvPr/>
                    </p:nvPicPr>
                    <p:blipFill>
                      <a:blip r:embed="rId7"/>
                      <a:srcRect/>
                      <a:stretch>
                        <a:fillRect/>
                      </a:stretch>
                    </p:blipFill>
                    <p:spPr bwMode="auto">
                      <a:xfrm>
                        <a:off x="2746375" y="5045075"/>
                        <a:ext cx="2416175" cy="603250"/>
                      </a:xfrm>
                      <a:prstGeom prst="rect">
                        <a:avLst/>
                      </a:prstGeom>
                      <a:noFill/>
                      <a:extLst/>
                    </p:spPr>
                  </p:pic>
                </p:oleObj>
              </mc:Fallback>
            </mc:AlternateContent>
          </a:graphicData>
        </a:graphic>
      </p:graphicFrame>
      <p:sp>
        <p:nvSpPr>
          <p:cNvPr id="10" name="TextBox 9"/>
          <p:cNvSpPr txBox="1"/>
          <p:nvPr/>
        </p:nvSpPr>
        <p:spPr>
          <a:xfrm>
            <a:off x="643470" y="4165601"/>
            <a:ext cx="318646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3: Score model:</a:t>
            </a:r>
          </a:p>
        </p:txBody>
      </p:sp>
      <p:sp>
        <p:nvSpPr>
          <p:cNvPr id="11" name="TextBox 10"/>
          <p:cNvSpPr txBox="1"/>
          <p:nvPr/>
        </p:nvSpPr>
        <p:spPr>
          <a:xfrm>
            <a:off x="3843870" y="4165596"/>
            <a:ext cx="591700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Compute score for each x</a:t>
            </a:r>
            <a:r>
              <a:rPr lang="en-US" sz="2800" i="1" baseline="-25000" dirty="0">
                <a:solidFill>
                  <a:srgbClr val="000090"/>
                </a:solidFill>
                <a:latin typeface="Times"/>
                <a:cs typeface="Times"/>
              </a:rPr>
              <a:t>i</a:t>
            </a:r>
            <a:r>
              <a:rPr lang="en-US" sz="2800" dirty="0">
                <a:solidFill>
                  <a:srgbClr val="000090"/>
                </a:solidFill>
                <a:latin typeface="Times"/>
                <a:cs typeface="Times"/>
              </a:rPr>
              <a:t> in the test set</a:t>
            </a:r>
          </a:p>
        </p:txBody>
      </p:sp>
      <p:sp>
        <p:nvSpPr>
          <p:cNvPr id="12" name="TextBox 11"/>
          <p:cNvSpPr txBox="1"/>
          <p:nvPr/>
        </p:nvSpPr>
        <p:spPr>
          <a:xfrm>
            <a:off x="694269" y="1185335"/>
            <a:ext cx="788386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1: Split data randomly into training and test sets.</a:t>
            </a:r>
          </a:p>
        </p:txBody>
      </p:sp>
      <p:sp>
        <p:nvSpPr>
          <p:cNvPr id="13" name="TextBox 12"/>
          <p:cNvSpPr txBox="1"/>
          <p:nvPr/>
        </p:nvSpPr>
        <p:spPr>
          <a:xfrm>
            <a:off x="728139" y="5977466"/>
            <a:ext cx="3614967"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4: Evaluate model.</a:t>
            </a:r>
          </a:p>
        </p:txBody>
      </p:sp>
    </p:spTree>
    <p:extLst>
      <p:ext uri="{BB962C8B-B14F-4D97-AF65-F5344CB8AC3E}">
        <p14:creationId xmlns:p14="http://schemas.microsoft.com/office/powerpoint/2010/main" val="68137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16 at 12.2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733" y="411640"/>
            <a:ext cx="7636173" cy="6090758"/>
          </a:xfrm>
          <a:prstGeom prst="rect">
            <a:avLst/>
          </a:prstGeom>
        </p:spPr>
      </p:pic>
    </p:spTree>
    <p:extLst>
      <p:ext uri="{BB962C8B-B14F-4D97-AF65-F5344CB8AC3E}">
        <p14:creationId xmlns:p14="http://schemas.microsoft.com/office/powerpoint/2010/main" val="781912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16 at 12.2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733" y="411640"/>
            <a:ext cx="7636173" cy="6090758"/>
          </a:xfrm>
          <a:prstGeom prst="rect">
            <a:avLst/>
          </a:prstGeom>
        </p:spPr>
      </p:pic>
      <p:sp>
        <p:nvSpPr>
          <p:cNvPr id="3" name="TextBox 2"/>
          <p:cNvSpPr txBox="1"/>
          <p:nvPr/>
        </p:nvSpPr>
        <p:spPr>
          <a:xfrm>
            <a:off x="1008729" y="1744129"/>
            <a:ext cx="1870449"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Coming Up</a:t>
            </a:r>
          </a:p>
        </p:txBody>
      </p:sp>
      <p:sp>
        <p:nvSpPr>
          <p:cNvPr id="4" name="TextBox 3"/>
          <p:cNvSpPr txBox="1"/>
          <p:nvPr/>
        </p:nvSpPr>
        <p:spPr>
          <a:xfrm>
            <a:off x="9644729" y="5232395"/>
            <a:ext cx="1870449"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Coming Up</a:t>
            </a:r>
          </a:p>
        </p:txBody>
      </p:sp>
      <p:cxnSp>
        <p:nvCxnSpPr>
          <p:cNvPr id="5" name="Straight Arrow Connector 4"/>
          <p:cNvCxnSpPr/>
          <p:nvPr/>
        </p:nvCxnSpPr>
        <p:spPr>
          <a:xfrm>
            <a:off x="2404533" y="2302933"/>
            <a:ext cx="5080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1"/>
          </p:cNvCxnSpPr>
          <p:nvPr/>
        </p:nvCxnSpPr>
        <p:spPr>
          <a:xfrm flipH="1">
            <a:off x="9093200" y="5494005"/>
            <a:ext cx="551529" cy="415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320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pPr marL="0" indent="0">
              <a:buNone/>
            </a:pPr>
            <a:endParaRPr lang="en-US" i="1" dirty="0">
              <a:latin typeface="Times"/>
              <a:cs typeface="Times"/>
            </a:endParaRPr>
          </a:p>
        </p:txBody>
      </p:sp>
    </p:spTree>
    <p:extLst>
      <p:ext uri="{BB962C8B-B14F-4D97-AF65-F5344CB8AC3E}">
        <p14:creationId xmlns:p14="http://schemas.microsoft.com/office/powerpoint/2010/main" val="3075223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Logistic Regression</a:t>
            </a:r>
          </a:p>
        </p:txBody>
      </p:sp>
    </p:spTree>
    <p:extLst>
      <p:ext uri="{BB962C8B-B14F-4D97-AF65-F5344CB8AC3E}">
        <p14:creationId xmlns:p14="http://schemas.microsoft.com/office/powerpoint/2010/main" val="171694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5" name="TextBox 4"/>
          <p:cNvSpPr txBox="1"/>
          <p:nvPr/>
        </p:nvSpPr>
        <p:spPr>
          <a:xfrm>
            <a:off x="1192737" y="1918447"/>
            <a:ext cx="9661530" cy="1569660"/>
          </a:xfrm>
          <a:prstGeom prst="rect">
            <a:avLst/>
          </a:prstGeom>
          <a:noFill/>
        </p:spPr>
        <p:txBody>
          <a:bodyPr wrap="square" rtlCol="0">
            <a:spAutoFit/>
          </a:bodyPr>
          <a:lstStyle/>
          <a:p>
            <a:pPr marL="914400" lvl="1" indent="-457200">
              <a:buFont typeface="Arial"/>
              <a:buChar char="•"/>
            </a:pPr>
            <a:r>
              <a:rPr lang="en-US" sz="3200" dirty="0"/>
              <a:t>Simple</a:t>
            </a:r>
          </a:p>
          <a:p>
            <a:pPr marL="914400" lvl="1" indent="-457200">
              <a:buFont typeface="Arial"/>
              <a:buChar char="•"/>
            </a:pPr>
            <a:r>
              <a:rPr lang="en-US" sz="3200" dirty="0"/>
              <a:t>Fast</a:t>
            </a:r>
            <a:endParaRPr lang="en-US" sz="3200" i="1" dirty="0"/>
          </a:p>
          <a:p>
            <a:pPr marL="914400" lvl="1" indent="-457200">
              <a:buFont typeface="Arial"/>
              <a:buChar char="•"/>
            </a:pPr>
            <a:r>
              <a:rPr lang="en-US" sz="3200" dirty="0"/>
              <a:t>Often competes with the best ML algorithms</a:t>
            </a:r>
          </a:p>
        </p:txBody>
      </p:sp>
    </p:spTree>
    <p:extLst>
      <p:ext uri="{BB962C8B-B14F-4D97-AF65-F5344CB8AC3E}">
        <p14:creationId xmlns:p14="http://schemas.microsoft.com/office/powerpoint/2010/main" val="1505534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4" name="Title 3"/>
          <p:cNvSpPr>
            <a:spLocks noGrp="1"/>
          </p:cNvSpPr>
          <p:nvPr>
            <p:ph type="title"/>
          </p:nvPr>
        </p:nvSpPr>
        <p:spPr/>
        <p:txBody>
          <a:bodyPr/>
          <a:lstStyle/>
          <a:p>
            <a:r>
              <a:rPr lang="en-US" dirty="0"/>
              <a:t>Logistic Regression</a:t>
            </a:r>
          </a:p>
        </p:txBody>
      </p:sp>
      <p:sp>
        <p:nvSpPr>
          <p:cNvPr id="17" name="TextBox 16"/>
          <p:cNvSpPr txBox="1"/>
          <p:nvPr/>
        </p:nvSpPr>
        <p:spPr>
          <a:xfrm>
            <a:off x="7366000" y="3505202"/>
            <a:ext cx="3286051"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Regression)</a:t>
            </a:r>
          </a:p>
        </p:txBody>
      </p:sp>
      <p:graphicFrame>
        <p:nvGraphicFramePr>
          <p:cNvPr id="18" name="Object 17"/>
          <p:cNvGraphicFramePr>
            <a:graphicFrameLocks noChangeAspect="1"/>
          </p:cNvGraphicFramePr>
          <p:nvPr>
            <p:extLst>
              <p:ext uri="{D42A27DB-BD31-4B8C-83A1-F6EECF244321}">
                <p14:modId xmlns:p14="http://schemas.microsoft.com/office/powerpoint/2010/main" val="125652069"/>
              </p:ext>
            </p:extLst>
          </p:nvPr>
        </p:nvGraphicFramePr>
        <p:xfrm>
          <a:off x="4875213" y="3416300"/>
          <a:ext cx="2587625" cy="676275"/>
        </p:xfrm>
        <a:graphic>
          <a:graphicData uri="http://schemas.openxmlformats.org/presentationml/2006/ole">
            <mc:AlternateContent xmlns:mc="http://schemas.openxmlformats.org/markup-compatibility/2006">
              <mc:Choice xmlns:v="urn:schemas-microsoft-com:vml" Requires="v">
                <p:oleObj spid="_x0000_s176354" name="Equation" r:id="rId5" imgW="876300" imgH="228600" progId="Equation.DSMT4">
                  <p:embed/>
                </p:oleObj>
              </mc:Choice>
              <mc:Fallback>
                <p:oleObj name="Equation" r:id="rId5" imgW="876300" imgH="228600" progId="Equation.DSMT4">
                  <p:embed/>
                  <p:pic>
                    <p:nvPicPr>
                      <p:cNvPr id="0" name=""/>
                      <p:cNvPicPr>
                        <a:picLocks noChangeAspect="1" noChangeArrowheads="1"/>
                      </p:cNvPicPr>
                      <p:nvPr/>
                    </p:nvPicPr>
                    <p:blipFill>
                      <a:blip r:embed="rId6"/>
                      <a:srcRect/>
                      <a:stretch>
                        <a:fillRect/>
                      </a:stretch>
                    </p:blipFill>
                    <p:spPr bwMode="auto">
                      <a:xfrm>
                        <a:off x="4875213" y="3416300"/>
                        <a:ext cx="2587625" cy="676275"/>
                      </a:xfrm>
                      <a:prstGeom prst="rect">
                        <a:avLst/>
                      </a:prstGeom>
                      <a:noFill/>
                      <a:extLst/>
                    </p:spPr>
                  </p:pic>
                </p:oleObj>
              </mc:Fallback>
            </mc:AlternateContent>
          </a:graphicData>
        </a:graphic>
      </p:graphicFrame>
      <p:cxnSp>
        <p:nvCxnSpPr>
          <p:cNvPr id="19" name="Straight Arrow Connector 18"/>
          <p:cNvCxnSpPr/>
          <p:nvPr/>
        </p:nvCxnSpPr>
        <p:spPr>
          <a:xfrm>
            <a:off x="5435598" y="4080934"/>
            <a:ext cx="745069" cy="1456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1683959427"/>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76355" name="Equation" r:id="rId7" imgW="368300" imgH="203200" progId="Equation.DSMT4">
                  <p:embed/>
                </p:oleObj>
              </mc:Choice>
              <mc:Fallback>
                <p:oleObj name="Equation" r:id="rId7" imgW="368300" imgH="203200" progId="Equation.DSMT4">
                  <p:embed/>
                  <p:pic>
                    <p:nvPicPr>
                      <p:cNvPr id="0" name=""/>
                      <p:cNvPicPr>
                        <a:picLocks noChangeAspect="1" noChangeArrowheads="1"/>
                      </p:cNvPicPr>
                      <p:nvPr/>
                    </p:nvPicPr>
                    <p:blipFill>
                      <a:blip r:embed="rId8"/>
                      <a:srcRect/>
                      <a:stretch>
                        <a:fillRect/>
                      </a:stretch>
                    </p:blipFill>
                    <p:spPr bwMode="auto">
                      <a:xfrm>
                        <a:off x="8593138" y="5629275"/>
                        <a:ext cx="11033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047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79" y="950782"/>
            <a:ext cx="11711485"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16" name="TextBox 15"/>
          <p:cNvSpPr txBox="1"/>
          <p:nvPr/>
        </p:nvSpPr>
        <p:spPr>
          <a:xfrm>
            <a:off x="6211502" y="5669845"/>
            <a:ext cx="5594224" cy="954107"/>
          </a:xfrm>
          <a:prstGeom prst="rect">
            <a:avLst/>
          </a:prstGeom>
          <a:noFill/>
        </p:spPr>
        <p:txBody>
          <a:bodyPr wrap="none" rtlCol="0">
            <a:spAutoFit/>
          </a:bodyPr>
          <a:lstStyle/>
          <a:p>
            <a:r>
              <a:rPr lang="en-US" sz="2800" dirty="0"/>
              <a:t>Feature data is from 2014 and before</a:t>
            </a:r>
          </a:p>
          <a:p>
            <a:r>
              <a:rPr lang="en-US" sz="2800" dirty="0">
                <a:solidFill>
                  <a:schemeClr val="bg1"/>
                </a:solidFill>
              </a:rPr>
              <a:t>(Label is 1, it exploded in 2013) </a:t>
            </a:r>
          </a:p>
        </p:txBody>
      </p:sp>
    </p:spTree>
    <p:extLst>
      <p:ext uri="{BB962C8B-B14F-4D97-AF65-F5344CB8AC3E}">
        <p14:creationId xmlns:p14="http://schemas.microsoft.com/office/powerpoint/2010/main" val="2891690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1625600" y="1352549"/>
            <a:ext cx="9026451" cy="5321300"/>
            <a:chOff x="1625600" y="1352549"/>
            <a:chExt cx="9026451" cy="5321300"/>
          </a:xfrm>
        </p:grpSpPr>
        <p:pic>
          <p:nvPicPr>
            <p:cNvPr id="27" name="Picture 26"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17" name="TextBox 16"/>
            <p:cNvSpPr txBox="1"/>
            <p:nvPr/>
          </p:nvSpPr>
          <p:spPr>
            <a:xfrm>
              <a:off x="7366000" y="3505202"/>
              <a:ext cx="3286051"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Regression)</a:t>
              </a:r>
            </a:p>
          </p:txBody>
        </p:sp>
        <p:graphicFrame>
          <p:nvGraphicFramePr>
            <p:cNvPr id="18" name="Object 17"/>
            <p:cNvGraphicFramePr>
              <a:graphicFrameLocks noChangeAspect="1"/>
            </p:cNvGraphicFramePr>
            <p:nvPr>
              <p:extLst>
                <p:ext uri="{D42A27DB-BD31-4B8C-83A1-F6EECF244321}">
                  <p14:modId xmlns:p14="http://schemas.microsoft.com/office/powerpoint/2010/main" val="3154005962"/>
                </p:ext>
              </p:extLst>
            </p:nvPr>
          </p:nvGraphicFramePr>
          <p:xfrm>
            <a:off x="4875213" y="3416300"/>
            <a:ext cx="2587625" cy="676275"/>
          </p:xfrm>
          <a:graphic>
            <a:graphicData uri="http://schemas.openxmlformats.org/presentationml/2006/ole">
              <mc:AlternateContent xmlns:mc="http://schemas.openxmlformats.org/markup-compatibility/2006">
                <mc:Choice xmlns:v="urn:schemas-microsoft-com:vml" Requires="v">
                  <p:oleObj spid="_x0000_s227476" name="Equation" r:id="rId5" imgW="876300" imgH="228600" progId="Equation.DSMT4">
                    <p:embed/>
                  </p:oleObj>
                </mc:Choice>
                <mc:Fallback>
                  <p:oleObj name="Equation" r:id="rId5" imgW="876300" imgH="228600" progId="Equation.DSMT4">
                    <p:embed/>
                    <p:pic>
                      <p:nvPicPr>
                        <p:cNvPr id="0" name=""/>
                        <p:cNvPicPr>
                          <a:picLocks noChangeAspect="1" noChangeArrowheads="1"/>
                        </p:cNvPicPr>
                        <p:nvPr/>
                      </p:nvPicPr>
                      <p:blipFill>
                        <a:blip r:embed="rId6"/>
                        <a:srcRect/>
                        <a:stretch>
                          <a:fillRect/>
                        </a:stretch>
                      </p:blipFill>
                      <p:spPr bwMode="auto">
                        <a:xfrm>
                          <a:off x="4875213" y="3416300"/>
                          <a:ext cx="2587625" cy="676275"/>
                        </a:xfrm>
                        <a:prstGeom prst="rect">
                          <a:avLst/>
                        </a:prstGeom>
                        <a:noFill/>
                        <a:extLst/>
                      </p:spPr>
                    </p:pic>
                  </p:oleObj>
                </mc:Fallback>
              </mc:AlternateContent>
            </a:graphicData>
          </a:graphic>
        </p:graphicFrame>
        <p:cxnSp>
          <p:nvCxnSpPr>
            <p:cNvPr id="19" name="Straight Arrow Connector 18"/>
            <p:cNvCxnSpPr/>
            <p:nvPr/>
          </p:nvCxnSpPr>
          <p:spPr>
            <a:xfrm>
              <a:off x="5435598" y="4080934"/>
              <a:ext cx="745069" cy="1456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3296153367"/>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227477" name="Equation" r:id="rId7" imgW="368300" imgH="203200" progId="Equation.DSMT4">
                    <p:embed/>
                  </p:oleObj>
                </mc:Choice>
                <mc:Fallback>
                  <p:oleObj name="Equation" r:id="rId7" imgW="368300" imgH="203200" progId="Equation.DSMT4">
                    <p:embed/>
                    <p:pic>
                      <p:nvPicPr>
                        <p:cNvPr id="0" name=""/>
                        <p:cNvPicPr>
                          <a:picLocks noChangeAspect="1" noChangeArrowheads="1"/>
                        </p:cNvPicPr>
                        <p:nvPr/>
                      </p:nvPicPr>
                      <p:blipFill>
                        <a:blip r:embed="rId8"/>
                        <a:srcRect/>
                        <a:stretch>
                          <a:fillRect/>
                        </a:stretch>
                      </p:blipFill>
                      <p:spPr bwMode="auto">
                        <a:xfrm>
                          <a:off x="8593138" y="5629275"/>
                          <a:ext cx="11033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1075193439"/>
              </p:ext>
            </p:extLst>
          </p:nvPr>
        </p:nvGraphicFramePr>
        <p:xfrm>
          <a:off x="5926666" y="285221"/>
          <a:ext cx="4649788" cy="1314450"/>
        </p:xfrm>
        <a:graphic>
          <a:graphicData uri="http://schemas.openxmlformats.org/presentationml/2006/ole">
            <mc:AlternateContent xmlns:mc="http://schemas.openxmlformats.org/markup-compatibility/2006">
              <mc:Choice xmlns:v="urn:schemas-microsoft-com:vml" Requires="v">
                <p:oleObj spid="_x0000_s227478" name="Equation" r:id="rId9" imgW="1574800" imgH="444500" progId="Equation.DSMT4">
                  <p:embed/>
                </p:oleObj>
              </mc:Choice>
              <mc:Fallback>
                <p:oleObj name="Equation" r:id="rId9" imgW="1574800" imgH="444500" progId="Equation.DSMT4">
                  <p:embed/>
                  <p:pic>
                    <p:nvPicPr>
                      <p:cNvPr id="0" name=""/>
                      <p:cNvPicPr>
                        <a:picLocks noChangeAspect="1" noChangeArrowheads="1"/>
                      </p:cNvPicPr>
                      <p:nvPr/>
                    </p:nvPicPr>
                    <p:blipFill>
                      <a:blip r:embed="rId10"/>
                      <a:srcRect/>
                      <a:stretch>
                        <a:fillRect/>
                      </a:stretch>
                    </p:blipFill>
                    <p:spPr bwMode="auto">
                      <a:xfrm>
                        <a:off x="5926666" y="285221"/>
                        <a:ext cx="4649788" cy="1314450"/>
                      </a:xfrm>
                      <a:prstGeom prst="rect">
                        <a:avLst/>
                      </a:prstGeom>
                      <a:noFill/>
                      <a:extLst/>
                    </p:spPr>
                  </p:pic>
                </p:oleObj>
              </mc:Fallback>
            </mc:AlternateContent>
          </a:graphicData>
        </a:graphic>
      </p:graphicFrame>
    </p:spTree>
    <p:extLst>
      <p:ext uri="{BB962C8B-B14F-4D97-AF65-F5344CB8AC3E}">
        <p14:creationId xmlns:p14="http://schemas.microsoft.com/office/powerpoint/2010/main" val="315410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50000" y="50000"/>
                                    </p:animScale>
                                  </p:childTnLst>
                                </p:cTn>
                              </p:par>
                              <p:par>
                                <p:cTn id="7" presetID="0" presetClass="path" presetSubtype="0" accel="50000" decel="50000" fill="hold" nodeType="withEffect">
                                  <p:stCondLst>
                                    <p:cond delay="0"/>
                                  </p:stCondLst>
                                  <p:childTnLst>
                                    <p:animMotion origin="layout" path="M 4.375E-6 4.81481E-6 L -0.34154 0.21226 " pathEditMode="relative" rAng="0" ptsTypes="AA">
                                      <p:cBhvr>
                                        <p:cTn id="8" dur="2000" fill="hold"/>
                                        <p:tgtEl>
                                          <p:spTgt spid="2"/>
                                        </p:tgtEl>
                                        <p:attrNameLst>
                                          <p:attrName>ppt_x</p:attrName>
                                          <p:attrName>ppt_y</p:attrName>
                                        </p:attrNameLst>
                                      </p:cBhvr>
                                      <p:rCtr x="-17083" y="10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aphicFrame>
        <p:nvGraphicFramePr>
          <p:cNvPr id="6" name="Object 5"/>
          <p:cNvGraphicFramePr>
            <a:graphicFrameLocks noChangeAspect="1"/>
          </p:cNvGraphicFramePr>
          <p:nvPr>
            <p:extLst>
              <p:ext uri="{D42A27DB-BD31-4B8C-83A1-F6EECF244321}">
                <p14:modId xmlns:p14="http://schemas.microsoft.com/office/powerpoint/2010/main" val="1720860443"/>
              </p:ext>
            </p:extLst>
          </p:nvPr>
        </p:nvGraphicFramePr>
        <p:xfrm>
          <a:off x="1444625" y="2971800"/>
          <a:ext cx="8596842" cy="1825028"/>
        </p:xfrm>
        <a:graphic>
          <a:graphicData uri="http://schemas.openxmlformats.org/presentationml/2006/ole">
            <mc:AlternateContent xmlns:mc="http://schemas.openxmlformats.org/markup-compatibility/2006">
              <mc:Choice xmlns:v="urn:schemas-microsoft-com:vml" Requires="v">
                <p:oleObj spid="_x0000_s235619" name="Equation" r:id="rId4" imgW="3238500" imgH="685800" progId="Equation.DSMT4">
                  <p:embed/>
                </p:oleObj>
              </mc:Choice>
              <mc:Fallback>
                <p:oleObj name="Equation" r:id="rId4" imgW="3238500" imgH="685800" progId="Equation.DSMT4">
                  <p:embed/>
                  <p:pic>
                    <p:nvPicPr>
                      <p:cNvPr id="0" name=""/>
                      <p:cNvPicPr>
                        <a:picLocks noChangeAspect="1" noChangeArrowheads="1"/>
                      </p:cNvPicPr>
                      <p:nvPr/>
                    </p:nvPicPr>
                    <p:blipFill>
                      <a:blip r:embed="rId5"/>
                      <a:srcRect/>
                      <a:stretch>
                        <a:fillRect/>
                      </a:stretch>
                    </p:blipFill>
                    <p:spPr bwMode="auto">
                      <a:xfrm>
                        <a:off x="1444625" y="2971800"/>
                        <a:ext cx="8596842" cy="1825028"/>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54115112"/>
              </p:ext>
            </p:extLst>
          </p:nvPr>
        </p:nvGraphicFramePr>
        <p:xfrm>
          <a:off x="1135063" y="1454150"/>
          <a:ext cx="4649787" cy="1314450"/>
        </p:xfrm>
        <a:graphic>
          <a:graphicData uri="http://schemas.openxmlformats.org/presentationml/2006/ole">
            <mc:AlternateContent xmlns:mc="http://schemas.openxmlformats.org/markup-compatibility/2006">
              <mc:Choice xmlns:v="urn:schemas-microsoft-com:vml" Requires="v">
                <p:oleObj spid="_x0000_s235620" name="Equation" r:id="rId6" imgW="1574800" imgH="444500" progId="Equation.DSMT4">
                  <p:embed/>
                </p:oleObj>
              </mc:Choice>
              <mc:Fallback>
                <p:oleObj name="Equation" r:id="rId6" imgW="1574800" imgH="444500" progId="Equation.DSMT4">
                  <p:embed/>
                  <p:pic>
                    <p:nvPicPr>
                      <p:cNvPr id="0" name=""/>
                      <p:cNvPicPr>
                        <a:picLocks noChangeAspect="1" noChangeArrowheads="1"/>
                      </p:cNvPicPr>
                      <p:nvPr/>
                    </p:nvPicPr>
                    <p:blipFill>
                      <a:blip r:embed="rId7"/>
                      <a:srcRect/>
                      <a:stretch>
                        <a:fillRect/>
                      </a:stretch>
                    </p:blipFill>
                    <p:spPr bwMode="auto">
                      <a:xfrm>
                        <a:off x="1135063" y="1454150"/>
                        <a:ext cx="4649787" cy="1314450"/>
                      </a:xfrm>
                      <a:prstGeom prst="rect">
                        <a:avLst/>
                      </a:prstGeom>
                      <a:noFill/>
                      <a:extLst/>
                    </p:spPr>
                  </p:pic>
                </p:oleObj>
              </mc:Fallback>
            </mc:AlternateContent>
          </a:graphicData>
        </a:graphic>
      </p:graphicFrame>
    </p:spTree>
    <p:extLst>
      <p:ext uri="{BB962C8B-B14F-4D97-AF65-F5344CB8AC3E}">
        <p14:creationId xmlns:p14="http://schemas.microsoft.com/office/powerpoint/2010/main" val="4050909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aphicFrame>
        <p:nvGraphicFramePr>
          <p:cNvPr id="3" name="Object 2"/>
          <p:cNvGraphicFramePr>
            <a:graphicFrameLocks noChangeAspect="1"/>
          </p:cNvGraphicFramePr>
          <p:nvPr>
            <p:extLst>
              <p:ext uri="{D42A27DB-BD31-4B8C-83A1-F6EECF244321}">
                <p14:modId xmlns:p14="http://schemas.microsoft.com/office/powerpoint/2010/main" val="3916502858"/>
              </p:ext>
            </p:extLst>
          </p:nvPr>
        </p:nvGraphicFramePr>
        <p:xfrm>
          <a:off x="1135063" y="1454150"/>
          <a:ext cx="4649787" cy="1314450"/>
        </p:xfrm>
        <a:graphic>
          <a:graphicData uri="http://schemas.openxmlformats.org/presentationml/2006/ole">
            <mc:AlternateContent xmlns:mc="http://schemas.openxmlformats.org/markup-compatibility/2006">
              <mc:Choice xmlns:v="urn:schemas-microsoft-com:vml" Requires="v">
                <p:oleObj spid="_x0000_s236688" name="Equation" r:id="rId4" imgW="1574800" imgH="444500" progId="Equation.DSMT4">
                  <p:embed/>
                </p:oleObj>
              </mc:Choice>
              <mc:Fallback>
                <p:oleObj name="Equation" r:id="rId4" imgW="1574800" imgH="444500" progId="Equation.DSMT4">
                  <p:embed/>
                  <p:pic>
                    <p:nvPicPr>
                      <p:cNvPr id="0" name=""/>
                      <p:cNvPicPr>
                        <a:picLocks noChangeAspect="1" noChangeArrowheads="1"/>
                      </p:cNvPicPr>
                      <p:nvPr/>
                    </p:nvPicPr>
                    <p:blipFill>
                      <a:blip r:embed="rId5"/>
                      <a:srcRect/>
                      <a:stretch>
                        <a:fillRect/>
                      </a:stretch>
                    </p:blipFill>
                    <p:spPr bwMode="auto">
                      <a:xfrm>
                        <a:off x="1135063" y="1454150"/>
                        <a:ext cx="4649787" cy="1314450"/>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83462593"/>
              </p:ext>
            </p:extLst>
          </p:nvPr>
        </p:nvGraphicFramePr>
        <p:xfrm>
          <a:off x="1444625" y="2971800"/>
          <a:ext cx="8596842" cy="1825028"/>
        </p:xfrm>
        <a:graphic>
          <a:graphicData uri="http://schemas.openxmlformats.org/presentationml/2006/ole">
            <mc:AlternateContent xmlns:mc="http://schemas.openxmlformats.org/markup-compatibility/2006">
              <mc:Choice xmlns:v="urn:schemas-microsoft-com:vml" Requires="v">
                <p:oleObj spid="_x0000_s236689" name="Equation" r:id="rId6" imgW="3238500" imgH="685800" progId="Equation.DSMT4">
                  <p:embed/>
                </p:oleObj>
              </mc:Choice>
              <mc:Fallback>
                <p:oleObj name="Equation" r:id="rId6" imgW="3238500" imgH="685800" progId="Equation.DSMT4">
                  <p:embed/>
                  <p:pic>
                    <p:nvPicPr>
                      <p:cNvPr id="0" name=""/>
                      <p:cNvPicPr>
                        <a:picLocks noChangeAspect="1" noChangeArrowheads="1"/>
                      </p:cNvPicPr>
                      <p:nvPr/>
                    </p:nvPicPr>
                    <p:blipFill>
                      <a:blip r:embed="rId7"/>
                      <a:srcRect/>
                      <a:stretch>
                        <a:fillRect/>
                      </a:stretch>
                    </p:blipFill>
                    <p:spPr bwMode="auto">
                      <a:xfrm>
                        <a:off x="1444625" y="2971800"/>
                        <a:ext cx="8596842" cy="1825028"/>
                      </a:xfrm>
                      <a:prstGeom prst="rect">
                        <a:avLst/>
                      </a:prstGeom>
                      <a:noFill/>
                      <a:extLst/>
                    </p:spPr>
                  </p:pic>
                </p:oleObj>
              </mc:Fallback>
            </mc:AlternateContent>
          </a:graphicData>
        </a:graphic>
      </p:graphicFrame>
      <p:grpSp>
        <p:nvGrpSpPr>
          <p:cNvPr id="2" name="Group 1"/>
          <p:cNvGrpSpPr/>
          <p:nvPr/>
        </p:nvGrpSpPr>
        <p:grpSpPr>
          <a:xfrm>
            <a:off x="2709333" y="4859867"/>
            <a:ext cx="6146800" cy="1744133"/>
            <a:chOff x="2709333" y="4859867"/>
            <a:chExt cx="6146800" cy="1744133"/>
          </a:xfrm>
        </p:grpSpPr>
        <p:sp>
          <p:nvSpPr>
            <p:cNvPr id="7" name="Rectangle 6"/>
            <p:cNvSpPr/>
            <p:nvPr/>
          </p:nvSpPr>
          <p:spPr>
            <a:xfrm>
              <a:off x="2709333" y="4859867"/>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90214286"/>
                </p:ext>
              </p:extLst>
            </p:nvPr>
          </p:nvGraphicFramePr>
          <p:xfrm>
            <a:off x="3017308" y="5077884"/>
            <a:ext cx="5662613" cy="1314450"/>
          </p:xfrm>
          <a:graphic>
            <a:graphicData uri="http://schemas.openxmlformats.org/presentationml/2006/ole">
              <mc:AlternateContent xmlns:mc="http://schemas.openxmlformats.org/markup-compatibility/2006">
                <mc:Choice xmlns:v="urn:schemas-microsoft-com:vml" Requires="v">
                  <p:oleObj spid="_x0000_s236690" name="Equation" r:id="rId8" imgW="1917700" imgH="444500" progId="Equation.DSMT4">
                    <p:embed/>
                  </p:oleObj>
                </mc:Choice>
                <mc:Fallback>
                  <p:oleObj name="Equation" r:id="rId8" imgW="1917700" imgH="444500" progId="Equation.DSMT4">
                    <p:embed/>
                    <p:pic>
                      <p:nvPicPr>
                        <p:cNvPr id="0" name=""/>
                        <p:cNvPicPr>
                          <a:picLocks noChangeAspect="1" noChangeArrowheads="1"/>
                        </p:cNvPicPr>
                        <p:nvPr/>
                      </p:nvPicPr>
                      <p:blipFill>
                        <a:blip r:embed="rId9"/>
                        <a:srcRect/>
                        <a:stretch>
                          <a:fillRect/>
                        </a:stretch>
                      </p:blipFill>
                      <p:spPr bwMode="auto">
                        <a:xfrm>
                          <a:off x="3017308" y="5077884"/>
                          <a:ext cx="5662613" cy="1314450"/>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205170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2709333" y="4859867"/>
            <a:ext cx="6146800" cy="1744133"/>
            <a:chOff x="2709333" y="4859867"/>
            <a:chExt cx="6146800" cy="1744133"/>
          </a:xfrm>
        </p:grpSpPr>
        <p:sp>
          <p:nvSpPr>
            <p:cNvPr id="7" name="Rectangle 6"/>
            <p:cNvSpPr/>
            <p:nvPr/>
          </p:nvSpPr>
          <p:spPr>
            <a:xfrm>
              <a:off x="2709333" y="4859867"/>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74112844"/>
                </p:ext>
              </p:extLst>
            </p:nvPr>
          </p:nvGraphicFramePr>
          <p:xfrm>
            <a:off x="3017308" y="5077884"/>
            <a:ext cx="5662613" cy="1314450"/>
          </p:xfrm>
          <a:graphic>
            <a:graphicData uri="http://schemas.openxmlformats.org/presentationml/2006/ole">
              <mc:AlternateContent xmlns:mc="http://schemas.openxmlformats.org/markup-compatibility/2006">
                <mc:Choice xmlns:v="urn:schemas-microsoft-com:vml" Requires="v">
                  <p:oleObj spid="_x0000_s237621"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3017308" y="5077884"/>
                          <a:ext cx="5662613" cy="1314450"/>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2645877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521478307"/>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38645"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074766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793686930"/>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306206"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sp>
        <p:nvSpPr>
          <p:cNvPr id="3" name="TextBox 2"/>
          <p:cNvSpPr txBox="1"/>
          <p:nvPr/>
        </p:nvSpPr>
        <p:spPr>
          <a:xfrm>
            <a:off x="2844800" y="2810933"/>
            <a:ext cx="4742454" cy="707886"/>
          </a:xfrm>
          <a:prstGeom prst="rect">
            <a:avLst/>
          </a:prstGeom>
          <a:noFill/>
        </p:spPr>
        <p:txBody>
          <a:bodyPr wrap="none" rtlCol="0">
            <a:spAutoFit/>
          </a:bodyPr>
          <a:lstStyle/>
          <a:p>
            <a:r>
              <a:rPr lang="en-US" sz="4000" dirty="0"/>
              <a:t>(Another perspective)</a:t>
            </a:r>
          </a:p>
        </p:txBody>
      </p:sp>
    </p:spTree>
    <p:extLst>
      <p:ext uri="{BB962C8B-B14F-4D97-AF65-F5344CB8AC3E}">
        <p14:creationId xmlns:p14="http://schemas.microsoft.com/office/powerpoint/2010/main" val="2241394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583410925"/>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39668"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pic>
        <p:nvPicPr>
          <p:cNvPr id="8" name="Picture 7" descr="Screen Shot 2016-03-16 at 10.27.2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4934" y="1651001"/>
            <a:ext cx="5194300" cy="4140200"/>
          </a:xfrm>
          <a:prstGeom prst="rect">
            <a:avLst/>
          </a:prstGeom>
        </p:spPr>
      </p:pic>
    </p:spTree>
    <p:extLst>
      <p:ext uri="{BB962C8B-B14F-4D97-AF65-F5344CB8AC3E}">
        <p14:creationId xmlns:p14="http://schemas.microsoft.com/office/powerpoint/2010/main" val="2449204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6585305"/>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0778"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pic>
        <p:nvPicPr>
          <p:cNvPr id="8" name="Picture 7" descr="Screen Shot 2016-03-16 at 10.27.2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4934" y="1651001"/>
            <a:ext cx="5194300" cy="4140200"/>
          </a:xfrm>
          <a:prstGeom prst="rect">
            <a:avLst/>
          </a:prstGeom>
        </p:spPr>
      </p:pic>
      <p:sp>
        <p:nvSpPr>
          <p:cNvPr id="9" name="TextBox 8"/>
          <p:cNvSpPr txBox="1"/>
          <p:nvPr/>
        </p:nvSpPr>
        <p:spPr>
          <a:xfrm>
            <a:off x="6976534" y="2810936"/>
            <a:ext cx="272798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Function</a:t>
            </a:r>
          </a:p>
        </p:txBody>
      </p:sp>
      <p:graphicFrame>
        <p:nvGraphicFramePr>
          <p:cNvPr id="12" name="Object 11"/>
          <p:cNvGraphicFramePr>
            <a:graphicFrameLocks noChangeAspect="1"/>
          </p:cNvGraphicFramePr>
          <p:nvPr>
            <p:extLst>
              <p:ext uri="{D42A27DB-BD31-4B8C-83A1-F6EECF244321}">
                <p14:modId xmlns:p14="http://schemas.microsoft.com/office/powerpoint/2010/main" val="2168388339"/>
              </p:ext>
            </p:extLst>
          </p:nvPr>
        </p:nvGraphicFramePr>
        <p:xfrm>
          <a:off x="4998508" y="1931988"/>
          <a:ext cx="1125538" cy="1238250"/>
        </p:xfrm>
        <a:graphic>
          <a:graphicData uri="http://schemas.openxmlformats.org/presentationml/2006/ole">
            <mc:AlternateContent xmlns:mc="http://schemas.openxmlformats.org/markup-compatibility/2006">
              <mc:Choice xmlns:v="urn:schemas-microsoft-com:vml" Requires="v">
                <p:oleObj spid="_x0000_s240779" name="Equation" r:id="rId7" imgW="381000" imgH="419100" progId="Equation.DSMT4">
                  <p:embed/>
                </p:oleObj>
              </mc:Choice>
              <mc:Fallback>
                <p:oleObj name="Equation" r:id="rId7" imgW="381000" imgH="419100" progId="Equation.DSMT4">
                  <p:embed/>
                  <p:pic>
                    <p:nvPicPr>
                      <p:cNvPr id="0" name=""/>
                      <p:cNvPicPr>
                        <a:picLocks noChangeAspect="1" noChangeArrowheads="1"/>
                      </p:cNvPicPr>
                      <p:nvPr/>
                    </p:nvPicPr>
                    <p:blipFill>
                      <a:blip r:embed="rId8"/>
                      <a:srcRect/>
                      <a:stretch>
                        <a:fillRect/>
                      </a:stretch>
                    </p:blipFill>
                    <p:spPr bwMode="auto">
                      <a:xfrm>
                        <a:off x="4998508" y="1931988"/>
                        <a:ext cx="1125538"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650907849"/>
              </p:ext>
            </p:extLst>
          </p:nvPr>
        </p:nvGraphicFramePr>
        <p:xfrm>
          <a:off x="8256588" y="5222875"/>
          <a:ext cx="300037" cy="412750"/>
        </p:xfrm>
        <a:graphic>
          <a:graphicData uri="http://schemas.openxmlformats.org/presentationml/2006/ole">
            <mc:AlternateContent xmlns:mc="http://schemas.openxmlformats.org/markup-compatibility/2006">
              <mc:Choice xmlns:v="urn:schemas-microsoft-com:vml" Requires="v">
                <p:oleObj spid="_x0000_s240780" name="Equation" r:id="rId9" imgW="101600" imgH="139700" progId="Equation.DSMT4">
                  <p:embed/>
                </p:oleObj>
              </mc:Choice>
              <mc:Fallback>
                <p:oleObj name="Equation" r:id="rId9" imgW="101600" imgH="139700" progId="Equation.DSMT4">
                  <p:embed/>
                  <p:pic>
                    <p:nvPicPr>
                      <p:cNvPr id="0" name=""/>
                      <p:cNvPicPr>
                        <a:picLocks noChangeAspect="1" noChangeArrowheads="1"/>
                      </p:cNvPicPr>
                      <p:nvPr/>
                    </p:nvPicPr>
                    <p:blipFill>
                      <a:blip r:embed="rId10"/>
                      <a:srcRect/>
                      <a:stretch>
                        <a:fillRect/>
                      </a:stretch>
                    </p:blipFill>
                    <p:spPr bwMode="auto">
                      <a:xfrm>
                        <a:off x="8256588" y="5222875"/>
                        <a:ext cx="300037" cy="412750"/>
                      </a:xfrm>
                      <a:prstGeom prst="rect">
                        <a:avLst/>
                      </a:prstGeom>
                      <a:noFill/>
                      <a:extLst/>
                    </p:spPr>
                  </p:pic>
                </p:oleObj>
              </mc:Fallback>
            </mc:AlternateContent>
          </a:graphicData>
        </a:graphic>
      </p:graphicFrame>
    </p:spTree>
    <p:extLst>
      <p:ext uri="{BB962C8B-B14F-4D97-AF65-F5344CB8AC3E}">
        <p14:creationId xmlns:p14="http://schemas.microsoft.com/office/powerpoint/2010/main" val="2340960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531132534"/>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1808"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sp>
        <p:nvSpPr>
          <p:cNvPr id="10" name="TextBox 9"/>
          <p:cNvSpPr txBox="1"/>
          <p:nvPr/>
        </p:nvSpPr>
        <p:spPr>
          <a:xfrm>
            <a:off x="6976534" y="2810936"/>
            <a:ext cx="272798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Function</a:t>
            </a:r>
          </a:p>
        </p:txBody>
      </p:sp>
      <p:graphicFrame>
        <p:nvGraphicFramePr>
          <p:cNvPr id="11" name="Object 10"/>
          <p:cNvGraphicFramePr>
            <a:graphicFrameLocks noChangeAspect="1"/>
          </p:cNvGraphicFramePr>
          <p:nvPr>
            <p:extLst>
              <p:ext uri="{D42A27DB-BD31-4B8C-83A1-F6EECF244321}">
                <p14:modId xmlns:p14="http://schemas.microsoft.com/office/powerpoint/2010/main" val="4030564241"/>
              </p:ext>
            </p:extLst>
          </p:nvPr>
        </p:nvGraphicFramePr>
        <p:xfrm>
          <a:off x="4998508" y="1931988"/>
          <a:ext cx="1125538" cy="1238250"/>
        </p:xfrm>
        <a:graphic>
          <a:graphicData uri="http://schemas.openxmlformats.org/presentationml/2006/ole">
            <mc:AlternateContent xmlns:mc="http://schemas.openxmlformats.org/markup-compatibility/2006">
              <mc:Choice xmlns:v="urn:schemas-microsoft-com:vml" Requires="v">
                <p:oleObj spid="_x0000_s241809" name="Equation" r:id="rId6" imgW="381000" imgH="419100" progId="Equation.DSMT4">
                  <p:embed/>
                </p:oleObj>
              </mc:Choice>
              <mc:Fallback>
                <p:oleObj name="Equation" r:id="rId6" imgW="381000" imgH="419100" progId="Equation.DSMT4">
                  <p:embed/>
                  <p:pic>
                    <p:nvPicPr>
                      <p:cNvPr id="0" name=""/>
                      <p:cNvPicPr>
                        <a:picLocks noChangeAspect="1" noChangeArrowheads="1"/>
                      </p:cNvPicPr>
                      <p:nvPr/>
                    </p:nvPicPr>
                    <p:blipFill>
                      <a:blip r:embed="rId7"/>
                      <a:srcRect/>
                      <a:stretch>
                        <a:fillRect/>
                      </a:stretch>
                    </p:blipFill>
                    <p:spPr bwMode="auto">
                      <a:xfrm>
                        <a:off x="4998508" y="1931988"/>
                        <a:ext cx="1125538" cy="1238250"/>
                      </a:xfrm>
                      <a:prstGeom prst="rect">
                        <a:avLst/>
                      </a:prstGeom>
                      <a:noFill/>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773966018"/>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1810"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spTree>
    <p:extLst>
      <p:ext uri="{BB962C8B-B14F-4D97-AF65-F5344CB8AC3E}">
        <p14:creationId xmlns:p14="http://schemas.microsoft.com/office/powerpoint/2010/main" val="1319204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591232798"/>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8229"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12" name="Object 11"/>
          <p:cNvGraphicFramePr>
            <a:graphicFrameLocks noChangeAspect="1"/>
          </p:cNvGraphicFramePr>
          <p:nvPr>
            <p:extLst>
              <p:ext uri="{D42A27DB-BD31-4B8C-83A1-F6EECF244321}">
                <p14:modId xmlns:p14="http://schemas.microsoft.com/office/powerpoint/2010/main" val="1140564587"/>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58230" name="Equation" r:id="rId6" imgW="1498600" imgH="419100" progId="Equation.DSMT4">
                  <p:embed/>
                </p:oleObj>
              </mc:Choice>
              <mc:Fallback>
                <p:oleObj name="Equation" r:id="rId6" imgW="1498600" imgH="419100" progId="Equation.DSMT4">
                  <p:embed/>
                  <p:pic>
                    <p:nvPicPr>
                      <p:cNvPr id="0" name=""/>
                      <p:cNvPicPr>
                        <a:picLocks noChangeAspect="1" noChangeArrowheads="1"/>
                      </p:cNvPicPr>
                      <p:nvPr/>
                    </p:nvPicPr>
                    <p:blipFill>
                      <a:blip r:embed="rId7"/>
                      <a:srcRect/>
                      <a:stretch>
                        <a:fillRect/>
                      </a:stretch>
                    </p:blipFill>
                    <p:spPr bwMode="auto">
                      <a:xfrm>
                        <a:off x="3280307" y="4032250"/>
                        <a:ext cx="4429125" cy="1238250"/>
                      </a:xfrm>
                      <a:prstGeom prst="rect">
                        <a:avLst/>
                      </a:prstGeom>
                      <a:noFill/>
                      <a:extLst/>
                    </p:spPr>
                  </p:pic>
                </p:oleObj>
              </mc:Fallback>
            </mc:AlternateContent>
          </a:graphicData>
        </a:graphic>
      </p:graphicFrame>
      <p:sp>
        <p:nvSpPr>
          <p:cNvPr id="10" name="TextBox 9"/>
          <p:cNvSpPr txBox="1"/>
          <p:nvPr/>
        </p:nvSpPr>
        <p:spPr>
          <a:xfrm>
            <a:off x="6976534" y="2810936"/>
            <a:ext cx="272798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Function</a:t>
            </a:r>
          </a:p>
        </p:txBody>
      </p:sp>
      <p:graphicFrame>
        <p:nvGraphicFramePr>
          <p:cNvPr id="11" name="Object 10"/>
          <p:cNvGraphicFramePr>
            <a:graphicFrameLocks noChangeAspect="1"/>
          </p:cNvGraphicFramePr>
          <p:nvPr>
            <p:extLst>
              <p:ext uri="{D42A27DB-BD31-4B8C-83A1-F6EECF244321}">
                <p14:modId xmlns:p14="http://schemas.microsoft.com/office/powerpoint/2010/main" val="1467791679"/>
              </p:ext>
            </p:extLst>
          </p:nvPr>
        </p:nvGraphicFramePr>
        <p:xfrm>
          <a:off x="4998508" y="1931988"/>
          <a:ext cx="1125538" cy="1238250"/>
        </p:xfrm>
        <a:graphic>
          <a:graphicData uri="http://schemas.openxmlformats.org/presentationml/2006/ole">
            <mc:AlternateContent xmlns:mc="http://schemas.openxmlformats.org/markup-compatibility/2006">
              <mc:Choice xmlns:v="urn:schemas-microsoft-com:vml" Requires="v">
                <p:oleObj spid="_x0000_s258231" name="Equation" r:id="rId8" imgW="381000" imgH="419100" progId="Equation.DSMT4">
                  <p:embed/>
                </p:oleObj>
              </mc:Choice>
              <mc:Fallback>
                <p:oleObj name="Equation" r:id="rId8" imgW="381000" imgH="419100" progId="Equation.DSMT4">
                  <p:embed/>
                  <p:pic>
                    <p:nvPicPr>
                      <p:cNvPr id="0" name=""/>
                      <p:cNvPicPr>
                        <a:picLocks noChangeAspect="1" noChangeArrowheads="1"/>
                      </p:cNvPicPr>
                      <p:nvPr/>
                    </p:nvPicPr>
                    <p:blipFill>
                      <a:blip r:embed="rId9"/>
                      <a:srcRect/>
                      <a:stretch>
                        <a:fillRect/>
                      </a:stretch>
                    </p:blipFill>
                    <p:spPr bwMode="auto">
                      <a:xfrm>
                        <a:off x="4998508" y="1931988"/>
                        <a:ext cx="1125538" cy="1238250"/>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9324765"/>
              </p:ext>
            </p:extLst>
          </p:nvPr>
        </p:nvGraphicFramePr>
        <p:xfrm>
          <a:off x="8382530" y="3553354"/>
          <a:ext cx="1929870" cy="1007558"/>
        </p:xfrm>
        <a:graphic>
          <a:graphicData uri="http://schemas.openxmlformats.org/presentationml/2006/ole">
            <mc:AlternateContent xmlns:mc="http://schemas.openxmlformats.org/markup-compatibility/2006">
              <mc:Choice xmlns:v="urn:schemas-microsoft-com:vml" Requires="v">
                <p:oleObj spid="_x0000_s258232" name="Equation" r:id="rId10" imgW="876300" imgH="457200" progId="Equation.DSMT4">
                  <p:embed/>
                </p:oleObj>
              </mc:Choice>
              <mc:Fallback>
                <p:oleObj name="Equation" r:id="rId10" imgW="876300" imgH="457200" progId="Equation.DSMT4">
                  <p:embed/>
                  <p:pic>
                    <p:nvPicPr>
                      <p:cNvPr id="0" name=""/>
                      <p:cNvPicPr>
                        <a:picLocks noChangeAspect="1" noChangeArrowheads="1"/>
                      </p:cNvPicPr>
                      <p:nvPr/>
                    </p:nvPicPr>
                    <p:blipFill>
                      <a:blip r:embed="rId11"/>
                      <a:srcRect/>
                      <a:stretch>
                        <a:fillRect/>
                      </a:stretch>
                    </p:blipFill>
                    <p:spPr bwMode="auto">
                      <a:xfrm>
                        <a:off x="8382530" y="3553354"/>
                        <a:ext cx="1929870" cy="1007558"/>
                      </a:xfrm>
                      <a:prstGeom prst="rect">
                        <a:avLst/>
                      </a:prstGeom>
                      <a:noFill/>
                      <a:extLst/>
                    </p:spPr>
                  </p:pic>
                </p:oleObj>
              </mc:Fallback>
            </mc:AlternateContent>
          </a:graphicData>
        </a:graphic>
      </p:graphicFrame>
      <p:cxnSp>
        <p:nvCxnSpPr>
          <p:cNvPr id="5" name="Straight Arrow Connector 4"/>
          <p:cNvCxnSpPr/>
          <p:nvPr/>
        </p:nvCxnSpPr>
        <p:spPr>
          <a:xfrm flipH="1">
            <a:off x="7450669" y="4114800"/>
            <a:ext cx="863598" cy="135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31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11468646"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16" name="TextBox 15"/>
          <p:cNvSpPr txBox="1"/>
          <p:nvPr/>
        </p:nvSpPr>
        <p:spPr>
          <a:xfrm>
            <a:off x="6211502" y="5669845"/>
            <a:ext cx="5594224" cy="954107"/>
          </a:xfrm>
          <a:prstGeom prst="rect">
            <a:avLst/>
          </a:prstGeom>
          <a:noFill/>
        </p:spPr>
        <p:txBody>
          <a:bodyPr wrap="none" rtlCol="0">
            <a:spAutoFit/>
          </a:bodyPr>
          <a:lstStyle/>
          <a:p>
            <a:r>
              <a:rPr lang="en-US" sz="2800" dirty="0"/>
              <a:t>Feature data is from 2014 and before</a:t>
            </a:r>
          </a:p>
          <a:p>
            <a:r>
              <a:rPr lang="en-US" sz="2800" dirty="0"/>
              <a:t>(Label is 1 if it exploded in 2015) </a:t>
            </a:r>
          </a:p>
        </p:txBody>
      </p:sp>
    </p:spTree>
    <p:extLst>
      <p:ext uri="{BB962C8B-B14F-4D97-AF65-F5344CB8AC3E}">
        <p14:creationId xmlns:p14="http://schemas.microsoft.com/office/powerpoint/2010/main" val="1338941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394947327"/>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2829"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460599380"/>
              </p:ext>
            </p:extLst>
          </p:nvPr>
        </p:nvGraphicFramePr>
        <p:xfrm>
          <a:off x="3056469" y="2574925"/>
          <a:ext cx="6980238" cy="1238250"/>
        </p:xfrm>
        <a:graphic>
          <a:graphicData uri="http://schemas.openxmlformats.org/presentationml/2006/ole">
            <mc:AlternateContent xmlns:mc="http://schemas.openxmlformats.org/markup-compatibility/2006">
              <mc:Choice xmlns:v="urn:schemas-microsoft-com:vml" Requires="v">
                <p:oleObj spid="_x0000_s242830" name="Equation" r:id="rId6" imgW="2362200" imgH="419100" progId="Equation.DSMT4">
                  <p:embed/>
                </p:oleObj>
              </mc:Choice>
              <mc:Fallback>
                <p:oleObj name="Equation" r:id="rId6" imgW="2362200" imgH="419100" progId="Equation.DSMT4">
                  <p:embed/>
                  <p:pic>
                    <p:nvPicPr>
                      <p:cNvPr id="0" name=""/>
                      <p:cNvPicPr>
                        <a:picLocks noChangeAspect="1" noChangeArrowheads="1"/>
                      </p:cNvPicPr>
                      <p:nvPr/>
                    </p:nvPicPr>
                    <p:blipFill>
                      <a:blip r:embed="rId7"/>
                      <a:srcRect/>
                      <a:stretch>
                        <a:fillRect/>
                      </a:stretch>
                    </p:blipFill>
                    <p:spPr bwMode="auto">
                      <a:xfrm>
                        <a:off x="3056469" y="2574925"/>
                        <a:ext cx="6980238"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39061665"/>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2831"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spTree>
    <p:extLst>
      <p:ext uri="{BB962C8B-B14F-4D97-AF65-F5344CB8AC3E}">
        <p14:creationId xmlns:p14="http://schemas.microsoft.com/office/powerpoint/2010/main" val="1454916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591473694"/>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4917"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2847431247"/>
              </p:ext>
            </p:extLst>
          </p:nvPr>
        </p:nvGraphicFramePr>
        <p:xfrm>
          <a:off x="3056469" y="2574925"/>
          <a:ext cx="6980238" cy="1238250"/>
        </p:xfrm>
        <a:graphic>
          <a:graphicData uri="http://schemas.openxmlformats.org/presentationml/2006/ole">
            <mc:AlternateContent xmlns:mc="http://schemas.openxmlformats.org/markup-compatibility/2006">
              <mc:Choice xmlns:v="urn:schemas-microsoft-com:vml" Requires="v">
                <p:oleObj spid="_x0000_s244918" name="Equation" r:id="rId6" imgW="2362200" imgH="419100" progId="Equation.DSMT4">
                  <p:embed/>
                </p:oleObj>
              </mc:Choice>
              <mc:Fallback>
                <p:oleObj name="Equation" r:id="rId6" imgW="2362200" imgH="419100" progId="Equation.DSMT4">
                  <p:embed/>
                  <p:pic>
                    <p:nvPicPr>
                      <p:cNvPr id="0" name=""/>
                      <p:cNvPicPr>
                        <a:picLocks noChangeAspect="1" noChangeArrowheads="1"/>
                      </p:cNvPicPr>
                      <p:nvPr/>
                    </p:nvPicPr>
                    <p:blipFill>
                      <a:blip r:embed="rId7"/>
                      <a:srcRect/>
                      <a:stretch>
                        <a:fillRect/>
                      </a:stretch>
                    </p:blipFill>
                    <p:spPr bwMode="auto">
                      <a:xfrm>
                        <a:off x="3056469" y="2574925"/>
                        <a:ext cx="6980238"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86681229"/>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4919"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62190491"/>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4920"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3381010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43152776"/>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5983"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1090698873"/>
              </p:ext>
            </p:extLst>
          </p:nvPr>
        </p:nvGraphicFramePr>
        <p:xfrm>
          <a:off x="3056469" y="2574925"/>
          <a:ext cx="6980238" cy="1238250"/>
        </p:xfrm>
        <a:graphic>
          <a:graphicData uri="http://schemas.openxmlformats.org/presentationml/2006/ole">
            <mc:AlternateContent xmlns:mc="http://schemas.openxmlformats.org/markup-compatibility/2006">
              <mc:Choice xmlns:v="urn:schemas-microsoft-com:vml" Requires="v">
                <p:oleObj spid="_x0000_s245984" name="Equation" r:id="rId6" imgW="2362200" imgH="419100" progId="Equation.DSMT4">
                  <p:embed/>
                </p:oleObj>
              </mc:Choice>
              <mc:Fallback>
                <p:oleObj name="Equation" r:id="rId6" imgW="2362200" imgH="419100" progId="Equation.DSMT4">
                  <p:embed/>
                  <p:pic>
                    <p:nvPicPr>
                      <p:cNvPr id="0" name=""/>
                      <p:cNvPicPr>
                        <a:picLocks noChangeAspect="1" noChangeArrowheads="1"/>
                      </p:cNvPicPr>
                      <p:nvPr/>
                    </p:nvPicPr>
                    <p:blipFill>
                      <a:blip r:embed="rId7"/>
                      <a:srcRect/>
                      <a:stretch>
                        <a:fillRect/>
                      </a:stretch>
                    </p:blipFill>
                    <p:spPr bwMode="auto">
                      <a:xfrm>
                        <a:off x="3056469" y="2574925"/>
                        <a:ext cx="6980238"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52179532"/>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5985"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01051089"/>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5986"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15336654"/>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45987"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spTree>
    <p:extLst>
      <p:ext uri="{BB962C8B-B14F-4D97-AF65-F5344CB8AC3E}">
        <p14:creationId xmlns:p14="http://schemas.microsoft.com/office/powerpoint/2010/main" val="156690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02503900"/>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7003"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1660979327"/>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47004" name="Equation" r:id="rId6" imgW="3060700" imgH="419100" progId="Equation.DSMT4">
                  <p:embed/>
                </p:oleObj>
              </mc:Choice>
              <mc:Fallback>
                <p:oleObj name="Equation" r:id="rId6" imgW="3060700" imgH="419100" progId="Equation.DSMT4">
                  <p:embed/>
                  <p:pic>
                    <p:nvPicPr>
                      <p:cNvPr id="0" name=""/>
                      <p:cNvPicPr>
                        <a:picLocks noChangeAspect="1" noChangeArrowheads="1"/>
                      </p:cNvPicPr>
                      <p:nvPr/>
                    </p:nvPicPr>
                    <p:blipFill>
                      <a:blip r:embed="rId7"/>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33353176"/>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7005"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61686370"/>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7006"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89357573"/>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47007"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spTree>
    <p:extLst>
      <p:ext uri="{BB962C8B-B14F-4D97-AF65-F5344CB8AC3E}">
        <p14:creationId xmlns:p14="http://schemas.microsoft.com/office/powerpoint/2010/main" val="3412562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93750889"/>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8027"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2426728934"/>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48028" name="Equation" r:id="rId6" imgW="3060700" imgH="419100" progId="Equation.DSMT4">
                  <p:embed/>
                </p:oleObj>
              </mc:Choice>
              <mc:Fallback>
                <p:oleObj name="Equation" r:id="rId6" imgW="3060700" imgH="419100" progId="Equation.DSMT4">
                  <p:embed/>
                  <p:pic>
                    <p:nvPicPr>
                      <p:cNvPr id="0" name=""/>
                      <p:cNvPicPr>
                        <a:picLocks noChangeAspect="1" noChangeArrowheads="1"/>
                      </p:cNvPicPr>
                      <p:nvPr/>
                    </p:nvPicPr>
                    <p:blipFill>
                      <a:blip r:embed="rId7"/>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646585392"/>
              </p:ext>
            </p:extLst>
          </p:nvPr>
        </p:nvGraphicFramePr>
        <p:xfrm>
          <a:off x="3289818" y="4032250"/>
          <a:ext cx="6307137" cy="1238250"/>
        </p:xfrm>
        <a:graphic>
          <a:graphicData uri="http://schemas.openxmlformats.org/presentationml/2006/ole">
            <mc:AlternateContent xmlns:mc="http://schemas.openxmlformats.org/markup-compatibility/2006">
              <mc:Choice xmlns:v="urn:schemas-microsoft-com:vml" Requires="v">
                <p:oleObj spid="_x0000_s248029" name="Equation" r:id="rId8" imgW="2133600" imgH="419100" progId="Equation.DSMT4">
                  <p:embed/>
                </p:oleObj>
              </mc:Choice>
              <mc:Fallback>
                <p:oleObj name="Equation" r:id="rId8" imgW="2133600" imgH="419100" progId="Equation.DSMT4">
                  <p:embed/>
                  <p:pic>
                    <p:nvPicPr>
                      <p:cNvPr id="0" name=""/>
                      <p:cNvPicPr>
                        <a:picLocks noChangeAspect="1" noChangeArrowheads="1"/>
                      </p:cNvPicPr>
                      <p:nvPr/>
                    </p:nvPicPr>
                    <p:blipFill>
                      <a:blip r:embed="rId9"/>
                      <a:srcRect/>
                      <a:stretch>
                        <a:fillRect/>
                      </a:stretch>
                    </p:blipFill>
                    <p:spPr bwMode="auto">
                      <a:xfrm>
                        <a:off x="3289818" y="4032250"/>
                        <a:ext cx="6307137"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16247042"/>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8030"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769747953"/>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48031"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spTree>
    <p:extLst>
      <p:ext uri="{BB962C8B-B14F-4D97-AF65-F5344CB8AC3E}">
        <p14:creationId xmlns:p14="http://schemas.microsoft.com/office/powerpoint/2010/main" val="3458227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980858933"/>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9051"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699756070"/>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49052" name="Equation" r:id="rId6" imgW="3060700" imgH="419100" progId="Equation.DSMT4">
                  <p:embed/>
                </p:oleObj>
              </mc:Choice>
              <mc:Fallback>
                <p:oleObj name="Equation" r:id="rId6" imgW="3060700" imgH="419100" progId="Equation.DSMT4">
                  <p:embed/>
                  <p:pic>
                    <p:nvPicPr>
                      <p:cNvPr id="0" name=""/>
                      <p:cNvPicPr>
                        <a:picLocks noChangeAspect="1" noChangeArrowheads="1"/>
                      </p:cNvPicPr>
                      <p:nvPr/>
                    </p:nvPicPr>
                    <p:blipFill>
                      <a:blip r:embed="rId7"/>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938458524"/>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49053" name="Equation" r:id="rId8" imgW="2832100" imgH="419100" progId="Equation.DSMT4">
                  <p:embed/>
                </p:oleObj>
              </mc:Choice>
              <mc:Fallback>
                <p:oleObj name="Equation" r:id="rId8" imgW="2832100" imgH="419100" progId="Equation.DSMT4">
                  <p:embed/>
                  <p:pic>
                    <p:nvPicPr>
                      <p:cNvPr id="0" name=""/>
                      <p:cNvPicPr>
                        <a:picLocks noChangeAspect="1" noChangeArrowheads="1"/>
                      </p:cNvPicPr>
                      <p:nvPr/>
                    </p:nvPicPr>
                    <p:blipFill>
                      <a:blip r:embed="rId9"/>
                      <a:srcRect/>
                      <a:stretch>
                        <a:fillRect/>
                      </a:stretch>
                    </p:blipFill>
                    <p:spPr bwMode="auto">
                      <a:xfrm>
                        <a:off x="3290356" y="4032249"/>
                        <a:ext cx="8370888"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27326811"/>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9054"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079770946"/>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49055"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spTree>
    <p:extLst>
      <p:ext uri="{BB962C8B-B14F-4D97-AF65-F5344CB8AC3E}">
        <p14:creationId xmlns:p14="http://schemas.microsoft.com/office/powerpoint/2010/main" val="2637095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65962047"/>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50166" name="Equation" r:id="rId4" imgW="2832100" imgH="419100" progId="Equation.DSMT4">
                  <p:embed/>
                </p:oleObj>
              </mc:Choice>
              <mc:Fallback>
                <p:oleObj name="Equation" r:id="rId4" imgW="2832100" imgH="419100" progId="Equation.DSMT4">
                  <p:embed/>
                  <p:pic>
                    <p:nvPicPr>
                      <p:cNvPr id="0" name=""/>
                      <p:cNvPicPr>
                        <a:picLocks noChangeAspect="1" noChangeArrowheads="1"/>
                      </p:cNvPicPr>
                      <p:nvPr/>
                    </p:nvPicPr>
                    <p:blipFill>
                      <a:blip r:embed="rId5"/>
                      <a:srcRect/>
                      <a:stretch>
                        <a:fillRect/>
                      </a:stretch>
                    </p:blipFill>
                    <p:spPr bwMode="auto">
                      <a:xfrm>
                        <a:off x="3290356" y="4032249"/>
                        <a:ext cx="8370888" cy="1238250"/>
                      </a:xfrm>
                      <a:prstGeom prst="rect">
                        <a:avLst/>
                      </a:prstGeom>
                      <a:noFill/>
                      <a:extLst/>
                    </p:spPr>
                  </p:pic>
                </p:oleObj>
              </mc:Fallback>
            </mc:AlternateContent>
          </a:graphicData>
        </a:graphic>
      </p:graphicFrame>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819326617"/>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0167" name="Equation" r:id="rId6" imgW="1917700" imgH="444500" progId="Equation.DSMT4">
                    <p:embed/>
                  </p:oleObj>
                </mc:Choice>
                <mc:Fallback>
                  <p:oleObj name="Equation" r:id="rId6" imgW="1917700" imgH="444500" progId="Equation.DSMT4">
                    <p:embed/>
                    <p:pic>
                      <p:nvPicPr>
                        <p:cNvPr id="0" name=""/>
                        <p:cNvPicPr>
                          <a:picLocks noChangeAspect="1" noChangeArrowheads="1"/>
                        </p:cNvPicPr>
                        <p:nvPr/>
                      </p:nvPicPr>
                      <p:blipFill>
                        <a:blip r:embed="rId7"/>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223649150"/>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50168" name="Equation" r:id="rId8" imgW="3060700" imgH="419100" progId="Equation.DSMT4">
                  <p:embed/>
                </p:oleObj>
              </mc:Choice>
              <mc:Fallback>
                <p:oleObj name="Equation" r:id="rId8" imgW="3060700" imgH="419100" progId="Equation.DSMT4">
                  <p:embed/>
                  <p:pic>
                    <p:nvPicPr>
                      <p:cNvPr id="0" name=""/>
                      <p:cNvPicPr>
                        <a:picLocks noChangeAspect="1" noChangeArrowheads="1"/>
                      </p:cNvPicPr>
                      <p:nvPr/>
                    </p:nvPicPr>
                    <p:blipFill>
                      <a:blip r:embed="rId9"/>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39984036"/>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50169"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252576972"/>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50170"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pic>
        <p:nvPicPr>
          <p:cNvPr id="3" name="Picture 2"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6270" y="2548458"/>
            <a:ext cx="9770533" cy="2751667"/>
          </a:xfrm>
          <a:prstGeom prst="rect">
            <a:avLst/>
          </a:prstGeom>
        </p:spPr>
      </p:pic>
      <p:pic>
        <p:nvPicPr>
          <p:cNvPr id="11" name="Picture 10"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45956" y="2599267"/>
            <a:ext cx="4900302" cy="1380068"/>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2306559302"/>
              </p:ext>
            </p:extLst>
          </p:nvPr>
        </p:nvGraphicFramePr>
        <p:xfrm>
          <a:off x="3573463" y="3622675"/>
          <a:ext cx="3265487" cy="600075"/>
        </p:xfrm>
        <a:graphic>
          <a:graphicData uri="http://schemas.openxmlformats.org/presentationml/2006/ole">
            <mc:AlternateContent xmlns:mc="http://schemas.openxmlformats.org/markup-compatibility/2006">
              <mc:Choice xmlns:v="urn:schemas-microsoft-com:vml" Requires="v">
                <p:oleObj spid="_x0000_s250171" name="Equation" r:id="rId15" imgW="1104900" imgH="203200" progId="Equation.DSMT4">
                  <p:embed/>
                </p:oleObj>
              </mc:Choice>
              <mc:Fallback>
                <p:oleObj name="Equation" r:id="rId15" imgW="1104900" imgH="203200" progId="Equation.DSMT4">
                  <p:embed/>
                  <p:pic>
                    <p:nvPicPr>
                      <p:cNvPr id="0" name=""/>
                      <p:cNvPicPr>
                        <a:picLocks noChangeAspect="1" noChangeArrowheads="1"/>
                      </p:cNvPicPr>
                      <p:nvPr/>
                    </p:nvPicPr>
                    <p:blipFill>
                      <a:blip r:embed="rId16"/>
                      <a:srcRect/>
                      <a:stretch>
                        <a:fillRect/>
                      </a:stretch>
                    </p:blipFill>
                    <p:spPr bwMode="auto">
                      <a:xfrm>
                        <a:off x="3573463" y="3622675"/>
                        <a:ext cx="3265487" cy="600075"/>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90303314"/>
              </p:ext>
            </p:extLst>
          </p:nvPr>
        </p:nvGraphicFramePr>
        <p:xfrm>
          <a:off x="6865408" y="3374496"/>
          <a:ext cx="1763713" cy="1163637"/>
        </p:xfrm>
        <a:graphic>
          <a:graphicData uri="http://schemas.openxmlformats.org/presentationml/2006/ole">
            <mc:AlternateContent xmlns:mc="http://schemas.openxmlformats.org/markup-compatibility/2006">
              <mc:Choice xmlns:v="urn:schemas-microsoft-com:vml" Requires="v">
                <p:oleObj spid="_x0000_s250172" name="Equation" r:id="rId17" imgW="596900" imgH="393700" progId="Equation.DSMT4">
                  <p:embed/>
                </p:oleObj>
              </mc:Choice>
              <mc:Fallback>
                <p:oleObj name="Equation" r:id="rId17" imgW="596900" imgH="393700" progId="Equation.DSMT4">
                  <p:embed/>
                  <p:pic>
                    <p:nvPicPr>
                      <p:cNvPr id="0" name=""/>
                      <p:cNvPicPr>
                        <a:picLocks noChangeAspect="1" noChangeArrowheads="1"/>
                      </p:cNvPicPr>
                      <p:nvPr/>
                    </p:nvPicPr>
                    <p:blipFill>
                      <a:blip r:embed="rId18"/>
                      <a:srcRect/>
                      <a:stretch>
                        <a:fillRect/>
                      </a:stretch>
                    </p:blipFill>
                    <p:spPr bwMode="auto">
                      <a:xfrm>
                        <a:off x="6865408" y="3374496"/>
                        <a:ext cx="1763713" cy="1163637"/>
                      </a:xfrm>
                      <a:prstGeom prst="rect">
                        <a:avLst/>
                      </a:prstGeom>
                      <a:noFill/>
                      <a:extLst/>
                    </p:spPr>
                  </p:pic>
                </p:oleObj>
              </mc:Fallback>
            </mc:AlternateContent>
          </a:graphicData>
        </a:graphic>
      </p:graphicFrame>
    </p:spTree>
    <p:extLst>
      <p:ext uri="{BB962C8B-B14F-4D97-AF65-F5344CB8AC3E}">
        <p14:creationId xmlns:p14="http://schemas.microsoft.com/office/powerpoint/2010/main" val="1457293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898875178"/>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51190" name="Equation" r:id="rId4" imgW="2832100" imgH="419100" progId="Equation.DSMT4">
                  <p:embed/>
                </p:oleObj>
              </mc:Choice>
              <mc:Fallback>
                <p:oleObj name="Equation" r:id="rId4" imgW="2832100" imgH="419100" progId="Equation.DSMT4">
                  <p:embed/>
                  <p:pic>
                    <p:nvPicPr>
                      <p:cNvPr id="0" name=""/>
                      <p:cNvPicPr>
                        <a:picLocks noChangeAspect="1" noChangeArrowheads="1"/>
                      </p:cNvPicPr>
                      <p:nvPr/>
                    </p:nvPicPr>
                    <p:blipFill>
                      <a:blip r:embed="rId5"/>
                      <a:srcRect/>
                      <a:stretch>
                        <a:fillRect/>
                      </a:stretch>
                    </p:blipFill>
                    <p:spPr bwMode="auto">
                      <a:xfrm>
                        <a:off x="3290356" y="4032249"/>
                        <a:ext cx="8370888" cy="1238250"/>
                      </a:xfrm>
                      <a:prstGeom prst="rect">
                        <a:avLst/>
                      </a:prstGeom>
                      <a:noFill/>
                      <a:extLst/>
                    </p:spPr>
                  </p:pic>
                </p:oleObj>
              </mc:Fallback>
            </mc:AlternateContent>
          </a:graphicData>
        </a:graphic>
      </p:graphicFrame>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248556296"/>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1191" name="Equation" r:id="rId6" imgW="1917700" imgH="444500" progId="Equation.DSMT4">
                    <p:embed/>
                  </p:oleObj>
                </mc:Choice>
                <mc:Fallback>
                  <p:oleObj name="Equation" r:id="rId6" imgW="1917700" imgH="444500" progId="Equation.DSMT4">
                    <p:embed/>
                    <p:pic>
                      <p:nvPicPr>
                        <p:cNvPr id="0" name=""/>
                        <p:cNvPicPr>
                          <a:picLocks noChangeAspect="1" noChangeArrowheads="1"/>
                        </p:cNvPicPr>
                        <p:nvPr/>
                      </p:nvPicPr>
                      <p:blipFill>
                        <a:blip r:embed="rId7"/>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3154296071"/>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51192" name="Equation" r:id="rId8" imgW="3060700" imgH="419100" progId="Equation.DSMT4">
                  <p:embed/>
                </p:oleObj>
              </mc:Choice>
              <mc:Fallback>
                <p:oleObj name="Equation" r:id="rId8" imgW="3060700" imgH="419100" progId="Equation.DSMT4">
                  <p:embed/>
                  <p:pic>
                    <p:nvPicPr>
                      <p:cNvPr id="0" name=""/>
                      <p:cNvPicPr>
                        <a:picLocks noChangeAspect="1" noChangeArrowheads="1"/>
                      </p:cNvPicPr>
                      <p:nvPr/>
                    </p:nvPicPr>
                    <p:blipFill>
                      <a:blip r:embed="rId9"/>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99562667"/>
              </p:ext>
            </p:extLst>
          </p:nvPr>
        </p:nvGraphicFramePr>
        <p:xfrm>
          <a:off x="2159000" y="998538"/>
          <a:ext cx="7656513" cy="1276350"/>
        </p:xfrm>
        <a:graphic>
          <a:graphicData uri="http://schemas.openxmlformats.org/presentationml/2006/ole">
            <mc:AlternateContent xmlns:mc="http://schemas.openxmlformats.org/markup-compatibility/2006">
              <mc:Choice xmlns:v="urn:schemas-microsoft-com:vml" Requires="v">
                <p:oleObj spid="_x0000_s251193" name="Equation" r:id="rId10" imgW="2590800" imgH="431800" progId="Equation.DSMT4">
                  <p:embed/>
                </p:oleObj>
              </mc:Choice>
              <mc:Fallback>
                <p:oleObj name="Equation" r:id="rId10" imgW="2590800" imgH="431800" progId="Equation.DSMT4">
                  <p:embed/>
                  <p:pic>
                    <p:nvPicPr>
                      <p:cNvPr id="0" name=""/>
                      <p:cNvPicPr>
                        <a:picLocks noChangeAspect="1" noChangeArrowheads="1"/>
                      </p:cNvPicPr>
                      <p:nvPr/>
                    </p:nvPicPr>
                    <p:blipFill>
                      <a:blip r:embed="rId11"/>
                      <a:srcRect/>
                      <a:stretch>
                        <a:fillRect/>
                      </a:stretch>
                    </p:blipFill>
                    <p:spPr bwMode="auto">
                      <a:xfrm>
                        <a:off x="2159000" y="998538"/>
                        <a:ext cx="7656513" cy="127635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6246671"/>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51194"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pic>
        <p:nvPicPr>
          <p:cNvPr id="3" name="Picture 2"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6270" y="2548458"/>
            <a:ext cx="9770533" cy="2751667"/>
          </a:xfrm>
          <a:prstGeom prst="rect">
            <a:avLst/>
          </a:prstGeom>
        </p:spPr>
      </p:pic>
      <p:pic>
        <p:nvPicPr>
          <p:cNvPr id="11" name="Picture 10"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45956" y="2599267"/>
            <a:ext cx="4900302" cy="1380068"/>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1686759584"/>
              </p:ext>
            </p:extLst>
          </p:nvPr>
        </p:nvGraphicFramePr>
        <p:xfrm>
          <a:off x="2951690" y="3284540"/>
          <a:ext cx="3865563" cy="1276350"/>
        </p:xfrm>
        <a:graphic>
          <a:graphicData uri="http://schemas.openxmlformats.org/presentationml/2006/ole">
            <mc:AlternateContent xmlns:mc="http://schemas.openxmlformats.org/markup-compatibility/2006">
              <mc:Choice xmlns:v="urn:schemas-microsoft-com:vml" Requires="v">
                <p:oleObj spid="_x0000_s251195" name="Equation" r:id="rId15" imgW="1308100" imgH="431800" progId="Equation.DSMT4">
                  <p:embed/>
                </p:oleObj>
              </mc:Choice>
              <mc:Fallback>
                <p:oleObj name="Equation" r:id="rId15" imgW="1308100" imgH="431800" progId="Equation.DSMT4">
                  <p:embed/>
                  <p:pic>
                    <p:nvPicPr>
                      <p:cNvPr id="0" name=""/>
                      <p:cNvPicPr>
                        <a:picLocks noChangeAspect="1" noChangeArrowheads="1"/>
                      </p:cNvPicPr>
                      <p:nvPr/>
                    </p:nvPicPr>
                    <p:blipFill>
                      <a:blip r:embed="rId16"/>
                      <a:srcRect/>
                      <a:stretch>
                        <a:fillRect/>
                      </a:stretch>
                    </p:blipFill>
                    <p:spPr bwMode="auto">
                      <a:xfrm>
                        <a:off x="2951690" y="3284540"/>
                        <a:ext cx="386556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175907433"/>
              </p:ext>
            </p:extLst>
          </p:nvPr>
        </p:nvGraphicFramePr>
        <p:xfrm>
          <a:off x="6633632" y="3319463"/>
          <a:ext cx="2365375" cy="1276350"/>
        </p:xfrm>
        <a:graphic>
          <a:graphicData uri="http://schemas.openxmlformats.org/presentationml/2006/ole">
            <mc:AlternateContent xmlns:mc="http://schemas.openxmlformats.org/markup-compatibility/2006">
              <mc:Choice xmlns:v="urn:schemas-microsoft-com:vml" Requires="v">
                <p:oleObj spid="_x0000_s251196" name="Equation" r:id="rId17" imgW="800100" imgH="431800" progId="Equation.DSMT4">
                  <p:embed/>
                </p:oleObj>
              </mc:Choice>
              <mc:Fallback>
                <p:oleObj name="Equation" r:id="rId17" imgW="800100" imgH="431800" progId="Equation.DSMT4">
                  <p:embed/>
                  <p:pic>
                    <p:nvPicPr>
                      <p:cNvPr id="0" name=""/>
                      <p:cNvPicPr>
                        <a:picLocks noChangeAspect="1" noChangeArrowheads="1"/>
                      </p:cNvPicPr>
                      <p:nvPr/>
                    </p:nvPicPr>
                    <p:blipFill>
                      <a:blip r:embed="rId18"/>
                      <a:srcRect/>
                      <a:stretch>
                        <a:fillRect/>
                      </a:stretch>
                    </p:blipFill>
                    <p:spPr bwMode="auto">
                      <a:xfrm>
                        <a:off x="6633632" y="3319463"/>
                        <a:ext cx="2365375" cy="1276350"/>
                      </a:xfrm>
                      <a:prstGeom prst="rect">
                        <a:avLst/>
                      </a:prstGeom>
                      <a:noFill/>
                      <a:extLst/>
                    </p:spPr>
                  </p:pic>
                </p:oleObj>
              </mc:Fallback>
            </mc:AlternateContent>
          </a:graphicData>
        </a:graphic>
      </p:graphicFrame>
      <p:pic>
        <p:nvPicPr>
          <p:cNvPr id="15" name="Picture 14"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56264" y="2700858"/>
            <a:ext cx="2065868" cy="2751667"/>
          </a:xfrm>
          <a:prstGeom prst="rect">
            <a:avLst/>
          </a:prstGeom>
        </p:spPr>
      </p:pic>
      <p:pic>
        <p:nvPicPr>
          <p:cNvPr id="16" name="Picture 15"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671733" y="2768591"/>
            <a:ext cx="660400" cy="2751667"/>
          </a:xfrm>
          <a:prstGeom prst="rect">
            <a:avLst/>
          </a:prstGeom>
        </p:spPr>
      </p:pic>
      <p:pic>
        <p:nvPicPr>
          <p:cNvPr id="18" name="Picture 17"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2266" y="1159925"/>
            <a:ext cx="660400" cy="1058342"/>
          </a:xfrm>
          <a:prstGeom prst="rect">
            <a:avLst/>
          </a:prstGeom>
        </p:spPr>
      </p:pic>
      <p:pic>
        <p:nvPicPr>
          <p:cNvPr id="19" name="Picture 18"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50533" y="1142991"/>
            <a:ext cx="660400" cy="1058342"/>
          </a:xfrm>
          <a:prstGeom prst="rect">
            <a:avLst/>
          </a:prstGeom>
        </p:spPr>
      </p:pic>
    </p:spTree>
    <p:extLst>
      <p:ext uri="{BB962C8B-B14F-4D97-AF65-F5344CB8AC3E}">
        <p14:creationId xmlns:p14="http://schemas.microsoft.com/office/powerpoint/2010/main" val="3529727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93183820"/>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52207" name="Equation" r:id="rId4" imgW="2832100" imgH="419100" progId="Equation.DSMT4">
                  <p:embed/>
                </p:oleObj>
              </mc:Choice>
              <mc:Fallback>
                <p:oleObj name="Equation" r:id="rId4" imgW="2832100" imgH="419100" progId="Equation.DSMT4">
                  <p:embed/>
                  <p:pic>
                    <p:nvPicPr>
                      <p:cNvPr id="0" name=""/>
                      <p:cNvPicPr>
                        <a:picLocks noChangeAspect="1" noChangeArrowheads="1"/>
                      </p:cNvPicPr>
                      <p:nvPr/>
                    </p:nvPicPr>
                    <p:blipFill>
                      <a:blip r:embed="rId5"/>
                      <a:srcRect/>
                      <a:stretch>
                        <a:fillRect/>
                      </a:stretch>
                    </p:blipFill>
                    <p:spPr bwMode="auto">
                      <a:xfrm>
                        <a:off x="3290356" y="4032249"/>
                        <a:ext cx="8370888" cy="1238250"/>
                      </a:xfrm>
                      <a:prstGeom prst="rect">
                        <a:avLst/>
                      </a:prstGeom>
                      <a:noFill/>
                      <a:extLst/>
                    </p:spPr>
                  </p:pic>
                </p:oleObj>
              </mc:Fallback>
            </mc:AlternateContent>
          </a:graphicData>
        </a:graphic>
      </p:graphicFrame>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38669351"/>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2208" name="Equation" r:id="rId6" imgW="1917700" imgH="444500" progId="Equation.DSMT4">
                    <p:embed/>
                  </p:oleObj>
                </mc:Choice>
                <mc:Fallback>
                  <p:oleObj name="Equation" r:id="rId6" imgW="1917700" imgH="444500" progId="Equation.DSMT4">
                    <p:embed/>
                    <p:pic>
                      <p:nvPicPr>
                        <p:cNvPr id="0" name=""/>
                        <p:cNvPicPr>
                          <a:picLocks noChangeAspect="1" noChangeArrowheads="1"/>
                        </p:cNvPicPr>
                        <p:nvPr/>
                      </p:nvPicPr>
                      <p:blipFill>
                        <a:blip r:embed="rId7"/>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1515722784"/>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52209" name="Equation" r:id="rId8" imgW="3060700" imgH="419100" progId="Equation.DSMT4">
                  <p:embed/>
                </p:oleObj>
              </mc:Choice>
              <mc:Fallback>
                <p:oleObj name="Equation" r:id="rId8" imgW="3060700" imgH="419100" progId="Equation.DSMT4">
                  <p:embed/>
                  <p:pic>
                    <p:nvPicPr>
                      <p:cNvPr id="0" name=""/>
                      <p:cNvPicPr>
                        <a:picLocks noChangeAspect="1" noChangeArrowheads="1"/>
                      </p:cNvPicPr>
                      <p:nvPr/>
                    </p:nvPicPr>
                    <p:blipFill>
                      <a:blip r:embed="rId9"/>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59728097"/>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52210" name="Equation" r:id="rId10" imgW="889000" imgH="800100" progId="Equation.DSMT4">
                  <p:embed/>
                </p:oleObj>
              </mc:Choice>
              <mc:Fallback>
                <p:oleObj name="Equation" r:id="rId10" imgW="889000" imgH="800100" progId="Equation.DSMT4">
                  <p:embed/>
                  <p:pic>
                    <p:nvPicPr>
                      <p:cNvPr id="0" name=""/>
                      <p:cNvPicPr>
                        <a:picLocks noChangeAspect="1" noChangeArrowheads="1"/>
                      </p:cNvPicPr>
                      <p:nvPr/>
                    </p:nvPicPr>
                    <p:blipFill>
                      <a:blip r:embed="rId11"/>
                      <a:srcRect/>
                      <a:stretch>
                        <a:fillRect/>
                      </a:stretch>
                    </p:blipFill>
                    <p:spPr bwMode="auto">
                      <a:xfrm>
                        <a:off x="236538" y="2755900"/>
                        <a:ext cx="2627312" cy="2365375"/>
                      </a:xfrm>
                      <a:prstGeom prst="rect">
                        <a:avLst/>
                      </a:prstGeom>
                      <a:noFill/>
                      <a:extLst/>
                    </p:spPr>
                  </p:pic>
                </p:oleObj>
              </mc:Fallback>
            </mc:AlternateContent>
          </a:graphicData>
        </a:graphic>
      </p:graphicFrame>
      <p:pic>
        <p:nvPicPr>
          <p:cNvPr id="3" name="Picture 2" descr="Screen Shot 2016-03-16 at 11.04.32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270" y="2548458"/>
            <a:ext cx="9770533" cy="2751667"/>
          </a:xfrm>
          <a:prstGeom prst="rect">
            <a:avLst/>
          </a:prstGeom>
        </p:spPr>
      </p:pic>
      <p:pic>
        <p:nvPicPr>
          <p:cNvPr id="11" name="Picture 10" descr="Screen Shot 2016-03-16 at 11.04.32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5956" y="2599267"/>
            <a:ext cx="4900302" cy="1380068"/>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1090772309"/>
              </p:ext>
            </p:extLst>
          </p:nvPr>
        </p:nvGraphicFramePr>
        <p:xfrm>
          <a:off x="2951690" y="3284540"/>
          <a:ext cx="3865563" cy="1276350"/>
        </p:xfrm>
        <a:graphic>
          <a:graphicData uri="http://schemas.openxmlformats.org/presentationml/2006/ole">
            <mc:AlternateContent xmlns:mc="http://schemas.openxmlformats.org/markup-compatibility/2006">
              <mc:Choice xmlns:v="urn:schemas-microsoft-com:vml" Requires="v">
                <p:oleObj spid="_x0000_s252211" name="Equation" r:id="rId13" imgW="1308100" imgH="431800" progId="Equation.DSMT4">
                  <p:embed/>
                </p:oleObj>
              </mc:Choice>
              <mc:Fallback>
                <p:oleObj name="Equation" r:id="rId13" imgW="1308100" imgH="431800" progId="Equation.DSMT4">
                  <p:embed/>
                  <p:pic>
                    <p:nvPicPr>
                      <p:cNvPr id="0" name=""/>
                      <p:cNvPicPr>
                        <a:picLocks noChangeAspect="1" noChangeArrowheads="1"/>
                      </p:cNvPicPr>
                      <p:nvPr/>
                    </p:nvPicPr>
                    <p:blipFill>
                      <a:blip r:embed="rId14"/>
                      <a:srcRect/>
                      <a:stretch>
                        <a:fillRect/>
                      </a:stretch>
                    </p:blipFill>
                    <p:spPr bwMode="auto">
                      <a:xfrm>
                        <a:off x="2951690" y="3284540"/>
                        <a:ext cx="386556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92297136"/>
              </p:ext>
            </p:extLst>
          </p:nvPr>
        </p:nvGraphicFramePr>
        <p:xfrm>
          <a:off x="6633632" y="3319463"/>
          <a:ext cx="2365375" cy="1276350"/>
        </p:xfrm>
        <a:graphic>
          <a:graphicData uri="http://schemas.openxmlformats.org/presentationml/2006/ole">
            <mc:AlternateContent xmlns:mc="http://schemas.openxmlformats.org/markup-compatibility/2006">
              <mc:Choice xmlns:v="urn:schemas-microsoft-com:vml" Requires="v">
                <p:oleObj spid="_x0000_s252212" name="Equation" r:id="rId15" imgW="800100" imgH="431800" progId="Equation.DSMT4">
                  <p:embed/>
                </p:oleObj>
              </mc:Choice>
              <mc:Fallback>
                <p:oleObj name="Equation" r:id="rId15" imgW="800100" imgH="431800" progId="Equation.DSMT4">
                  <p:embed/>
                  <p:pic>
                    <p:nvPicPr>
                      <p:cNvPr id="0" name=""/>
                      <p:cNvPicPr>
                        <a:picLocks noChangeAspect="1" noChangeArrowheads="1"/>
                      </p:cNvPicPr>
                      <p:nvPr/>
                    </p:nvPicPr>
                    <p:blipFill>
                      <a:blip r:embed="rId16"/>
                      <a:srcRect/>
                      <a:stretch>
                        <a:fillRect/>
                      </a:stretch>
                    </p:blipFill>
                    <p:spPr bwMode="auto">
                      <a:xfrm>
                        <a:off x="6633632" y="3319463"/>
                        <a:ext cx="2365375" cy="1276350"/>
                      </a:xfrm>
                      <a:prstGeom prst="rect">
                        <a:avLst/>
                      </a:prstGeom>
                      <a:noFill/>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050849548"/>
              </p:ext>
            </p:extLst>
          </p:nvPr>
        </p:nvGraphicFramePr>
        <p:xfrm>
          <a:off x="2159000" y="998538"/>
          <a:ext cx="7656513" cy="1276350"/>
        </p:xfrm>
        <a:graphic>
          <a:graphicData uri="http://schemas.openxmlformats.org/presentationml/2006/ole">
            <mc:AlternateContent xmlns:mc="http://schemas.openxmlformats.org/markup-compatibility/2006">
              <mc:Choice xmlns:v="urn:schemas-microsoft-com:vml" Requires="v">
                <p:oleObj spid="_x0000_s252213" name="Equation" r:id="rId17" imgW="2590800" imgH="431800" progId="Equation.DSMT4">
                  <p:embed/>
                </p:oleObj>
              </mc:Choice>
              <mc:Fallback>
                <p:oleObj name="Equation" r:id="rId17" imgW="2590800" imgH="431800" progId="Equation.DSMT4">
                  <p:embed/>
                  <p:pic>
                    <p:nvPicPr>
                      <p:cNvPr id="0" name=""/>
                      <p:cNvPicPr>
                        <a:picLocks noChangeAspect="1" noChangeArrowheads="1"/>
                      </p:cNvPicPr>
                      <p:nvPr/>
                    </p:nvPicPr>
                    <p:blipFill>
                      <a:blip r:embed="rId18"/>
                      <a:srcRect/>
                      <a:stretch>
                        <a:fillRect/>
                      </a:stretch>
                    </p:blipFill>
                    <p:spPr bwMode="auto">
                      <a:xfrm>
                        <a:off x="2159000" y="998538"/>
                        <a:ext cx="7656513"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2863793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358600913"/>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53324" name="Equation" r:id="rId4" imgW="2832100" imgH="419100" progId="Equation.DSMT4">
                  <p:embed/>
                </p:oleObj>
              </mc:Choice>
              <mc:Fallback>
                <p:oleObj name="Equation" r:id="rId4" imgW="2832100" imgH="419100" progId="Equation.DSMT4">
                  <p:embed/>
                  <p:pic>
                    <p:nvPicPr>
                      <p:cNvPr id="0" name=""/>
                      <p:cNvPicPr>
                        <a:picLocks noChangeAspect="1" noChangeArrowheads="1"/>
                      </p:cNvPicPr>
                      <p:nvPr/>
                    </p:nvPicPr>
                    <p:blipFill>
                      <a:blip r:embed="rId5"/>
                      <a:srcRect/>
                      <a:stretch>
                        <a:fillRect/>
                      </a:stretch>
                    </p:blipFill>
                    <p:spPr bwMode="auto">
                      <a:xfrm>
                        <a:off x="3290356" y="4032249"/>
                        <a:ext cx="8370888" cy="1238250"/>
                      </a:xfrm>
                      <a:prstGeom prst="rect">
                        <a:avLst/>
                      </a:prstGeom>
                      <a:noFill/>
                      <a:extLst/>
                    </p:spPr>
                  </p:pic>
                </p:oleObj>
              </mc:Fallback>
            </mc:AlternateContent>
          </a:graphicData>
        </a:graphic>
      </p:graphicFrame>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549854391"/>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3325" name="Equation" r:id="rId6" imgW="1917700" imgH="444500" progId="Equation.DSMT4">
                    <p:embed/>
                  </p:oleObj>
                </mc:Choice>
                <mc:Fallback>
                  <p:oleObj name="Equation" r:id="rId6" imgW="1917700" imgH="444500" progId="Equation.DSMT4">
                    <p:embed/>
                    <p:pic>
                      <p:nvPicPr>
                        <p:cNvPr id="0" name=""/>
                        <p:cNvPicPr>
                          <a:picLocks noChangeAspect="1" noChangeArrowheads="1"/>
                        </p:cNvPicPr>
                        <p:nvPr/>
                      </p:nvPicPr>
                      <p:blipFill>
                        <a:blip r:embed="rId7"/>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4257472922"/>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53326" name="Equation" r:id="rId8" imgW="3060700" imgH="419100" progId="Equation.DSMT4">
                  <p:embed/>
                </p:oleObj>
              </mc:Choice>
              <mc:Fallback>
                <p:oleObj name="Equation" r:id="rId8" imgW="3060700" imgH="419100" progId="Equation.DSMT4">
                  <p:embed/>
                  <p:pic>
                    <p:nvPicPr>
                      <p:cNvPr id="0" name=""/>
                      <p:cNvPicPr>
                        <a:picLocks noChangeAspect="1" noChangeArrowheads="1"/>
                      </p:cNvPicPr>
                      <p:nvPr/>
                    </p:nvPicPr>
                    <p:blipFill>
                      <a:blip r:embed="rId9"/>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38997603"/>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53327" name="Equation" r:id="rId10" imgW="889000" imgH="800100" progId="Equation.DSMT4">
                  <p:embed/>
                </p:oleObj>
              </mc:Choice>
              <mc:Fallback>
                <p:oleObj name="Equation" r:id="rId10" imgW="889000" imgH="800100" progId="Equation.DSMT4">
                  <p:embed/>
                  <p:pic>
                    <p:nvPicPr>
                      <p:cNvPr id="0" name=""/>
                      <p:cNvPicPr>
                        <a:picLocks noChangeAspect="1" noChangeArrowheads="1"/>
                      </p:cNvPicPr>
                      <p:nvPr/>
                    </p:nvPicPr>
                    <p:blipFill>
                      <a:blip r:embed="rId11"/>
                      <a:srcRect/>
                      <a:stretch>
                        <a:fillRect/>
                      </a:stretch>
                    </p:blipFill>
                    <p:spPr bwMode="auto">
                      <a:xfrm>
                        <a:off x="236538" y="2755900"/>
                        <a:ext cx="2627312" cy="2365375"/>
                      </a:xfrm>
                      <a:prstGeom prst="rect">
                        <a:avLst/>
                      </a:prstGeom>
                      <a:noFill/>
                      <a:extLst/>
                    </p:spPr>
                  </p:pic>
                </p:oleObj>
              </mc:Fallback>
            </mc:AlternateContent>
          </a:graphicData>
        </a:graphic>
      </p:graphicFrame>
      <p:pic>
        <p:nvPicPr>
          <p:cNvPr id="3" name="Picture 2" descr="Screen Shot 2016-03-16 at 11.04.32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270" y="2548458"/>
            <a:ext cx="9770533" cy="2751667"/>
          </a:xfrm>
          <a:prstGeom prst="rect">
            <a:avLst/>
          </a:prstGeom>
        </p:spPr>
      </p:pic>
      <p:pic>
        <p:nvPicPr>
          <p:cNvPr id="11" name="Picture 10" descr="Screen Shot 2016-03-16 at 11.04.32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5956" y="2599267"/>
            <a:ext cx="4900302" cy="1380068"/>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747806229"/>
              </p:ext>
            </p:extLst>
          </p:nvPr>
        </p:nvGraphicFramePr>
        <p:xfrm>
          <a:off x="2951690" y="3284540"/>
          <a:ext cx="3865563" cy="1276350"/>
        </p:xfrm>
        <a:graphic>
          <a:graphicData uri="http://schemas.openxmlformats.org/presentationml/2006/ole">
            <mc:AlternateContent xmlns:mc="http://schemas.openxmlformats.org/markup-compatibility/2006">
              <mc:Choice xmlns:v="urn:schemas-microsoft-com:vml" Requires="v">
                <p:oleObj spid="_x0000_s253328" name="Equation" r:id="rId13" imgW="1308100" imgH="431800" progId="Equation.DSMT4">
                  <p:embed/>
                </p:oleObj>
              </mc:Choice>
              <mc:Fallback>
                <p:oleObj name="Equation" r:id="rId13" imgW="1308100" imgH="431800" progId="Equation.DSMT4">
                  <p:embed/>
                  <p:pic>
                    <p:nvPicPr>
                      <p:cNvPr id="0" name=""/>
                      <p:cNvPicPr>
                        <a:picLocks noChangeAspect="1" noChangeArrowheads="1"/>
                      </p:cNvPicPr>
                      <p:nvPr/>
                    </p:nvPicPr>
                    <p:blipFill>
                      <a:blip r:embed="rId14"/>
                      <a:srcRect/>
                      <a:stretch>
                        <a:fillRect/>
                      </a:stretch>
                    </p:blipFill>
                    <p:spPr bwMode="auto">
                      <a:xfrm>
                        <a:off x="2951690" y="3284540"/>
                        <a:ext cx="386556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539016"/>
              </p:ext>
            </p:extLst>
          </p:nvPr>
        </p:nvGraphicFramePr>
        <p:xfrm>
          <a:off x="5617632" y="5114396"/>
          <a:ext cx="2365375" cy="1276350"/>
        </p:xfrm>
        <a:graphic>
          <a:graphicData uri="http://schemas.openxmlformats.org/presentationml/2006/ole">
            <mc:AlternateContent xmlns:mc="http://schemas.openxmlformats.org/markup-compatibility/2006">
              <mc:Choice xmlns:v="urn:schemas-microsoft-com:vml" Requires="v">
                <p:oleObj spid="_x0000_s253329" name="Equation" r:id="rId15" imgW="800100" imgH="431800" progId="Equation.DSMT4">
                  <p:embed/>
                </p:oleObj>
              </mc:Choice>
              <mc:Fallback>
                <p:oleObj name="Equation" r:id="rId15" imgW="800100" imgH="431800" progId="Equation.DSMT4">
                  <p:embed/>
                  <p:pic>
                    <p:nvPicPr>
                      <p:cNvPr id="0" name=""/>
                      <p:cNvPicPr>
                        <a:picLocks noChangeAspect="1" noChangeArrowheads="1"/>
                      </p:cNvPicPr>
                      <p:nvPr/>
                    </p:nvPicPr>
                    <p:blipFill>
                      <a:blip r:embed="rId16"/>
                      <a:srcRect/>
                      <a:stretch>
                        <a:fillRect/>
                      </a:stretch>
                    </p:blipFill>
                    <p:spPr bwMode="auto">
                      <a:xfrm>
                        <a:off x="5617632" y="5114396"/>
                        <a:ext cx="2365375" cy="1276350"/>
                      </a:xfrm>
                      <a:prstGeom prst="rect">
                        <a:avLst/>
                      </a:prstGeom>
                      <a:noFill/>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89712354"/>
              </p:ext>
            </p:extLst>
          </p:nvPr>
        </p:nvGraphicFramePr>
        <p:xfrm>
          <a:off x="2159000" y="998538"/>
          <a:ext cx="7656513" cy="1276350"/>
        </p:xfrm>
        <a:graphic>
          <a:graphicData uri="http://schemas.openxmlformats.org/presentationml/2006/ole">
            <mc:AlternateContent xmlns:mc="http://schemas.openxmlformats.org/markup-compatibility/2006">
              <mc:Choice xmlns:v="urn:schemas-microsoft-com:vml" Requires="v">
                <p:oleObj spid="_x0000_s253330" name="Equation" r:id="rId17" imgW="2590800" imgH="431800" progId="Equation.DSMT4">
                  <p:embed/>
                </p:oleObj>
              </mc:Choice>
              <mc:Fallback>
                <p:oleObj name="Equation" r:id="rId17" imgW="2590800" imgH="431800" progId="Equation.DSMT4">
                  <p:embed/>
                  <p:pic>
                    <p:nvPicPr>
                      <p:cNvPr id="0" name=""/>
                      <p:cNvPicPr>
                        <a:picLocks noChangeAspect="1" noChangeArrowheads="1"/>
                      </p:cNvPicPr>
                      <p:nvPr/>
                    </p:nvPicPr>
                    <p:blipFill>
                      <a:blip r:embed="rId18"/>
                      <a:srcRect/>
                      <a:stretch>
                        <a:fillRect/>
                      </a:stretch>
                    </p:blipFill>
                    <p:spPr bwMode="auto">
                      <a:xfrm>
                        <a:off x="2159000" y="998538"/>
                        <a:ext cx="7656513" cy="1276350"/>
                      </a:xfrm>
                      <a:prstGeom prst="rect">
                        <a:avLst/>
                      </a:prstGeom>
                      <a:noFill/>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8909552"/>
              </p:ext>
            </p:extLst>
          </p:nvPr>
        </p:nvGraphicFramePr>
        <p:xfrm>
          <a:off x="1345142" y="5147206"/>
          <a:ext cx="4203700" cy="1276350"/>
        </p:xfrm>
        <a:graphic>
          <a:graphicData uri="http://schemas.openxmlformats.org/presentationml/2006/ole">
            <mc:AlternateContent xmlns:mc="http://schemas.openxmlformats.org/markup-compatibility/2006">
              <mc:Choice xmlns:v="urn:schemas-microsoft-com:vml" Requires="v">
                <p:oleObj spid="_x0000_s253331" name="Equation" r:id="rId19" imgW="1422400" imgH="431800" progId="Equation.DSMT4">
                  <p:embed/>
                </p:oleObj>
              </mc:Choice>
              <mc:Fallback>
                <p:oleObj name="Equation" r:id="rId19" imgW="1422400" imgH="431800" progId="Equation.DSMT4">
                  <p:embed/>
                  <p:pic>
                    <p:nvPicPr>
                      <p:cNvPr id="0" name=""/>
                      <p:cNvPicPr>
                        <a:picLocks noChangeAspect="1" noChangeArrowheads="1"/>
                      </p:cNvPicPr>
                      <p:nvPr/>
                    </p:nvPicPr>
                    <p:blipFill>
                      <a:blip r:embed="rId20"/>
                      <a:srcRect/>
                      <a:stretch>
                        <a:fillRect/>
                      </a:stretch>
                    </p:blipFill>
                    <p:spPr bwMode="auto">
                      <a:xfrm>
                        <a:off x="1345142" y="5147206"/>
                        <a:ext cx="4203700" cy="1276350"/>
                      </a:xfrm>
                      <a:prstGeom prst="rect">
                        <a:avLst/>
                      </a:prstGeom>
                      <a:noFill/>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094492628"/>
              </p:ext>
            </p:extLst>
          </p:nvPr>
        </p:nvGraphicFramePr>
        <p:xfrm>
          <a:off x="6633632" y="3319463"/>
          <a:ext cx="2365375" cy="1276350"/>
        </p:xfrm>
        <a:graphic>
          <a:graphicData uri="http://schemas.openxmlformats.org/presentationml/2006/ole">
            <mc:AlternateContent xmlns:mc="http://schemas.openxmlformats.org/markup-compatibility/2006">
              <mc:Choice xmlns:v="urn:schemas-microsoft-com:vml" Requires="v">
                <p:oleObj spid="_x0000_s253332" name="Equation" r:id="rId21" imgW="800100" imgH="431800" progId="Equation.DSMT4">
                  <p:embed/>
                </p:oleObj>
              </mc:Choice>
              <mc:Fallback>
                <p:oleObj name="Equation" r:id="rId21" imgW="800100" imgH="431800" progId="Equation.DSMT4">
                  <p:embed/>
                  <p:pic>
                    <p:nvPicPr>
                      <p:cNvPr id="0" name=""/>
                      <p:cNvPicPr>
                        <a:picLocks noChangeAspect="1" noChangeArrowheads="1"/>
                      </p:cNvPicPr>
                      <p:nvPr/>
                    </p:nvPicPr>
                    <p:blipFill>
                      <a:blip r:embed="rId16"/>
                      <a:srcRect/>
                      <a:stretch>
                        <a:fillRect/>
                      </a:stretch>
                    </p:blipFill>
                    <p:spPr bwMode="auto">
                      <a:xfrm>
                        <a:off x="6633632" y="3319463"/>
                        <a:ext cx="2365375"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3101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79413" y="795564"/>
            <a:ext cx="9526587" cy="5290388"/>
          </a:xfrm>
        </p:spPr>
        <p:txBody>
          <a:body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Tree>
    <p:extLst>
      <p:ext uri="{BB962C8B-B14F-4D97-AF65-F5344CB8AC3E}">
        <p14:creationId xmlns:p14="http://schemas.microsoft.com/office/powerpoint/2010/main" val="2138789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993063191"/>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4090" name="Equation" r:id="rId3" imgW="1917700" imgH="444500" progId="Equation.DSMT4">
                    <p:embed/>
                  </p:oleObj>
                </mc:Choice>
                <mc:Fallback>
                  <p:oleObj name="Equation" r:id="rId3" imgW="1917700" imgH="444500" progId="Equation.DSMT4">
                    <p:embed/>
                    <p:pic>
                      <p:nvPicPr>
                        <p:cNvPr id="0" name=""/>
                        <p:cNvPicPr>
                          <a:picLocks noChangeAspect="1" noChangeArrowheads="1"/>
                        </p:cNvPicPr>
                        <p:nvPr/>
                      </p:nvPicPr>
                      <p:blipFill>
                        <a:blip r:embed="rId4"/>
                        <a:srcRect/>
                        <a:stretch>
                          <a:fillRect/>
                        </a:stretch>
                      </p:blipFill>
                      <p:spPr bwMode="auto">
                        <a:xfrm>
                          <a:off x="25484919" y="-12014607"/>
                          <a:ext cx="5662614" cy="1314450"/>
                        </a:xfrm>
                        <a:prstGeom prst="rect">
                          <a:avLst/>
                        </a:prstGeom>
                        <a:noFill/>
                        <a:extLst/>
                      </p:spPr>
                    </p:pic>
                  </p:oleObj>
                </mc:Fallback>
              </mc:AlternateContent>
            </a:graphicData>
          </a:graphic>
        </p:graphicFrame>
      </p:grpSp>
      <p:pic>
        <p:nvPicPr>
          <p:cNvPr id="9" name="Picture 8" descr="Screen Shot 2016-03-16 at 11.04.3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6533" y="1210725"/>
            <a:ext cx="558800" cy="1227676"/>
          </a:xfrm>
          <a:prstGeom prst="rect">
            <a:avLst/>
          </a:prstGeom>
        </p:spPr>
      </p:pic>
      <p:pic>
        <p:nvPicPr>
          <p:cNvPr id="10" name="Picture 9" descr="Screen Shot 2016-03-16 at 11.04.3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466" y="1430859"/>
            <a:ext cx="558800" cy="1227676"/>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62611311"/>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4091" name="Equation" r:id="rId6" imgW="1117600" imgH="431800" progId="Equation.DSMT4">
                  <p:embed/>
                </p:oleObj>
              </mc:Choice>
              <mc:Fallback>
                <p:oleObj name="Equation" r:id="rId6" imgW="1117600" imgH="431800" progId="Equation.DSMT4">
                  <p:embed/>
                  <p:pic>
                    <p:nvPicPr>
                      <p:cNvPr id="0" name=""/>
                      <p:cNvPicPr>
                        <a:picLocks noChangeAspect="1" noChangeArrowheads="1"/>
                      </p:cNvPicPr>
                      <p:nvPr/>
                    </p:nvPicPr>
                    <p:blipFill>
                      <a:blip r:embed="rId7"/>
                      <a:srcRect/>
                      <a:stretch>
                        <a:fillRect/>
                      </a:stretch>
                    </p:blipFill>
                    <p:spPr bwMode="auto">
                      <a:xfrm>
                        <a:off x="5606519" y="1355725"/>
                        <a:ext cx="3303587" cy="1276350"/>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675870335"/>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4092" name="Equation" r:id="rId8" imgW="1739900" imgH="431800" progId="Equation.DSMT4">
                  <p:embed/>
                </p:oleObj>
              </mc:Choice>
              <mc:Fallback>
                <p:oleObj name="Equation" r:id="rId8" imgW="1739900" imgH="431800" progId="Equation.DSMT4">
                  <p:embed/>
                  <p:pic>
                    <p:nvPicPr>
                      <p:cNvPr id="0" name=""/>
                      <p:cNvPicPr>
                        <a:picLocks noChangeAspect="1" noChangeArrowheads="1"/>
                      </p:cNvPicPr>
                      <p:nvPr/>
                    </p:nvPicPr>
                    <p:blipFill>
                      <a:blip r:embed="rId9"/>
                      <a:srcRect/>
                      <a:stretch>
                        <a:fillRect/>
                      </a:stretch>
                    </p:blipFill>
                    <p:spPr bwMode="auto">
                      <a:xfrm>
                        <a:off x="503769" y="1371600"/>
                        <a:ext cx="5141913" cy="1276350"/>
                      </a:xfrm>
                      <a:prstGeom prst="rect">
                        <a:avLst/>
                      </a:prstGeom>
                      <a:noFill/>
                      <a:extLst/>
                    </p:spPr>
                  </p:pic>
                </p:oleObj>
              </mc:Fallback>
            </mc:AlternateContent>
          </a:graphicData>
        </a:graphic>
      </p:graphicFrame>
      <p:pic>
        <p:nvPicPr>
          <p:cNvPr id="13" name="Picture 12" descr="Screen Shot 2016-03-16 at 11.04.3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5289" y="1413933"/>
            <a:ext cx="920978" cy="1380068"/>
          </a:xfrm>
          <a:prstGeom prst="rect">
            <a:avLst/>
          </a:prstGeom>
        </p:spPr>
      </p:pic>
      <p:pic>
        <p:nvPicPr>
          <p:cNvPr id="14" name="Picture 13" descr="Screen Shot 2016-03-16 at 11.04.3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68" y="1329266"/>
            <a:ext cx="1100666" cy="1380068"/>
          </a:xfrm>
          <a:prstGeom prst="rect">
            <a:avLst/>
          </a:prstGeom>
        </p:spPr>
      </p:pic>
    </p:spTree>
    <p:extLst>
      <p:ext uri="{BB962C8B-B14F-4D97-AF65-F5344CB8AC3E}">
        <p14:creationId xmlns:p14="http://schemas.microsoft.com/office/powerpoint/2010/main" val="15690412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727644727"/>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5114" name="Equation" r:id="rId3" imgW="1917700" imgH="444500" progId="Equation.DSMT4">
                    <p:embed/>
                  </p:oleObj>
                </mc:Choice>
                <mc:Fallback>
                  <p:oleObj name="Equation" r:id="rId3" imgW="1917700" imgH="444500" progId="Equation.DSMT4">
                    <p:embed/>
                    <p:pic>
                      <p:nvPicPr>
                        <p:cNvPr id="0" name=""/>
                        <p:cNvPicPr>
                          <a:picLocks noChangeAspect="1" noChangeArrowheads="1"/>
                        </p:cNvPicPr>
                        <p:nvPr/>
                      </p:nvPicPr>
                      <p:blipFill>
                        <a:blip r:embed="rId4"/>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11" name="Object 10"/>
          <p:cNvGraphicFramePr>
            <a:graphicFrameLocks noChangeAspect="1"/>
          </p:cNvGraphicFramePr>
          <p:nvPr>
            <p:extLst>
              <p:ext uri="{D42A27DB-BD31-4B8C-83A1-F6EECF244321}">
                <p14:modId xmlns:p14="http://schemas.microsoft.com/office/powerpoint/2010/main" val="2818970049"/>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5115" name="Equation" r:id="rId5" imgW="1739900" imgH="431800" progId="Equation.DSMT4">
                  <p:embed/>
                </p:oleObj>
              </mc:Choice>
              <mc:Fallback>
                <p:oleObj name="Equation" r:id="rId5" imgW="1739900" imgH="431800" progId="Equation.DSMT4">
                  <p:embed/>
                  <p:pic>
                    <p:nvPicPr>
                      <p:cNvPr id="0" name=""/>
                      <p:cNvPicPr>
                        <a:picLocks noChangeAspect="1" noChangeArrowheads="1"/>
                      </p:cNvPicPr>
                      <p:nvPr/>
                    </p:nvPicPr>
                    <p:blipFill>
                      <a:blip r:embed="rId6"/>
                      <a:srcRect/>
                      <a:stretch>
                        <a:fillRect/>
                      </a:stretch>
                    </p:blipFill>
                    <p:spPr bwMode="auto">
                      <a:xfrm>
                        <a:off x="503769" y="1371600"/>
                        <a:ext cx="5141913" cy="1276350"/>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17473503"/>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5116" name="Equation" r:id="rId7" imgW="1117600" imgH="431800" progId="Equation.DSMT4">
                  <p:embed/>
                </p:oleObj>
              </mc:Choice>
              <mc:Fallback>
                <p:oleObj name="Equation" r:id="rId7" imgW="1117600" imgH="431800" progId="Equation.DSMT4">
                  <p:embed/>
                  <p:pic>
                    <p:nvPicPr>
                      <p:cNvPr id="0" name=""/>
                      <p:cNvPicPr>
                        <a:picLocks noChangeAspect="1" noChangeArrowheads="1"/>
                      </p:cNvPicPr>
                      <p:nvPr/>
                    </p:nvPicPr>
                    <p:blipFill>
                      <a:blip r:embed="rId8"/>
                      <a:srcRect/>
                      <a:stretch>
                        <a:fillRect/>
                      </a:stretch>
                    </p:blipFill>
                    <p:spPr bwMode="auto">
                      <a:xfrm>
                        <a:off x="5606519" y="1355725"/>
                        <a:ext cx="3303587"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25279308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34886773"/>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6181" name="Equation" r:id="rId3" imgW="1917700" imgH="444500" progId="Equation.DSMT4">
                    <p:embed/>
                  </p:oleObj>
                </mc:Choice>
                <mc:Fallback>
                  <p:oleObj name="Equation" r:id="rId3" imgW="1917700" imgH="444500" progId="Equation.DSMT4">
                    <p:embed/>
                    <p:pic>
                      <p:nvPicPr>
                        <p:cNvPr id="0" name=""/>
                        <p:cNvPicPr>
                          <a:picLocks noChangeAspect="1" noChangeArrowheads="1"/>
                        </p:cNvPicPr>
                        <p:nvPr/>
                      </p:nvPicPr>
                      <p:blipFill>
                        <a:blip r:embed="rId4"/>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2536416823"/>
              </p:ext>
            </p:extLst>
          </p:nvPr>
        </p:nvGraphicFramePr>
        <p:xfrm>
          <a:off x="5256211" y="2727325"/>
          <a:ext cx="3565525" cy="1312863"/>
        </p:xfrm>
        <a:graphic>
          <a:graphicData uri="http://schemas.openxmlformats.org/presentationml/2006/ole">
            <mc:AlternateContent xmlns:mc="http://schemas.openxmlformats.org/markup-compatibility/2006">
              <mc:Choice xmlns:v="urn:schemas-microsoft-com:vml" Requires="v">
                <p:oleObj spid="_x0000_s256182" name="Equation" r:id="rId5" imgW="1206500" imgH="444500" progId="Equation.DSMT4">
                  <p:embed/>
                </p:oleObj>
              </mc:Choice>
              <mc:Fallback>
                <p:oleObj name="Equation" r:id="rId5" imgW="1206500" imgH="444500" progId="Equation.DSMT4">
                  <p:embed/>
                  <p:pic>
                    <p:nvPicPr>
                      <p:cNvPr id="0" name=""/>
                      <p:cNvPicPr>
                        <a:picLocks noChangeAspect="1" noChangeArrowheads="1"/>
                      </p:cNvPicPr>
                      <p:nvPr/>
                    </p:nvPicPr>
                    <p:blipFill>
                      <a:blip r:embed="rId6"/>
                      <a:srcRect/>
                      <a:stretch>
                        <a:fillRect/>
                      </a:stretch>
                    </p:blipFill>
                    <p:spPr bwMode="auto">
                      <a:xfrm>
                        <a:off x="5256211" y="2727325"/>
                        <a:ext cx="3565525" cy="1312863"/>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18970049"/>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6183" name="Equation" r:id="rId7" imgW="1739900" imgH="431800" progId="Equation.DSMT4">
                  <p:embed/>
                </p:oleObj>
              </mc:Choice>
              <mc:Fallback>
                <p:oleObj name="Equation" r:id="rId7" imgW="1739900" imgH="431800" progId="Equation.DSMT4">
                  <p:embed/>
                  <p:pic>
                    <p:nvPicPr>
                      <p:cNvPr id="0" name=""/>
                      <p:cNvPicPr>
                        <a:picLocks noChangeAspect="1" noChangeArrowheads="1"/>
                      </p:cNvPicPr>
                      <p:nvPr/>
                    </p:nvPicPr>
                    <p:blipFill>
                      <a:blip r:embed="rId8"/>
                      <a:srcRect/>
                      <a:stretch>
                        <a:fillRect/>
                      </a:stretch>
                    </p:blipFill>
                    <p:spPr bwMode="auto">
                      <a:xfrm>
                        <a:off x="503769" y="1371600"/>
                        <a:ext cx="5141913" cy="1276350"/>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17473503"/>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6184" name="Equation" r:id="rId9" imgW="1117600" imgH="431800" progId="Equation.DSMT4">
                  <p:embed/>
                </p:oleObj>
              </mc:Choice>
              <mc:Fallback>
                <p:oleObj name="Equation" r:id="rId9" imgW="1117600" imgH="431800" progId="Equation.DSMT4">
                  <p:embed/>
                  <p:pic>
                    <p:nvPicPr>
                      <p:cNvPr id="0" name=""/>
                      <p:cNvPicPr>
                        <a:picLocks noChangeAspect="1" noChangeArrowheads="1"/>
                      </p:cNvPicPr>
                      <p:nvPr/>
                    </p:nvPicPr>
                    <p:blipFill>
                      <a:blip r:embed="rId10"/>
                      <a:srcRect/>
                      <a:stretch>
                        <a:fillRect/>
                      </a:stretch>
                    </p:blipFill>
                    <p:spPr bwMode="auto">
                      <a:xfrm>
                        <a:off x="5606519" y="1355725"/>
                        <a:ext cx="3303587"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103952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636199186"/>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7248" name="Equation" r:id="rId3" imgW="1917700" imgH="444500" progId="Equation.DSMT4">
                    <p:embed/>
                  </p:oleObj>
                </mc:Choice>
                <mc:Fallback>
                  <p:oleObj name="Equation" r:id="rId3" imgW="1917700" imgH="444500" progId="Equation.DSMT4">
                    <p:embed/>
                    <p:pic>
                      <p:nvPicPr>
                        <p:cNvPr id="0" name=""/>
                        <p:cNvPicPr>
                          <a:picLocks noChangeAspect="1" noChangeArrowheads="1"/>
                        </p:cNvPicPr>
                        <p:nvPr/>
                      </p:nvPicPr>
                      <p:blipFill>
                        <a:blip r:embed="rId4"/>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3017335137"/>
              </p:ext>
            </p:extLst>
          </p:nvPr>
        </p:nvGraphicFramePr>
        <p:xfrm>
          <a:off x="5342995" y="4233863"/>
          <a:ext cx="3527425" cy="1312862"/>
        </p:xfrm>
        <a:graphic>
          <a:graphicData uri="http://schemas.openxmlformats.org/presentationml/2006/ole">
            <mc:AlternateContent xmlns:mc="http://schemas.openxmlformats.org/markup-compatibility/2006">
              <mc:Choice xmlns:v="urn:schemas-microsoft-com:vml" Requires="v">
                <p:oleObj spid="_x0000_s257249" name="Equation" r:id="rId5" imgW="1193800" imgH="444500" progId="Equation.DSMT4">
                  <p:embed/>
                </p:oleObj>
              </mc:Choice>
              <mc:Fallback>
                <p:oleObj name="Equation" r:id="rId5" imgW="1193800" imgH="444500" progId="Equation.DSMT4">
                  <p:embed/>
                  <p:pic>
                    <p:nvPicPr>
                      <p:cNvPr id="0" name=""/>
                      <p:cNvPicPr>
                        <a:picLocks noChangeAspect="1" noChangeArrowheads="1"/>
                      </p:cNvPicPr>
                      <p:nvPr/>
                    </p:nvPicPr>
                    <p:blipFill>
                      <a:blip r:embed="rId6"/>
                      <a:srcRect/>
                      <a:stretch>
                        <a:fillRect/>
                      </a:stretch>
                    </p:blipFill>
                    <p:spPr bwMode="auto">
                      <a:xfrm>
                        <a:off x="5342995" y="4233863"/>
                        <a:ext cx="3527425" cy="1312862"/>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18970049"/>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7250" name="Equation" r:id="rId7" imgW="1739900" imgH="431800" progId="Equation.DSMT4">
                  <p:embed/>
                </p:oleObj>
              </mc:Choice>
              <mc:Fallback>
                <p:oleObj name="Equation" r:id="rId7" imgW="1739900" imgH="431800" progId="Equation.DSMT4">
                  <p:embed/>
                  <p:pic>
                    <p:nvPicPr>
                      <p:cNvPr id="0" name=""/>
                      <p:cNvPicPr>
                        <a:picLocks noChangeAspect="1" noChangeArrowheads="1"/>
                      </p:cNvPicPr>
                      <p:nvPr/>
                    </p:nvPicPr>
                    <p:blipFill>
                      <a:blip r:embed="rId8"/>
                      <a:srcRect/>
                      <a:stretch>
                        <a:fillRect/>
                      </a:stretch>
                    </p:blipFill>
                    <p:spPr bwMode="auto">
                      <a:xfrm>
                        <a:off x="503769" y="1371600"/>
                        <a:ext cx="514191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256909871"/>
              </p:ext>
            </p:extLst>
          </p:nvPr>
        </p:nvGraphicFramePr>
        <p:xfrm>
          <a:off x="5256211" y="2727325"/>
          <a:ext cx="3565525" cy="1312863"/>
        </p:xfrm>
        <a:graphic>
          <a:graphicData uri="http://schemas.openxmlformats.org/presentationml/2006/ole">
            <mc:AlternateContent xmlns:mc="http://schemas.openxmlformats.org/markup-compatibility/2006">
              <mc:Choice xmlns:v="urn:schemas-microsoft-com:vml" Requires="v">
                <p:oleObj spid="_x0000_s257251" name="Equation" r:id="rId9" imgW="1206500" imgH="444500" progId="Equation.DSMT4">
                  <p:embed/>
                </p:oleObj>
              </mc:Choice>
              <mc:Fallback>
                <p:oleObj name="Equation" r:id="rId9" imgW="1206500" imgH="444500" progId="Equation.DSMT4">
                  <p:embed/>
                  <p:pic>
                    <p:nvPicPr>
                      <p:cNvPr id="0" name=""/>
                      <p:cNvPicPr>
                        <a:picLocks noChangeAspect="1" noChangeArrowheads="1"/>
                      </p:cNvPicPr>
                      <p:nvPr/>
                    </p:nvPicPr>
                    <p:blipFill>
                      <a:blip r:embed="rId10"/>
                      <a:srcRect/>
                      <a:stretch>
                        <a:fillRect/>
                      </a:stretch>
                    </p:blipFill>
                    <p:spPr bwMode="auto">
                      <a:xfrm>
                        <a:off x="5256211" y="2727325"/>
                        <a:ext cx="3565525" cy="1312863"/>
                      </a:xfrm>
                      <a:prstGeom prst="rect">
                        <a:avLst/>
                      </a:prstGeom>
                      <a:noFill/>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395489323"/>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7252" name="Equation" r:id="rId11" imgW="1117600" imgH="431800" progId="Equation.DSMT4">
                  <p:embed/>
                </p:oleObj>
              </mc:Choice>
              <mc:Fallback>
                <p:oleObj name="Equation" r:id="rId11" imgW="1117600" imgH="431800" progId="Equation.DSMT4">
                  <p:embed/>
                  <p:pic>
                    <p:nvPicPr>
                      <p:cNvPr id="0" name=""/>
                      <p:cNvPicPr>
                        <a:picLocks noChangeAspect="1" noChangeArrowheads="1"/>
                      </p:cNvPicPr>
                      <p:nvPr/>
                    </p:nvPicPr>
                    <p:blipFill>
                      <a:blip r:embed="rId12"/>
                      <a:srcRect/>
                      <a:stretch>
                        <a:fillRect/>
                      </a:stretch>
                    </p:blipFill>
                    <p:spPr bwMode="auto">
                      <a:xfrm>
                        <a:off x="5606519" y="1355725"/>
                        <a:ext cx="3303587"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12544670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593463916"/>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9345"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4227636432"/>
              </p:ext>
            </p:extLst>
          </p:nvPr>
        </p:nvGraphicFramePr>
        <p:xfrm>
          <a:off x="5342995" y="4233863"/>
          <a:ext cx="3527425" cy="1312862"/>
        </p:xfrm>
        <a:graphic>
          <a:graphicData uri="http://schemas.openxmlformats.org/presentationml/2006/ole">
            <mc:AlternateContent xmlns:mc="http://schemas.openxmlformats.org/markup-compatibility/2006">
              <mc:Choice xmlns:v="urn:schemas-microsoft-com:vml" Requires="v">
                <p:oleObj spid="_x0000_s259346" name="Equation" r:id="rId6" imgW="1193800" imgH="444500" progId="Equation.DSMT4">
                  <p:embed/>
                </p:oleObj>
              </mc:Choice>
              <mc:Fallback>
                <p:oleObj name="Equation" r:id="rId6" imgW="1193800" imgH="444500" progId="Equation.DSMT4">
                  <p:embed/>
                  <p:pic>
                    <p:nvPicPr>
                      <p:cNvPr id="0" name=""/>
                      <p:cNvPicPr>
                        <a:picLocks noChangeAspect="1" noChangeArrowheads="1"/>
                      </p:cNvPicPr>
                      <p:nvPr/>
                    </p:nvPicPr>
                    <p:blipFill>
                      <a:blip r:embed="rId7"/>
                      <a:srcRect/>
                      <a:stretch>
                        <a:fillRect/>
                      </a:stretch>
                    </p:blipFill>
                    <p:spPr bwMode="auto">
                      <a:xfrm>
                        <a:off x="5342995" y="4233863"/>
                        <a:ext cx="3527425" cy="1312862"/>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34730131"/>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9347" name="Equation" r:id="rId8" imgW="1739900" imgH="431800" progId="Equation.DSMT4">
                  <p:embed/>
                </p:oleObj>
              </mc:Choice>
              <mc:Fallback>
                <p:oleObj name="Equation" r:id="rId8" imgW="1739900" imgH="431800" progId="Equation.DSMT4">
                  <p:embed/>
                  <p:pic>
                    <p:nvPicPr>
                      <p:cNvPr id="0" name=""/>
                      <p:cNvPicPr>
                        <a:picLocks noChangeAspect="1" noChangeArrowheads="1"/>
                      </p:cNvPicPr>
                      <p:nvPr/>
                    </p:nvPicPr>
                    <p:blipFill>
                      <a:blip r:embed="rId9"/>
                      <a:srcRect/>
                      <a:stretch>
                        <a:fillRect/>
                      </a:stretch>
                    </p:blipFill>
                    <p:spPr bwMode="auto">
                      <a:xfrm>
                        <a:off x="503769" y="1371600"/>
                        <a:ext cx="514191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295612695"/>
              </p:ext>
            </p:extLst>
          </p:nvPr>
        </p:nvGraphicFramePr>
        <p:xfrm>
          <a:off x="5256211" y="2727325"/>
          <a:ext cx="3565525" cy="1312863"/>
        </p:xfrm>
        <a:graphic>
          <a:graphicData uri="http://schemas.openxmlformats.org/presentationml/2006/ole">
            <mc:AlternateContent xmlns:mc="http://schemas.openxmlformats.org/markup-compatibility/2006">
              <mc:Choice xmlns:v="urn:schemas-microsoft-com:vml" Requires="v">
                <p:oleObj spid="_x0000_s259348" name="Equation" r:id="rId10" imgW="1206500" imgH="444500" progId="Equation.DSMT4">
                  <p:embed/>
                </p:oleObj>
              </mc:Choice>
              <mc:Fallback>
                <p:oleObj name="Equation" r:id="rId10" imgW="1206500" imgH="444500" progId="Equation.DSMT4">
                  <p:embed/>
                  <p:pic>
                    <p:nvPicPr>
                      <p:cNvPr id="0" name=""/>
                      <p:cNvPicPr>
                        <a:picLocks noChangeAspect="1" noChangeArrowheads="1"/>
                      </p:cNvPicPr>
                      <p:nvPr/>
                    </p:nvPicPr>
                    <p:blipFill>
                      <a:blip r:embed="rId11"/>
                      <a:srcRect/>
                      <a:stretch>
                        <a:fillRect/>
                      </a:stretch>
                    </p:blipFill>
                    <p:spPr bwMode="auto">
                      <a:xfrm>
                        <a:off x="5256211" y="2727325"/>
                        <a:ext cx="3565525" cy="1312863"/>
                      </a:xfrm>
                      <a:prstGeom prst="rect">
                        <a:avLst/>
                      </a:prstGeom>
                      <a:noFill/>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541102904"/>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9349" name="Equation" r:id="rId12" imgW="1117600" imgH="431800" progId="Equation.DSMT4">
                  <p:embed/>
                </p:oleObj>
              </mc:Choice>
              <mc:Fallback>
                <p:oleObj name="Equation" r:id="rId12" imgW="1117600" imgH="431800" progId="Equation.DSMT4">
                  <p:embed/>
                  <p:pic>
                    <p:nvPicPr>
                      <p:cNvPr id="0" name=""/>
                      <p:cNvPicPr>
                        <a:picLocks noChangeAspect="1" noChangeArrowheads="1"/>
                      </p:cNvPicPr>
                      <p:nvPr/>
                    </p:nvPicPr>
                    <p:blipFill>
                      <a:blip r:embed="rId13"/>
                      <a:srcRect/>
                      <a:stretch>
                        <a:fillRect/>
                      </a:stretch>
                    </p:blipFill>
                    <p:spPr bwMode="auto">
                      <a:xfrm>
                        <a:off x="5606519" y="1355725"/>
                        <a:ext cx="3303587" cy="1276350"/>
                      </a:xfrm>
                      <a:prstGeom prst="rect">
                        <a:avLst/>
                      </a:prstGeom>
                      <a:noFill/>
                      <a:extLst/>
                    </p:spPr>
                  </p:pic>
                </p:oleObj>
              </mc:Fallback>
            </mc:AlternateContent>
          </a:graphicData>
        </a:graphic>
      </p:graphicFrame>
      <p:sp>
        <p:nvSpPr>
          <p:cNvPr id="16" name="Rectangle 15"/>
          <p:cNvSpPr/>
          <p:nvPr/>
        </p:nvSpPr>
        <p:spPr>
          <a:xfrm>
            <a:off x="84665" y="5181598"/>
            <a:ext cx="5503333" cy="1591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3087684069"/>
              </p:ext>
            </p:extLst>
          </p:nvPr>
        </p:nvGraphicFramePr>
        <p:xfrm>
          <a:off x="392641" y="5437922"/>
          <a:ext cx="5059892" cy="1174542"/>
        </p:xfrm>
        <a:graphic>
          <a:graphicData uri="http://schemas.openxmlformats.org/presentationml/2006/ole">
            <mc:AlternateContent xmlns:mc="http://schemas.openxmlformats.org/markup-compatibility/2006">
              <mc:Choice xmlns:v="urn:schemas-microsoft-com:vml" Requires="v">
                <p:oleObj spid="_x0000_s259350" name="Equation" r:id="rId14" imgW="1917700" imgH="444500" progId="Equation.DSMT4">
                  <p:embed/>
                </p:oleObj>
              </mc:Choice>
              <mc:Fallback>
                <p:oleObj name="Equation" r:id="rId14" imgW="1917700" imgH="444500" progId="Equation.DSMT4">
                  <p:embed/>
                  <p:pic>
                    <p:nvPicPr>
                      <p:cNvPr id="0" name=""/>
                      <p:cNvPicPr>
                        <a:picLocks noChangeAspect="1" noChangeArrowheads="1"/>
                      </p:cNvPicPr>
                      <p:nvPr/>
                    </p:nvPicPr>
                    <p:blipFill>
                      <a:blip r:embed="rId15"/>
                      <a:srcRect/>
                      <a:stretch>
                        <a:fillRect/>
                      </a:stretch>
                    </p:blipFill>
                    <p:spPr bwMode="auto">
                      <a:xfrm>
                        <a:off x="392641" y="5437922"/>
                        <a:ext cx="5059892" cy="1174542"/>
                      </a:xfrm>
                      <a:prstGeom prst="rect">
                        <a:avLst/>
                      </a:prstGeom>
                      <a:noFill/>
                      <a:extLst/>
                    </p:spPr>
                  </p:pic>
                </p:oleObj>
              </mc:Fallback>
            </mc:AlternateContent>
          </a:graphicData>
        </a:graphic>
      </p:graphicFrame>
    </p:spTree>
    <p:extLst>
      <p:ext uri="{BB962C8B-B14F-4D97-AF65-F5344CB8AC3E}">
        <p14:creationId xmlns:p14="http://schemas.microsoft.com/office/powerpoint/2010/main" val="115528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15" name="Object 14"/>
          <p:cNvGraphicFramePr>
            <a:graphicFrameLocks noChangeAspect="1"/>
          </p:cNvGraphicFramePr>
          <p:nvPr>
            <p:extLst>
              <p:ext uri="{D42A27DB-BD31-4B8C-83A1-F6EECF244321}">
                <p14:modId xmlns:p14="http://schemas.microsoft.com/office/powerpoint/2010/main" val="2136426952"/>
              </p:ext>
            </p:extLst>
          </p:nvPr>
        </p:nvGraphicFramePr>
        <p:xfrm>
          <a:off x="3381907" y="1001182"/>
          <a:ext cx="4429125" cy="1238250"/>
        </p:xfrm>
        <a:graphic>
          <a:graphicData uri="http://schemas.openxmlformats.org/presentationml/2006/ole">
            <mc:AlternateContent xmlns:mc="http://schemas.openxmlformats.org/markup-compatibility/2006">
              <mc:Choice xmlns:v="urn:schemas-microsoft-com:vml" Requires="v">
                <p:oleObj spid="_x0000_s260148" name="Equation" r:id="rId4" imgW="1498600" imgH="419100" progId="Equation.DSMT4">
                  <p:embed/>
                </p:oleObj>
              </mc:Choice>
              <mc:Fallback>
                <p:oleObj name="Equation" r:id="rId4" imgW="1498600" imgH="419100" progId="Equation.DSMT4">
                  <p:embed/>
                  <p:pic>
                    <p:nvPicPr>
                      <p:cNvPr id="0" name=""/>
                      <p:cNvPicPr>
                        <a:picLocks noChangeAspect="1" noChangeArrowheads="1"/>
                      </p:cNvPicPr>
                      <p:nvPr/>
                    </p:nvPicPr>
                    <p:blipFill>
                      <a:blip r:embed="rId5"/>
                      <a:srcRect/>
                      <a:stretch>
                        <a:fillRect/>
                      </a:stretch>
                    </p:blipFill>
                    <p:spPr bwMode="auto">
                      <a:xfrm>
                        <a:off x="3381907" y="1001182"/>
                        <a:ext cx="4429125" cy="1238250"/>
                      </a:xfrm>
                      <a:prstGeom prst="rect">
                        <a:avLst/>
                      </a:prstGeom>
                      <a:noFill/>
                      <a:extLst/>
                    </p:spPr>
                  </p:pic>
                </p:oleObj>
              </mc:Fallback>
            </mc:AlternateContent>
          </a:graphicData>
        </a:graphic>
      </p:graphicFrame>
    </p:spTree>
    <p:extLst>
      <p:ext uri="{BB962C8B-B14F-4D97-AF65-F5344CB8AC3E}">
        <p14:creationId xmlns:p14="http://schemas.microsoft.com/office/powerpoint/2010/main" val="203577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15" name="Object 14"/>
          <p:cNvGraphicFramePr>
            <a:graphicFrameLocks noChangeAspect="1"/>
          </p:cNvGraphicFramePr>
          <p:nvPr>
            <p:extLst>
              <p:ext uri="{D42A27DB-BD31-4B8C-83A1-F6EECF244321}">
                <p14:modId xmlns:p14="http://schemas.microsoft.com/office/powerpoint/2010/main" val="4153456652"/>
              </p:ext>
            </p:extLst>
          </p:nvPr>
        </p:nvGraphicFramePr>
        <p:xfrm>
          <a:off x="3381907" y="1001182"/>
          <a:ext cx="4429125" cy="1238250"/>
        </p:xfrm>
        <a:graphic>
          <a:graphicData uri="http://schemas.openxmlformats.org/presentationml/2006/ole">
            <mc:AlternateContent xmlns:mc="http://schemas.openxmlformats.org/markup-compatibility/2006">
              <mc:Choice xmlns:v="urn:schemas-microsoft-com:vml" Requires="v">
                <p:oleObj spid="_x0000_s261261" name="Equation" r:id="rId4" imgW="1498600" imgH="419100" progId="Equation.DSMT4">
                  <p:embed/>
                </p:oleObj>
              </mc:Choice>
              <mc:Fallback>
                <p:oleObj name="Equation" r:id="rId4" imgW="1498600" imgH="419100" progId="Equation.DSMT4">
                  <p:embed/>
                  <p:pic>
                    <p:nvPicPr>
                      <p:cNvPr id="0" name=""/>
                      <p:cNvPicPr>
                        <a:picLocks noChangeAspect="1" noChangeArrowheads="1"/>
                      </p:cNvPicPr>
                      <p:nvPr/>
                    </p:nvPicPr>
                    <p:blipFill>
                      <a:blip r:embed="rId5"/>
                      <a:srcRect/>
                      <a:stretch>
                        <a:fillRect/>
                      </a:stretch>
                    </p:blipFill>
                    <p:spPr bwMode="auto">
                      <a:xfrm>
                        <a:off x="3381907" y="1001182"/>
                        <a:ext cx="4429125" cy="1238250"/>
                      </a:xfrm>
                      <a:prstGeom prst="rect">
                        <a:avLst/>
                      </a:prstGeom>
                      <a:noFill/>
                      <a:extLst/>
                    </p:spPr>
                  </p:pic>
                </p:oleObj>
              </mc:Fallback>
            </mc:AlternateContent>
          </a:graphicData>
        </a:graphic>
      </p:graphicFrame>
      <p:pic>
        <p:nvPicPr>
          <p:cNvPr id="18" name="Picture 17" descr="Screen Shot 2016-03-16 at 10.27.2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1334" y="2641599"/>
            <a:ext cx="4716298" cy="3759201"/>
          </a:xfrm>
          <a:prstGeom prst="rect">
            <a:avLst/>
          </a:prstGeom>
        </p:spPr>
      </p:pic>
      <p:graphicFrame>
        <p:nvGraphicFramePr>
          <p:cNvPr id="19" name="Object 18"/>
          <p:cNvGraphicFramePr>
            <a:graphicFrameLocks noChangeAspect="1"/>
          </p:cNvGraphicFramePr>
          <p:nvPr>
            <p:extLst>
              <p:ext uri="{D42A27DB-BD31-4B8C-83A1-F6EECF244321}">
                <p14:modId xmlns:p14="http://schemas.microsoft.com/office/powerpoint/2010/main" val="52243676"/>
              </p:ext>
            </p:extLst>
          </p:nvPr>
        </p:nvGraphicFramePr>
        <p:xfrm>
          <a:off x="8303683" y="5988050"/>
          <a:ext cx="749300" cy="601663"/>
        </p:xfrm>
        <a:graphic>
          <a:graphicData uri="http://schemas.openxmlformats.org/presentationml/2006/ole">
            <mc:AlternateContent xmlns:mc="http://schemas.openxmlformats.org/markup-compatibility/2006">
              <mc:Choice xmlns:v="urn:schemas-microsoft-com:vml" Requires="v">
                <p:oleObj spid="_x0000_s261262" name="Equation" r:id="rId7" imgW="254000" imgH="203200" progId="Equation.DSMT4">
                  <p:embed/>
                </p:oleObj>
              </mc:Choice>
              <mc:Fallback>
                <p:oleObj name="Equation" r:id="rId7" imgW="254000" imgH="203200" progId="Equation.DSMT4">
                  <p:embed/>
                  <p:pic>
                    <p:nvPicPr>
                      <p:cNvPr id="0" name=""/>
                      <p:cNvPicPr>
                        <a:picLocks noChangeAspect="1" noChangeArrowheads="1"/>
                      </p:cNvPicPr>
                      <p:nvPr/>
                    </p:nvPicPr>
                    <p:blipFill>
                      <a:blip r:embed="rId8"/>
                      <a:srcRect/>
                      <a:stretch>
                        <a:fillRect/>
                      </a:stretch>
                    </p:blipFill>
                    <p:spPr bwMode="auto">
                      <a:xfrm>
                        <a:off x="8303683" y="5988050"/>
                        <a:ext cx="749300" cy="601663"/>
                      </a:xfrm>
                      <a:prstGeom prst="rect">
                        <a:avLst/>
                      </a:prstGeom>
                      <a:noFill/>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020538815"/>
              </p:ext>
            </p:extLst>
          </p:nvPr>
        </p:nvGraphicFramePr>
        <p:xfrm>
          <a:off x="771525" y="2624138"/>
          <a:ext cx="2740025" cy="600075"/>
        </p:xfrm>
        <a:graphic>
          <a:graphicData uri="http://schemas.openxmlformats.org/presentationml/2006/ole">
            <mc:AlternateContent xmlns:mc="http://schemas.openxmlformats.org/markup-compatibility/2006">
              <mc:Choice xmlns:v="urn:schemas-microsoft-com:vml" Requires="v">
                <p:oleObj spid="_x0000_s261263" name="Equation" r:id="rId9" imgW="927100" imgH="203200" progId="Equation.DSMT4">
                  <p:embed/>
                </p:oleObj>
              </mc:Choice>
              <mc:Fallback>
                <p:oleObj name="Equation" r:id="rId9" imgW="927100" imgH="203200" progId="Equation.DSMT4">
                  <p:embed/>
                  <p:pic>
                    <p:nvPicPr>
                      <p:cNvPr id="0" name=""/>
                      <p:cNvPicPr>
                        <a:picLocks noChangeAspect="1" noChangeArrowheads="1"/>
                      </p:cNvPicPr>
                      <p:nvPr/>
                    </p:nvPicPr>
                    <p:blipFill>
                      <a:blip r:embed="rId10"/>
                      <a:srcRect/>
                      <a:stretch>
                        <a:fillRect/>
                      </a:stretch>
                    </p:blipFill>
                    <p:spPr bwMode="auto">
                      <a:xfrm>
                        <a:off x="771525" y="2624138"/>
                        <a:ext cx="2740025"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23064968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15" name="Object 14"/>
          <p:cNvGraphicFramePr>
            <a:graphicFrameLocks noChangeAspect="1"/>
          </p:cNvGraphicFramePr>
          <p:nvPr>
            <p:extLst>
              <p:ext uri="{D42A27DB-BD31-4B8C-83A1-F6EECF244321}">
                <p14:modId xmlns:p14="http://schemas.microsoft.com/office/powerpoint/2010/main" val="1825733569"/>
              </p:ext>
            </p:extLst>
          </p:nvPr>
        </p:nvGraphicFramePr>
        <p:xfrm>
          <a:off x="3381907" y="1001182"/>
          <a:ext cx="4429125" cy="1238250"/>
        </p:xfrm>
        <a:graphic>
          <a:graphicData uri="http://schemas.openxmlformats.org/presentationml/2006/ole">
            <mc:AlternateContent xmlns:mc="http://schemas.openxmlformats.org/markup-compatibility/2006">
              <mc:Choice xmlns:v="urn:schemas-microsoft-com:vml" Requires="v">
                <p:oleObj spid="_x0000_s265315" name="Equation" r:id="rId4" imgW="1498600" imgH="419100" progId="Equation.DSMT4">
                  <p:embed/>
                </p:oleObj>
              </mc:Choice>
              <mc:Fallback>
                <p:oleObj name="Equation" r:id="rId4" imgW="1498600" imgH="419100" progId="Equation.DSMT4">
                  <p:embed/>
                  <p:pic>
                    <p:nvPicPr>
                      <p:cNvPr id="0" name=""/>
                      <p:cNvPicPr>
                        <a:picLocks noChangeAspect="1" noChangeArrowheads="1"/>
                      </p:cNvPicPr>
                      <p:nvPr/>
                    </p:nvPicPr>
                    <p:blipFill>
                      <a:blip r:embed="rId5"/>
                      <a:srcRect/>
                      <a:stretch>
                        <a:fillRect/>
                      </a:stretch>
                    </p:blipFill>
                    <p:spPr bwMode="auto">
                      <a:xfrm>
                        <a:off x="3381907" y="1001182"/>
                        <a:ext cx="442912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91837304"/>
              </p:ext>
            </p:extLst>
          </p:nvPr>
        </p:nvGraphicFramePr>
        <p:xfrm>
          <a:off x="6691841" y="2962805"/>
          <a:ext cx="2852738" cy="600075"/>
        </p:xfrm>
        <a:graphic>
          <a:graphicData uri="http://schemas.openxmlformats.org/presentationml/2006/ole">
            <mc:AlternateContent xmlns:mc="http://schemas.openxmlformats.org/markup-compatibility/2006">
              <mc:Choice xmlns:v="urn:schemas-microsoft-com:vml" Requires="v">
                <p:oleObj spid="_x0000_s265316" name="Equation" r:id="rId6" imgW="965200" imgH="203200" progId="Equation.DSMT4">
                  <p:embed/>
                </p:oleObj>
              </mc:Choice>
              <mc:Fallback>
                <p:oleObj name="Equation" r:id="rId6" imgW="965200" imgH="203200" progId="Equation.DSMT4">
                  <p:embed/>
                  <p:pic>
                    <p:nvPicPr>
                      <p:cNvPr id="0" name=""/>
                      <p:cNvPicPr>
                        <a:picLocks noChangeAspect="1" noChangeArrowheads="1"/>
                      </p:cNvPicPr>
                      <p:nvPr/>
                    </p:nvPicPr>
                    <p:blipFill>
                      <a:blip r:embed="rId7"/>
                      <a:srcRect/>
                      <a:stretch>
                        <a:fillRect/>
                      </a:stretch>
                    </p:blipFill>
                    <p:spPr bwMode="auto">
                      <a:xfrm>
                        <a:off x="6691841" y="2962805"/>
                        <a:ext cx="2852738" cy="600075"/>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47770455"/>
              </p:ext>
            </p:extLst>
          </p:nvPr>
        </p:nvGraphicFramePr>
        <p:xfrm>
          <a:off x="2035174" y="2945872"/>
          <a:ext cx="2852738" cy="600075"/>
        </p:xfrm>
        <a:graphic>
          <a:graphicData uri="http://schemas.openxmlformats.org/presentationml/2006/ole">
            <mc:AlternateContent xmlns:mc="http://schemas.openxmlformats.org/markup-compatibility/2006">
              <mc:Choice xmlns:v="urn:schemas-microsoft-com:vml" Requires="v">
                <p:oleObj spid="_x0000_s265317" name="Equation" r:id="rId8" imgW="965200" imgH="203200" progId="Equation.DSMT4">
                  <p:embed/>
                </p:oleObj>
              </mc:Choice>
              <mc:Fallback>
                <p:oleObj name="Equation" r:id="rId8" imgW="965200" imgH="203200" progId="Equation.DSMT4">
                  <p:embed/>
                  <p:pic>
                    <p:nvPicPr>
                      <p:cNvPr id="0" name=""/>
                      <p:cNvPicPr>
                        <a:picLocks noChangeAspect="1" noChangeArrowheads="1"/>
                      </p:cNvPicPr>
                      <p:nvPr/>
                    </p:nvPicPr>
                    <p:blipFill>
                      <a:blip r:embed="rId9"/>
                      <a:srcRect/>
                      <a:stretch>
                        <a:fillRect/>
                      </a:stretch>
                    </p:blipFill>
                    <p:spPr bwMode="auto">
                      <a:xfrm>
                        <a:off x="2035174" y="2945872"/>
                        <a:ext cx="2852738" cy="600075"/>
                      </a:xfrm>
                      <a:prstGeom prst="rect">
                        <a:avLst/>
                      </a:prstGeom>
                      <a:noFill/>
                      <a:extLst/>
                    </p:spPr>
                  </p:pic>
                </p:oleObj>
              </mc:Fallback>
            </mc:AlternateContent>
          </a:graphicData>
        </a:graphic>
      </p:graphicFrame>
      <p:pic>
        <p:nvPicPr>
          <p:cNvPr id="3" name="Picture 2" descr="Screen Shot 2016-03-16 at 2.42.49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13466" y="3981251"/>
            <a:ext cx="7357533" cy="2468232"/>
          </a:xfrm>
          <a:prstGeom prst="rect">
            <a:avLst/>
          </a:prstGeom>
        </p:spPr>
      </p:pic>
    </p:spTree>
    <p:extLst>
      <p:ext uri="{BB962C8B-B14F-4D97-AF65-F5344CB8AC3E}">
        <p14:creationId xmlns:p14="http://schemas.microsoft.com/office/powerpoint/2010/main" val="2299869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15" name="Object 14"/>
          <p:cNvGraphicFramePr>
            <a:graphicFrameLocks noChangeAspect="1"/>
          </p:cNvGraphicFramePr>
          <p:nvPr>
            <p:extLst>
              <p:ext uri="{D42A27DB-BD31-4B8C-83A1-F6EECF244321}">
                <p14:modId xmlns:p14="http://schemas.microsoft.com/office/powerpoint/2010/main" val="615512212"/>
              </p:ext>
            </p:extLst>
          </p:nvPr>
        </p:nvGraphicFramePr>
        <p:xfrm>
          <a:off x="3381907" y="1001182"/>
          <a:ext cx="4429125" cy="1238250"/>
        </p:xfrm>
        <a:graphic>
          <a:graphicData uri="http://schemas.openxmlformats.org/presentationml/2006/ole">
            <mc:AlternateContent xmlns:mc="http://schemas.openxmlformats.org/markup-compatibility/2006">
              <mc:Choice xmlns:v="urn:schemas-microsoft-com:vml" Requires="v">
                <p:oleObj spid="_x0000_s266310" name="Equation" r:id="rId4" imgW="1498600" imgH="419100" progId="Equation.DSMT4">
                  <p:embed/>
                </p:oleObj>
              </mc:Choice>
              <mc:Fallback>
                <p:oleObj name="Equation" r:id="rId4" imgW="1498600" imgH="419100" progId="Equation.DSMT4">
                  <p:embed/>
                  <p:pic>
                    <p:nvPicPr>
                      <p:cNvPr id="0" name=""/>
                      <p:cNvPicPr>
                        <a:picLocks noChangeAspect="1" noChangeArrowheads="1"/>
                      </p:cNvPicPr>
                      <p:nvPr/>
                    </p:nvPicPr>
                    <p:blipFill>
                      <a:blip r:embed="rId5"/>
                      <a:srcRect/>
                      <a:stretch>
                        <a:fillRect/>
                      </a:stretch>
                    </p:blipFill>
                    <p:spPr bwMode="auto">
                      <a:xfrm>
                        <a:off x="3381907" y="1001182"/>
                        <a:ext cx="4429125" cy="1238250"/>
                      </a:xfrm>
                      <a:prstGeom prst="rect">
                        <a:avLst/>
                      </a:prstGeom>
                      <a:noFill/>
                      <a:extLst/>
                    </p:spPr>
                  </p:pic>
                </p:oleObj>
              </mc:Fallback>
            </mc:AlternateContent>
          </a:graphicData>
        </a:graphic>
      </p:graphicFrame>
      <p:pic>
        <p:nvPicPr>
          <p:cNvPr id="3" name="Picture 2" descr="Screen Shot 2016-03-16 at 2.42.4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3466" y="3981251"/>
            <a:ext cx="7357533" cy="2468232"/>
          </a:xfrm>
          <a:prstGeom prst="rect">
            <a:avLst/>
          </a:prstGeom>
        </p:spPr>
      </p:pic>
      <p:sp>
        <p:nvSpPr>
          <p:cNvPr id="17" name="Freeform 16"/>
          <p:cNvSpPr/>
          <p:nvPr/>
        </p:nvSpPr>
        <p:spPr>
          <a:xfrm flipH="1">
            <a:off x="1896536" y="4499880"/>
            <a:ext cx="7078133" cy="1257472"/>
          </a:xfrm>
          <a:custGeom>
            <a:avLst/>
            <a:gdLst>
              <a:gd name="connsiteX0" fmla="*/ 0 w 6079067"/>
              <a:gd name="connsiteY0" fmla="*/ 1257472 h 1257472"/>
              <a:gd name="connsiteX1" fmla="*/ 2201333 w 6079067"/>
              <a:gd name="connsiteY1" fmla="*/ 1071205 h 1257472"/>
              <a:gd name="connsiteX2" fmla="*/ 3386667 w 6079067"/>
              <a:gd name="connsiteY2" fmla="*/ 139872 h 1257472"/>
              <a:gd name="connsiteX3" fmla="*/ 6079067 w 6079067"/>
              <a:gd name="connsiteY3" fmla="*/ 4405 h 1257472"/>
            </a:gdLst>
            <a:ahLst/>
            <a:cxnLst>
              <a:cxn ang="0">
                <a:pos x="connsiteX0" y="connsiteY0"/>
              </a:cxn>
              <a:cxn ang="0">
                <a:pos x="connsiteX1" y="connsiteY1"/>
              </a:cxn>
              <a:cxn ang="0">
                <a:pos x="connsiteX2" y="connsiteY2"/>
              </a:cxn>
              <a:cxn ang="0">
                <a:pos x="connsiteX3" y="connsiteY3"/>
              </a:cxn>
            </a:cxnLst>
            <a:rect l="l" t="t" r="r" b="b"/>
            <a:pathLst>
              <a:path w="6079067" h="1257472">
                <a:moveTo>
                  <a:pt x="0" y="1257472"/>
                </a:moveTo>
                <a:cubicBezTo>
                  <a:pt x="818444" y="1257472"/>
                  <a:pt x="1636889" y="1257472"/>
                  <a:pt x="2201333" y="1071205"/>
                </a:cubicBezTo>
                <a:cubicBezTo>
                  <a:pt x="2765777" y="884938"/>
                  <a:pt x="2740378" y="317672"/>
                  <a:pt x="3386667" y="139872"/>
                </a:cubicBezTo>
                <a:cubicBezTo>
                  <a:pt x="4032956" y="-37928"/>
                  <a:pt x="6079067" y="4405"/>
                  <a:pt x="6079067" y="4405"/>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flipH="1">
            <a:off x="1879606" y="5278801"/>
            <a:ext cx="7078133" cy="1257472"/>
          </a:xfrm>
          <a:custGeom>
            <a:avLst/>
            <a:gdLst>
              <a:gd name="connsiteX0" fmla="*/ 0 w 6079067"/>
              <a:gd name="connsiteY0" fmla="*/ 1257472 h 1257472"/>
              <a:gd name="connsiteX1" fmla="*/ 2201333 w 6079067"/>
              <a:gd name="connsiteY1" fmla="*/ 1071205 h 1257472"/>
              <a:gd name="connsiteX2" fmla="*/ 3386667 w 6079067"/>
              <a:gd name="connsiteY2" fmla="*/ 139872 h 1257472"/>
              <a:gd name="connsiteX3" fmla="*/ 6079067 w 6079067"/>
              <a:gd name="connsiteY3" fmla="*/ 4405 h 1257472"/>
            </a:gdLst>
            <a:ahLst/>
            <a:cxnLst>
              <a:cxn ang="0">
                <a:pos x="connsiteX0" y="connsiteY0"/>
              </a:cxn>
              <a:cxn ang="0">
                <a:pos x="connsiteX1" y="connsiteY1"/>
              </a:cxn>
              <a:cxn ang="0">
                <a:pos x="connsiteX2" y="connsiteY2"/>
              </a:cxn>
              <a:cxn ang="0">
                <a:pos x="connsiteX3" y="connsiteY3"/>
              </a:cxn>
            </a:cxnLst>
            <a:rect l="l" t="t" r="r" b="b"/>
            <a:pathLst>
              <a:path w="6079067" h="1257472">
                <a:moveTo>
                  <a:pt x="0" y="1257472"/>
                </a:moveTo>
                <a:cubicBezTo>
                  <a:pt x="818444" y="1257472"/>
                  <a:pt x="1636889" y="1257472"/>
                  <a:pt x="2201333" y="1071205"/>
                </a:cubicBezTo>
                <a:cubicBezTo>
                  <a:pt x="2765777" y="884938"/>
                  <a:pt x="2740378" y="317672"/>
                  <a:pt x="3386667" y="139872"/>
                </a:cubicBezTo>
                <a:cubicBezTo>
                  <a:pt x="4032956" y="-37928"/>
                  <a:pt x="6079067" y="4405"/>
                  <a:pt x="6079067" y="4405"/>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flipH="1">
            <a:off x="1964274" y="3771767"/>
            <a:ext cx="7078133" cy="1257472"/>
          </a:xfrm>
          <a:custGeom>
            <a:avLst/>
            <a:gdLst>
              <a:gd name="connsiteX0" fmla="*/ 0 w 6079067"/>
              <a:gd name="connsiteY0" fmla="*/ 1257472 h 1257472"/>
              <a:gd name="connsiteX1" fmla="*/ 2201333 w 6079067"/>
              <a:gd name="connsiteY1" fmla="*/ 1071205 h 1257472"/>
              <a:gd name="connsiteX2" fmla="*/ 3386667 w 6079067"/>
              <a:gd name="connsiteY2" fmla="*/ 139872 h 1257472"/>
              <a:gd name="connsiteX3" fmla="*/ 6079067 w 6079067"/>
              <a:gd name="connsiteY3" fmla="*/ 4405 h 1257472"/>
            </a:gdLst>
            <a:ahLst/>
            <a:cxnLst>
              <a:cxn ang="0">
                <a:pos x="connsiteX0" y="connsiteY0"/>
              </a:cxn>
              <a:cxn ang="0">
                <a:pos x="connsiteX1" y="connsiteY1"/>
              </a:cxn>
              <a:cxn ang="0">
                <a:pos x="connsiteX2" y="connsiteY2"/>
              </a:cxn>
              <a:cxn ang="0">
                <a:pos x="connsiteX3" y="connsiteY3"/>
              </a:cxn>
            </a:cxnLst>
            <a:rect l="l" t="t" r="r" b="b"/>
            <a:pathLst>
              <a:path w="6079067" h="1257472">
                <a:moveTo>
                  <a:pt x="0" y="1257472"/>
                </a:moveTo>
                <a:cubicBezTo>
                  <a:pt x="818444" y="1257472"/>
                  <a:pt x="1636889" y="1257472"/>
                  <a:pt x="2201333" y="1071205"/>
                </a:cubicBezTo>
                <a:cubicBezTo>
                  <a:pt x="2765777" y="884938"/>
                  <a:pt x="2740378" y="317672"/>
                  <a:pt x="3386667" y="139872"/>
                </a:cubicBezTo>
                <a:cubicBezTo>
                  <a:pt x="4032956" y="-37928"/>
                  <a:pt x="6079067" y="4405"/>
                  <a:pt x="6079067" y="4405"/>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Arrow Connector 20"/>
          <p:cNvCxnSpPr/>
          <p:nvPr/>
        </p:nvCxnSpPr>
        <p:spPr>
          <a:xfrm>
            <a:off x="2201333" y="6637867"/>
            <a:ext cx="7501467" cy="50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899740910"/>
              </p:ext>
            </p:extLst>
          </p:nvPr>
        </p:nvGraphicFramePr>
        <p:xfrm>
          <a:off x="9369425" y="6061075"/>
          <a:ext cx="750888" cy="600075"/>
        </p:xfrm>
        <a:graphic>
          <a:graphicData uri="http://schemas.openxmlformats.org/presentationml/2006/ole">
            <mc:AlternateContent xmlns:mc="http://schemas.openxmlformats.org/markup-compatibility/2006">
              <mc:Choice xmlns:v="urn:schemas-microsoft-com:vml" Requires="v">
                <p:oleObj spid="_x0000_s266311" name="Equation" r:id="rId7" imgW="254000" imgH="203200" progId="Equation.DSMT4">
                  <p:embed/>
                </p:oleObj>
              </mc:Choice>
              <mc:Fallback>
                <p:oleObj name="Equation" r:id="rId7" imgW="254000" imgH="203200" progId="Equation.DSMT4">
                  <p:embed/>
                  <p:pic>
                    <p:nvPicPr>
                      <p:cNvPr id="0" name=""/>
                      <p:cNvPicPr>
                        <a:picLocks noChangeAspect="1" noChangeArrowheads="1"/>
                      </p:cNvPicPr>
                      <p:nvPr/>
                    </p:nvPicPr>
                    <p:blipFill>
                      <a:blip r:embed="rId8"/>
                      <a:srcRect/>
                      <a:stretch>
                        <a:fillRect/>
                      </a:stretch>
                    </p:blipFill>
                    <p:spPr bwMode="auto">
                      <a:xfrm>
                        <a:off x="9369425" y="6061075"/>
                        <a:ext cx="750888"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31367276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7" name="Object 6"/>
          <p:cNvGraphicFramePr>
            <a:graphicFrameLocks noChangeAspect="1"/>
          </p:cNvGraphicFramePr>
          <p:nvPr>
            <p:extLst>
              <p:ext uri="{D42A27DB-BD31-4B8C-83A1-F6EECF244321}">
                <p14:modId xmlns:p14="http://schemas.microsoft.com/office/powerpoint/2010/main" val="619827065"/>
              </p:ext>
            </p:extLst>
          </p:nvPr>
        </p:nvGraphicFramePr>
        <p:xfrm>
          <a:off x="2226202" y="2762250"/>
          <a:ext cx="5864225" cy="1174750"/>
        </p:xfrm>
        <a:graphic>
          <a:graphicData uri="http://schemas.openxmlformats.org/presentationml/2006/ole">
            <mc:AlternateContent xmlns:mc="http://schemas.openxmlformats.org/markup-compatibility/2006">
              <mc:Choice xmlns:v="urn:schemas-microsoft-com:vml" Requires="v">
                <p:oleObj spid="_x0000_s262241" name="Equation" r:id="rId4" imgW="2222500" imgH="444500" progId="Equation.DSMT4">
                  <p:embed/>
                </p:oleObj>
              </mc:Choice>
              <mc:Fallback>
                <p:oleObj name="Equation" r:id="rId4" imgW="2222500" imgH="444500" progId="Equation.DSMT4">
                  <p:embed/>
                  <p:pic>
                    <p:nvPicPr>
                      <p:cNvPr id="0" name=""/>
                      <p:cNvPicPr>
                        <a:picLocks noChangeAspect="1" noChangeArrowheads="1"/>
                      </p:cNvPicPr>
                      <p:nvPr/>
                    </p:nvPicPr>
                    <p:blipFill>
                      <a:blip r:embed="rId5"/>
                      <a:srcRect/>
                      <a:stretch>
                        <a:fillRect/>
                      </a:stretch>
                    </p:blipFill>
                    <p:spPr bwMode="auto">
                      <a:xfrm>
                        <a:off x="2226202" y="2762250"/>
                        <a:ext cx="5864225" cy="1174750"/>
                      </a:xfrm>
                      <a:prstGeom prst="rect">
                        <a:avLst/>
                      </a:prstGeom>
                      <a:noFill/>
                      <a:extLst/>
                    </p:spPr>
                  </p:pic>
                </p:oleObj>
              </mc:Fallback>
            </mc:AlternateContent>
          </a:graphicData>
        </a:graphic>
      </p:graphicFrame>
      <p:sp>
        <p:nvSpPr>
          <p:cNvPr id="8" name="TextBox 7"/>
          <p:cNvSpPr txBox="1"/>
          <p:nvPr/>
        </p:nvSpPr>
        <p:spPr>
          <a:xfrm>
            <a:off x="643467" y="2167467"/>
            <a:ext cx="640830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2: Estimate coefficients / Train model:</a:t>
            </a:r>
          </a:p>
        </p:txBody>
      </p:sp>
      <p:graphicFrame>
        <p:nvGraphicFramePr>
          <p:cNvPr id="9" name="Object 8"/>
          <p:cNvGraphicFramePr>
            <a:graphicFrameLocks noChangeAspect="1"/>
          </p:cNvGraphicFramePr>
          <p:nvPr>
            <p:extLst>
              <p:ext uri="{D42A27DB-BD31-4B8C-83A1-F6EECF244321}">
                <p14:modId xmlns:p14="http://schemas.microsoft.com/office/powerpoint/2010/main" val="47237660"/>
              </p:ext>
            </p:extLst>
          </p:nvPr>
        </p:nvGraphicFramePr>
        <p:xfrm>
          <a:off x="2664355" y="4742922"/>
          <a:ext cx="2582862" cy="1208087"/>
        </p:xfrm>
        <a:graphic>
          <a:graphicData uri="http://schemas.openxmlformats.org/presentationml/2006/ole">
            <mc:AlternateContent xmlns:mc="http://schemas.openxmlformats.org/markup-compatibility/2006">
              <mc:Choice xmlns:v="urn:schemas-microsoft-com:vml" Requires="v">
                <p:oleObj spid="_x0000_s262242" name="Equation" r:id="rId6" imgW="977900" imgH="457200" progId="Equation.DSMT4">
                  <p:embed/>
                </p:oleObj>
              </mc:Choice>
              <mc:Fallback>
                <p:oleObj name="Equation" r:id="rId6" imgW="977900" imgH="457200" progId="Equation.DSMT4">
                  <p:embed/>
                  <p:pic>
                    <p:nvPicPr>
                      <p:cNvPr id="0" name=""/>
                      <p:cNvPicPr>
                        <a:picLocks noChangeAspect="1" noChangeArrowheads="1"/>
                      </p:cNvPicPr>
                      <p:nvPr/>
                    </p:nvPicPr>
                    <p:blipFill>
                      <a:blip r:embed="rId7"/>
                      <a:srcRect/>
                      <a:stretch>
                        <a:fillRect/>
                      </a:stretch>
                    </p:blipFill>
                    <p:spPr bwMode="auto">
                      <a:xfrm>
                        <a:off x="2664355" y="4742922"/>
                        <a:ext cx="2582862" cy="1208087"/>
                      </a:xfrm>
                      <a:prstGeom prst="rect">
                        <a:avLst/>
                      </a:prstGeom>
                      <a:noFill/>
                      <a:extLst/>
                    </p:spPr>
                  </p:pic>
                </p:oleObj>
              </mc:Fallback>
            </mc:AlternateContent>
          </a:graphicData>
        </a:graphic>
      </p:graphicFrame>
      <p:sp>
        <p:nvSpPr>
          <p:cNvPr id="10" name="TextBox 9"/>
          <p:cNvSpPr txBox="1"/>
          <p:nvPr/>
        </p:nvSpPr>
        <p:spPr>
          <a:xfrm>
            <a:off x="643470" y="4165601"/>
            <a:ext cx="318646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3: Score model:</a:t>
            </a:r>
          </a:p>
        </p:txBody>
      </p:sp>
      <p:sp>
        <p:nvSpPr>
          <p:cNvPr id="11" name="TextBox 10"/>
          <p:cNvSpPr txBox="1"/>
          <p:nvPr/>
        </p:nvSpPr>
        <p:spPr>
          <a:xfrm>
            <a:off x="3843870" y="4165596"/>
            <a:ext cx="591700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Compute score for each x</a:t>
            </a:r>
            <a:r>
              <a:rPr lang="en-US" sz="2800" baseline="-25000" dirty="0">
                <a:solidFill>
                  <a:srgbClr val="000090"/>
                </a:solidFill>
                <a:latin typeface="Times"/>
                <a:cs typeface="Times"/>
              </a:rPr>
              <a:t>i</a:t>
            </a:r>
            <a:r>
              <a:rPr lang="en-US" sz="2800" dirty="0">
                <a:solidFill>
                  <a:srgbClr val="000090"/>
                </a:solidFill>
                <a:latin typeface="Times"/>
                <a:cs typeface="Times"/>
              </a:rPr>
              <a:t> in the test set</a:t>
            </a:r>
          </a:p>
        </p:txBody>
      </p:sp>
      <p:sp>
        <p:nvSpPr>
          <p:cNvPr id="12" name="TextBox 11"/>
          <p:cNvSpPr txBox="1"/>
          <p:nvPr/>
        </p:nvSpPr>
        <p:spPr>
          <a:xfrm>
            <a:off x="660403" y="1168402"/>
            <a:ext cx="788386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1: Split data randomly into training and test sets.</a:t>
            </a:r>
          </a:p>
        </p:txBody>
      </p:sp>
      <p:sp>
        <p:nvSpPr>
          <p:cNvPr id="13" name="TextBox 12"/>
          <p:cNvSpPr txBox="1"/>
          <p:nvPr/>
        </p:nvSpPr>
        <p:spPr>
          <a:xfrm>
            <a:off x="728139" y="5977466"/>
            <a:ext cx="3614967"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4: Evaluate model.</a:t>
            </a:r>
          </a:p>
        </p:txBody>
      </p:sp>
    </p:spTree>
    <p:extLst>
      <p:ext uri="{BB962C8B-B14F-4D97-AF65-F5344CB8AC3E}">
        <p14:creationId xmlns:p14="http://schemas.microsoft.com/office/powerpoint/2010/main" val="382228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3" y="795564"/>
            <a:ext cx="9450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spTree>
    <p:extLst>
      <p:ext uri="{BB962C8B-B14F-4D97-AF65-F5344CB8AC3E}">
        <p14:creationId xmlns:p14="http://schemas.microsoft.com/office/powerpoint/2010/main" val="25573916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16 at 12.2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733" y="411640"/>
            <a:ext cx="7636173" cy="6090758"/>
          </a:xfrm>
          <a:prstGeom prst="rect">
            <a:avLst/>
          </a:prstGeom>
        </p:spPr>
      </p:pic>
    </p:spTree>
    <p:extLst>
      <p:ext uri="{BB962C8B-B14F-4D97-AF65-F5344CB8AC3E}">
        <p14:creationId xmlns:p14="http://schemas.microsoft.com/office/powerpoint/2010/main" val="16382884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0"/>
          </p:nvPr>
        </p:nvSpPr>
        <p:spPr/>
        <p:txBody>
          <a:bodyPr/>
          <a:lstStyle/>
          <a:p>
            <a:r>
              <a:rPr lang="en-US" dirty="0"/>
              <a:t>Improving performance through regularization (a preview!)</a:t>
            </a:r>
          </a:p>
        </p:txBody>
      </p:sp>
      <p:graphicFrame>
        <p:nvGraphicFramePr>
          <p:cNvPr id="5" name="Object 4"/>
          <p:cNvGraphicFramePr>
            <a:graphicFrameLocks noChangeAspect="1"/>
          </p:cNvGraphicFramePr>
          <p:nvPr>
            <p:extLst>
              <p:ext uri="{D42A27DB-BD31-4B8C-83A1-F6EECF244321}">
                <p14:modId xmlns:p14="http://schemas.microsoft.com/office/powerpoint/2010/main" val="1512064465"/>
              </p:ext>
            </p:extLst>
          </p:nvPr>
        </p:nvGraphicFramePr>
        <p:xfrm>
          <a:off x="1392238" y="2322513"/>
          <a:ext cx="8377237" cy="1174750"/>
        </p:xfrm>
        <a:graphic>
          <a:graphicData uri="http://schemas.openxmlformats.org/presentationml/2006/ole">
            <mc:AlternateContent xmlns:mc="http://schemas.openxmlformats.org/markup-compatibility/2006">
              <mc:Choice xmlns:v="urn:schemas-microsoft-com:vml" Requires="v">
                <p:oleObj spid="_x0000_s307271" name="Equation" r:id="rId4" imgW="3175000" imgH="444500" progId="Equation.DSMT4">
                  <p:embed/>
                </p:oleObj>
              </mc:Choice>
              <mc:Fallback>
                <p:oleObj name="Equation" r:id="rId4" imgW="3175000" imgH="444500" progId="Equation.DSMT4">
                  <p:embed/>
                  <p:pic>
                    <p:nvPicPr>
                      <p:cNvPr id="0" name=""/>
                      <p:cNvPicPr>
                        <a:picLocks noChangeAspect="1" noChangeArrowheads="1"/>
                      </p:cNvPicPr>
                      <p:nvPr/>
                    </p:nvPicPr>
                    <p:blipFill>
                      <a:blip r:embed="rId5"/>
                      <a:srcRect/>
                      <a:stretch>
                        <a:fillRect/>
                      </a:stretch>
                    </p:blipFill>
                    <p:spPr bwMode="auto">
                      <a:xfrm>
                        <a:off x="1392238" y="2322513"/>
                        <a:ext cx="8377237"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61412720"/>
              </p:ext>
            </p:extLst>
          </p:nvPr>
        </p:nvGraphicFramePr>
        <p:xfrm>
          <a:off x="2598208" y="3961872"/>
          <a:ext cx="6265863" cy="603250"/>
        </p:xfrm>
        <a:graphic>
          <a:graphicData uri="http://schemas.openxmlformats.org/presentationml/2006/ole">
            <mc:AlternateContent xmlns:mc="http://schemas.openxmlformats.org/markup-compatibility/2006">
              <mc:Choice xmlns:v="urn:schemas-microsoft-com:vml" Requires="v">
                <p:oleObj spid="_x0000_s307272" name="Equation" r:id="rId6" imgW="2374900" imgH="228600" progId="Equation.DSMT4">
                  <p:embed/>
                </p:oleObj>
              </mc:Choice>
              <mc:Fallback>
                <p:oleObj name="Equation" r:id="rId6" imgW="2374900" imgH="228600" progId="Equation.DSMT4">
                  <p:embed/>
                  <p:pic>
                    <p:nvPicPr>
                      <p:cNvPr id="0" name=""/>
                      <p:cNvPicPr>
                        <a:picLocks noChangeAspect="1" noChangeArrowheads="1"/>
                      </p:cNvPicPr>
                      <p:nvPr/>
                    </p:nvPicPr>
                    <p:blipFill>
                      <a:blip r:embed="rId7"/>
                      <a:srcRect/>
                      <a:stretch>
                        <a:fillRect/>
                      </a:stretch>
                    </p:blipFill>
                    <p:spPr bwMode="auto">
                      <a:xfrm>
                        <a:off x="2598208" y="3961872"/>
                        <a:ext cx="6265863" cy="6032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82837655"/>
              </p:ext>
            </p:extLst>
          </p:nvPr>
        </p:nvGraphicFramePr>
        <p:xfrm>
          <a:off x="2998788" y="5010150"/>
          <a:ext cx="5260975" cy="671513"/>
        </p:xfrm>
        <a:graphic>
          <a:graphicData uri="http://schemas.openxmlformats.org/presentationml/2006/ole">
            <mc:AlternateContent xmlns:mc="http://schemas.openxmlformats.org/markup-compatibility/2006">
              <mc:Choice xmlns:v="urn:schemas-microsoft-com:vml" Requires="v">
                <p:oleObj spid="_x0000_s307273" name="Equation" r:id="rId8" imgW="1993900" imgH="254000" progId="Equation.DSMT4">
                  <p:embed/>
                </p:oleObj>
              </mc:Choice>
              <mc:Fallback>
                <p:oleObj name="Equation" r:id="rId8" imgW="1993900" imgH="254000" progId="Equation.DSMT4">
                  <p:embed/>
                  <p:pic>
                    <p:nvPicPr>
                      <p:cNvPr id="0" name=""/>
                      <p:cNvPicPr>
                        <a:picLocks noChangeAspect="1" noChangeArrowheads="1"/>
                      </p:cNvPicPr>
                      <p:nvPr/>
                    </p:nvPicPr>
                    <p:blipFill>
                      <a:blip r:embed="rId9"/>
                      <a:srcRect/>
                      <a:stretch>
                        <a:fillRect/>
                      </a:stretch>
                    </p:blipFill>
                    <p:spPr bwMode="auto">
                      <a:xfrm>
                        <a:off x="2998788" y="5010150"/>
                        <a:ext cx="5260975" cy="671513"/>
                      </a:xfrm>
                      <a:prstGeom prst="rect">
                        <a:avLst/>
                      </a:prstGeom>
                      <a:noFill/>
                      <a:extLst/>
                    </p:spPr>
                  </p:pic>
                </p:oleObj>
              </mc:Fallback>
            </mc:AlternateContent>
          </a:graphicData>
        </a:graphic>
      </p:graphicFrame>
    </p:spTree>
    <p:extLst>
      <p:ext uri="{BB962C8B-B14F-4D97-AF65-F5344CB8AC3E}">
        <p14:creationId xmlns:p14="http://schemas.microsoft.com/office/powerpoint/2010/main" val="7177630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0"/>
          </p:nvPr>
        </p:nvSpPr>
        <p:spPr/>
        <p:txBody>
          <a:bodyPr/>
          <a:lstStyle/>
          <a:p>
            <a:r>
              <a:rPr lang="en-US" dirty="0"/>
              <a:t>Improving performance through regularization (a preview!)</a:t>
            </a:r>
          </a:p>
        </p:txBody>
      </p:sp>
      <p:graphicFrame>
        <p:nvGraphicFramePr>
          <p:cNvPr id="5" name="Object 4"/>
          <p:cNvGraphicFramePr>
            <a:graphicFrameLocks noChangeAspect="1"/>
          </p:cNvGraphicFramePr>
          <p:nvPr>
            <p:extLst>
              <p:ext uri="{D42A27DB-BD31-4B8C-83A1-F6EECF244321}">
                <p14:modId xmlns:p14="http://schemas.microsoft.com/office/powerpoint/2010/main" val="3436821662"/>
              </p:ext>
            </p:extLst>
          </p:nvPr>
        </p:nvGraphicFramePr>
        <p:xfrm>
          <a:off x="1392238" y="2322513"/>
          <a:ext cx="8377237" cy="1174750"/>
        </p:xfrm>
        <a:graphic>
          <a:graphicData uri="http://schemas.openxmlformats.org/presentationml/2006/ole">
            <mc:AlternateContent xmlns:mc="http://schemas.openxmlformats.org/markup-compatibility/2006">
              <mc:Choice xmlns:v="urn:schemas-microsoft-com:vml" Requires="v">
                <p:oleObj spid="_x0000_s348221" name="Equation" r:id="rId4" imgW="3175000" imgH="444500" progId="Equation.DSMT4">
                  <p:embed/>
                </p:oleObj>
              </mc:Choice>
              <mc:Fallback>
                <p:oleObj name="Equation" r:id="rId4" imgW="3175000" imgH="444500" progId="Equation.DSMT4">
                  <p:embed/>
                  <p:pic>
                    <p:nvPicPr>
                      <p:cNvPr id="0" name=""/>
                      <p:cNvPicPr>
                        <a:picLocks noChangeAspect="1" noChangeArrowheads="1"/>
                      </p:cNvPicPr>
                      <p:nvPr/>
                    </p:nvPicPr>
                    <p:blipFill>
                      <a:blip r:embed="rId5"/>
                      <a:srcRect/>
                      <a:stretch>
                        <a:fillRect/>
                      </a:stretch>
                    </p:blipFill>
                    <p:spPr bwMode="auto">
                      <a:xfrm>
                        <a:off x="1392238" y="2322513"/>
                        <a:ext cx="8377237"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62304534"/>
              </p:ext>
            </p:extLst>
          </p:nvPr>
        </p:nvGraphicFramePr>
        <p:xfrm>
          <a:off x="2598208" y="3961872"/>
          <a:ext cx="6265863" cy="603250"/>
        </p:xfrm>
        <a:graphic>
          <a:graphicData uri="http://schemas.openxmlformats.org/presentationml/2006/ole">
            <mc:AlternateContent xmlns:mc="http://schemas.openxmlformats.org/markup-compatibility/2006">
              <mc:Choice xmlns:v="urn:schemas-microsoft-com:vml" Requires="v">
                <p:oleObj spid="_x0000_s348222" name="Equation" r:id="rId6" imgW="2374900" imgH="228600" progId="Equation.DSMT4">
                  <p:embed/>
                </p:oleObj>
              </mc:Choice>
              <mc:Fallback>
                <p:oleObj name="Equation" r:id="rId6" imgW="2374900" imgH="228600" progId="Equation.DSMT4">
                  <p:embed/>
                  <p:pic>
                    <p:nvPicPr>
                      <p:cNvPr id="0" name=""/>
                      <p:cNvPicPr>
                        <a:picLocks noChangeAspect="1" noChangeArrowheads="1"/>
                      </p:cNvPicPr>
                      <p:nvPr/>
                    </p:nvPicPr>
                    <p:blipFill>
                      <a:blip r:embed="rId7"/>
                      <a:srcRect/>
                      <a:stretch>
                        <a:fillRect/>
                      </a:stretch>
                    </p:blipFill>
                    <p:spPr bwMode="auto">
                      <a:xfrm>
                        <a:off x="2598208" y="3961872"/>
                        <a:ext cx="6265863" cy="6032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09339704"/>
              </p:ext>
            </p:extLst>
          </p:nvPr>
        </p:nvGraphicFramePr>
        <p:xfrm>
          <a:off x="776808" y="4892148"/>
          <a:ext cx="10588625" cy="738187"/>
        </p:xfrm>
        <a:graphic>
          <a:graphicData uri="http://schemas.openxmlformats.org/presentationml/2006/ole">
            <mc:AlternateContent xmlns:mc="http://schemas.openxmlformats.org/markup-compatibility/2006">
              <mc:Choice xmlns:v="urn:schemas-microsoft-com:vml" Requires="v">
                <p:oleObj spid="_x0000_s348223" name="Equation" r:id="rId8" imgW="4013200" imgH="279400" progId="Equation.DSMT4">
                  <p:embed/>
                </p:oleObj>
              </mc:Choice>
              <mc:Fallback>
                <p:oleObj name="Equation" r:id="rId8" imgW="4013200" imgH="279400" progId="Equation.DSMT4">
                  <p:embed/>
                  <p:pic>
                    <p:nvPicPr>
                      <p:cNvPr id="0" name=""/>
                      <p:cNvPicPr>
                        <a:picLocks noChangeAspect="1" noChangeArrowheads="1"/>
                      </p:cNvPicPr>
                      <p:nvPr/>
                    </p:nvPicPr>
                    <p:blipFill>
                      <a:blip r:embed="rId9"/>
                      <a:srcRect/>
                      <a:stretch>
                        <a:fillRect/>
                      </a:stretch>
                    </p:blipFill>
                    <p:spPr bwMode="auto">
                      <a:xfrm>
                        <a:off x="776808" y="4892148"/>
                        <a:ext cx="10588625" cy="738187"/>
                      </a:xfrm>
                      <a:prstGeom prst="rect">
                        <a:avLst/>
                      </a:prstGeom>
                      <a:noFill/>
                      <a:extLst/>
                    </p:spPr>
                  </p:pic>
                </p:oleObj>
              </mc:Fallback>
            </mc:AlternateContent>
          </a:graphicData>
        </a:graphic>
      </p:graphicFrame>
    </p:spTree>
    <p:extLst>
      <p:ext uri="{BB962C8B-B14F-4D97-AF65-F5344CB8AC3E}">
        <p14:creationId xmlns:p14="http://schemas.microsoft.com/office/powerpoint/2010/main" val="10156423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0"/>
          </p:nvPr>
        </p:nvSpPr>
        <p:spPr/>
        <p:txBody>
          <a:bodyPr/>
          <a:lstStyle/>
          <a:p>
            <a:r>
              <a:rPr lang="en-US" dirty="0"/>
              <a:t>Improving performance through regularization (a preview!)</a:t>
            </a:r>
          </a:p>
        </p:txBody>
      </p:sp>
      <p:graphicFrame>
        <p:nvGraphicFramePr>
          <p:cNvPr id="5" name="Object 4"/>
          <p:cNvGraphicFramePr>
            <a:graphicFrameLocks noChangeAspect="1"/>
          </p:cNvGraphicFramePr>
          <p:nvPr>
            <p:extLst>
              <p:ext uri="{D42A27DB-BD31-4B8C-83A1-F6EECF244321}">
                <p14:modId xmlns:p14="http://schemas.microsoft.com/office/powerpoint/2010/main" val="1006517115"/>
              </p:ext>
            </p:extLst>
          </p:nvPr>
        </p:nvGraphicFramePr>
        <p:xfrm>
          <a:off x="1392238" y="2322513"/>
          <a:ext cx="8377237" cy="1174750"/>
        </p:xfrm>
        <a:graphic>
          <a:graphicData uri="http://schemas.openxmlformats.org/presentationml/2006/ole">
            <mc:AlternateContent xmlns:mc="http://schemas.openxmlformats.org/markup-compatibility/2006">
              <mc:Choice xmlns:v="urn:schemas-microsoft-com:vml" Requires="v">
                <p:oleObj spid="_x0000_s349263" name="Equation" r:id="rId4" imgW="3175000" imgH="444500" progId="Equation.DSMT4">
                  <p:embed/>
                </p:oleObj>
              </mc:Choice>
              <mc:Fallback>
                <p:oleObj name="Equation" r:id="rId4" imgW="3175000" imgH="444500" progId="Equation.DSMT4">
                  <p:embed/>
                  <p:pic>
                    <p:nvPicPr>
                      <p:cNvPr id="0" name=""/>
                      <p:cNvPicPr>
                        <a:picLocks noChangeAspect="1" noChangeArrowheads="1"/>
                      </p:cNvPicPr>
                      <p:nvPr/>
                    </p:nvPicPr>
                    <p:blipFill>
                      <a:blip r:embed="rId5"/>
                      <a:srcRect/>
                      <a:stretch>
                        <a:fillRect/>
                      </a:stretch>
                    </p:blipFill>
                    <p:spPr bwMode="auto">
                      <a:xfrm>
                        <a:off x="1392238" y="2322513"/>
                        <a:ext cx="8377237"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6024975"/>
              </p:ext>
            </p:extLst>
          </p:nvPr>
        </p:nvGraphicFramePr>
        <p:xfrm>
          <a:off x="2598208" y="3961872"/>
          <a:ext cx="6265863" cy="603250"/>
        </p:xfrm>
        <a:graphic>
          <a:graphicData uri="http://schemas.openxmlformats.org/presentationml/2006/ole">
            <mc:AlternateContent xmlns:mc="http://schemas.openxmlformats.org/markup-compatibility/2006">
              <mc:Choice xmlns:v="urn:schemas-microsoft-com:vml" Requires="v">
                <p:oleObj spid="_x0000_s349264" name="Equation" r:id="rId6" imgW="2374900" imgH="228600" progId="Equation.DSMT4">
                  <p:embed/>
                </p:oleObj>
              </mc:Choice>
              <mc:Fallback>
                <p:oleObj name="Equation" r:id="rId6" imgW="2374900" imgH="228600" progId="Equation.DSMT4">
                  <p:embed/>
                  <p:pic>
                    <p:nvPicPr>
                      <p:cNvPr id="0" name=""/>
                      <p:cNvPicPr>
                        <a:picLocks noChangeAspect="1" noChangeArrowheads="1"/>
                      </p:cNvPicPr>
                      <p:nvPr/>
                    </p:nvPicPr>
                    <p:blipFill>
                      <a:blip r:embed="rId7"/>
                      <a:srcRect/>
                      <a:stretch>
                        <a:fillRect/>
                      </a:stretch>
                    </p:blipFill>
                    <p:spPr bwMode="auto">
                      <a:xfrm>
                        <a:off x="2598208" y="3961872"/>
                        <a:ext cx="6265863" cy="6032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06670665"/>
              </p:ext>
            </p:extLst>
          </p:nvPr>
        </p:nvGraphicFramePr>
        <p:xfrm>
          <a:off x="776808" y="4892148"/>
          <a:ext cx="10588625" cy="738187"/>
        </p:xfrm>
        <a:graphic>
          <a:graphicData uri="http://schemas.openxmlformats.org/presentationml/2006/ole">
            <mc:AlternateContent xmlns:mc="http://schemas.openxmlformats.org/markup-compatibility/2006">
              <mc:Choice xmlns:v="urn:schemas-microsoft-com:vml" Requires="v">
                <p:oleObj spid="_x0000_s349265" name="Equation" r:id="rId8" imgW="4013200" imgH="279400" progId="Equation.DSMT4">
                  <p:embed/>
                </p:oleObj>
              </mc:Choice>
              <mc:Fallback>
                <p:oleObj name="Equation" r:id="rId8" imgW="4013200" imgH="279400" progId="Equation.DSMT4">
                  <p:embed/>
                  <p:pic>
                    <p:nvPicPr>
                      <p:cNvPr id="0" name=""/>
                      <p:cNvPicPr>
                        <a:picLocks noChangeAspect="1" noChangeArrowheads="1"/>
                      </p:cNvPicPr>
                      <p:nvPr/>
                    </p:nvPicPr>
                    <p:blipFill>
                      <a:blip r:embed="rId9"/>
                      <a:srcRect/>
                      <a:stretch>
                        <a:fillRect/>
                      </a:stretch>
                    </p:blipFill>
                    <p:spPr bwMode="auto">
                      <a:xfrm>
                        <a:off x="776808" y="4892148"/>
                        <a:ext cx="10588625" cy="738187"/>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54148798"/>
              </p:ext>
            </p:extLst>
          </p:nvPr>
        </p:nvGraphicFramePr>
        <p:xfrm>
          <a:off x="711199" y="5671078"/>
          <a:ext cx="10856913" cy="773112"/>
        </p:xfrm>
        <a:graphic>
          <a:graphicData uri="http://schemas.openxmlformats.org/presentationml/2006/ole">
            <mc:AlternateContent xmlns:mc="http://schemas.openxmlformats.org/markup-compatibility/2006">
              <mc:Choice xmlns:v="urn:schemas-microsoft-com:vml" Requires="v">
                <p:oleObj spid="_x0000_s349266" name="Equation" r:id="rId10" imgW="4114800" imgH="292100" progId="Equation.DSMT4">
                  <p:embed/>
                </p:oleObj>
              </mc:Choice>
              <mc:Fallback>
                <p:oleObj name="Equation" r:id="rId10" imgW="4114800" imgH="292100" progId="Equation.DSMT4">
                  <p:embed/>
                  <p:pic>
                    <p:nvPicPr>
                      <p:cNvPr id="0" name=""/>
                      <p:cNvPicPr>
                        <a:picLocks noChangeAspect="1" noChangeArrowheads="1"/>
                      </p:cNvPicPr>
                      <p:nvPr/>
                    </p:nvPicPr>
                    <p:blipFill>
                      <a:blip r:embed="rId11"/>
                      <a:srcRect/>
                      <a:stretch>
                        <a:fillRect/>
                      </a:stretch>
                    </p:blipFill>
                    <p:spPr bwMode="auto">
                      <a:xfrm>
                        <a:off x="711199" y="5671078"/>
                        <a:ext cx="10856913" cy="773112"/>
                      </a:xfrm>
                      <a:prstGeom prst="rect">
                        <a:avLst/>
                      </a:prstGeom>
                      <a:noFill/>
                      <a:extLst/>
                    </p:spPr>
                  </p:pic>
                </p:oleObj>
              </mc:Fallback>
            </mc:AlternateContent>
          </a:graphicData>
        </a:graphic>
      </p:graphicFrame>
    </p:spTree>
    <p:extLst>
      <p:ext uri="{BB962C8B-B14F-4D97-AF65-F5344CB8AC3E}">
        <p14:creationId xmlns:p14="http://schemas.microsoft.com/office/powerpoint/2010/main" val="4243404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Evaluation Measures for Classifiers</a:t>
            </a:r>
          </a:p>
        </p:txBody>
      </p:sp>
    </p:spTree>
    <p:extLst>
      <p:ext uri="{BB962C8B-B14F-4D97-AF65-F5344CB8AC3E}">
        <p14:creationId xmlns:p14="http://schemas.microsoft.com/office/powerpoint/2010/main" val="41581136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9" name="Rectangle 8"/>
          <p:cNvSpPr/>
          <p:nvPr/>
        </p:nvSpPr>
        <p:spPr>
          <a:xfrm>
            <a:off x="7850599" y="1116139"/>
            <a:ext cx="4098475" cy="52343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925466" y="4021948"/>
            <a:ext cx="4098475" cy="25771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0107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1" name="Rectangle 20"/>
          <p:cNvSpPr/>
          <p:nvPr/>
        </p:nvSpPr>
        <p:spPr>
          <a:xfrm>
            <a:off x="9005099" y="1116139"/>
            <a:ext cx="2943975" cy="52343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861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1" name="Rectangle 20"/>
          <p:cNvSpPr/>
          <p:nvPr/>
        </p:nvSpPr>
        <p:spPr>
          <a:xfrm>
            <a:off x="10294291" y="1116139"/>
            <a:ext cx="1654783" cy="52343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8830391" y="5657670"/>
            <a:ext cx="1904925" cy="12003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1532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Tree>
    <p:extLst>
      <p:ext uri="{BB962C8B-B14F-4D97-AF65-F5344CB8AC3E}">
        <p14:creationId xmlns:p14="http://schemas.microsoft.com/office/powerpoint/2010/main" val="33993695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1" name="Rectangle 20"/>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91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734" y="802438"/>
            <a:ext cx="96027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grpSp>
        <p:nvGrpSpPr>
          <p:cNvPr id="15" name="Group 14"/>
          <p:cNvGrpSpPr/>
          <p:nvPr/>
        </p:nvGrpSpPr>
        <p:grpSpPr>
          <a:xfrm>
            <a:off x="9468464" y="5082020"/>
            <a:ext cx="2179898" cy="1000985"/>
            <a:chOff x="429591" y="3754904"/>
            <a:chExt cx="1787585" cy="820839"/>
          </a:xfrm>
        </p:grpSpPr>
        <p:sp>
          <p:nvSpPr>
            <p:cNvPr id="13" name="Trapezoid 12"/>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umming Junction 7"/>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6365729" y="1639362"/>
            <a:ext cx="2179898" cy="1777134"/>
            <a:chOff x="6437285" y="1541861"/>
            <a:chExt cx="2179898" cy="1777134"/>
          </a:xfrm>
        </p:grpSpPr>
        <p:sp>
          <p:nvSpPr>
            <p:cNvPr id="27" name="Trapezoid 26"/>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6680889" y="1541861"/>
              <a:ext cx="1692689" cy="1777134"/>
              <a:chOff x="3399175" y="4696691"/>
              <a:chExt cx="1692689" cy="1777134"/>
            </a:xfrm>
          </p:grpSpPr>
          <p:sp>
            <p:nvSpPr>
              <p:cNvPr id="32"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261756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0516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7425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p:cNvSpPr/>
          <p:nvPr/>
        </p:nvSpPr>
        <p:spPr>
          <a:xfrm>
            <a:off x="7060153" y="2307696"/>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852919" y="2078144"/>
            <a:ext cx="2225664" cy="523220"/>
          </a:xfrm>
          <a:prstGeom prst="rect">
            <a:avLst/>
          </a:prstGeom>
          <a:noFill/>
        </p:spPr>
        <p:txBody>
          <a:bodyPr wrap="none" rtlCol="0">
            <a:spAutoFit/>
          </a:bodyPr>
          <a:lstStyle/>
          <a:p>
            <a:r>
              <a:rPr lang="en-US" sz="2800" dirty="0">
                <a:solidFill>
                  <a:srgbClr val="0000FF"/>
                </a:solidFill>
              </a:rPr>
              <a:t>True Negative</a:t>
            </a:r>
            <a:endParaRPr lang="en-US" dirty="0">
              <a:solidFill>
                <a:srgbClr val="0000FF"/>
              </a:solidFill>
            </a:endParaRPr>
          </a:p>
        </p:txBody>
      </p:sp>
    </p:spTree>
    <p:extLst>
      <p:ext uri="{BB962C8B-B14F-4D97-AF65-F5344CB8AC3E}">
        <p14:creationId xmlns:p14="http://schemas.microsoft.com/office/powerpoint/2010/main" val="6319384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852919" y="2078144"/>
            <a:ext cx="2225664" cy="523220"/>
          </a:xfrm>
          <a:prstGeom prst="rect">
            <a:avLst/>
          </a:prstGeom>
          <a:noFill/>
        </p:spPr>
        <p:txBody>
          <a:bodyPr wrap="none" rtlCol="0">
            <a:spAutoFit/>
          </a:bodyPr>
          <a:lstStyle/>
          <a:p>
            <a:r>
              <a:rPr lang="en-US" sz="2800" dirty="0">
                <a:solidFill>
                  <a:srgbClr val="0000FF"/>
                </a:solidFill>
              </a:rPr>
              <a:t>True Negative</a:t>
            </a:r>
            <a:endParaRPr lang="en-US" dirty="0">
              <a:solidFill>
                <a:srgbClr val="0000FF"/>
              </a:solidFill>
            </a:endParaRPr>
          </a:p>
        </p:txBody>
      </p:sp>
      <p:sp>
        <p:nvSpPr>
          <p:cNvPr id="27" name="Right Arrow 26"/>
          <p:cNvSpPr/>
          <p:nvPr/>
        </p:nvSpPr>
        <p:spPr>
          <a:xfrm>
            <a:off x="7060153" y="2307696"/>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909109" y="2961816"/>
            <a:ext cx="2142909" cy="523220"/>
          </a:xfrm>
          <a:prstGeom prst="rect">
            <a:avLst/>
          </a:prstGeom>
          <a:noFill/>
        </p:spPr>
        <p:txBody>
          <a:bodyPr wrap="none" rtlCol="0">
            <a:spAutoFit/>
          </a:bodyPr>
          <a:lstStyle/>
          <a:p>
            <a:r>
              <a:rPr lang="en-US" sz="2800" dirty="0">
                <a:solidFill>
                  <a:srgbClr val="0000FF"/>
                </a:solidFill>
              </a:rPr>
              <a:t>False Positive</a:t>
            </a:r>
            <a:endParaRPr lang="en-US" dirty="0">
              <a:solidFill>
                <a:srgbClr val="0000FF"/>
              </a:solidFill>
            </a:endParaRPr>
          </a:p>
        </p:txBody>
      </p:sp>
      <p:sp>
        <p:nvSpPr>
          <p:cNvPr id="29" name="Right Arrow 28"/>
          <p:cNvSpPr/>
          <p:nvPr/>
        </p:nvSpPr>
        <p:spPr>
          <a:xfrm>
            <a:off x="7058617" y="3172124"/>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368240" y="2979509"/>
            <a:ext cx="1579404" cy="523220"/>
          </a:xfrm>
          <a:prstGeom prst="rect">
            <a:avLst/>
          </a:prstGeom>
          <a:noFill/>
        </p:spPr>
        <p:txBody>
          <a:bodyPr wrap="none" rtlCol="0">
            <a:spAutoFit/>
          </a:bodyPr>
          <a:lstStyle/>
          <a:p>
            <a:r>
              <a:rPr lang="en-US" sz="2800" dirty="0">
                <a:solidFill>
                  <a:srgbClr val="0000FF"/>
                </a:solidFill>
              </a:rPr>
              <a:t>(“Type I”)</a:t>
            </a:r>
            <a:endParaRPr lang="en-US" dirty="0">
              <a:solidFill>
                <a:srgbClr val="0000FF"/>
              </a:solidFill>
            </a:endParaRPr>
          </a:p>
        </p:txBody>
      </p:sp>
    </p:spTree>
    <p:extLst>
      <p:ext uri="{BB962C8B-B14F-4D97-AF65-F5344CB8AC3E}">
        <p14:creationId xmlns:p14="http://schemas.microsoft.com/office/powerpoint/2010/main" val="5277655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852919" y="2078144"/>
            <a:ext cx="2225664" cy="523220"/>
          </a:xfrm>
          <a:prstGeom prst="rect">
            <a:avLst/>
          </a:prstGeom>
          <a:noFill/>
        </p:spPr>
        <p:txBody>
          <a:bodyPr wrap="none" rtlCol="0">
            <a:spAutoFit/>
          </a:bodyPr>
          <a:lstStyle/>
          <a:p>
            <a:r>
              <a:rPr lang="en-US" sz="2800" dirty="0">
                <a:solidFill>
                  <a:srgbClr val="0000FF"/>
                </a:solidFill>
              </a:rPr>
              <a:t>True Negative</a:t>
            </a:r>
            <a:endParaRPr lang="en-US" dirty="0">
              <a:solidFill>
                <a:srgbClr val="0000FF"/>
              </a:solidFill>
            </a:endParaRPr>
          </a:p>
        </p:txBody>
      </p:sp>
      <p:sp>
        <p:nvSpPr>
          <p:cNvPr id="27" name="Right Arrow 26"/>
          <p:cNvSpPr/>
          <p:nvPr/>
        </p:nvSpPr>
        <p:spPr>
          <a:xfrm>
            <a:off x="7060153" y="2307696"/>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909109" y="2961816"/>
            <a:ext cx="2142909" cy="523220"/>
          </a:xfrm>
          <a:prstGeom prst="rect">
            <a:avLst/>
          </a:prstGeom>
          <a:noFill/>
        </p:spPr>
        <p:txBody>
          <a:bodyPr wrap="none" rtlCol="0">
            <a:spAutoFit/>
          </a:bodyPr>
          <a:lstStyle/>
          <a:p>
            <a:r>
              <a:rPr lang="en-US" sz="2800" dirty="0">
                <a:solidFill>
                  <a:srgbClr val="0000FF"/>
                </a:solidFill>
              </a:rPr>
              <a:t>False Positive</a:t>
            </a:r>
            <a:endParaRPr lang="en-US" dirty="0">
              <a:solidFill>
                <a:srgbClr val="0000FF"/>
              </a:solidFill>
            </a:endParaRPr>
          </a:p>
        </p:txBody>
      </p:sp>
      <p:sp>
        <p:nvSpPr>
          <p:cNvPr id="29" name="Right Arrow 28"/>
          <p:cNvSpPr/>
          <p:nvPr/>
        </p:nvSpPr>
        <p:spPr>
          <a:xfrm>
            <a:off x="7058617" y="3172124"/>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368240" y="2979509"/>
            <a:ext cx="1579404" cy="523220"/>
          </a:xfrm>
          <a:prstGeom prst="rect">
            <a:avLst/>
          </a:prstGeom>
          <a:noFill/>
        </p:spPr>
        <p:txBody>
          <a:bodyPr wrap="none" rtlCol="0">
            <a:spAutoFit/>
          </a:bodyPr>
          <a:lstStyle/>
          <a:p>
            <a:r>
              <a:rPr lang="en-US" sz="2800" dirty="0">
                <a:solidFill>
                  <a:srgbClr val="0000FF"/>
                </a:solidFill>
              </a:rPr>
              <a:t>(“Type I”)</a:t>
            </a:r>
            <a:endParaRPr lang="en-US" dirty="0">
              <a:solidFill>
                <a:srgbClr val="0000FF"/>
              </a:solidFill>
            </a:endParaRPr>
          </a:p>
        </p:txBody>
      </p:sp>
      <p:sp>
        <p:nvSpPr>
          <p:cNvPr id="31" name="TextBox 30"/>
          <p:cNvSpPr txBox="1"/>
          <p:nvPr/>
        </p:nvSpPr>
        <p:spPr>
          <a:xfrm>
            <a:off x="4849847" y="3364388"/>
            <a:ext cx="2296672" cy="523220"/>
          </a:xfrm>
          <a:prstGeom prst="rect">
            <a:avLst/>
          </a:prstGeom>
          <a:noFill/>
        </p:spPr>
        <p:txBody>
          <a:bodyPr wrap="none" rtlCol="0">
            <a:spAutoFit/>
          </a:bodyPr>
          <a:lstStyle/>
          <a:p>
            <a:r>
              <a:rPr lang="en-US" sz="2800" dirty="0">
                <a:solidFill>
                  <a:srgbClr val="0000FF"/>
                </a:solidFill>
              </a:rPr>
              <a:t>False Negative</a:t>
            </a:r>
            <a:endParaRPr lang="en-US" dirty="0">
              <a:solidFill>
                <a:srgbClr val="0000FF"/>
              </a:solidFill>
            </a:endParaRPr>
          </a:p>
        </p:txBody>
      </p:sp>
      <p:sp>
        <p:nvSpPr>
          <p:cNvPr id="32" name="Right Arrow 31"/>
          <p:cNvSpPr/>
          <p:nvPr/>
        </p:nvSpPr>
        <p:spPr>
          <a:xfrm>
            <a:off x="7076323" y="3593940"/>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308978" y="3382081"/>
            <a:ext cx="1669873" cy="523220"/>
          </a:xfrm>
          <a:prstGeom prst="rect">
            <a:avLst/>
          </a:prstGeom>
          <a:noFill/>
        </p:spPr>
        <p:txBody>
          <a:bodyPr wrap="none" rtlCol="0">
            <a:spAutoFit/>
          </a:bodyPr>
          <a:lstStyle/>
          <a:p>
            <a:r>
              <a:rPr lang="en-US" sz="2800" dirty="0">
                <a:solidFill>
                  <a:srgbClr val="0000FF"/>
                </a:solidFill>
              </a:rPr>
              <a:t>(“Type II”)</a:t>
            </a:r>
            <a:endParaRPr lang="en-US" dirty="0">
              <a:solidFill>
                <a:srgbClr val="0000FF"/>
              </a:solidFill>
            </a:endParaRPr>
          </a:p>
        </p:txBody>
      </p:sp>
    </p:spTree>
    <p:extLst>
      <p:ext uri="{BB962C8B-B14F-4D97-AF65-F5344CB8AC3E}">
        <p14:creationId xmlns:p14="http://schemas.microsoft.com/office/powerpoint/2010/main" val="2098622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852919" y="2078144"/>
            <a:ext cx="2225664" cy="523220"/>
          </a:xfrm>
          <a:prstGeom prst="rect">
            <a:avLst/>
          </a:prstGeom>
          <a:noFill/>
        </p:spPr>
        <p:txBody>
          <a:bodyPr wrap="none" rtlCol="0">
            <a:spAutoFit/>
          </a:bodyPr>
          <a:lstStyle/>
          <a:p>
            <a:r>
              <a:rPr lang="en-US" sz="2800" dirty="0">
                <a:solidFill>
                  <a:srgbClr val="0000FF"/>
                </a:solidFill>
              </a:rPr>
              <a:t>True Negative</a:t>
            </a:r>
            <a:endParaRPr lang="en-US" dirty="0">
              <a:solidFill>
                <a:srgbClr val="0000FF"/>
              </a:solidFill>
            </a:endParaRPr>
          </a:p>
        </p:txBody>
      </p:sp>
      <p:sp>
        <p:nvSpPr>
          <p:cNvPr id="27" name="Right Arrow 26"/>
          <p:cNvSpPr/>
          <p:nvPr/>
        </p:nvSpPr>
        <p:spPr>
          <a:xfrm>
            <a:off x="7060153" y="2307696"/>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909109" y="2961816"/>
            <a:ext cx="2142909" cy="523220"/>
          </a:xfrm>
          <a:prstGeom prst="rect">
            <a:avLst/>
          </a:prstGeom>
          <a:noFill/>
        </p:spPr>
        <p:txBody>
          <a:bodyPr wrap="none" rtlCol="0">
            <a:spAutoFit/>
          </a:bodyPr>
          <a:lstStyle/>
          <a:p>
            <a:r>
              <a:rPr lang="en-US" sz="2800" dirty="0">
                <a:solidFill>
                  <a:srgbClr val="FF0000"/>
                </a:solidFill>
              </a:rPr>
              <a:t>False Positive</a:t>
            </a:r>
            <a:endParaRPr lang="en-US" dirty="0">
              <a:solidFill>
                <a:srgbClr val="FF0000"/>
              </a:solidFill>
            </a:endParaRPr>
          </a:p>
        </p:txBody>
      </p:sp>
      <p:sp>
        <p:nvSpPr>
          <p:cNvPr id="29" name="Right Arrow 28"/>
          <p:cNvSpPr/>
          <p:nvPr/>
        </p:nvSpPr>
        <p:spPr>
          <a:xfrm>
            <a:off x="7058617" y="3172124"/>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368240" y="2979509"/>
            <a:ext cx="1579404" cy="523220"/>
          </a:xfrm>
          <a:prstGeom prst="rect">
            <a:avLst/>
          </a:prstGeom>
          <a:noFill/>
        </p:spPr>
        <p:txBody>
          <a:bodyPr wrap="none" rtlCol="0">
            <a:spAutoFit/>
          </a:bodyPr>
          <a:lstStyle/>
          <a:p>
            <a:r>
              <a:rPr lang="en-US" sz="2800" dirty="0">
                <a:solidFill>
                  <a:srgbClr val="FF0000"/>
                </a:solidFill>
              </a:rPr>
              <a:t>(“Type I”)</a:t>
            </a:r>
            <a:endParaRPr lang="en-US" dirty="0">
              <a:solidFill>
                <a:srgbClr val="FF0000"/>
              </a:solidFill>
            </a:endParaRPr>
          </a:p>
        </p:txBody>
      </p:sp>
      <p:sp>
        <p:nvSpPr>
          <p:cNvPr id="31" name="TextBox 30"/>
          <p:cNvSpPr txBox="1"/>
          <p:nvPr/>
        </p:nvSpPr>
        <p:spPr>
          <a:xfrm>
            <a:off x="4849847" y="3364388"/>
            <a:ext cx="2296672" cy="523220"/>
          </a:xfrm>
          <a:prstGeom prst="rect">
            <a:avLst/>
          </a:prstGeom>
          <a:noFill/>
        </p:spPr>
        <p:txBody>
          <a:bodyPr wrap="none" rtlCol="0">
            <a:spAutoFit/>
          </a:bodyPr>
          <a:lstStyle/>
          <a:p>
            <a:r>
              <a:rPr lang="en-US" sz="2800" dirty="0">
                <a:solidFill>
                  <a:srgbClr val="FF0000"/>
                </a:solidFill>
              </a:rPr>
              <a:t>False Negative</a:t>
            </a:r>
            <a:endParaRPr lang="en-US" dirty="0">
              <a:solidFill>
                <a:srgbClr val="FF0000"/>
              </a:solidFill>
            </a:endParaRPr>
          </a:p>
        </p:txBody>
      </p:sp>
      <p:sp>
        <p:nvSpPr>
          <p:cNvPr id="32" name="Right Arrow 31"/>
          <p:cNvSpPr/>
          <p:nvPr/>
        </p:nvSpPr>
        <p:spPr>
          <a:xfrm>
            <a:off x="7076323" y="3593940"/>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308978" y="3382081"/>
            <a:ext cx="1669873" cy="523220"/>
          </a:xfrm>
          <a:prstGeom prst="rect">
            <a:avLst/>
          </a:prstGeom>
          <a:noFill/>
        </p:spPr>
        <p:txBody>
          <a:bodyPr wrap="none" rtlCol="0">
            <a:spAutoFit/>
          </a:bodyPr>
          <a:lstStyle/>
          <a:p>
            <a:r>
              <a:rPr lang="en-US" sz="2800" dirty="0">
                <a:solidFill>
                  <a:srgbClr val="FF0000"/>
                </a:solidFill>
              </a:rPr>
              <a:t>(“Type II”)</a:t>
            </a:r>
            <a:endParaRPr lang="en-US" dirty="0">
              <a:solidFill>
                <a:srgbClr val="FF0000"/>
              </a:solidFill>
            </a:endParaRPr>
          </a:p>
        </p:txBody>
      </p:sp>
    </p:spTree>
    <p:extLst>
      <p:ext uri="{BB962C8B-B14F-4D97-AF65-F5344CB8AC3E}">
        <p14:creationId xmlns:p14="http://schemas.microsoft.com/office/powerpoint/2010/main" val="12590783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graphicFrame>
        <p:nvGraphicFramePr>
          <p:cNvPr id="6" name="Content Placeholder 3"/>
          <p:cNvGraphicFramePr>
            <a:graphicFrameLocks/>
          </p:cNvGraphicFramePr>
          <p:nvPr>
            <p:extLst>
              <p:ext uri="{D42A27DB-BD31-4B8C-83A1-F6EECF244321}">
                <p14:modId xmlns:p14="http://schemas.microsoft.com/office/powerpoint/2010/main" val="1787354586"/>
              </p:ext>
            </p:extLst>
          </p:nvPr>
        </p:nvGraphicFramePr>
        <p:xfrm>
          <a:off x="3034762" y="1887814"/>
          <a:ext cx="4334796" cy="1554479"/>
        </p:xfrm>
        <a:graphic>
          <a:graphicData uri="http://schemas.openxmlformats.org/drawingml/2006/table">
            <a:tbl>
              <a:tblPr firstRow="1" bandRow="1">
                <a:tableStyleId>{5940675A-B579-460E-94D1-54222C63F5DA}</a:tableStyleId>
              </a:tblPr>
              <a:tblGrid>
                <a:gridCol w="1444932">
                  <a:extLst>
                    <a:ext uri="{9D8B030D-6E8A-4147-A177-3AD203B41FA5}">
                      <a16:colId xmlns:a16="http://schemas.microsoft.com/office/drawing/2014/main" val="20000"/>
                    </a:ext>
                  </a:extLst>
                </a:gridCol>
                <a:gridCol w="1444932">
                  <a:extLst>
                    <a:ext uri="{9D8B030D-6E8A-4147-A177-3AD203B41FA5}">
                      <a16:colId xmlns:a16="http://schemas.microsoft.com/office/drawing/2014/main" val="20001"/>
                    </a:ext>
                  </a:extLst>
                </a:gridCol>
                <a:gridCol w="1444932">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723</a:t>
                      </a:r>
                    </a:p>
                  </a:txBody>
                  <a:tcPr/>
                </a:tc>
                <a:tc>
                  <a:txBody>
                    <a:bodyPr/>
                    <a:lstStyle/>
                    <a:p>
                      <a:r>
                        <a:rPr lang="en-US" sz="2800" dirty="0">
                          <a:solidFill>
                            <a:srgbClr val="FF0000"/>
                          </a:solidFill>
                        </a:rPr>
                        <a:t>15</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72</a:t>
                      </a:r>
                    </a:p>
                  </a:txBody>
                  <a:tcPr/>
                </a:tc>
                <a:tc>
                  <a:txBody>
                    <a:bodyPr/>
                    <a:lstStyle/>
                    <a:p>
                      <a:r>
                        <a:rPr lang="en-US" sz="2800" dirty="0">
                          <a:solidFill>
                            <a:srgbClr val="0000FF"/>
                          </a:solidFill>
                        </a:rPr>
                        <a:t>409</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844718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25075695"/>
              </p:ext>
            </p:extLst>
          </p:nvPr>
        </p:nvGraphicFramePr>
        <p:xfrm>
          <a:off x="3034762" y="1887814"/>
          <a:ext cx="4334796" cy="1554479"/>
        </p:xfrm>
        <a:graphic>
          <a:graphicData uri="http://schemas.openxmlformats.org/drawingml/2006/table">
            <a:tbl>
              <a:tblPr firstRow="1" bandRow="1">
                <a:tableStyleId>{5940675A-B579-460E-94D1-54222C63F5DA}</a:tableStyleId>
              </a:tblPr>
              <a:tblGrid>
                <a:gridCol w="1444932">
                  <a:extLst>
                    <a:ext uri="{9D8B030D-6E8A-4147-A177-3AD203B41FA5}">
                      <a16:colId xmlns:a16="http://schemas.microsoft.com/office/drawing/2014/main" val="20000"/>
                    </a:ext>
                  </a:extLst>
                </a:gridCol>
                <a:gridCol w="1444932">
                  <a:extLst>
                    <a:ext uri="{9D8B030D-6E8A-4147-A177-3AD203B41FA5}">
                      <a16:colId xmlns:a16="http://schemas.microsoft.com/office/drawing/2014/main" val="20001"/>
                    </a:ext>
                  </a:extLst>
                </a:gridCol>
                <a:gridCol w="1444932">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723</a:t>
                      </a:r>
                    </a:p>
                  </a:txBody>
                  <a:tcPr/>
                </a:tc>
                <a:tc>
                  <a:txBody>
                    <a:bodyPr/>
                    <a:lstStyle/>
                    <a:p>
                      <a:r>
                        <a:rPr lang="en-US" sz="2800" dirty="0">
                          <a:solidFill>
                            <a:srgbClr val="FF0000"/>
                          </a:solidFill>
                        </a:rPr>
                        <a:t>15</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72</a:t>
                      </a:r>
                    </a:p>
                  </a:txBody>
                  <a:tcPr/>
                </a:tc>
                <a:tc>
                  <a:txBody>
                    <a:bodyPr/>
                    <a:lstStyle/>
                    <a:p>
                      <a:r>
                        <a:rPr lang="en-US" sz="2800" dirty="0">
                          <a:solidFill>
                            <a:srgbClr val="0000FF"/>
                          </a:solidFill>
                        </a:rPr>
                        <a:t>409</a:t>
                      </a:r>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275240189"/>
              </p:ext>
            </p:extLst>
          </p:nvPr>
        </p:nvGraphicFramePr>
        <p:xfrm>
          <a:off x="3110198" y="4349467"/>
          <a:ext cx="5510067" cy="1554479"/>
        </p:xfrm>
        <a:graphic>
          <a:graphicData uri="http://schemas.openxmlformats.org/drawingml/2006/table">
            <a:tbl>
              <a:tblPr firstRow="1" bandRow="1">
                <a:tableStyleId>{5940675A-B579-460E-94D1-54222C63F5DA}</a:tableStyleId>
              </a:tblPr>
              <a:tblGrid>
                <a:gridCol w="1836689">
                  <a:extLst>
                    <a:ext uri="{9D8B030D-6E8A-4147-A177-3AD203B41FA5}">
                      <a16:colId xmlns:a16="http://schemas.microsoft.com/office/drawing/2014/main" val="20000"/>
                    </a:ext>
                  </a:extLst>
                </a:gridCol>
                <a:gridCol w="1836689">
                  <a:extLst>
                    <a:ext uri="{9D8B030D-6E8A-4147-A177-3AD203B41FA5}">
                      <a16:colId xmlns:a16="http://schemas.microsoft.com/office/drawing/2014/main" val="20001"/>
                    </a:ext>
                  </a:extLst>
                </a:gridCol>
                <a:gridCol w="1836689">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rgbClr val="FF0000"/>
                          </a:solidFill>
                        </a:rPr>
                        <a:t>FP</a:t>
                      </a:r>
                      <a:r>
                        <a:rPr lang="en-US" sz="2800" baseline="0" dirty="0">
                          <a:solidFill>
                            <a:srgbClr val="FF0000"/>
                          </a:solidFill>
                        </a:rPr>
                        <a:t> (Type I)</a:t>
                      </a:r>
                      <a:endParaRPr lang="en-US" sz="2800" dirty="0">
                        <a:solidFill>
                          <a:srgbClr val="FF0000"/>
                        </a:solidFill>
                      </a:endParaRP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FN</a:t>
                      </a:r>
                      <a:r>
                        <a:rPr lang="en-US" sz="2800" baseline="0" dirty="0">
                          <a:solidFill>
                            <a:srgbClr val="FF0000"/>
                          </a:solidFill>
                        </a:rPr>
                        <a:t> (Type II)</a:t>
                      </a:r>
                      <a:endParaRPr lang="en-US" sz="2800" dirty="0">
                        <a:solidFill>
                          <a:srgbClr val="FF0000"/>
                        </a:solidFill>
                      </a:endParaRPr>
                    </a:p>
                  </a:txBody>
                  <a:tcPr/>
                </a:tc>
                <a:tc>
                  <a:txBody>
                    <a:bodyPr/>
                    <a:lstStyle/>
                    <a:p>
                      <a:r>
                        <a:rPr lang="en-US" sz="2800" dirty="0">
                          <a:solidFill>
                            <a:srgbClr val="0000FF"/>
                          </a:solidFill>
                        </a:rPr>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108947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Misclassification error</a:t>
            </a:r>
          </a:p>
        </p:txBody>
      </p:sp>
      <p:graphicFrame>
        <p:nvGraphicFramePr>
          <p:cNvPr id="5" name="Object 4"/>
          <p:cNvGraphicFramePr>
            <a:graphicFrameLocks noChangeAspect="1"/>
          </p:cNvGraphicFramePr>
          <p:nvPr>
            <p:extLst>
              <p:ext uri="{D42A27DB-BD31-4B8C-83A1-F6EECF244321}">
                <p14:modId xmlns:p14="http://schemas.microsoft.com/office/powerpoint/2010/main" val="257891804"/>
              </p:ext>
            </p:extLst>
          </p:nvPr>
        </p:nvGraphicFramePr>
        <p:xfrm>
          <a:off x="2443021" y="2389502"/>
          <a:ext cx="4584700" cy="1571625"/>
        </p:xfrm>
        <a:graphic>
          <a:graphicData uri="http://schemas.openxmlformats.org/presentationml/2006/ole">
            <mc:AlternateContent xmlns:mc="http://schemas.openxmlformats.org/markup-compatibility/2006">
              <mc:Choice xmlns:v="urn:schemas-microsoft-com:vml" Requires="v">
                <p:oleObj spid="_x0000_s364565" name="Equation" r:id="rId4" imgW="1295400" imgH="444500" progId="Equation.DSMT4">
                  <p:embed/>
                </p:oleObj>
              </mc:Choice>
              <mc:Fallback>
                <p:oleObj name="Equation" r:id="rId4" imgW="1295400" imgH="444500" progId="Equation.DSMT4">
                  <p:embed/>
                  <p:pic>
                    <p:nvPicPr>
                      <p:cNvPr id="0" name=""/>
                      <p:cNvPicPr/>
                      <p:nvPr/>
                    </p:nvPicPr>
                    <p:blipFill>
                      <a:blip r:embed="rId5"/>
                      <a:stretch>
                        <a:fillRect/>
                      </a:stretch>
                    </p:blipFill>
                    <p:spPr>
                      <a:xfrm>
                        <a:off x="2443021" y="2389502"/>
                        <a:ext cx="4584700" cy="1571625"/>
                      </a:xfrm>
                      <a:prstGeom prst="rect">
                        <a:avLst/>
                      </a:prstGeom>
                    </p:spPr>
                  </p:pic>
                </p:oleObj>
              </mc:Fallback>
            </mc:AlternateContent>
          </a:graphicData>
        </a:graphic>
      </p:graphicFrame>
      <p:sp>
        <p:nvSpPr>
          <p:cNvPr id="6" name="Rectangle 5"/>
          <p:cNvSpPr/>
          <p:nvPr/>
        </p:nvSpPr>
        <p:spPr>
          <a:xfrm>
            <a:off x="4271650" y="2213034"/>
            <a:ext cx="2790045" cy="21553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61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Misclassification error</a:t>
            </a:r>
          </a:p>
        </p:txBody>
      </p:sp>
      <p:graphicFrame>
        <p:nvGraphicFramePr>
          <p:cNvPr id="5" name="Object 4"/>
          <p:cNvGraphicFramePr>
            <a:graphicFrameLocks noChangeAspect="1"/>
          </p:cNvGraphicFramePr>
          <p:nvPr>
            <p:extLst>
              <p:ext uri="{D42A27DB-BD31-4B8C-83A1-F6EECF244321}">
                <p14:modId xmlns:p14="http://schemas.microsoft.com/office/powerpoint/2010/main" val="593203575"/>
              </p:ext>
            </p:extLst>
          </p:nvPr>
        </p:nvGraphicFramePr>
        <p:xfrm>
          <a:off x="2443021" y="2389502"/>
          <a:ext cx="4584700" cy="1571625"/>
        </p:xfrm>
        <a:graphic>
          <a:graphicData uri="http://schemas.openxmlformats.org/presentationml/2006/ole">
            <mc:AlternateContent xmlns:mc="http://schemas.openxmlformats.org/markup-compatibility/2006">
              <mc:Choice xmlns:v="urn:schemas-microsoft-com:vml" Requires="v">
                <p:oleObj spid="_x0000_s365589" name="Equation" r:id="rId4" imgW="1295400" imgH="444500" progId="Equation.DSMT4">
                  <p:embed/>
                </p:oleObj>
              </mc:Choice>
              <mc:Fallback>
                <p:oleObj name="Equation" r:id="rId4" imgW="1295400" imgH="444500" progId="Equation.DSMT4">
                  <p:embed/>
                  <p:pic>
                    <p:nvPicPr>
                      <p:cNvPr id="0" name=""/>
                      <p:cNvPicPr/>
                      <p:nvPr/>
                    </p:nvPicPr>
                    <p:blipFill>
                      <a:blip r:embed="rId5"/>
                      <a:stretch>
                        <a:fillRect/>
                      </a:stretch>
                    </p:blipFill>
                    <p:spPr>
                      <a:xfrm>
                        <a:off x="2443021" y="2389502"/>
                        <a:ext cx="4584700" cy="1571625"/>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270390182"/>
              </p:ext>
            </p:extLst>
          </p:nvPr>
        </p:nvGraphicFramePr>
        <p:xfrm>
          <a:off x="2763848" y="4638123"/>
          <a:ext cx="5510067" cy="1554479"/>
        </p:xfrm>
        <a:graphic>
          <a:graphicData uri="http://schemas.openxmlformats.org/drawingml/2006/table">
            <a:tbl>
              <a:tblPr firstRow="1" bandRow="1">
                <a:tableStyleId>{5940675A-B579-460E-94D1-54222C63F5DA}</a:tableStyleId>
              </a:tblPr>
              <a:tblGrid>
                <a:gridCol w="1836689">
                  <a:extLst>
                    <a:ext uri="{9D8B030D-6E8A-4147-A177-3AD203B41FA5}">
                      <a16:colId xmlns:a16="http://schemas.microsoft.com/office/drawing/2014/main" val="20000"/>
                    </a:ext>
                  </a:extLst>
                </a:gridCol>
                <a:gridCol w="1836689">
                  <a:extLst>
                    <a:ext uri="{9D8B030D-6E8A-4147-A177-3AD203B41FA5}">
                      <a16:colId xmlns:a16="http://schemas.microsoft.com/office/drawing/2014/main" val="20001"/>
                    </a:ext>
                  </a:extLst>
                </a:gridCol>
                <a:gridCol w="1836689">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FN</a:t>
                      </a:r>
                    </a:p>
                  </a:txBody>
                  <a:tcPr/>
                </a:tc>
                <a:tc>
                  <a:txBody>
                    <a:bodyPr/>
                    <a:lstStyle/>
                    <a:p>
                      <a:r>
                        <a:rPr lang="en-US" sz="2800" dirty="0"/>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29008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7003</TotalTime>
  <Words>7693</Words>
  <Application>Microsoft Office PowerPoint</Application>
  <PresentationFormat>Widescreen</PresentationFormat>
  <Paragraphs>959</Paragraphs>
  <Slides>122</Slides>
  <Notes>103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30" baseType="lpstr">
      <vt:lpstr>Arial</vt:lpstr>
      <vt:lpstr>Calibri</vt:lpstr>
      <vt:lpstr>Segoe</vt:lpstr>
      <vt:lpstr>Segoe UI</vt:lpstr>
      <vt:lpstr>Segoe UI Light</vt:lpstr>
      <vt:lpstr>Times</vt:lpstr>
      <vt:lpstr>1_Office Theme</vt:lpstr>
      <vt:lpstr>Equation</vt:lpstr>
      <vt:lpstr>PowerPoint Presentation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PowerPoint Presentation</vt:lpstr>
      <vt:lpstr>Loss Functions for Classification</vt:lpstr>
      <vt:lpstr>Loss Functions for Classification</vt:lpstr>
      <vt:lpstr>PowerPoint Presentation</vt:lpstr>
      <vt:lpstr>PowerPoint Presentation</vt:lpstr>
      <vt:lpstr>PowerPoint Presentation</vt:lpstr>
      <vt:lpstr>PowerPoint Presentation</vt:lpstr>
      <vt:lpstr>PowerPoint Presentation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PowerPoint Presentation</vt:lpstr>
      <vt:lpstr>Statistical Learning Theory</vt:lpstr>
      <vt:lpstr>Statistical Learning Theory</vt:lpstr>
      <vt:lpstr>Statistical Learning Theory</vt:lpstr>
      <vt:lpstr>Statistical Learning Theory</vt:lpstr>
      <vt:lpstr>Statistical Learning Theory</vt:lpstr>
      <vt:lpstr>Statistical Learning Theory</vt:lpstr>
      <vt:lpstr>Statistical Learning Theory</vt:lpstr>
      <vt:lpstr>PowerPoint Presentation</vt:lpstr>
      <vt:lpstr>PowerPoint Presentation</vt:lpstr>
      <vt:lpstr>PowerPoint Presentation</vt:lpstr>
      <vt:lpstr>PowerPoint Presentation</vt:lpstr>
      <vt:lpstr>Basic Outline for Machine Learning</vt:lpstr>
      <vt:lpstr>PowerPoint Presentation</vt:lpstr>
      <vt:lpstr>PowerPoint Presentation</vt:lpstr>
      <vt:lpstr>PowerPoint Presentation</vt:lpstr>
      <vt:lpstr>PowerPoint Presentation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PowerPoint Presentation</vt:lpstr>
      <vt:lpstr>Logistic Regression</vt:lpstr>
      <vt:lpstr>Logistic Regression</vt:lpstr>
      <vt:lpstr>Logistic Regression</vt:lpstr>
      <vt:lpstr>PowerPoint Presentation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Confusion Matrix</vt:lpstr>
      <vt:lpstr>Confusion Matrix</vt:lpstr>
      <vt:lpstr>Evaluation Measures for Classifiers</vt:lpstr>
      <vt:lpstr>Evaluation Measures for Classifiers</vt:lpstr>
      <vt:lpstr>Evaluation Measures for Classifiers</vt:lpstr>
      <vt:lpstr>Evaluation Measures for Classifiers</vt:lpstr>
      <vt:lpstr>Evaluation Measures for Classifiers</vt:lpstr>
      <vt:lpstr>Evaluation Measures for Classifiers</vt:lpstr>
      <vt:lpstr>Evaluation Measures for Classifiers</vt:lpstr>
      <vt:lpstr>Information Retrieval</vt:lpstr>
      <vt:lpstr>Which one?</vt:lpstr>
      <vt:lpstr>Which one?</vt:lpstr>
      <vt:lpstr>Which one?</vt:lpstr>
      <vt:lpstr>PowerPoint Presentation</vt:lpstr>
      <vt:lpstr>ROC Curves</vt:lpstr>
      <vt:lpstr>ROC Curves</vt:lpstr>
      <vt:lpstr>ROC Curves</vt:lpstr>
      <vt:lpstr>ROC Curves</vt:lpstr>
      <vt:lpstr>ROC Curves</vt:lpstr>
      <vt:lpstr>ROC Curves</vt:lpstr>
      <vt:lpstr>ROC Curves</vt:lpstr>
      <vt:lpstr>ROC Curves</vt:lpstr>
      <vt:lpstr>ROC Curves</vt:lpstr>
      <vt:lpstr>ROC Curves</vt:lpstr>
      <vt:lpstr>ROC Curves</vt:lpstr>
      <vt:lpstr>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220</cp:revision>
  <dcterms:created xsi:type="dcterms:W3CDTF">2015-06-26T17:24:48Z</dcterms:created>
  <dcterms:modified xsi:type="dcterms:W3CDTF">2017-05-24T16:59:15Z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