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5"/>
  </p:notesMasterIdLst>
  <p:handoutMasterIdLst>
    <p:handoutMasterId r:id="rId76"/>
  </p:handoutMasterIdLst>
  <p:sldIdLst>
    <p:sldId id="459" r:id="rId5"/>
    <p:sldId id="278" r:id="rId6"/>
    <p:sldId id="396" r:id="rId7"/>
    <p:sldId id="294"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7" r:id="rId23"/>
    <p:sldId id="416" r:id="rId24"/>
    <p:sldId id="418" r:id="rId25"/>
    <p:sldId id="308" r:id="rId26"/>
    <p:sldId id="323" r:id="rId27"/>
    <p:sldId id="370" r:id="rId28"/>
    <p:sldId id="371" r:id="rId29"/>
    <p:sldId id="397" r:id="rId30"/>
    <p:sldId id="401" r:id="rId31"/>
    <p:sldId id="338" r:id="rId32"/>
    <p:sldId id="337" r:id="rId33"/>
    <p:sldId id="419" r:id="rId34"/>
    <p:sldId id="390" r:id="rId35"/>
    <p:sldId id="420" r:id="rId36"/>
    <p:sldId id="306" r:id="rId37"/>
    <p:sldId id="421" r:id="rId38"/>
    <p:sldId id="324" r:id="rId39"/>
    <p:sldId id="319" r:id="rId40"/>
    <p:sldId id="382" r:id="rId41"/>
    <p:sldId id="425" r:id="rId42"/>
    <p:sldId id="428" r:id="rId43"/>
    <p:sldId id="429" r:id="rId44"/>
    <p:sldId id="430" r:id="rId45"/>
    <p:sldId id="431" r:id="rId46"/>
    <p:sldId id="432" r:id="rId47"/>
    <p:sldId id="433" r:id="rId48"/>
    <p:sldId id="427" r:id="rId49"/>
    <p:sldId id="423" r:id="rId50"/>
    <p:sldId id="454" r:id="rId51"/>
    <p:sldId id="458" r:id="rId52"/>
    <p:sldId id="457" r:id="rId53"/>
    <p:sldId id="456" r:id="rId54"/>
    <p:sldId id="443" r:id="rId55"/>
    <p:sldId id="434" r:id="rId56"/>
    <p:sldId id="435" r:id="rId57"/>
    <p:sldId id="436" r:id="rId58"/>
    <p:sldId id="438" r:id="rId59"/>
    <p:sldId id="437" r:id="rId60"/>
    <p:sldId id="439" r:id="rId61"/>
    <p:sldId id="440" r:id="rId62"/>
    <p:sldId id="444" r:id="rId63"/>
    <p:sldId id="445" r:id="rId64"/>
    <p:sldId id="447" r:id="rId65"/>
    <p:sldId id="448" r:id="rId66"/>
    <p:sldId id="446" r:id="rId67"/>
    <p:sldId id="441" r:id="rId68"/>
    <p:sldId id="449" r:id="rId69"/>
    <p:sldId id="451" r:id="rId70"/>
    <p:sldId id="452" r:id="rId71"/>
    <p:sldId id="450" r:id="rId72"/>
    <p:sldId id="453" r:id="rId73"/>
    <p:sldId id="269"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718" autoAdjust="0"/>
  </p:normalViewPr>
  <p:slideViewPr>
    <p:cSldViewPr snapToGrid="0">
      <p:cViewPr varScale="1">
        <p:scale>
          <a:sx n="108" d="100"/>
          <a:sy n="108" d="100"/>
        </p:scale>
        <p:origin x="618" y="10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5" Type="http://schemas.openxmlformats.org/officeDocument/2006/relationships/image" Target="../media/image13.emf"/><Relationship Id="rId4"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image" Target="../media/image5.emf"/><Relationship Id="rId4" Type="http://schemas.openxmlformats.org/officeDocument/2006/relationships/image" Target="../media/image23.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image" Target="../media/image5.emf"/><Relationship Id="rId4" Type="http://schemas.openxmlformats.org/officeDocument/2006/relationships/image" Target="../media/image2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image" Target="../media/image5.emf"/><Relationship Id="rId4" Type="http://schemas.openxmlformats.org/officeDocument/2006/relationships/image" Target="../media/image25.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4/7/2016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4/7/2016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1241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which makes sure we count deviations in either direction.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Haha</a:t>
            </a:r>
            <a:r>
              <a:rPr lang="en-US" dirty="0"/>
              <a:t> actually I lied – we’re going to use the least square error. Its</a:t>
            </a:r>
            <a:r>
              <a:rPr lang="en-US" baseline="0" dirty="0"/>
              <a:t> just easier computationally and analytically because it’s differentiable. But you should just think of it as capturing errors in both directions like the absolute value there. Same deal, penalize how far y is from f(x)</a:t>
            </a:r>
            <a:r>
              <a:rPr lang="is-IS" baseline="0" dirty="0"/>
              <a:t>… i</a:t>
            </a:r>
            <a:r>
              <a:rPr lang="en-US" baseline="0" dirty="0"/>
              <a:t>n either direction.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picture of it. So here we’d want to use f(x)-y *click*</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394289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53237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we’d want to use y-f(x)</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353237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a:t>
            </a:r>
            <a:r>
              <a:rPr lang="en-US" baseline="0" dirty="0"/>
              <a:t> could</a:t>
            </a:r>
            <a:r>
              <a:rPr lang="en-US" dirty="0"/>
              <a:t> use absolute values to get errors in both</a:t>
            </a:r>
            <a:r>
              <a:rPr lang="en-US" baseline="0" dirty="0"/>
              <a:t> directions</a:t>
            </a:r>
            <a:r>
              <a:rPr lang="en-US" dirty="0"/>
              <a:t>.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353237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instead we’ll use the squared loss,</a:t>
            </a:r>
            <a:r>
              <a:rPr lang="en-US" baseline="0" dirty="0"/>
              <a:t> or the squared error.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353237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add all of those errors</a:t>
            </a:r>
            <a:r>
              <a:rPr lang="en-US" baseline="0" dirty="0"/>
              <a:t> up, it’s called the sum of squares error. We’ll get back to that in a minute.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353237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I want you to remember that this is a fundamental quantity in regression. What I want to do now is talk about what the model f might look like. We’re going to choose f so that it’s a good model, meaning that it minimizes the sum of squares error.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353237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a little while, we’re just going to consider having only</a:t>
            </a:r>
            <a:r>
              <a:rPr lang="en-US" baseline="0" dirty="0"/>
              <a:t> one feature, so we’re in the case of simple linear regression. So maybe we’re predicting income based on a single feature, maybe the number of </a:t>
            </a:r>
            <a:r>
              <a:rPr lang="en-US" baseline="0" dirty="0" err="1"/>
              <a:t>businessweek</a:t>
            </a:r>
            <a:r>
              <a:rPr lang="en-US" baseline="0" dirty="0"/>
              <a:t> clicks. Now we need to figure out what f(x) is going to look like.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give everyone a baseline of 100K just for existing and then estimate</a:t>
            </a:r>
            <a:r>
              <a:rPr lang="en-US" baseline="0" dirty="0"/>
              <a:t> that for each click they make on the businessweek website, they are 5K richer.</a:t>
            </a:r>
            <a:endParaRPr lang="en-US" dirty="0"/>
          </a:p>
          <a:p>
            <a:r>
              <a:rPr lang="en-US" dirty="0"/>
              <a:t>Kind of a silly model since it predicts</a:t>
            </a:r>
            <a:r>
              <a:rPr lang="en-US" baseline="0" dirty="0"/>
              <a:t> that anyone who spends all of their time on </a:t>
            </a:r>
            <a:r>
              <a:rPr lang="en-US" baseline="0" dirty="0" err="1"/>
              <a:t>businessweek</a:t>
            </a:r>
            <a:r>
              <a:rPr lang="en-US" baseline="0" dirty="0"/>
              <a:t> is a </a:t>
            </a:r>
            <a:r>
              <a:rPr lang="en-US" baseline="0" dirty="0" err="1"/>
              <a:t>gazillionaire</a:t>
            </a:r>
            <a:r>
              <a:rPr lang="en-US" baseline="0" dirty="0"/>
              <a:t> but hey, it’s just an example.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477984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But</a:t>
            </a:r>
            <a:r>
              <a:rPr lang="en-US" baseline="0"/>
              <a:t> for our function that estimates y from x, we’ll choose a model of this form, f(x)=baseline b0 plus the multiplier for however many businessweek clicks we have, called b1, times the number of clicks, which is x.</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88797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the formula</a:t>
            </a:r>
            <a:r>
              <a:rPr lang="en-US" baseline="0" dirty="0"/>
              <a:t> again. </a:t>
            </a:r>
            <a:r>
              <a:rPr lang="en-US" dirty="0"/>
              <a:t>We don’t know the 100K and the 5K</a:t>
            </a:r>
            <a:r>
              <a:rPr lang="en-US" baseline="0" dirty="0"/>
              <a:t> yet, I just made those up, we have to estimate them better by using the data.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385016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r>
              <a:rPr lang="en-US" baseline="0" dirty="0"/>
              <a:t> immediately*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3850168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remember</a:t>
            </a:r>
            <a:r>
              <a:rPr lang="en-US" baseline="0" dirty="0"/>
              <a:t> we want the SSE to be small.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4219343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That is the procedure of simple</a:t>
            </a:r>
            <a:r>
              <a:rPr lang="en-US" baseline="0" dirty="0"/>
              <a:t> linear regression.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3909983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pretend</a:t>
            </a:r>
            <a:r>
              <a:rPr lang="en-US" baseline="0" dirty="0"/>
              <a:t> I did this.</a:t>
            </a:r>
            <a:endParaRPr lang="en-US" dirty="0"/>
          </a:p>
          <a:p>
            <a:r>
              <a:rPr lang="en-US" dirty="0"/>
              <a:t>And as it turns out, actually the model I had before wasn’t so good. When I fit it</a:t>
            </a:r>
            <a:r>
              <a:rPr lang="en-US" baseline="0" dirty="0"/>
              <a:t> to the data, I got …</a:t>
            </a:r>
          </a:p>
          <a:p>
            <a:r>
              <a:rPr lang="en-US" baseline="0" dirty="0"/>
              <a:t>The model performs pretty well on the data I have in my training set, but how well does it perform out of sample? I didn’t tell you but I left part of the data out for evaluation.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178463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Let’s take a look at the errors. *fiddle*</a:t>
            </a:r>
          </a:p>
          <a:p>
            <a:r>
              <a:rPr lang="en-US"/>
              <a:t>so</a:t>
            </a:r>
            <a:r>
              <a:rPr lang="en-US" baseline="0"/>
              <a:t> we did a pretty good job.</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184695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That is the procedure of simple</a:t>
            </a:r>
            <a:r>
              <a:rPr lang="en-US" baseline="0" dirty="0"/>
              <a:t> linear regression. </a:t>
            </a:r>
            <a:r>
              <a:rPr lang="en-US" dirty="0"/>
              <a:t>You do not need to solve the minimization problem – the machine learning algorithm will do it for you. It’s under the hood.</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3909983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I’m going to propose a very simple function, that takes into account all of the various factors and weights each of them by some amount. </a:t>
            </a:r>
            <a:r>
              <a:rPr lang="en-US" dirty="0"/>
              <a:t>This one</a:t>
            </a:r>
            <a:r>
              <a:rPr lang="en-US" baseline="0" dirty="0"/>
              <a:t> is linear, meaning it’s just a weighted combination of the factors, but it could be very complex. For instance, you could multiply some of the features together and use those as a new feature, if you wanted to. In any case, where am I going to get these coefficients? I could make them up, but that’s not really a good idea because it ignores all the data, so let’s learn them instead.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360817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any case, I’ll stick to linear</a:t>
            </a:r>
            <a:r>
              <a:rPr lang="en-US" baseline="0" dirty="0"/>
              <a:t> models like this for now. The b’s are just the coefficients, which are 3, 10, 100, </a:t>
            </a:r>
            <a:r>
              <a:rPr lang="en-US" baseline="0" dirty="0" err="1"/>
              <a:t>etc</a:t>
            </a:r>
            <a:r>
              <a:rPr lang="en-US" baseline="0" dirty="0"/>
              <a:t> in the example.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1360817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weights are learned</a:t>
            </a:r>
            <a:r>
              <a:rPr lang="en-US" baseline="0" dirty="0"/>
              <a:t> from data? How? Through an optimization problem, similar to the one for simple linear regression. We want good performance on the training data. So what we could do is minimize the sum of squares error on the training set just like we did for simple linear regression. And this is called the method of least squares. Once again, you don’t need to program this yourself. In fact actually solving this problem is particularly easy for a computer since there’s an analytical solution to the minimization problem for this case. All you need to do is give it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2229178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put too many variables</a:t>
            </a:r>
            <a:r>
              <a:rPr lang="en-US" baseline="0" dirty="0"/>
              <a:t> in there the optimization problem gets harder and you’ll run into curse of dimensionality issues, but you really should put what you think are all of the potentially important factors in there. If you did put polynomials in there it would allow the function to be kind of curvy and interesting.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2868002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a:t>
            </a:r>
            <a:r>
              <a:rPr lang="en-US" baseline="0" dirty="0"/>
              <a:t> of like this with all the curves. Although you can see already that if you put too many interesting features in there you run the risk of overfitting. So we’re going to have to handle that, a few lectures from now. But you really should put in all the main features you think are likely to be predictive.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2868002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have to figure out how to evaluate the closeness of the truth</a:t>
            </a:r>
            <a:r>
              <a:rPr lang="en-US" baseline="0" dirty="0"/>
              <a:t> y to what we predicted, which is f(x)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Supervised regression =</a:t>
            </a:r>
            <a:r>
              <a:rPr lang="en-US" baseline="0"/>
              <a:t>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783913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here’s</a:t>
            </a:r>
            <a:r>
              <a:rPr lang="en-US" baseline="0" dirty="0"/>
              <a:t> what I propose, which is y – f(x). Looks great, huh? Well, not really because why </a:t>
            </a:r>
            <a:r>
              <a:rPr lang="en-US" baseline="0" dirty="0" err="1"/>
              <a:t>ddn’t</a:t>
            </a:r>
            <a:r>
              <a:rPr lang="en-US" baseline="0" dirty="0"/>
              <a:t> I choose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here’s</a:t>
            </a:r>
            <a:r>
              <a:rPr lang="en-US" baseline="0" dirty="0"/>
              <a:t> what I propose, which is y – f(x). Looks great, huh? Well, not really because why didn’t I choose this one instead? Yeah, if I choose this one or the other one it’s just bad, because I want to penalize mistakes in either direction. If f is bigger than y, it’s a mistake, if f is smaller than y, it’s a mistake. So I’m going to use this penalty, which makes sure we count deviations in either direction.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41</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which makes sure we count deviations in either direction.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could assess the mean absolute error, which is the sum of these things. That’s one way to do it. But you could also square all of them and get a different thing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least square error. It’s called the sum of squares error or</a:t>
            </a:r>
            <a:r>
              <a:rPr lang="en-US" baseline="0" dirty="0"/>
              <a:t> the mean square error. You should just think of it as capturing errors in both directions like the absolute value there. Same deal, penalize how far y is from f(x)</a:t>
            </a:r>
            <a:r>
              <a:rPr lang="is-IS" baseline="0" dirty="0"/>
              <a:t>… i</a:t>
            </a:r>
            <a:r>
              <a:rPr lang="en-US" baseline="0" dirty="0"/>
              <a:t>n either direction.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45</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a:t>
            </a:r>
          </a:p>
        </p:txBody>
      </p:sp>
      <p:sp>
        <p:nvSpPr>
          <p:cNvPr id="4" name="Slide Number Placeholder 3"/>
          <p:cNvSpPr>
            <a:spLocks noGrp="1"/>
          </p:cNvSpPr>
          <p:nvPr>
            <p:ph type="sldNum" sz="quarter" idx="10"/>
          </p:nvPr>
        </p:nvSpPr>
        <p:spPr/>
        <p:txBody>
          <a:bodyPr/>
          <a:lstStyle/>
          <a:p>
            <a:fld id="{4CFD207A-07DF-40AD-A916-9872E089CE7A}" type="slidenum">
              <a:rPr lang="en-US" smtClean="0"/>
              <a:pPr/>
              <a:t>48</a:t>
            </a:fld>
            <a:endParaRPr lang="en-US"/>
          </a:p>
        </p:txBody>
      </p:sp>
    </p:spTree>
    <p:extLst>
      <p:ext uri="{BB962C8B-B14F-4D97-AF65-F5344CB8AC3E}">
        <p14:creationId xmlns:p14="http://schemas.microsoft.com/office/powerpoint/2010/main" val="1533849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bad. This probably</a:t>
            </a:r>
            <a:r>
              <a:rPr lang="en-US" baseline="0" dirty="0"/>
              <a:t> </a:t>
            </a:r>
            <a:r>
              <a:rPr lang="en-US" dirty="0"/>
              <a:t>means</a:t>
            </a:r>
            <a:r>
              <a:rPr lang="en-US" baseline="0" dirty="0"/>
              <a:t> we missed something. Clearly there’s 3 lines rather than the one we’re modeling. We have to figure out what factor is common to everyone in this hump, and in the other one. Then we need to include that factor in the regression so we can model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49</a:t>
            </a:fld>
            <a:endParaRPr lang="en-US"/>
          </a:p>
        </p:txBody>
      </p:sp>
    </p:spTree>
    <p:extLst>
      <p:ext uri="{BB962C8B-B14F-4D97-AF65-F5344CB8AC3E}">
        <p14:creationId xmlns:p14="http://schemas.microsoft.com/office/powerpoint/2010/main" val="1801305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also bad. Perhaps here we just have the wrong model. Maybe a linear model isn’t right for our data.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50</a:t>
            </a:fld>
            <a:endParaRPr lang="en-US"/>
          </a:p>
        </p:txBody>
      </p:sp>
    </p:spTree>
    <p:extLst>
      <p:ext uri="{BB962C8B-B14F-4D97-AF65-F5344CB8AC3E}">
        <p14:creationId xmlns:p14="http://schemas.microsoft.com/office/powerpoint/2010/main" val="20863521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can</a:t>
            </a:r>
            <a:r>
              <a:rPr lang="en-US" baseline="0" dirty="0"/>
              <a:t> cause major headaches for machine learning.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52</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can</a:t>
            </a:r>
            <a:r>
              <a:rPr lang="en-US" baseline="0" dirty="0"/>
              <a:t> cause major headaches for machine learning. This is the way the model is supposed to look, with everything near the line.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53</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can</a:t>
            </a:r>
            <a:r>
              <a:rPr lang="en-US" baseline="0" dirty="0"/>
              <a:t> cause major headaches for machine learning. This is the way the model is supposed to look, with everything near the line.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54</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you’ll see those bad points in the residual plot.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55</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you’ll see those bad points in the residual plot. Remember the residual plot is a histogram of how fat the points are from the model. So you’ll have a bump here where most of the points are, and then you’ll see this one point way off in the distance.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56</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you remove that point, then the value of f is totally different.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57</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p>
        </p:txBody>
      </p:sp>
      <p:sp>
        <p:nvSpPr>
          <p:cNvPr id="4" name="Slide Number Placeholder 3"/>
          <p:cNvSpPr>
            <a:spLocks noGrp="1"/>
          </p:cNvSpPr>
          <p:nvPr>
            <p:ph type="sldNum" sz="quarter" idx="10"/>
          </p:nvPr>
        </p:nvSpPr>
        <p:spPr/>
        <p:txBody>
          <a:bodyPr/>
          <a:lstStyle/>
          <a:p>
            <a:fld id="{4CFD207A-07DF-40AD-A916-9872E089CE7A}" type="slidenum">
              <a:rPr lang="en-US" smtClean="0"/>
              <a:pPr/>
              <a:t>58</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Leverage</a:t>
            </a:r>
            <a:r>
              <a:rPr lang="en-US" baseline="0" dirty="0"/>
              <a:t> is a different sort of thing. Let me give you the definition first.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59</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Leverage</a:t>
            </a:r>
            <a:r>
              <a:rPr lang="en-US" baseline="0" dirty="0"/>
              <a:t> is a different sort of thing. Here’s the intuition. You see this point over here? That point, if you move it around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60</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Leverage</a:t>
            </a:r>
            <a:r>
              <a:rPr lang="en-US" baseline="0" dirty="0"/>
              <a:t> is a different sort of thing. Here’s the intuition. You see this point over here? That point, if you move it around, not much is going to happen. Even if you move it around quite a bit.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61</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have to figure out how to evaluate the closeness of the truth</a:t>
            </a:r>
            <a:r>
              <a:rPr lang="en-US" baseline="0" dirty="0"/>
              <a:t> y to what we predicted, which is f(x)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point on the</a:t>
            </a:r>
            <a:r>
              <a:rPr lang="en-US" baseline="0" dirty="0"/>
              <a:t> other hand, is a different story.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62</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this point’s x value</a:t>
            </a:r>
            <a:r>
              <a:rPr lang="en-US" baseline="0" dirty="0"/>
              <a:t> is far from the other ones, changes in that point are going to have larger effects on the value of f. Even if I move the two points the same amount, the value of f is going to change more for this point than for the other </a:t>
            </a:r>
            <a:r>
              <a:rPr lang="en-US" baseline="0" dirty="0" err="1"/>
              <a:t>one.That’s</a:t>
            </a:r>
            <a:r>
              <a:rPr lang="en-US" baseline="0" dirty="0"/>
              <a:t> called leverage.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63</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a:t>
            </a:r>
            <a:r>
              <a:rPr lang="en-US" baseline="0" dirty="0"/>
              <a:t> precisely.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64</a:t>
            </a:fld>
            <a:endParaRPr lang="en-US"/>
          </a:p>
        </p:txBody>
      </p:sp>
    </p:spTree>
    <p:extLst>
      <p:ext uri="{BB962C8B-B14F-4D97-AF65-F5344CB8AC3E}">
        <p14:creationId xmlns:p14="http://schemas.microsoft.com/office/powerpoint/2010/main" val="32110708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point has high leverage. It’s not influential. It</a:t>
            </a:r>
            <a:r>
              <a:rPr lang="en-US" baseline="0" dirty="0"/>
              <a:t> wouldn’t stick out like a sore thumb on a residual plot.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65</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a:t>
            </a:r>
            <a:r>
              <a:rPr lang="en-US" baseline="0" dirty="0"/>
              <a:t> precisely.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66</a:t>
            </a:fld>
            <a:endParaRPr lang="en-US"/>
          </a:p>
        </p:txBody>
      </p:sp>
    </p:spTree>
    <p:extLst>
      <p:ext uri="{BB962C8B-B14F-4D97-AF65-F5344CB8AC3E}">
        <p14:creationId xmlns:p14="http://schemas.microsoft.com/office/powerpoint/2010/main" val="32110708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point is very influential but doesn’t have high leverage.</a:t>
            </a:r>
            <a:r>
              <a:rPr lang="en-US" baseline="0" dirty="0"/>
              <a:t> If you removed that point, the regression would change. But it’s leverage is low because if you moved it a little bit the line wouldn’t change much. This other point has high leverage but it’s not influential because if you removed it nothing would change.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67</a:t>
            </a:fld>
            <a:endParaRPr lang="en-US"/>
          </a:p>
        </p:txBody>
      </p:sp>
    </p:spTree>
    <p:extLst>
      <p:ext uri="{BB962C8B-B14F-4D97-AF65-F5344CB8AC3E}">
        <p14:creationId xmlns:p14="http://schemas.microsoft.com/office/powerpoint/2010/main" val="28414287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a:t>
            </a:r>
            <a:r>
              <a:rPr lang="en-US" baseline="0" dirty="0"/>
              <a:t> precisely.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68</a:t>
            </a:fld>
            <a:endParaRPr lang="en-US"/>
          </a:p>
        </p:txBody>
      </p:sp>
    </p:spTree>
    <p:extLst>
      <p:ext uri="{BB962C8B-B14F-4D97-AF65-F5344CB8AC3E}">
        <p14:creationId xmlns:p14="http://schemas.microsoft.com/office/powerpoint/2010/main" val="32110708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what do you do when you see the point? I usually dig into the data to see whether that point is actually correct. Sometimes you go in and look at the data and find out that actually there’s an extra 0, so instead of writing down 10, they wrote down 100, and then you fix it. Or delete it. Sometimes you can’t fix it. If the data’s right, maybe it’s just that the models’ not right, and you might need a model that takes some factor into account that you didn’t have before. That</a:t>
            </a:r>
            <a:r>
              <a:rPr lang="uk-UA" baseline="0" dirty="0"/>
              <a:t>’</a:t>
            </a:r>
            <a:r>
              <a:rPr lang="en-US" baseline="0" dirty="0"/>
              <a:t>s where modeling gets to be more of an art than a science in some ways. You have to figure out how to describe the world in a way that makes sense, and that’s what it is.</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69</a:t>
            </a:fld>
            <a:endParaRPr lang="en-US"/>
          </a:p>
        </p:txBody>
      </p:sp>
    </p:spTree>
    <p:extLst>
      <p:ext uri="{BB962C8B-B14F-4D97-AF65-F5344CB8AC3E}">
        <p14:creationId xmlns:p14="http://schemas.microsoft.com/office/powerpoint/2010/main" val="1087250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here’s</a:t>
            </a:r>
            <a:r>
              <a:rPr lang="en-US" baseline="0" dirty="0"/>
              <a:t> what I propose, which is y – f(x). Looks great, huh? Well, not really because why </a:t>
            </a:r>
            <a:r>
              <a:rPr lang="en-US" baseline="0" dirty="0" err="1"/>
              <a:t>ddn’t</a:t>
            </a:r>
            <a:r>
              <a:rPr lang="en-US" baseline="0" dirty="0"/>
              <a:t> I choose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here’s</a:t>
            </a:r>
            <a:r>
              <a:rPr lang="en-US" baseline="0" dirty="0"/>
              <a:t> what I propose, which is y – f(x). Looks great, huh? Well, not really because why didn’t I choose this one instead? Yeah, if I choose this one or the other one it’s just bad, because I want to penalize mistakes in either direction. If f is bigger than y, it’s a mistake, if f is smaller than y, it’s a mistake. So I’m going to use this penalty, which makes sure we count deviations in either direction.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here’s</a:t>
            </a:r>
            <a:r>
              <a:rPr lang="en-US" baseline="0" dirty="0"/>
              <a:t> what I propose, which is y – f(x). Looks great, huh? Well, not really because why didn’t I choose this one instead? Yeah, if I choose this one or the other one it’s just bad, because I want to penalize mistakes in either direction. If f is bigger than y, it’s a mistake, if f is smaller than y, it’s a mistake. So I’m going to use this penalty,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830034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Times"/>
                <a:ea typeface="Times"/>
                <a:cs typeface="Times"/>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Times"/>
              <a:cs typeface="Times"/>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Times"/>
                <a:ea typeface="Times"/>
                <a:cs typeface="Times"/>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Times"/>
                <a:ea typeface="Times"/>
                <a:cs typeface="Times"/>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Segoe">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Times"/>
                <a:ea typeface="Times"/>
                <a:cs typeface="Times"/>
              </a:defRPr>
            </a:lvl1pPr>
          </a:lstStyle>
          <a:p>
            <a:pPr lvl="0"/>
            <a:r>
              <a:rPr lang="en-US" dirty="0"/>
              <a:t>Module or Section transition style</a:t>
            </a:r>
          </a:p>
        </p:txBody>
      </p:sp>
    </p:spTree>
    <p:extLst>
      <p:ext uri="{BB962C8B-B14F-4D97-AF65-F5344CB8AC3E}">
        <p14:creationId xmlns:p14="http://schemas.microsoft.com/office/powerpoint/2010/main" val="19899570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Times"/>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Segoe">
    <p:spTree>
      <p:nvGrpSpPr>
        <p:cNvPr id="1" name=""/>
        <p:cNvGrpSpPr/>
        <p:nvPr/>
      </p:nvGrpSpPr>
      <p:grpSpPr>
        <a:xfrm>
          <a:off x="0" y="0"/>
          <a:ext cx="0" cy="0"/>
          <a:chOff x="0" y="0"/>
          <a:chExt cx="0" cy="0"/>
        </a:xfrm>
      </p:grpSpPr>
      <p:sp>
        <p:nvSpPr>
          <p:cNvPr id="3" name="Title 2"/>
          <p:cNvSpPr>
            <a:spLocks noGrp="1"/>
          </p:cNvSpPr>
          <p:nvPr>
            <p:ph type="title"/>
          </p:nvPr>
        </p:nvSpPr>
        <p:spPr>
          <a:xfrm>
            <a:off x="221572" y="190528"/>
            <a:ext cx="11524432" cy="1063487"/>
          </a:xfrm>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atin typeface="Times"/>
                <a:ea typeface="Times"/>
                <a:cs typeface="Times"/>
              </a:defRPr>
            </a:lvl1pPr>
            <a:lvl2pPr>
              <a:defRPr sz="2800">
                <a:latin typeface="Times"/>
                <a:ea typeface="Times"/>
                <a:cs typeface="Times"/>
              </a:defRPr>
            </a:lvl2pPr>
            <a:lvl3pPr>
              <a:defRPr sz="2400">
                <a:latin typeface="Times"/>
                <a:ea typeface="Times"/>
                <a:cs typeface="Times"/>
              </a:defRPr>
            </a:lvl3pPr>
            <a:lvl4pPr>
              <a:defRPr sz="2000">
                <a:latin typeface="Times"/>
                <a:ea typeface="Times"/>
                <a:cs typeface="Times"/>
              </a:defRPr>
            </a:lvl4pPr>
            <a:lvl5pPr>
              <a:defRPr sz="20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atin typeface="Times"/>
                <a:ea typeface="Times"/>
                <a:cs typeface="Times"/>
              </a:defRPr>
            </a:lvl1pPr>
            <a:lvl2pPr>
              <a:defRPr sz="2800">
                <a:latin typeface="Times"/>
                <a:ea typeface="Times"/>
                <a:cs typeface="Times"/>
              </a:defRPr>
            </a:lvl2pPr>
            <a:lvl3pPr>
              <a:defRPr sz="2400">
                <a:latin typeface="Times"/>
                <a:ea typeface="Times"/>
                <a:cs typeface="Times"/>
              </a:defRPr>
            </a:lvl3pPr>
            <a:lvl4pPr>
              <a:defRPr sz="2000">
                <a:latin typeface="Times"/>
                <a:ea typeface="Times"/>
                <a:cs typeface="Times"/>
              </a:defRPr>
            </a:lvl4pPr>
            <a:lvl5pPr>
              <a:defRPr sz="20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latin typeface="Times"/>
                <a:ea typeface="Times"/>
                <a:cs typeface="Times"/>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atin typeface="Times"/>
                <a:ea typeface="Times"/>
                <a:cs typeface="Times"/>
              </a:defRPr>
            </a:lvl1pPr>
            <a:lvl2pPr>
              <a:defRPr sz="2400">
                <a:latin typeface="Times"/>
                <a:ea typeface="Times"/>
                <a:cs typeface="Times"/>
              </a:defRPr>
            </a:lvl2pPr>
            <a:lvl3pPr>
              <a:defRPr sz="2000">
                <a:latin typeface="Times"/>
                <a:ea typeface="Times"/>
                <a:cs typeface="Times"/>
              </a:defRPr>
            </a:lvl3pPr>
            <a:lvl4pPr>
              <a:defRPr sz="1800">
                <a:latin typeface="Times"/>
                <a:ea typeface="Times"/>
                <a:cs typeface="Times"/>
              </a:defRPr>
            </a:lvl4pPr>
            <a:lvl5pPr>
              <a:defRPr sz="18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latin typeface="Times"/>
                <a:ea typeface="Times"/>
                <a:cs typeface="Times"/>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atin typeface="Times"/>
                <a:ea typeface="Times"/>
                <a:cs typeface="Times"/>
              </a:defRPr>
            </a:lvl1pPr>
            <a:lvl2pPr>
              <a:defRPr sz="2400">
                <a:latin typeface="Times"/>
                <a:ea typeface="Times"/>
                <a:cs typeface="Times"/>
              </a:defRPr>
            </a:lvl2pPr>
            <a:lvl3pPr>
              <a:defRPr sz="2000">
                <a:latin typeface="Times"/>
                <a:ea typeface="Times"/>
                <a:cs typeface="Times"/>
              </a:defRPr>
            </a:lvl3pPr>
            <a:lvl4pPr>
              <a:defRPr sz="1800">
                <a:latin typeface="Times"/>
                <a:ea typeface="Times"/>
                <a:cs typeface="Times"/>
              </a:defRPr>
            </a:lvl4pPr>
            <a:lvl5pPr>
              <a:defRPr sz="18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2" r:id="rId3"/>
    <p:sldLayoutId id="2147483667" r:id="rId4"/>
    <p:sldLayoutId id="2147483663" r:id="rId5"/>
    <p:sldLayoutId id="2147483664" r:id="rId6"/>
    <p:sldLayoutId id="2147483665" r:id="rId7"/>
    <p:sldLayoutId id="2147483666" r:id="rId8"/>
    <p:sldLayoutId id="2147483668" r:id="rId9"/>
    <p:sldLayoutId id="2147483669" r:id="rId10"/>
  </p:sldLayoutIdLst>
  <p:txStyles>
    <p:titleStyle>
      <a:lvl1pPr algn="l" defTabSz="914088" rtl="0" eaLnBrk="1" latinLnBrk="0" hangingPunct="1">
        <a:lnSpc>
          <a:spcPct val="80000"/>
        </a:lnSpc>
        <a:spcBef>
          <a:spcPct val="0"/>
        </a:spcBef>
        <a:buNone/>
        <a:defRPr sz="4400" kern="1200">
          <a:solidFill>
            <a:schemeClr val="tx1"/>
          </a:solidFill>
          <a:latin typeface="Times"/>
          <a:ea typeface="Times"/>
          <a:cs typeface="Times"/>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0.xml"/><Relationship Id="rId7" Type="http://schemas.openxmlformats.org/officeDocument/2006/relationships/image" Target="../media/image4.e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5.emf"/><Relationship Id="rId4" Type="http://schemas.openxmlformats.org/officeDocument/2006/relationships/oleObject" Target="../embeddings/oleObject6.bin"/><Relationship Id="rId9" Type="http://schemas.openxmlformats.org/officeDocument/2006/relationships/image" Target="../media/image6.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1.xml"/><Relationship Id="rId7" Type="http://schemas.openxmlformats.org/officeDocument/2006/relationships/image" Target="../media/image4.e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5.emf"/><Relationship Id="rId4" Type="http://schemas.openxmlformats.org/officeDocument/2006/relationships/oleObject" Target="../embeddings/oleObject9.bin"/><Relationship Id="rId9" Type="http://schemas.openxmlformats.org/officeDocument/2006/relationships/image" Target="../media/image7.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2.xml"/><Relationship Id="rId7" Type="http://schemas.openxmlformats.org/officeDocument/2006/relationships/image" Target="../media/image9.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8.emf"/><Relationship Id="rId4" Type="http://schemas.openxmlformats.org/officeDocument/2006/relationships/oleObject" Target="../embeddings/oleObject12.bin"/><Relationship Id="rId9" Type="http://schemas.openxmlformats.org/officeDocument/2006/relationships/image" Target="../media/image10.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3.xml"/><Relationship Id="rId7" Type="http://schemas.openxmlformats.org/officeDocument/2006/relationships/image" Target="../media/image9.emf"/><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0.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4.xml"/><Relationship Id="rId7" Type="http://schemas.openxmlformats.org/officeDocument/2006/relationships/image" Target="../media/image9.e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4.emf"/><Relationship Id="rId5" Type="http://schemas.openxmlformats.org/officeDocument/2006/relationships/image" Target="../media/image8.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10.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5.xml"/><Relationship Id="rId7" Type="http://schemas.openxmlformats.org/officeDocument/2006/relationships/image" Target="../media/image9.e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12.emf"/><Relationship Id="rId5" Type="http://schemas.openxmlformats.org/officeDocument/2006/relationships/image" Target="../media/image8.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10.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6.xml"/><Relationship Id="rId7" Type="http://schemas.openxmlformats.org/officeDocument/2006/relationships/image" Target="../media/image9.e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28.bin"/><Relationship Id="rId11" Type="http://schemas.openxmlformats.org/officeDocument/2006/relationships/image" Target="../media/image7.emf"/><Relationship Id="rId5" Type="http://schemas.openxmlformats.org/officeDocument/2006/relationships/image" Target="../media/image8.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10.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13.emf"/><Relationship Id="rId3" Type="http://schemas.openxmlformats.org/officeDocument/2006/relationships/notesSlide" Target="../notesSlides/notesSlide17.xml"/><Relationship Id="rId7" Type="http://schemas.openxmlformats.org/officeDocument/2006/relationships/image" Target="../media/image9.emf"/><Relationship Id="rId12" Type="http://schemas.openxmlformats.org/officeDocument/2006/relationships/oleObject" Target="../embeddings/oleObject35.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32.bin"/><Relationship Id="rId11" Type="http://schemas.openxmlformats.org/officeDocument/2006/relationships/image" Target="../media/image7.emf"/><Relationship Id="rId5" Type="http://schemas.openxmlformats.org/officeDocument/2006/relationships/image" Target="../media/image8.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12.vml"/><Relationship Id="rId5" Type="http://schemas.openxmlformats.org/officeDocument/2006/relationships/image" Target="../media/image13.emf"/><Relationship Id="rId4" Type="http://schemas.openxmlformats.org/officeDocument/2006/relationships/oleObject" Target="../embeddings/oleObject3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image" Target="../media/image14.emf"/><Relationship Id="rId4"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14.emf"/><Relationship Id="rId4" Type="http://schemas.openxmlformats.org/officeDocument/2006/relationships/oleObject" Target="../embeddings/oleObject3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vmlDrawing" Target="../drawings/vmlDrawing15.vml"/><Relationship Id="rId5" Type="http://schemas.openxmlformats.org/officeDocument/2006/relationships/image" Target="../media/image14.emf"/><Relationship Id="rId4"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4.emf"/><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15.emf"/><Relationship Id="rId4"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4.emf"/><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oleObject" Target="../embeddings/oleObject43.bin"/><Relationship Id="rId5" Type="http://schemas.openxmlformats.org/officeDocument/2006/relationships/image" Target="../media/image15.emf"/><Relationship Id="rId4" Type="http://schemas.openxmlformats.org/officeDocument/2006/relationships/oleObject" Target="../embeddings/oleObject42.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7.emf"/><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oleObject" Target="../embeddings/oleObject45.bin"/><Relationship Id="rId5" Type="http://schemas.openxmlformats.org/officeDocument/2006/relationships/image" Target="../media/image16.emf"/><Relationship Id="rId4" Type="http://schemas.openxmlformats.org/officeDocument/2006/relationships/oleObject" Target="../embeddings/oleObject4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9.emf"/><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oleObject" Target="../embeddings/oleObject47.bin"/><Relationship Id="rId5" Type="http://schemas.openxmlformats.org/officeDocument/2006/relationships/image" Target="../media/image18.emf"/><Relationship Id="rId4" Type="http://schemas.openxmlformats.org/officeDocument/2006/relationships/oleObject" Target="../embeddings/oleObject4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4.emf"/><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oleObject" Target="../embeddings/oleObject49.bin"/><Relationship Id="rId5" Type="http://schemas.openxmlformats.org/officeDocument/2006/relationships/image" Target="../media/image15.emf"/><Relationship Id="rId4" Type="http://schemas.openxmlformats.org/officeDocument/2006/relationships/oleObject" Target="../embeddings/oleObject4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vmlDrawing" Target="../drawings/vmlDrawing21.vml"/><Relationship Id="rId5" Type="http://schemas.openxmlformats.org/officeDocument/2006/relationships/image" Target="../media/image20.emf"/><Relationship Id="rId4"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1.emf"/><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oleObject" Target="../embeddings/oleObject52.bin"/><Relationship Id="rId5" Type="http://schemas.openxmlformats.org/officeDocument/2006/relationships/image" Target="../media/image20.emf"/><Relationship Id="rId4" Type="http://schemas.openxmlformats.org/officeDocument/2006/relationships/oleObject" Target="../embeddings/oleObject5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vmlDrawing" Target="../drawings/vmlDrawing23.vml"/><Relationship Id="rId5" Type="http://schemas.openxmlformats.org/officeDocument/2006/relationships/image" Target="../media/image4.emf"/><Relationship Id="rId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4.emf"/><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oleObject" Target="../embeddings/oleObject55.bin"/><Relationship Id="rId5" Type="http://schemas.openxmlformats.org/officeDocument/2006/relationships/image" Target="../media/image5.emf"/><Relationship Id="rId4" Type="http://schemas.openxmlformats.org/officeDocument/2006/relationships/oleObject" Target="../embeddings/oleObject54.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42.xml"/><Relationship Id="rId7" Type="http://schemas.openxmlformats.org/officeDocument/2006/relationships/image" Target="../media/image4.emf"/><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57.bin"/><Relationship Id="rId5" Type="http://schemas.openxmlformats.org/officeDocument/2006/relationships/image" Target="../media/image5.emf"/><Relationship Id="rId4" Type="http://schemas.openxmlformats.org/officeDocument/2006/relationships/oleObject" Target="../embeddings/oleObject56.bin"/><Relationship Id="rId9" Type="http://schemas.openxmlformats.org/officeDocument/2006/relationships/image" Target="../media/image6.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43.xml"/><Relationship Id="rId7" Type="http://schemas.openxmlformats.org/officeDocument/2006/relationships/image" Target="../media/image4.emf"/><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oleObject" Target="../embeddings/oleObject60.bin"/><Relationship Id="rId11" Type="http://schemas.openxmlformats.org/officeDocument/2006/relationships/image" Target="../media/image23.emf"/><Relationship Id="rId5" Type="http://schemas.openxmlformats.org/officeDocument/2006/relationships/image" Target="../media/image5.e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e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44.xml"/><Relationship Id="rId7" Type="http://schemas.openxmlformats.org/officeDocument/2006/relationships/image" Target="../media/image4.emf"/><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oleObject" Target="../embeddings/oleObject64.bin"/><Relationship Id="rId11" Type="http://schemas.openxmlformats.org/officeDocument/2006/relationships/image" Target="../media/image24.emf"/><Relationship Id="rId5" Type="http://schemas.openxmlformats.org/officeDocument/2006/relationships/image" Target="../media/image5.e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7.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45.xml"/><Relationship Id="rId7" Type="http://schemas.openxmlformats.org/officeDocument/2006/relationships/image" Target="../media/image4.emf"/><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oleObject" Target="../embeddings/oleObject68.bin"/><Relationship Id="rId11" Type="http://schemas.openxmlformats.org/officeDocument/2006/relationships/image" Target="../media/image25.emf"/><Relationship Id="rId5" Type="http://schemas.openxmlformats.org/officeDocument/2006/relationships/image" Target="../media/image5.e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7.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28.emf"/><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oleObject" Target="../embeddings/oleObject72.bin"/><Relationship Id="rId5" Type="http://schemas.openxmlformats.org/officeDocument/2006/relationships/image" Target="../media/image27.emf"/><Relationship Id="rId4" Type="http://schemas.openxmlformats.org/officeDocument/2006/relationships/oleObject" Target="../embeddings/oleObject71.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e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e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dirty="0">
                <a:latin typeface="Segoe UI Light" panose="020B0502040204020203" pitchFamily="34" charset="0"/>
                <a:cs typeface="Segoe UI Light" panose="020B0502040204020203" pitchFamily="34" charset="0"/>
              </a:rPr>
              <a:t>02 | Regression</a:t>
            </a:r>
          </a:p>
        </p:txBody>
      </p:sp>
      <p:sp>
        <p:nvSpPr>
          <p:cNvPr id="4" name="Subtitle 3"/>
          <p:cNvSpPr>
            <a:spLocks noGrp="1"/>
          </p:cNvSpPr>
          <p:nvPr>
            <p:ph type="subTitle" idx="1"/>
          </p:nvPr>
        </p:nvSpPr>
        <p:spPr>
          <a:xfrm>
            <a:off x="208016" y="5397221"/>
            <a:ext cx="8667149" cy="1460779"/>
          </a:xfrm>
        </p:spPr>
        <p:txBody>
          <a:bodyPr/>
          <a:lstStyle/>
          <a:p>
            <a:r>
              <a:rPr lang="en-US" dirty="0">
                <a:latin typeface="Segoe UI Light" panose="020B0502040204020203" pitchFamily="34" charset="0"/>
                <a:cs typeface="Segoe UI Light" panose="020B0502040204020203" pitchFamily="34" charset="0"/>
              </a:rPr>
              <a:t>Cynthia </a:t>
            </a:r>
            <a:r>
              <a:rPr lang="en-US" dirty="0" err="1">
                <a:latin typeface="Segoe UI Light" panose="020B0502040204020203" pitchFamily="34" charset="0"/>
                <a:cs typeface="Segoe UI Light" panose="020B0502040204020203" pitchFamily="34" charset="0"/>
              </a:rPr>
              <a:t>Rudin</a:t>
            </a:r>
            <a:r>
              <a:rPr lang="en-US" dirty="0">
                <a:latin typeface="Segoe UI Light" panose="020B0502040204020203" pitchFamily="34" charset="0"/>
                <a:cs typeface="Segoe UI Light" panose="020B0502040204020203" pitchFamily="34" charset="0"/>
              </a:rPr>
              <a:t> | MIT Sloan School of Management</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4669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3356163196"/>
              </p:ext>
            </p:extLst>
          </p:nvPr>
        </p:nvGraphicFramePr>
        <p:xfrm>
          <a:off x="2576513" y="2993413"/>
          <a:ext cx="1741487" cy="590550"/>
        </p:xfrm>
        <a:graphic>
          <a:graphicData uri="http://schemas.openxmlformats.org/presentationml/2006/ole">
            <mc:AlternateContent xmlns:mc="http://schemas.openxmlformats.org/markup-compatibility/2006">
              <mc:Choice xmlns:v="urn:schemas-microsoft-com:vml" Requires="v">
                <p:oleObj spid="_x0000_s307279" name="Equation" r:id="rId4" imgW="596900" imgH="203200" progId="Equation.DSMT4">
                  <p:embed/>
                </p:oleObj>
              </mc:Choice>
              <mc:Fallback>
                <p:oleObj name="Equation" r:id="rId4" imgW="596900" imgH="203200" progId="Equation.DSMT4">
                  <p:embed/>
                  <p:pic>
                    <p:nvPicPr>
                      <p:cNvPr id="0" name=""/>
                      <p:cNvPicPr/>
                      <p:nvPr/>
                    </p:nvPicPr>
                    <p:blipFill>
                      <a:blip r:embed="rId5"/>
                      <a:stretch>
                        <a:fillRect/>
                      </a:stretch>
                    </p:blipFill>
                    <p:spPr>
                      <a:xfrm>
                        <a:off x="2576513" y="2993413"/>
                        <a:ext cx="1741487" cy="5905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867699753"/>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07280" name="Equation" r:id="rId6" imgW="609600" imgH="203200" progId="Equation.DSMT4">
                  <p:embed/>
                </p:oleObj>
              </mc:Choice>
              <mc:Fallback>
                <p:oleObj name="Equation" r:id="rId6" imgW="609600" imgH="203200" progId="Equation.DSMT4">
                  <p:embed/>
                  <p:pic>
                    <p:nvPicPr>
                      <p:cNvPr id="0" name=""/>
                      <p:cNvPicPr/>
                      <p:nvPr/>
                    </p:nvPicPr>
                    <p:blipFill>
                      <a:blip r:embed="rId7"/>
                      <a:stretch>
                        <a:fillRect/>
                      </a:stretch>
                    </p:blipFill>
                    <p:spPr>
                      <a:xfrm>
                        <a:off x="2558346" y="2108833"/>
                        <a:ext cx="1778000" cy="59055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42576685"/>
              </p:ext>
            </p:extLst>
          </p:nvPr>
        </p:nvGraphicFramePr>
        <p:xfrm>
          <a:off x="2540000" y="3899553"/>
          <a:ext cx="1927225" cy="700088"/>
        </p:xfrm>
        <a:graphic>
          <a:graphicData uri="http://schemas.openxmlformats.org/presentationml/2006/ole">
            <mc:AlternateContent xmlns:mc="http://schemas.openxmlformats.org/markup-compatibility/2006">
              <mc:Choice xmlns:v="urn:schemas-microsoft-com:vml" Requires="v">
                <p:oleObj spid="_x0000_s307281" name="Equation" r:id="rId8" imgW="660400" imgH="241300" progId="Equation.DSMT4">
                  <p:embed/>
                </p:oleObj>
              </mc:Choice>
              <mc:Fallback>
                <p:oleObj name="Equation" r:id="rId8" imgW="660400" imgH="241300" progId="Equation.DSMT4">
                  <p:embed/>
                  <p:pic>
                    <p:nvPicPr>
                      <p:cNvPr id="0" name=""/>
                      <p:cNvPicPr/>
                      <p:nvPr/>
                    </p:nvPicPr>
                    <p:blipFill>
                      <a:blip r:embed="rId9"/>
                      <a:stretch>
                        <a:fillRect/>
                      </a:stretch>
                    </p:blipFill>
                    <p:spPr>
                      <a:xfrm>
                        <a:off x="2540000" y="3899553"/>
                        <a:ext cx="1927225" cy="700088"/>
                      </a:xfrm>
                      <a:prstGeom prst="rect">
                        <a:avLst/>
                      </a:prstGeom>
                    </p:spPr>
                  </p:pic>
                </p:oleObj>
              </mc:Fallback>
            </mc:AlternateContent>
          </a:graphicData>
        </a:graphic>
      </p:graphicFrame>
      <p:sp>
        <p:nvSpPr>
          <p:cNvPr id="22" name="TextBox 21"/>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3" name="Straight Connector 22"/>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7" name="Up Arrow 26"/>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Up Arrow 27"/>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9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3411446778"/>
              </p:ext>
            </p:extLst>
          </p:nvPr>
        </p:nvGraphicFramePr>
        <p:xfrm>
          <a:off x="2576513" y="2993413"/>
          <a:ext cx="1741487" cy="590550"/>
        </p:xfrm>
        <a:graphic>
          <a:graphicData uri="http://schemas.openxmlformats.org/presentationml/2006/ole">
            <mc:AlternateContent xmlns:mc="http://schemas.openxmlformats.org/markup-compatibility/2006">
              <mc:Choice xmlns:v="urn:schemas-microsoft-com:vml" Requires="v">
                <p:oleObj spid="_x0000_s308303" name="Equation" r:id="rId4" imgW="596900" imgH="203200" progId="Equation.DSMT4">
                  <p:embed/>
                </p:oleObj>
              </mc:Choice>
              <mc:Fallback>
                <p:oleObj name="Equation" r:id="rId4" imgW="596900" imgH="203200" progId="Equation.DSMT4">
                  <p:embed/>
                  <p:pic>
                    <p:nvPicPr>
                      <p:cNvPr id="0" name=""/>
                      <p:cNvPicPr/>
                      <p:nvPr/>
                    </p:nvPicPr>
                    <p:blipFill>
                      <a:blip r:embed="rId5"/>
                      <a:stretch>
                        <a:fillRect/>
                      </a:stretch>
                    </p:blipFill>
                    <p:spPr>
                      <a:xfrm>
                        <a:off x="2576513" y="2993413"/>
                        <a:ext cx="1741487" cy="5905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60708838"/>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08304" name="Equation" r:id="rId6" imgW="609600" imgH="203200" progId="Equation.DSMT4">
                  <p:embed/>
                </p:oleObj>
              </mc:Choice>
              <mc:Fallback>
                <p:oleObj name="Equation" r:id="rId6" imgW="609600" imgH="203200" progId="Equation.DSMT4">
                  <p:embed/>
                  <p:pic>
                    <p:nvPicPr>
                      <p:cNvPr id="0" name=""/>
                      <p:cNvPicPr/>
                      <p:nvPr/>
                    </p:nvPicPr>
                    <p:blipFill>
                      <a:blip r:embed="rId7"/>
                      <a:stretch>
                        <a:fillRect/>
                      </a:stretch>
                    </p:blipFill>
                    <p:spPr>
                      <a:xfrm>
                        <a:off x="2558346" y="2108833"/>
                        <a:ext cx="1778000" cy="59055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507868406"/>
              </p:ext>
            </p:extLst>
          </p:nvPr>
        </p:nvGraphicFramePr>
        <p:xfrm>
          <a:off x="2295396" y="3958822"/>
          <a:ext cx="2262187" cy="776288"/>
        </p:xfrm>
        <a:graphic>
          <a:graphicData uri="http://schemas.openxmlformats.org/presentationml/2006/ole">
            <mc:AlternateContent xmlns:mc="http://schemas.openxmlformats.org/markup-compatibility/2006">
              <mc:Choice xmlns:v="urn:schemas-microsoft-com:vml" Requires="v">
                <p:oleObj spid="_x0000_s308305" name="Equation" r:id="rId8" imgW="774700" imgH="266700" progId="Equation.DSMT4">
                  <p:embed/>
                </p:oleObj>
              </mc:Choice>
              <mc:Fallback>
                <p:oleObj name="Equation" r:id="rId8" imgW="774700" imgH="266700" progId="Equation.DSMT4">
                  <p:embed/>
                  <p:pic>
                    <p:nvPicPr>
                      <p:cNvPr id="0" name=""/>
                      <p:cNvPicPr/>
                      <p:nvPr/>
                    </p:nvPicPr>
                    <p:blipFill>
                      <a:blip r:embed="rId9"/>
                      <a:stretch>
                        <a:fillRect/>
                      </a:stretch>
                    </p:blipFill>
                    <p:spPr>
                      <a:xfrm>
                        <a:off x="2295396" y="3958822"/>
                        <a:ext cx="2262187" cy="776288"/>
                      </a:xfrm>
                      <a:prstGeom prst="rect">
                        <a:avLst/>
                      </a:prstGeom>
                    </p:spPr>
                  </p:pic>
                </p:oleObj>
              </mc:Fallback>
            </mc:AlternateContent>
          </a:graphicData>
        </a:graphic>
      </p:graphicFrame>
      <p:sp>
        <p:nvSpPr>
          <p:cNvPr id="20" name="TextBox 19"/>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3" name="Straight Connector 22"/>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7" name="Up Arrow 26"/>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Up Arrow 27"/>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403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983267" y="5670066"/>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969156" y="1549618"/>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998790" y="5732454"/>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923567" y="5656254"/>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4601335" y="5692409"/>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rot="16200000">
            <a:off x="3039692" y="3549466"/>
            <a:ext cx="1351652" cy="523220"/>
          </a:xfrm>
          <a:prstGeom prst="rect">
            <a:avLst/>
          </a:prstGeom>
          <a:noFill/>
        </p:spPr>
        <p:txBody>
          <a:bodyPr wrap="none" rtlCol="0">
            <a:spAutoFit/>
          </a:bodyPr>
          <a:lstStyle/>
          <a:p>
            <a:r>
              <a:rPr lang="en-US" sz="2800" dirty="0"/>
              <a:t> Income</a:t>
            </a:r>
          </a:p>
        </p:txBody>
      </p:sp>
      <p:sp>
        <p:nvSpPr>
          <p:cNvPr id="10" name="TextBox 9"/>
          <p:cNvSpPr txBox="1"/>
          <p:nvPr/>
        </p:nvSpPr>
        <p:spPr>
          <a:xfrm>
            <a:off x="3557112" y="5200464"/>
            <a:ext cx="366657" cy="523220"/>
          </a:xfrm>
          <a:prstGeom prst="rect">
            <a:avLst/>
          </a:prstGeom>
          <a:noFill/>
        </p:spPr>
        <p:txBody>
          <a:bodyPr wrap="none" rtlCol="0">
            <a:spAutoFit/>
          </a:bodyPr>
          <a:lstStyle/>
          <a:p>
            <a:r>
              <a:rPr lang="en-US" sz="2800" dirty="0"/>
              <a:t>0</a:t>
            </a:r>
          </a:p>
        </p:txBody>
      </p:sp>
      <p:sp>
        <p:nvSpPr>
          <p:cNvPr id="12" name="Oval 11"/>
          <p:cNvSpPr/>
          <p:nvPr/>
        </p:nvSpPr>
        <p:spPr>
          <a:xfrm>
            <a:off x="4203401" y="40797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120167" y="333045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95901" y="245604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468293" y="352677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V="1">
            <a:off x="3940934" y="2078328"/>
            <a:ext cx="6199423" cy="19548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5858634" y="326387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881156" y="294173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55801" y="42321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652134" y="34362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054301" y="34743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073580" y="1634587"/>
            <a:ext cx="1188772" cy="523220"/>
          </a:xfrm>
          <a:prstGeom prst="rect">
            <a:avLst/>
          </a:prstGeom>
          <a:noFill/>
        </p:spPr>
        <p:txBody>
          <a:bodyPr wrap="none" rtlCol="0">
            <a:spAutoFit/>
          </a:bodyPr>
          <a:lstStyle/>
          <a:p>
            <a:r>
              <a:rPr lang="en-US" sz="2800" dirty="0"/>
              <a:t>1,000K</a:t>
            </a:r>
          </a:p>
        </p:txBody>
      </p:sp>
      <p:sp>
        <p:nvSpPr>
          <p:cNvPr id="24" name="Right Brace 23"/>
          <p:cNvSpPr/>
          <p:nvPr/>
        </p:nvSpPr>
        <p:spPr>
          <a:xfrm>
            <a:off x="8581784" y="2617152"/>
            <a:ext cx="115450" cy="94294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8081917" y="287092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7" name="Object 26"/>
          <p:cNvGraphicFramePr>
            <a:graphicFrameLocks noChangeAspect="1"/>
          </p:cNvGraphicFramePr>
          <p:nvPr>
            <p:extLst>
              <p:ext uri="{D42A27DB-BD31-4B8C-83A1-F6EECF244321}">
                <p14:modId xmlns:p14="http://schemas.microsoft.com/office/powerpoint/2010/main" val="2281300644"/>
              </p:ext>
            </p:extLst>
          </p:nvPr>
        </p:nvGraphicFramePr>
        <p:xfrm>
          <a:off x="8749608" y="3441194"/>
          <a:ext cx="444500" cy="590550"/>
        </p:xfrm>
        <a:graphic>
          <a:graphicData uri="http://schemas.openxmlformats.org/presentationml/2006/ole">
            <mc:AlternateContent xmlns:mc="http://schemas.openxmlformats.org/markup-compatibility/2006">
              <mc:Choice xmlns:v="urn:schemas-microsoft-com:vml" Requires="v">
                <p:oleObj spid="_x0000_s309324" name="Equation" r:id="rId4" imgW="152400" imgH="203200" progId="Equation.DSMT4">
                  <p:embed/>
                </p:oleObj>
              </mc:Choice>
              <mc:Fallback>
                <p:oleObj name="Equation" r:id="rId4" imgW="152400" imgH="203200" progId="Equation.DSMT4">
                  <p:embed/>
                  <p:pic>
                    <p:nvPicPr>
                      <p:cNvPr id="0" name=""/>
                      <p:cNvPicPr/>
                      <p:nvPr/>
                    </p:nvPicPr>
                    <p:blipFill>
                      <a:blip r:embed="rId5"/>
                      <a:stretch>
                        <a:fillRect/>
                      </a:stretch>
                    </p:blipFill>
                    <p:spPr>
                      <a:xfrm>
                        <a:off x="8749608" y="3441194"/>
                        <a:ext cx="444500" cy="590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495926346"/>
              </p:ext>
            </p:extLst>
          </p:nvPr>
        </p:nvGraphicFramePr>
        <p:xfrm>
          <a:off x="10259825" y="1593344"/>
          <a:ext cx="963613" cy="590550"/>
        </p:xfrm>
        <a:graphic>
          <a:graphicData uri="http://schemas.openxmlformats.org/presentationml/2006/ole">
            <mc:AlternateContent xmlns:mc="http://schemas.openxmlformats.org/markup-compatibility/2006">
              <mc:Choice xmlns:v="urn:schemas-microsoft-com:vml" Requires="v">
                <p:oleObj spid="_x0000_s309325" name="Equation" r:id="rId6" imgW="330200" imgH="203200" progId="Equation.DSMT4">
                  <p:embed/>
                </p:oleObj>
              </mc:Choice>
              <mc:Fallback>
                <p:oleObj name="Equation" r:id="rId6" imgW="330200" imgH="203200" progId="Equation.DSMT4">
                  <p:embed/>
                  <p:pic>
                    <p:nvPicPr>
                      <p:cNvPr id="0" name=""/>
                      <p:cNvPicPr/>
                      <p:nvPr/>
                    </p:nvPicPr>
                    <p:blipFill>
                      <a:blip r:embed="rId7"/>
                      <a:stretch>
                        <a:fillRect/>
                      </a:stretch>
                    </p:blipFill>
                    <p:spPr>
                      <a:xfrm>
                        <a:off x="10259825" y="1593344"/>
                        <a:ext cx="963613" cy="59055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631910060"/>
              </p:ext>
            </p:extLst>
          </p:nvPr>
        </p:nvGraphicFramePr>
        <p:xfrm>
          <a:off x="8624888" y="2419350"/>
          <a:ext cx="1036637" cy="590550"/>
        </p:xfrm>
        <a:graphic>
          <a:graphicData uri="http://schemas.openxmlformats.org/presentationml/2006/ole">
            <mc:AlternateContent xmlns:mc="http://schemas.openxmlformats.org/markup-compatibility/2006">
              <mc:Choice xmlns:v="urn:schemas-microsoft-com:vml" Requires="v">
                <p:oleObj spid="_x0000_s309326" name="Equation" r:id="rId8" imgW="355600" imgH="203200" progId="Equation.DSMT4">
                  <p:embed/>
                </p:oleObj>
              </mc:Choice>
              <mc:Fallback>
                <p:oleObj name="Equation" r:id="rId8" imgW="355600" imgH="203200" progId="Equation.DSMT4">
                  <p:embed/>
                  <p:pic>
                    <p:nvPicPr>
                      <p:cNvPr id="0" name=""/>
                      <p:cNvPicPr/>
                      <p:nvPr/>
                    </p:nvPicPr>
                    <p:blipFill>
                      <a:blip r:embed="rId9"/>
                      <a:stretch>
                        <a:fillRect/>
                      </a:stretch>
                    </p:blipFill>
                    <p:spPr>
                      <a:xfrm>
                        <a:off x="8624888" y="2419350"/>
                        <a:ext cx="1036637" cy="590550"/>
                      </a:xfrm>
                      <a:prstGeom prst="rect">
                        <a:avLst/>
                      </a:prstGeom>
                    </p:spPr>
                  </p:pic>
                </p:oleObj>
              </mc:Fallback>
            </mc:AlternateContent>
          </a:graphicData>
        </a:graphic>
      </p:graphicFrame>
    </p:spTree>
    <p:extLst>
      <p:ext uri="{BB962C8B-B14F-4D97-AF65-F5344CB8AC3E}">
        <p14:creationId xmlns:p14="http://schemas.microsoft.com/office/powerpoint/2010/main" val="54406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983267" y="5670066"/>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969156" y="1549618"/>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998790" y="5732454"/>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923567" y="5656254"/>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4601335" y="5692409"/>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rot="16200000">
            <a:off x="3039692" y="3549466"/>
            <a:ext cx="1351652" cy="523220"/>
          </a:xfrm>
          <a:prstGeom prst="rect">
            <a:avLst/>
          </a:prstGeom>
          <a:noFill/>
        </p:spPr>
        <p:txBody>
          <a:bodyPr wrap="none" rtlCol="0">
            <a:spAutoFit/>
          </a:bodyPr>
          <a:lstStyle/>
          <a:p>
            <a:r>
              <a:rPr lang="en-US" sz="2800" dirty="0"/>
              <a:t> Income</a:t>
            </a:r>
          </a:p>
        </p:txBody>
      </p:sp>
      <p:sp>
        <p:nvSpPr>
          <p:cNvPr id="10" name="TextBox 9"/>
          <p:cNvSpPr txBox="1"/>
          <p:nvPr/>
        </p:nvSpPr>
        <p:spPr>
          <a:xfrm>
            <a:off x="3557112" y="5200464"/>
            <a:ext cx="366657" cy="523220"/>
          </a:xfrm>
          <a:prstGeom prst="rect">
            <a:avLst/>
          </a:prstGeom>
          <a:noFill/>
        </p:spPr>
        <p:txBody>
          <a:bodyPr wrap="none" rtlCol="0">
            <a:spAutoFit/>
          </a:bodyPr>
          <a:lstStyle/>
          <a:p>
            <a:r>
              <a:rPr lang="en-US" sz="2800" dirty="0"/>
              <a:t>0</a:t>
            </a:r>
          </a:p>
        </p:txBody>
      </p:sp>
      <p:sp>
        <p:nvSpPr>
          <p:cNvPr id="12" name="Oval 11"/>
          <p:cNvSpPr/>
          <p:nvPr/>
        </p:nvSpPr>
        <p:spPr>
          <a:xfrm>
            <a:off x="4203401" y="40797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120167" y="333045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95901" y="245604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468293" y="352677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V="1">
            <a:off x="3940934" y="2078328"/>
            <a:ext cx="6199423" cy="19548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5858634" y="326387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881156" y="294173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55801" y="42321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652134" y="34362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054301" y="34743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073580" y="1634587"/>
            <a:ext cx="1188772" cy="523220"/>
          </a:xfrm>
          <a:prstGeom prst="rect">
            <a:avLst/>
          </a:prstGeom>
          <a:noFill/>
        </p:spPr>
        <p:txBody>
          <a:bodyPr wrap="none" rtlCol="0">
            <a:spAutoFit/>
          </a:bodyPr>
          <a:lstStyle/>
          <a:p>
            <a:r>
              <a:rPr lang="en-US" sz="2800" dirty="0"/>
              <a:t>1,000K</a:t>
            </a:r>
          </a:p>
        </p:txBody>
      </p:sp>
      <p:sp>
        <p:nvSpPr>
          <p:cNvPr id="24" name="Right Brace 23"/>
          <p:cNvSpPr/>
          <p:nvPr/>
        </p:nvSpPr>
        <p:spPr>
          <a:xfrm>
            <a:off x="8581784" y="2617152"/>
            <a:ext cx="115450" cy="94294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8081917" y="287092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7" name="Object 26"/>
          <p:cNvGraphicFramePr>
            <a:graphicFrameLocks noChangeAspect="1"/>
          </p:cNvGraphicFramePr>
          <p:nvPr>
            <p:extLst>
              <p:ext uri="{D42A27DB-BD31-4B8C-83A1-F6EECF244321}">
                <p14:modId xmlns:p14="http://schemas.microsoft.com/office/powerpoint/2010/main" val="3973398035"/>
              </p:ext>
            </p:extLst>
          </p:nvPr>
        </p:nvGraphicFramePr>
        <p:xfrm>
          <a:off x="8749608" y="3441194"/>
          <a:ext cx="444500" cy="590550"/>
        </p:xfrm>
        <a:graphic>
          <a:graphicData uri="http://schemas.openxmlformats.org/presentationml/2006/ole">
            <mc:AlternateContent xmlns:mc="http://schemas.openxmlformats.org/markup-compatibility/2006">
              <mc:Choice xmlns:v="urn:schemas-microsoft-com:vml" Requires="v">
                <p:oleObj spid="_x0000_s310372" name="Equation" r:id="rId4" imgW="152400" imgH="203200" progId="Equation.DSMT4">
                  <p:embed/>
                </p:oleObj>
              </mc:Choice>
              <mc:Fallback>
                <p:oleObj name="Equation" r:id="rId4" imgW="152400" imgH="203200" progId="Equation.DSMT4">
                  <p:embed/>
                  <p:pic>
                    <p:nvPicPr>
                      <p:cNvPr id="0" name=""/>
                      <p:cNvPicPr/>
                      <p:nvPr/>
                    </p:nvPicPr>
                    <p:blipFill>
                      <a:blip r:embed="rId5"/>
                      <a:stretch>
                        <a:fillRect/>
                      </a:stretch>
                    </p:blipFill>
                    <p:spPr>
                      <a:xfrm>
                        <a:off x="8749608" y="3441194"/>
                        <a:ext cx="444500" cy="590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882576822"/>
              </p:ext>
            </p:extLst>
          </p:nvPr>
        </p:nvGraphicFramePr>
        <p:xfrm>
          <a:off x="10259825" y="1593344"/>
          <a:ext cx="963613" cy="590550"/>
        </p:xfrm>
        <a:graphic>
          <a:graphicData uri="http://schemas.openxmlformats.org/presentationml/2006/ole">
            <mc:AlternateContent xmlns:mc="http://schemas.openxmlformats.org/markup-compatibility/2006">
              <mc:Choice xmlns:v="urn:schemas-microsoft-com:vml" Requires="v">
                <p:oleObj spid="_x0000_s310373" name="Equation" r:id="rId6" imgW="330200" imgH="203200" progId="Equation.DSMT4">
                  <p:embed/>
                </p:oleObj>
              </mc:Choice>
              <mc:Fallback>
                <p:oleObj name="Equation" r:id="rId6" imgW="330200" imgH="203200" progId="Equation.DSMT4">
                  <p:embed/>
                  <p:pic>
                    <p:nvPicPr>
                      <p:cNvPr id="0" name=""/>
                      <p:cNvPicPr/>
                      <p:nvPr/>
                    </p:nvPicPr>
                    <p:blipFill>
                      <a:blip r:embed="rId7"/>
                      <a:stretch>
                        <a:fillRect/>
                      </a:stretch>
                    </p:blipFill>
                    <p:spPr>
                      <a:xfrm>
                        <a:off x="10259825" y="1593344"/>
                        <a:ext cx="963613" cy="59055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4019512"/>
              </p:ext>
            </p:extLst>
          </p:nvPr>
        </p:nvGraphicFramePr>
        <p:xfrm>
          <a:off x="8624888" y="2419350"/>
          <a:ext cx="1036637" cy="590550"/>
        </p:xfrm>
        <a:graphic>
          <a:graphicData uri="http://schemas.openxmlformats.org/presentationml/2006/ole">
            <mc:AlternateContent xmlns:mc="http://schemas.openxmlformats.org/markup-compatibility/2006">
              <mc:Choice xmlns:v="urn:schemas-microsoft-com:vml" Requires="v">
                <p:oleObj spid="_x0000_s310374" name="Equation" r:id="rId8" imgW="355600" imgH="203200" progId="Equation.DSMT4">
                  <p:embed/>
                </p:oleObj>
              </mc:Choice>
              <mc:Fallback>
                <p:oleObj name="Equation" r:id="rId8" imgW="355600" imgH="203200" progId="Equation.DSMT4">
                  <p:embed/>
                  <p:pic>
                    <p:nvPicPr>
                      <p:cNvPr id="0" name=""/>
                      <p:cNvPicPr/>
                      <p:nvPr/>
                    </p:nvPicPr>
                    <p:blipFill>
                      <a:blip r:embed="rId9"/>
                      <a:stretch>
                        <a:fillRect/>
                      </a:stretch>
                    </p:blipFill>
                    <p:spPr>
                      <a:xfrm>
                        <a:off x="8624888" y="2419350"/>
                        <a:ext cx="1036637" cy="59055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971206248"/>
              </p:ext>
            </p:extLst>
          </p:nvPr>
        </p:nvGraphicFramePr>
        <p:xfrm>
          <a:off x="574975" y="627452"/>
          <a:ext cx="1741488" cy="590550"/>
        </p:xfrm>
        <a:graphic>
          <a:graphicData uri="http://schemas.openxmlformats.org/presentationml/2006/ole">
            <mc:AlternateContent xmlns:mc="http://schemas.openxmlformats.org/markup-compatibility/2006">
              <mc:Choice xmlns:v="urn:schemas-microsoft-com:vml" Requires="v">
                <p:oleObj spid="_x0000_s310375" name="Equation" r:id="rId10" imgW="596900" imgH="203200" progId="Equation.DSMT4">
                  <p:embed/>
                </p:oleObj>
              </mc:Choice>
              <mc:Fallback>
                <p:oleObj name="Equation" r:id="rId10" imgW="596900" imgH="203200" progId="Equation.DSMT4">
                  <p:embed/>
                  <p:pic>
                    <p:nvPicPr>
                      <p:cNvPr id="0" name=""/>
                      <p:cNvPicPr/>
                      <p:nvPr/>
                    </p:nvPicPr>
                    <p:blipFill>
                      <a:blip r:embed="rId11"/>
                      <a:stretch>
                        <a:fillRect/>
                      </a:stretch>
                    </p:blipFill>
                    <p:spPr>
                      <a:xfrm>
                        <a:off x="574975" y="627452"/>
                        <a:ext cx="1741488" cy="590550"/>
                      </a:xfrm>
                      <a:prstGeom prst="rect">
                        <a:avLst/>
                      </a:prstGeom>
                    </p:spPr>
                  </p:pic>
                </p:oleObj>
              </mc:Fallback>
            </mc:AlternateContent>
          </a:graphicData>
        </a:graphic>
      </p:graphicFrame>
    </p:spTree>
    <p:extLst>
      <p:ext uri="{BB962C8B-B14F-4D97-AF65-F5344CB8AC3E}">
        <p14:creationId xmlns:p14="http://schemas.microsoft.com/office/powerpoint/2010/main" val="3118775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983267" y="5670066"/>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969156" y="1549618"/>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998790" y="5732454"/>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923567" y="5656254"/>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4601335" y="5692409"/>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rot="16200000">
            <a:off x="3039692" y="3549466"/>
            <a:ext cx="1351652" cy="523220"/>
          </a:xfrm>
          <a:prstGeom prst="rect">
            <a:avLst/>
          </a:prstGeom>
          <a:noFill/>
        </p:spPr>
        <p:txBody>
          <a:bodyPr wrap="none" rtlCol="0">
            <a:spAutoFit/>
          </a:bodyPr>
          <a:lstStyle/>
          <a:p>
            <a:r>
              <a:rPr lang="en-US" sz="2800" dirty="0"/>
              <a:t> Income</a:t>
            </a:r>
          </a:p>
        </p:txBody>
      </p:sp>
      <p:sp>
        <p:nvSpPr>
          <p:cNvPr id="10" name="TextBox 9"/>
          <p:cNvSpPr txBox="1"/>
          <p:nvPr/>
        </p:nvSpPr>
        <p:spPr>
          <a:xfrm>
            <a:off x="3557112" y="5200464"/>
            <a:ext cx="366657" cy="523220"/>
          </a:xfrm>
          <a:prstGeom prst="rect">
            <a:avLst/>
          </a:prstGeom>
          <a:noFill/>
        </p:spPr>
        <p:txBody>
          <a:bodyPr wrap="none" rtlCol="0">
            <a:spAutoFit/>
          </a:bodyPr>
          <a:lstStyle/>
          <a:p>
            <a:r>
              <a:rPr lang="en-US" sz="2800" dirty="0"/>
              <a:t>0</a:t>
            </a:r>
          </a:p>
        </p:txBody>
      </p:sp>
      <p:sp>
        <p:nvSpPr>
          <p:cNvPr id="12" name="Oval 11"/>
          <p:cNvSpPr/>
          <p:nvPr/>
        </p:nvSpPr>
        <p:spPr>
          <a:xfrm>
            <a:off x="4203401" y="40797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120167" y="333045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95901" y="245604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468293" y="352677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V="1">
            <a:off x="3940934" y="2078328"/>
            <a:ext cx="6199423" cy="19548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5858634" y="326387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881156" y="294173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55801" y="42321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652134" y="34362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054301" y="34743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073580" y="1634587"/>
            <a:ext cx="1188772" cy="523220"/>
          </a:xfrm>
          <a:prstGeom prst="rect">
            <a:avLst/>
          </a:prstGeom>
          <a:noFill/>
        </p:spPr>
        <p:txBody>
          <a:bodyPr wrap="none" rtlCol="0">
            <a:spAutoFit/>
          </a:bodyPr>
          <a:lstStyle/>
          <a:p>
            <a:r>
              <a:rPr lang="en-US" sz="2800" dirty="0"/>
              <a:t>1,000K</a:t>
            </a:r>
          </a:p>
        </p:txBody>
      </p:sp>
      <p:sp>
        <p:nvSpPr>
          <p:cNvPr id="24" name="Right Brace 23"/>
          <p:cNvSpPr/>
          <p:nvPr/>
        </p:nvSpPr>
        <p:spPr>
          <a:xfrm>
            <a:off x="7812116" y="2443959"/>
            <a:ext cx="57726" cy="36563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8081917" y="287092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7" name="Object 26"/>
          <p:cNvGraphicFramePr>
            <a:graphicFrameLocks noChangeAspect="1"/>
          </p:cNvGraphicFramePr>
          <p:nvPr>
            <p:extLst>
              <p:ext uri="{D42A27DB-BD31-4B8C-83A1-F6EECF244321}">
                <p14:modId xmlns:p14="http://schemas.microsoft.com/office/powerpoint/2010/main" val="2622914513"/>
              </p:ext>
            </p:extLst>
          </p:nvPr>
        </p:nvGraphicFramePr>
        <p:xfrm>
          <a:off x="7652833" y="1728498"/>
          <a:ext cx="444500" cy="590550"/>
        </p:xfrm>
        <a:graphic>
          <a:graphicData uri="http://schemas.openxmlformats.org/presentationml/2006/ole">
            <mc:AlternateContent xmlns:mc="http://schemas.openxmlformats.org/markup-compatibility/2006">
              <mc:Choice xmlns:v="urn:schemas-microsoft-com:vml" Requires="v">
                <p:oleObj spid="_x0000_s311396" name="Equation" r:id="rId4" imgW="152400" imgH="203200" progId="Equation.DSMT4">
                  <p:embed/>
                </p:oleObj>
              </mc:Choice>
              <mc:Fallback>
                <p:oleObj name="Equation" r:id="rId4" imgW="152400" imgH="203200" progId="Equation.DSMT4">
                  <p:embed/>
                  <p:pic>
                    <p:nvPicPr>
                      <p:cNvPr id="0" name=""/>
                      <p:cNvPicPr/>
                      <p:nvPr/>
                    </p:nvPicPr>
                    <p:blipFill>
                      <a:blip r:embed="rId5"/>
                      <a:stretch>
                        <a:fillRect/>
                      </a:stretch>
                    </p:blipFill>
                    <p:spPr>
                      <a:xfrm>
                        <a:off x="7652833" y="1728498"/>
                        <a:ext cx="444500" cy="590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775816803"/>
              </p:ext>
            </p:extLst>
          </p:nvPr>
        </p:nvGraphicFramePr>
        <p:xfrm>
          <a:off x="10259825" y="1593344"/>
          <a:ext cx="963613" cy="590550"/>
        </p:xfrm>
        <a:graphic>
          <a:graphicData uri="http://schemas.openxmlformats.org/presentationml/2006/ole">
            <mc:AlternateContent xmlns:mc="http://schemas.openxmlformats.org/markup-compatibility/2006">
              <mc:Choice xmlns:v="urn:schemas-microsoft-com:vml" Requires="v">
                <p:oleObj spid="_x0000_s311397" name="Equation" r:id="rId6" imgW="330200" imgH="203200" progId="Equation.DSMT4">
                  <p:embed/>
                </p:oleObj>
              </mc:Choice>
              <mc:Fallback>
                <p:oleObj name="Equation" r:id="rId6" imgW="330200" imgH="203200" progId="Equation.DSMT4">
                  <p:embed/>
                  <p:pic>
                    <p:nvPicPr>
                      <p:cNvPr id="0" name=""/>
                      <p:cNvPicPr/>
                      <p:nvPr/>
                    </p:nvPicPr>
                    <p:blipFill>
                      <a:blip r:embed="rId7"/>
                      <a:stretch>
                        <a:fillRect/>
                      </a:stretch>
                    </p:blipFill>
                    <p:spPr>
                      <a:xfrm>
                        <a:off x="10259825" y="1593344"/>
                        <a:ext cx="963613" cy="59055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381606981"/>
              </p:ext>
            </p:extLst>
          </p:nvPr>
        </p:nvGraphicFramePr>
        <p:xfrm>
          <a:off x="7220246" y="2861957"/>
          <a:ext cx="1036637" cy="590550"/>
        </p:xfrm>
        <a:graphic>
          <a:graphicData uri="http://schemas.openxmlformats.org/presentationml/2006/ole">
            <mc:AlternateContent xmlns:mc="http://schemas.openxmlformats.org/markup-compatibility/2006">
              <mc:Choice xmlns:v="urn:schemas-microsoft-com:vml" Requires="v">
                <p:oleObj spid="_x0000_s311398" name="Equation" r:id="rId8" imgW="355600" imgH="203200" progId="Equation.DSMT4">
                  <p:embed/>
                </p:oleObj>
              </mc:Choice>
              <mc:Fallback>
                <p:oleObj name="Equation" r:id="rId8" imgW="355600" imgH="203200" progId="Equation.DSMT4">
                  <p:embed/>
                  <p:pic>
                    <p:nvPicPr>
                      <p:cNvPr id="0" name=""/>
                      <p:cNvPicPr/>
                      <p:nvPr/>
                    </p:nvPicPr>
                    <p:blipFill>
                      <a:blip r:embed="rId9"/>
                      <a:stretch>
                        <a:fillRect/>
                      </a:stretch>
                    </p:blipFill>
                    <p:spPr>
                      <a:xfrm>
                        <a:off x="7220246" y="2861957"/>
                        <a:ext cx="1036637" cy="59055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878555645"/>
              </p:ext>
            </p:extLst>
          </p:nvPr>
        </p:nvGraphicFramePr>
        <p:xfrm>
          <a:off x="557213" y="627063"/>
          <a:ext cx="1778000" cy="590550"/>
        </p:xfrm>
        <a:graphic>
          <a:graphicData uri="http://schemas.openxmlformats.org/presentationml/2006/ole">
            <mc:AlternateContent xmlns:mc="http://schemas.openxmlformats.org/markup-compatibility/2006">
              <mc:Choice xmlns:v="urn:schemas-microsoft-com:vml" Requires="v">
                <p:oleObj spid="_x0000_s311399" name="Equation" r:id="rId10" imgW="609600" imgH="203200" progId="Equation.DSMT4">
                  <p:embed/>
                </p:oleObj>
              </mc:Choice>
              <mc:Fallback>
                <p:oleObj name="Equation" r:id="rId10" imgW="609600" imgH="203200" progId="Equation.DSMT4">
                  <p:embed/>
                  <p:pic>
                    <p:nvPicPr>
                      <p:cNvPr id="0" name=""/>
                      <p:cNvPicPr/>
                      <p:nvPr/>
                    </p:nvPicPr>
                    <p:blipFill>
                      <a:blip r:embed="rId11"/>
                      <a:stretch>
                        <a:fillRect/>
                      </a:stretch>
                    </p:blipFill>
                    <p:spPr>
                      <a:xfrm>
                        <a:off x="557213" y="627063"/>
                        <a:ext cx="1778000" cy="590550"/>
                      </a:xfrm>
                      <a:prstGeom prst="rect">
                        <a:avLst/>
                      </a:prstGeom>
                    </p:spPr>
                  </p:pic>
                </p:oleObj>
              </mc:Fallback>
            </mc:AlternateContent>
          </a:graphicData>
        </a:graphic>
      </p:graphicFrame>
    </p:spTree>
    <p:extLst>
      <p:ext uri="{BB962C8B-B14F-4D97-AF65-F5344CB8AC3E}">
        <p14:creationId xmlns:p14="http://schemas.microsoft.com/office/powerpoint/2010/main" val="212522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983267" y="5670066"/>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969156" y="1549618"/>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998790" y="5732454"/>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923567" y="5656254"/>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4601335" y="5692409"/>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rot="16200000">
            <a:off x="3039692" y="3549466"/>
            <a:ext cx="1351652" cy="523220"/>
          </a:xfrm>
          <a:prstGeom prst="rect">
            <a:avLst/>
          </a:prstGeom>
          <a:noFill/>
        </p:spPr>
        <p:txBody>
          <a:bodyPr wrap="none" rtlCol="0">
            <a:spAutoFit/>
          </a:bodyPr>
          <a:lstStyle/>
          <a:p>
            <a:r>
              <a:rPr lang="en-US" sz="2800" dirty="0"/>
              <a:t> Income</a:t>
            </a:r>
          </a:p>
        </p:txBody>
      </p:sp>
      <p:sp>
        <p:nvSpPr>
          <p:cNvPr id="10" name="TextBox 9"/>
          <p:cNvSpPr txBox="1"/>
          <p:nvPr/>
        </p:nvSpPr>
        <p:spPr>
          <a:xfrm>
            <a:off x="3557112" y="5200464"/>
            <a:ext cx="366657" cy="523220"/>
          </a:xfrm>
          <a:prstGeom prst="rect">
            <a:avLst/>
          </a:prstGeom>
          <a:noFill/>
        </p:spPr>
        <p:txBody>
          <a:bodyPr wrap="none" rtlCol="0">
            <a:spAutoFit/>
          </a:bodyPr>
          <a:lstStyle/>
          <a:p>
            <a:r>
              <a:rPr lang="en-US" sz="2800" dirty="0"/>
              <a:t>0</a:t>
            </a:r>
          </a:p>
        </p:txBody>
      </p:sp>
      <p:sp>
        <p:nvSpPr>
          <p:cNvPr id="12" name="Oval 11"/>
          <p:cNvSpPr/>
          <p:nvPr/>
        </p:nvSpPr>
        <p:spPr>
          <a:xfrm>
            <a:off x="4203401" y="40797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120167" y="333045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95901" y="245604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468293" y="352677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V="1">
            <a:off x="3940934" y="2078328"/>
            <a:ext cx="6199423" cy="19548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5858634" y="326387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881156" y="294173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55801" y="42321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652134" y="34362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054301" y="34743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073580" y="1634587"/>
            <a:ext cx="1188772" cy="523220"/>
          </a:xfrm>
          <a:prstGeom prst="rect">
            <a:avLst/>
          </a:prstGeom>
          <a:noFill/>
        </p:spPr>
        <p:txBody>
          <a:bodyPr wrap="none" rtlCol="0">
            <a:spAutoFit/>
          </a:bodyPr>
          <a:lstStyle/>
          <a:p>
            <a:r>
              <a:rPr lang="en-US" sz="2800" dirty="0"/>
              <a:t>1,000K</a:t>
            </a:r>
          </a:p>
        </p:txBody>
      </p:sp>
      <p:sp>
        <p:nvSpPr>
          <p:cNvPr id="24" name="Right Brace 23"/>
          <p:cNvSpPr/>
          <p:nvPr/>
        </p:nvSpPr>
        <p:spPr>
          <a:xfrm>
            <a:off x="7812116" y="2443959"/>
            <a:ext cx="57726" cy="36563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8081917" y="287092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7" name="Object 26"/>
          <p:cNvGraphicFramePr>
            <a:graphicFrameLocks noChangeAspect="1"/>
          </p:cNvGraphicFramePr>
          <p:nvPr>
            <p:extLst>
              <p:ext uri="{D42A27DB-BD31-4B8C-83A1-F6EECF244321}">
                <p14:modId xmlns:p14="http://schemas.microsoft.com/office/powerpoint/2010/main" val="3100133223"/>
              </p:ext>
            </p:extLst>
          </p:nvPr>
        </p:nvGraphicFramePr>
        <p:xfrm>
          <a:off x="7652833" y="1728498"/>
          <a:ext cx="444500" cy="590550"/>
        </p:xfrm>
        <a:graphic>
          <a:graphicData uri="http://schemas.openxmlformats.org/presentationml/2006/ole">
            <mc:AlternateContent xmlns:mc="http://schemas.openxmlformats.org/markup-compatibility/2006">
              <mc:Choice xmlns:v="urn:schemas-microsoft-com:vml" Requires="v">
                <p:oleObj spid="_x0000_s312420" name="Equation" r:id="rId4" imgW="152400" imgH="203200" progId="Equation.DSMT4">
                  <p:embed/>
                </p:oleObj>
              </mc:Choice>
              <mc:Fallback>
                <p:oleObj name="Equation" r:id="rId4" imgW="152400" imgH="203200" progId="Equation.DSMT4">
                  <p:embed/>
                  <p:pic>
                    <p:nvPicPr>
                      <p:cNvPr id="0" name=""/>
                      <p:cNvPicPr/>
                      <p:nvPr/>
                    </p:nvPicPr>
                    <p:blipFill>
                      <a:blip r:embed="rId5"/>
                      <a:stretch>
                        <a:fillRect/>
                      </a:stretch>
                    </p:blipFill>
                    <p:spPr>
                      <a:xfrm>
                        <a:off x="7652833" y="1728498"/>
                        <a:ext cx="444500" cy="590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217204373"/>
              </p:ext>
            </p:extLst>
          </p:nvPr>
        </p:nvGraphicFramePr>
        <p:xfrm>
          <a:off x="10259825" y="1593344"/>
          <a:ext cx="963613" cy="590550"/>
        </p:xfrm>
        <a:graphic>
          <a:graphicData uri="http://schemas.openxmlformats.org/presentationml/2006/ole">
            <mc:AlternateContent xmlns:mc="http://schemas.openxmlformats.org/markup-compatibility/2006">
              <mc:Choice xmlns:v="urn:schemas-microsoft-com:vml" Requires="v">
                <p:oleObj spid="_x0000_s312421" name="Equation" r:id="rId6" imgW="330200" imgH="203200" progId="Equation.DSMT4">
                  <p:embed/>
                </p:oleObj>
              </mc:Choice>
              <mc:Fallback>
                <p:oleObj name="Equation" r:id="rId6" imgW="330200" imgH="203200" progId="Equation.DSMT4">
                  <p:embed/>
                  <p:pic>
                    <p:nvPicPr>
                      <p:cNvPr id="0" name=""/>
                      <p:cNvPicPr/>
                      <p:nvPr/>
                    </p:nvPicPr>
                    <p:blipFill>
                      <a:blip r:embed="rId7"/>
                      <a:stretch>
                        <a:fillRect/>
                      </a:stretch>
                    </p:blipFill>
                    <p:spPr>
                      <a:xfrm>
                        <a:off x="10259825" y="1593344"/>
                        <a:ext cx="963613" cy="59055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736605400"/>
              </p:ext>
            </p:extLst>
          </p:nvPr>
        </p:nvGraphicFramePr>
        <p:xfrm>
          <a:off x="7220246" y="2861957"/>
          <a:ext cx="1036637" cy="590550"/>
        </p:xfrm>
        <a:graphic>
          <a:graphicData uri="http://schemas.openxmlformats.org/presentationml/2006/ole">
            <mc:AlternateContent xmlns:mc="http://schemas.openxmlformats.org/markup-compatibility/2006">
              <mc:Choice xmlns:v="urn:schemas-microsoft-com:vml" Requires="v">
                <p:oleObj spid="_x0000_s312422" name="Equation" r:id="rId8" imgW="355600" imgH="203200" progId="Equation.DSMT4">
                  <p:embed/>
                </p:oleObj>
              </mc:Choice>
              <mc:Fallback>
                <p:oleObj name="Equation" r:id="rId8" imgW="355600" imgH="203200" progId="Equation.DSMT4">
                  <p:embed/>
                  <p:pic>
                    <p:nvPicPr>
                      <p:cNvPr id="0" name=""/>
                      <p:cNvPicPr/>
                      <p:nvPr/>
                    </p:nvPicPr>
                    <p:blipFill>
                      <a:blip r:embed="rId9"/>
                      <a:stretch>
                        <a:fillRect/>
                      </a:stretch>
                    </p:blipFill>
                    <p:spPr>
                      <a:xfrm>
                        <a:off x="7220246" y="2861957"/>
                        <a:ext cx="1036637" cy="59055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469610708"/>
              </p:ext>
            </p:extLst>
          </p:nvPr>
        </p:nvGraphicFramePr>
        <p:xfrm>
          <a:off x="442913" y="551937"/>
          <a:ext cx="1928812" cy="701675"/>
        </p:xfrm>
        <a:graphic>
          <a:graphicData uri="http://schemas.openxmlformats.org/presentationml/2006/ole">
            <mc:AlternateContent xmlns:mc="http://schemas.openxmlformats.org/markup-compatibility/2006">
              <mc:Choice xmlns:v="urn:schemas-microsoft-com:vml" Requires="v">
                <p:oleObj spid="_x0000_s312423" name="Equation" r:id="rId10" imgW="660400" imgH="241300" progId="Equation.DSMT4">
                  <p:embed/>
                </p:oleObj>
              </mc:Choice>
              <mc:Fallback>
                <p:oleObj name="Equation" r:id="rId10" imgW="660400" imgH="241300" progId="Equation.DSMT4">
                  <p:embed/>
                  <p:pic>
                    <p:nvPicPr>
                      <p:cNvPr id="0" name=""/>
                      <p:cNvPicPr/>
                      <p:nvPr/>
                    </p:nvPicPr>
                    <p:blipFill>
                      <a:blip r:embed="rId11"/>
                      <a:stretch>
                        <a:fillRect/>
                      </a:stretch>
                    </p:blipFill>
                    <p:spPr>
                      <a:xfrm>
                        <a:off x="442913" y="551937"/>
                        <a:ext cx="1928812" cy="701675"/>
                      </a:xfrm>
                      <a:prstGeom prst="rect">
                        <a:avLst/>
                      </a:prstGeom>
                    </p:spPr>
                  </p:pic>
                </p:oleObj>
              </mc:Fallback>
            </mc:AlternateContent>
          </a:graphicData>
        </a:graphic>
      </p:graphicFrame>
    </p:spTree>
    <p:extLst>
      <p:ext uri="{BB962C8B-B14F-4D97-AF65-F5344CB8AC3E}">
        <p14:creationId xmlns:p14="http://schemas.microsoft.com/office/powerpoint/2010/main" val="633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983267" y="5670066"/>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969156" y="1549618"/>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998790" y="5732454"/>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923567" y="5656254"/>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4601335" y="5692409"/>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rot="16200000">
            <a:off x="3039692" y="3549466"/>
            <a:ext cx="1351652" cy="523220"/>
          </a:xfrm>
          <a:prstGeom prst="rect">
            <a:avLst/>
          </a:prstGeom>
          <a:noFill/>
        </p:spPr>
        <p:txBody>
          <a:bodyPr wrap="none" rtlCol="0">
            <a:spAutoFit/>
          </a:bodyPr>
          <a:lstStyle/>
          <a:p>
            <a:r>
              <a:rPr lang="en-US" sz="2800" dirty="0"/>
              <a:t> Income</a:t>
            </a:r>
          </a:p>
        </p:txBody>
      </p:sp>
      <p:sp>
        <p:nvSpPr>
          <p:cNvPr id="10" name="TextBox 9"/>
          <p:cNvSpPr txBox="1"/>
          <p:nvPr/>
        </p:nvSpPr>
        <p:spPr>
          <a:xfrm>
            <a:off x="3557112" y="5200464"/>
            <a:ext cx="366657" cy="523220"/>
          </a:xfrm>
          <a:prstGeom prst="rect">
            <a:avLst/>
          </a:prstGeom>
          <a:noFill/>
        </p:spPr>
        <p:txBody>
          <a:bodyPr wrap="none" rtlCol="0">
            <a:spAutoFit/>
          </a:bodyPr>
          <a:lstStyle/>
          <a:p>
            <a:r>
              <a:rPr lang="en-US" sz="2800" dirty="0"/>
              <a:t>0</a:t>
            </a:r>
          </a:p>
        </p:txBody>
      </p:sp>
      <p:sp>
        <p:nvSpPr>
          <p:cNvPr id="12" name="Oval 11"/>
          <p:cNvSpPr/>
          <p:nvPr/>
        </p:nvSpPr>
        <p:spPr>
          <a:xfrm>
            <a:off x="4203401" y="40797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120167" y="333045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95901" y="245604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468293" y="352677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V="1">
            <a:off x="3940934" y="2078328"/>
            <a:ext cx="6199423" cy="19548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5858634" y="326387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881156" y="294173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55801" y="42321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652134" y="34362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054301" y="34743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073580" y="1634587"/>
            <a:ext cx="1188772" cy="523220"/>
          </a:xfrm>
          <a:prstGeom prst="rect">
            <a:avLst/>
          </a:prstGeom>
          <a:noFill/>
        </p:spPr>
        <p:txBody>
          <a:bodyPr wrap="none" rtlCol="0">
            <a:spAutoFit/>
          </a:bodyPr>
          <a:lstStyle/>
          <a:p>
            <a:r>
              <a:rPr lang="en-US" sz="2800" dirty="0"/>
              <a:t>1,000K</a:t>
            </a:r>
          </a:p>
        </p:txBody>
      </p:sp>
      <p:sp>
        <p:nvSpPr>
          <p:cNvPr id="24" name="Right Brace 23"/>
          <p:cNvSpPr/>
          <p:nvPr/>
        </p:nvSpPr>
        <p:spPr>
          <a:xfrm>
            <a:off x="7812116" y="2443959"/>
            <a:ext cx="57726" cy="36563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8081917" y="287092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7" name="Object 26"/>
          <p:cNvGraphicFramePr>
            <a:graphicFrameLocks noChangeAspect="1"/>
          </p:cNvGraphicFramePr>
          <p:nvPr>
            <p:extLst>
              <p:ext uri="{D42A27DB-BD31-4B8C-83A1-F6EECF244321}">
                <p14:modId xmlns:p14="http://schemas.microsoft.com/office/powerpoint/2010/main" val="985229007"/>
              </p:ext>
            </p:extLst>
          </p:nvPr>
        </p:nvGraphicFramePr>
        <p:xfrm>
          <a:off x="7652833" y="1728498"/>
          <a:ext cx="444500" cy="590550"/>
        </p:xfrm>
        <a:graphic>
          <a:graphicData uri="http://schemas.openxmlformats.org/presentationml/2006/ole">
            <mc:AlternateContent xmlns:mc="http://schemas.openxmlformats.org/markup-compatibility/2006">
              <mc:Choice xmlns:v="urn:schemas-microsoft-com:vml" Requires="v">
                <p:oleObj spid="_x0000_s313444" name="Equation" r:id="rId4" imgW="152400" imgH="203200" progId="Equation.DSMT4">
                  <p:embed/>
                </p:oleObj>
              </mc:Choice>
              <mc:Fallback>
                <p:oleObj name="Equation" r:id="rId4" imgW="152400" imgH="203200" progId="Equation.DSMT4">
                  <p:embed/>
                  <p:pic>
                    <p:nvPicPr>
                      <p:cNvPr id="0" name=""/>
                      <p:cNvPicPr/>
                      <p:nvPr/>
                    </p:nvPicPr>
                    <p:blipFill>
                      <a:blip r:embed="rId5"/>
                      <a:stretch>
                        <a:fillRect/>
                      </a:stretch>
                    </p:blipFill>
                    <p:spPr>
                      <a:xfrm>
                        <a:off x="7652833" y="1728498"/>
                        <a:ext cx="444500" cy="590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667277882"/>
              </p:ext>
            </p:extLst>
          </p:nvPr>
        </p:nvGraphicFramePr>
        <p:xfrm>
          <a:off x="10259825" y="1593344"/>
          <a:ext cx="963613" cy="590550"/>
        </p:xfrm>
        <a:graphic>
          <a:graphicData uri="http://schemas.openxmlformats.org/presentationml/2006/ole">
            <mc:AlternateContent xmlns:mc="http://schemas.openxmlformats.org/markup-compatibility/2006">
              <mc:Choice xmlns:v="urn:schemas-microsoft-com:vml" Requires="v">
                <p:oleObj spid="_x0000_s313445" name="Equation" r:id="rId6" imgW="330200" imgH="203200" progId="Equation.DSMT4">
                  <p:embed/>
                </p:oleObj>
              </mc:Choice>
              <mc:Fallback>
                <p:oleObj name="Equation" r:id="rId6" imgW="330200" imgH="203200" progId="Equation.DSMT4">
                  <p:embed/>
                  <p:pic>
                    <p:nvPicPr>
                      <p:cNvPr id="0" name=""/>
                      <p:cNvPicPr/>
                      <p:nvPr/>
                    </p:nvPicPr>
                    <p:blipFill>
                      <a:blip r:embed="rId7"/>
                      <a:stretch>
                        <a:fillRect/>
                      </a:stretch>
                    </p:blipFill>
                    <p:spPr>
                      <a:xfrm>
                        <a:off x="10259825" y="1593344"/>
                        <a:ext cx="963613" cy="59055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355753185"/>
              </p:ext>
            </p:extLst>
          </p:nvPr>
        </p:nvGraphicFramePr>
        <p:xfrm>
          <a:off x="7220246" y="2861957"/>
          <a:ext cx="1036637" cy="590550"/>
        </p:xfrm>
        <a:graphic>
          <a:graphicData uri="http://schemas.openxmlformats.org/presentationml/2006/ole">
            <mc:AlternateContent xmlns:mc="http://schemas.openxmlformats.org/markup-compatibility/2006">
              <mc:Choice xmlns:v="urn:schemas-microsoft-com:vml" Requires="v">
                <p:oleObj spid="_x0000_s313446" name="Equation" r:id="rId8" imgW="355600" imgH="203200" progId="Equation.DSMT4">
                  <p:embed/>
                </p:oleObj>
              </mc:Choice>
              <mc:Fallback>
                <p:oleObj name="Equation" r:id="rId8" imgW="355600" imgH="203200" progId="Equation.DSMT4">
                  <p:embed/>
                  <p:pic>
                    <p:nvPicPr>
                      <p:cNvPr id="0" name=""/>
                      <p:cNvPicPr/>
                      <p:nvPr/>
                    </p:nvPicPr>
                    <p:blipFill>
                      <a:blip r:embed="rId9"/>
                      <a:stretch>
                        <a:fillRect/>
                      </a:stretch>
                    </p:blipFill>
                    <p:spPr>
                      <a:xfrm>
                        <a:off x="7220246" y="2861957"/>
                        <a:ext cx="1036637" cy="59055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339269103"/>
              </p:ext>
            </p:extLst>
          </p:nvPr>
        </p:nvGraphicFramePr>
        <p:xfrm>
          <a:off x="448196" y="533431"/>
          <a:ext cx="2262187" cy="776288"/>
        </p:xfrm>
        <a:graphic>
          <a:graphicData uri="http://schemas.openxmlformats.org/presentationml/2006/ole">
            <mc:AlternateContent xmlns:mc="http://schemas.openxmlformats.org/markup-compatibility/2006">
              <mc:Choice xmlns:v="urn:schemas-microsoft-com:vml" Requires="v">
                <p:oleObj spid="_x0000_s313447" name="Equation" r:id="rId10" imgW="774700" imgH="266700" progId="Equation.DSMT4">
                  <p:embed/>
                </p:oleObj>
              </mc:Choice>
              <mc:Fallback>
                <p:oleObj name="Equation" r:id="rId10" imgW="774700" imgH="266700" progId="Equation.DSMT4">
                  <p:embed/>
                  <p:pic>
                    <p:nvPicPr>
                      <p:cNvPr id="0" name=""/>
                      <p:cNvPicPr/>
                      <p:nvPr/>
                    </p:nvPicPr>
                    <p:blipFill>
                      <a:blip r:embed="rId11"/>
                      <a:stretch>
                        <a:fillRect/>
                      </a:stretch>
                    </p:blipFill>
                    <p:spPr>
                      <a:xfrm>
                        <a:off x="448196" y="533431"/>
                        <a:ext cx="2262187" cy="776288"/>
                      </a:xfrm>
                      <a:prstGeom prst="rect">
                        <a:avLst/>
                      </a:prstGeom>
                    </p:spPr>
                  </p:pic>
                </p:oleObj>
              </mc:Fallback>
            </mc:AlternateContent>
          </a:graphicData>
        </a:graphic>
      </p:graphicFrame>
    </p:spTree>
    <p:extLst>
      <p:ext uri="{BB962C8B-B14F-4D97-AF65-F5344CB8AC3E}">
        <p14:creationId xmlns:p14="http://schemas.microsoft.com/office/powerpoint/2010/main" val="3042890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983267" y="5670066"/>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969156" y="1549618"/>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998790" y="5732454"/>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923567" y="5656254"/>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4601335" y="5692409"/>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rot="16200000">
            <a:off x="3039692" y="3549466"/>
            <a:ext cx="1351652" cy="523220"/>
          </a:xfrm>
          <a:prstGeom prst="rect">
            <a:avLst/>
          </a:prstGeom>
          <a:noFill/>
        </p:spPr>
        <p:txBody>
          <a:bodyPr wrap="none" rtlCol="0">
            <a:spAutoFit/>
          </a:bodyPr>
          <a:lstStyle/>
          <a:p>
            <a:r>
              <a:rPr lang="en-US" sz="2800" dirty="0"/>
              <a:t> Income</a:t>
            </a:r>
          </a:p>
        </p:txBody>
      </p:sp>
      <p:sp>
        <p:nvSpPr>
          <p:cNvPr id="10" name="TextBox 9"/>
          <p:cNvSpPr txBox="1"/>
          <p:nvPr/>
        </p:nvSpPr>
        <p:spPr>
          <a:xfrm>
            <a:off x="3557112" y="5200464"/>
            <a:ext cx="366657" cy="523220"/>
          </a:xfrm>
          <a:prstGeom prst="rect">
            <a:avLst/>
          </a:prstGeom>
          <a:noFill/>
        </p:spPr>
        <p:txBody>
          <a:bodyPr wrap="none" rtlCol="0">
            <a:spAutoFit/>
          </a:bodyPr>
          <a:lstStyle/>
          <a:p>
            <a:r>
              <a:rPr lang="en-US" sz="2800" dirty="0"/>
              <a:t>0</a:t>
            </a:r>
          </a:p>
        </p:txBody>
      </p:sp>
      <p:sp>
        <p:nvSpPr>
          <p:cNvPr id="12" name="Oval 11"/>
          <p:cNvSpPr/>
          <p:nvPr/>
        </p:nvSpPr>
        <p:spPr>
          <a:xfrm>
            <a:off x="4203401" y="40797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120167" y="333045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95901" y="2456046"/>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468293" y="352677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V="1">
            <a:off x="3940934" y="2078328"/>
            <a:ext cx="6199423" cy="19548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5858634" y="326387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881156" y="294173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55801" y="4232141"/>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652134" y="34362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054301" y="347437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073580" y="1634587"/>
            <a:ext cx="1188772" cy="523220"/>
          </a:xfrm>
          <a:prstGeom prst="rect">
            <a:avLst/>
          </a:prstGeom>
          <a:noFill/>
        </p:spPr>
        <p:txBody>
          <a:bodyPr wrap="none" rtlCol="0">
            <a:spAutoFit/>
          </a:bodyPr>
          <a:lstStyle/>
          <a:p>
            <a:r>
              <a:rPr lang="en-US" sz="2800" dirty="0"/>
              <a:t>1,000K</a:t>
            </a:r>
          </a:p>
        </p:txBody>
      </p:sp>
      <p:sp>
        <p:nvSpPr>
          <p:cNvPr id="24" name="Right Brace 23"/>
          <p:cNvSpPr/>
          <p:nvPr/>
        </p:nvSpPr>
        <p:spPr>
          <a:xfrm>
            <a:off x="7812116" y="2443959"/>
            <a:ext cx="57726" cy="36563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8081917" y="287092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7" name="Object 26"/>
          <p:cNvGraphicFramePr>
            <a:graphicFrameLocks noChangeAspect="1"/>
          </p:cNvGraphicFramePr>
          <p:nvPr>
            <p:extLst>
              <p:ext uri="{D42A27DB-BD31-4B8C-83A1-F6EECF244321}">
                <p14:modId xmlns:p14="http://schemas.microsoft.com/office/powerpoint/2010/main" val="2887406822"/>
              </p:ext>
            </p:extLst>
          </p:nvPr>
        </p:nvGraphicFramePr>
        <p:xfrm>
          <a:off x="7652833" y="1728498"/>
          <a:ext cx="444500" cy="590550"/>
        </p:xfrm>
        <a:graphic>
          <a:graphicData uri="http://schemas.openxmlformats.org/presentationml/2006/ole">
            <mc:AlternateContent xmlns:mc="http://schemas.openxmlformats.org/markup-compatibility/2006">
              <mc:Choice xmlns:v="urn:schemas-microsoft-com:vml" Requires="v">
                <p:oleObj spid="_x0000_s314492" name="Equation" r:id="rId4" imgW="152400" imgH="203200" progId="Equation.DSMT4">
                  <p:embed/>
                </p:oleObj>
              </mc:Choice>
              <mc:Fallback>
                <p:oleObj name="Equation" r:id="rId4" imgW="152400" imgH="203200" progId="Equation.DSMT4">
                  <p:embed/>
                  <p:pic>
                    <p:nvPicPr>
                      <p:cNvPr id="0" name=""/>
                      <p:cNvPicPr/>
                      <p:nvPr/>
                    </p:nvPicPr>
                    <p:blipFill>
                      <a:blip r:embed="rId5"/>
                      <a:stretch>
                        <a:fillRect/>
                      </a:stretch>
                    </p:blipFill>
                    <p:spPr>
                      <a:xfrm>
                        <a:off x="7652833" y="1728498"/>
                        <a:ext cx="444500" cy="590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868399173"/>
              </p:ext>
            </p:extLst>
          </p:nvPr>
        </p:nvGraphicFramePr>
        <p:xfrm>
          <a:off x="10259825" y="1593344"/>
          <a:ext cx="963613" cy="590550"/>
        </p:xfrm>
        <a:graphic>
          <a:graphicData uri="http://schemas.openxmlformats.org/presentationml/2006/ole">
            <mc:AlternateContent xmlns:mc="http://schemas.openxmlformats.org/markup-compatibility/2006">
              <mc:Choice xmlns:v="urn:schemas-microsoft-com:vml" Requires="v">
                <p:oleObj spid="_x0000_s314493" name="Equation" r:id="rId6" imgW="330200" imgH="203200" progId="Equation.DSMT4">
                  <p:embed/>
                </p:oleObj>
              </mc:Choice>
              <mc:Fallback>
                <p:oleObj name="Equation" r:id="rId6" imgW="330200" imgH="203200" progId="Equation.DSMT4">
                  <p:embed/>
                  <p:pic>
                    <p:nvPicPr>
                      <p:cNvPr id="0" name=""/>
                      <p:cNvPicPr/>
                      <p:nvPr/>
                    </p:nvPicPr>
                    <p:blipFill>
                      <a:blip r:embed="rId7"/>
                      <a:stretch>
                        <a:fillRect/>
                      </a:stretch>
                    </p:blipFill>
                    <p:spPr>
                      <a:xfrm>
                        <a:off x="10259825" y="1593344"/>
                        <a:ext cx="963613" cy="59055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44686367"/>
              </p:ext>
            </p:extLst>
          </p:nvPr>
        </p:nvGraphicFramePr>
        <p:xfrm>
          <a:off x="7220246" y="2861957"/>
          <a:ext cx="1036637" cy="590550"/>
        </p:xfrm>
        <a:graphic>
          <a:graphicData uri="http://schemas.openxmlformats.org/presentationml/2006/ole">
            <mc:AlternateContent xmlns:mc="http://schemas.openxmlformats.org/markup-compatibility/2006">
              <mc:Choice xmlns:v="urn:schemas-microsoft-com:vml" Requires="v">
                <p:oleObj spid="_x0000_s314494" name="Equation" r:id="rId8" imgW="355600" imgH="203200" progId="Equation.DSMT4">
                  <p:embed/>
                </p:oleObj>
              </mc:Choice>
              <mc:Fallback>
                <p:oleObj name="Equation" r:id="rId8" imgW="355600" imgH="203200" progId="Equation.DSMT4">
                  <p:embed/>
                  <p:pic>
                    <p:nvPicPr>
                      <p:cNvPr id="0" name=""/>
                      <p:cNvPicPr/>
                      <p:nvPr/>
                    </p:nvPicPr>
                    <p:blipFill>
                      <a:blip r:embed="rId9"/>
                      <a:stretch>
                        <a:fillRect/>
                      </a:stretch>
                    </p:blipFill>
                    <p:spPr>
                      <a:xfrm>
                        <a:off x="7220246" y="2861957"/>
                        <a:ext cx="1036637" cy="59055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526362318"/>
              </p:ext>
            </p:extLst>
          </p:nvPr>
        </p:nvGraphicFramePr>
        <p:xfrm>
          <a:off x="448196" y="533431"/>
          <a:ext cx="2262187" cy="776288"/>
        </p:xfrm>
        <a:graphic>
          <a:graphicData uri="http://schemas.openxmlformats.org/presentationml/2006/ole">
            <mc:AlternateContent xmlns:mc="http://schemas.openxmlformats.org/markup-compatibility/2006">
              <mc:Choice xmlns:v="urn:schemas-microsoft-com:vml" Requires="v">
                <p:oleObj spid="_x0000_s314495" name="Equation" r:id="rId10" imgW="774700" imgH="266700" progId="Equation.DSMT4">
                  <p:embed/>
                </p:oleObj>
              </mc:Choice>
              <mc:Fallback>
                <p:oleObj name="Equation" r:id="rId10" imgW="774700" imgH="266700" progId="Equation.DSMT4">
                  <p:embed/>
                  <p:pic>
                    <p:nvPicPr>
                      <p:cNvPr id="0" name=""/>
                      <p:cNvPicPr/>
                      <p:nvPr/>
                    </p:nvPicPr>
                    <p:blipFill>
                      <a:blip r:embed="rId11"/>
                      <a:stretch>
                        <a:fillRect/>
                      </a:stretch>
                    </p:blipFill>
                    <p:spPr>
                      <a:xfrm>
                        <a:off x="448196" y="533431"/>
                        <a:ext cx="2262187" cy="776288"/>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1961447841"/>
              </p:ext>
            </p:extLst>
          </p:nvPr>
        </p:nvGraphicFramePr>
        <p:xfrm>
          <a:off x="115449" y="1515474"/>
          <a:ext cx="3617433" cy="1168532"/>
        </p:xfrm>
        <a:graphic>
          <a:graphicData uri="http://schemas.openxmlformats.org/presentationml/2006/ole">
            <mc:AlternateContent xmlns:mc="http://schemas.openxmlformats.org/markup-compatibility/2006">
              <mc:Choice xmlns:v="urn:schemas-microsoft-com:vml" Requires="v">
                <p:oleObj spid="_x0000_s314496" name="Equation" r:id="rId12" imgW="1371600" imgH="444500" progId="Equation.DSMT4">
                  <p:embed/>
                </p:oleObj>
              </mc:Choice>
              <mc:Fallback>
                <p:oleObj name="Equation" r:id="rId12" imgW="1371600" imgH="444500" progId="Equation.DSMT4">
                  <p:embed/>
                  <p:pic>
                    <p:nvPicPr>
                      <p:cNvPr id="0" name=""/>
                      <p:cNvPicPr/>
                      <p:nvPr/>
                    </p:nvPicPr>
                    <p:blipFill>
                      <a:blip r:embed="rId13"/>
                      <a:stretch>
                        <a:fillRect/>
                      </a:stretch>
                    </p:blipFill>
                    <p:spPr>
                      <a:xfrm>
                        <a:off x="115449" y="1515474"/>
                        <a:ext cx="3617433" cy="1168532"/>
                      </a:xfrm>
                      <a:prstGeom prst="rect">
                        <a:avLst/>
                      </a:prstGeom>
                    </p:spPr>
                  </p:pic>
                </p:oleObj>
              </mc:Fallback>
            </mc:AlternateContent>
          </a:graphicData>
        </a:graphic>
      </p:graphicFrame>
    </p:spTree>
    <p:extLst>
      <p:ext uri="{BB962C8B-B14F-4D97-AF65-F5344CB8AC3E}">
        <p14:creationId xmlns:p14="http://schemas.microsoft.com/office/powerpoint/2010/main" val="231890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p:cNvGraphicFramePr>
            <a:graphicFrameLocks noChangeAspect="1"/>
          </p:cNvGraphicFramePr>
          <p:nvPr>
            <p:extLst>
              <p:ext uri="{D42A27DB-BD31-4B8C-83A1-F6EECF244321}">
                <p14:modId xmlns:p14="http://schemas.microsoft.com/office/powerpoint/2010/main" val="873083725"/>
              </p:ext>
            </p:extLst>
          </p:nvPr>
        </p:nvGraphicFramePr>
        <p:xfrm>
          <a:off x="2699474" y="2522554"/>
          <a:ext cx="6965750" cy="2250132"/>
        </p:xfrm>
        <a:graphic>
          <a:graphicData uri="http://schemas.openxmlformats.org/presentationml/2006/ole">
            <mc:AlternateContent xmlns:mc="http://schemas.openxmlformats.org/markup-compatibility/2006">
              <mc:Choice xmlns:v="urn:schemas-microsoft-com:vml" Requires="v">
                <p:oleObj spid="_x0000_s315420" name="Equation" r:id="rId4" imgW="1371600" imgH="444500" progId="Equation.DSMT4">
                  <p:embed/>
                </p:oleObj>
              </mc:Choice>
              <mc:Fallback>
                <p:oleObj name="Equation" r:id="rId4" imgW="1371600" imgH="444500" progId="Equation.DSMT4">
                  <p:embed/>
                  <p:pic>
                    <p:nvPicPr>
                      <p:cNvPr id="0" name=""/>
                      <p:cNvPicPr/>
                      <p:nvPr/>
                    </p:nvPicPr>
                    <p:blipFill>
                      <a:blip r:embed="rId5"/>
                      <a:stretch>
                        <a:fillRect/>
                      </a:stretch>
                    </p:blipFill>
                    <p:spPr>
                      <a:xfrm>
                        <a:off x="2699474" y="2522554"/>
                        <a:ext cx="6965750" cy="2250132"/>
                      </a:xfrm>
                      <a:prstGeom prst="rect">
                        <a:avLst/>
                      </a:prstGeom>
                    </p:spPr>
                  </p:pic>
                </p:oleObj>
              </mc:Fallback>
            </mc:AlternateContent>
          </a:graphicData>
        </a:graphic>
      </p:graphicFrame>
    </p:spTree>
    <p:extLst>
      <p:ext uri="{BB962C8B-B14F-4D97-AF65-F5344CB8AC3E}">
        <p14:creationId xmlns:p14="http://schemas.microsoft.com/office/powerpoint/2010/main" val="205825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Simple Linear Regression</a:t>
            </a:r>
          </a:p>
        </p:txBody>
      </p:sp>
    </p:spTree>
    <p:extLst>
      <p:ext uri="{BB962C8B-B14F-4D97-AF65-F5344CB8AC3E}">
        <p14:creationId xmlns:p14="http://schemas.microsoft.com/office/powerpoint/2010/main" val="353686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845732"/>
            <a:ext cx="11525250" cy="4832881"/>
          </a:xfrm>
        </p:spPr>
        <p:txBody>
          <a:bodyPr>
            <a:normAutofit/>
          </a:bodyPr>
          <a:lstStyle/>
          <a:p>
            <a:r>
              <a:rPr lang="en-GB" dirty="0"/>
              <a:t>Recap of Regression</a:t>
            </a:r>
          </a:p>
          <a:p>
            <a:r>
              <a:rPr lang="en-GB" dirty="0"/>
              <a:t>Simple Linear Regression (1 Feature)</a:t>
            </a:r>
          </a:p>
          <a:p>
            <a:r>
              <a:rPr lang="en-GB" dirty="0"/>
              <a:t>Multiple Linear Regression</a:t>
            </a:r>
          </a:p>
          <a:p>
            <a:r>
              <a:rPr lang="en-GB" dirty="0"/>
              <a:t>Evaluation of Regression Models</a:t>
            </a:r>
          </a:p>
          <a:p>
            <a:r>
              <a:rPr lang="en-GB" dirty="0"/>
              <a:t>Case Study: Bike Demand Forecasting</a:t>
            </a:r>
          </a:p>
          <a:p>
            <a:r>
              <a:rPr lang="en-GB" dirty="0"/>
              <a:t>Outliers and Leverage</a:t>
            </a:r>
          </a:p>
        </p:txBody>
      </p:sp>
      <p:sp>
        <p:nvSpPr>
          <p:cNvPr id="2" name="Title 1"/>
          <p:cNvSpPr>
            <a:spLocks noGrp="1"/>
          </p:cNvSpPr>
          <p:nvPr>
            <p:ph type="title"/>
          </p:nvPr>
        </p:nvSpPr>
        <p:spPr/>
        <p:txBody>
          <a:bodyPr/>
          <a:lstStyle/>
          <a:p>
            <a:r>
              <a:rPr lang="en-US" dirty="0"/>
              <a:t>Regression</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18" name="Straight Connector 17"/>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3" name="Up Arrow 22"/>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05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1626654" y="4743758"/>
            <a:ext cx="3468392" cy="523220"/>
          </a:xfrm>
          <a:prstGeom prst="rect">
            <a:avLst/>
          </a:prstGeom>
          <a:noFill/>
        </p:spPr>
        <p:txBody>
          <a:bodyPr wrap="none" rtlCol="0">
            <a:spAutoFit/>
          </a:bodyPr>
          <a:lstStyle/>
          <a:p>
            <a:r>
              <a:rPr lang="en-US" sz="2800" dirty="0">
                <a:solidFill>
                  <a:srgbClr val="0000FF"/>
                </a:solidFill>
              </a:rPr>
              <a:t>Single feature, called x</a:t>
            </a:r>
            <a:endParaRPr lang="en-US" dirty="0">
              <a:solidFill>
                <a:srgbClr val="0000FF"/>
              </a:solidFill>
            </a:endParaRPr>
          </a:p>
        </p:txBody>
      </p:sp>
      <p:sp>
        <p:nvSpPr>
          <p:cNvPr id="6" name="Up Arrow 5"/>
          <p:cNvSpPr/>
          <p:nvPr/>
        </p:nvSpPr>
        <p:spPr>
          <a:xfrm>
            <a:off x="2377025" y="3832054"/>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872152" y="1536417"/>
            <a:ext cx="4536481" cy="26643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0" name="Straight Connector 19"/>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4" name="Up Arrow 23"/>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38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8" name="TextBox 7"/>
          <p:cNvSpPr txBox="1"/>
          <p:nvPr/>
        </p:nvSpPr>
        <p:spPr>
          <a:xfrm>
            <a:off x="194734" y="2964892"/>
            <a:ext cx="5545666" cy="1015663"/>
          </a:xfrm>
          <a:prstGeom prst="rect">
            <a:avLst/>
          </a:prstGeom>
          <a:noFill/>
        </p:spPr>
        <p:txBody>
          <a:bodyPr wrap="square" rtlCol="0">
            <a:spAutoFit/>
          </a:bodyPr>
          <a:lstStyle/>
          <a:p>
            <a:endParaRPr lang="en-US" sz="2000" dirty="0"/>
          </a:p>
          <a:p>
            <a:r>
              <a:rPr lang="en-US" sz="2000" dirty="0"/>
              <a:t>f(x) = function(Number of Businessweek clicks)</a:t>
            </a:r>
          </a:p>
          <a:p>
            <a:r>
              <a:rPr lang="en-US" sz="2000" dirty="0"/>
              <a:t>       = 5K*Number of Businessweek clicks + 100K</a:t>
            </a:r>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6096000" y="3009900"/>
            <a:ext cx="4991100" cy="156210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4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a:ea typeface="Times"/>
              <a:cs typeface="Times"/>
            </a:endParaRPr>
          </a:p>
        </p:txBody>
      </p:sp>
    </p:spTree>
    <p:extLst>
      <p:ext uri="{BB962C8B-B14F-4D97-AF65-F5344CB8AC3E}">
        <p14:creationId xmlns:p14="http://schemas.microsoft.com/office/powerpoint/2010/main" val="957151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a:t>Need a function that estimates y for a new x. </a:t>
            </a:r>
          </a:p>
          <a:p>
            <a:r>
              <a:rPr lang="en-US" dirty="0"/>
              <a:t>The simplest is a linear model.</a:t>
            </a:r>
          </a:p>
          <a:p>
            <a:endParaRPr lang="en-US" dirty="0"/>
          </a:p>
          <a:p>
            <a:endParaRPr lang="en-US" dirty="0"/>
          </a:p>
          <a:p>
            <a:r>
              <a:rPr lang="en-US" dirty="0">
                <a:solidFill>
                  <a:srgbClr val="FFFFFF"/>
                </a:solidFill>
              </a:rPr>
              <a:t>Could choose </a:t>
            </a:r>
            <a:r>
              <a:rPr lang="en-US" i="1" dirty="0">
                <a:solidFill>
                  <a:srgbClr val="FFFFFF"/>
                </a:solidFill>
              </a:rPr>
              <a:t>b</a:t>
            </a:r>
            <a:r>
              <a:rPr lang="en-US" i="1" baseline="-25000" dirty="0">
                <a:solidFill>
                  <a:srgbClr val="FFFFFF"/>
                </a:solidFill>
              </a:rPr>
              <a:t>0</a:t>
            </a:r>
            <a:r>
              <a:rPr lang="en-US" dirty="0">
                <a:solidFill>
                  <a:srgbClr val="FFFFFF"/>
                </a:solidFill>
              </a:rPr>
              <a:t> and </a:t>
            </a:r>
            <a:r>
              <a:rPr lang="en-US" i="1" dirty="0">
                <a:solidFill>
                  <a:srgbClr val="FFFFFF"/>
                </a:solidFill>
              </a:rPr>
              <a:t>b</a:t>
            </a:r>
            <a:r>
              <a:rPr lang="en-US" i="1" baseline="-25000" dirty="0">
                <a:solidFill>
                  <a:srgbClr val="FFFFFF"/>
                </a:solidFill>
              </a:rPr>
              <a:t>1</a:t>
            </a:r>
            <a:r>
              <a:rPr lang="en-US" dirty="0">
                <a:solidFill>
                  <a:srgbClr val="FFFFFF"/>
                </a:solidFill>
              </a:rPr>
              <a:t> to minimize the total error on the training set.</a:t>
            </a:r>
          </a:p>
          <a:p>
            <a:endParaRPr lang="en-US" i="1" dirty="0"/>
          </a:p>
          <a:p>
            <a:endParaRPr lang="en-US" i="1" dirty="0"/>
          </a:p>
          <a:p>
            <a:endParaRPr lang="en-US" i="1" dirty="0"/>
          </a:p>
          <a:p>
            <a:endParaRPr lang="en-US" i="1" dirty="0"/>
          </a:p>
          <a:p>
            <a:endParaRPr lang="en-US" i="1" dirty="0"/>
          </a:p>
          <a:p>
            <a:r>
              <a:rPr lang="en-US" dirty="0"/>
              <a:t> </a:t>
            </a:r>
            <a:endParaRPr lang="en-US" i="1" dirty="0"/>
          </a:p>
        </p:txBody>
      </p:sp>
      <p:sp>
        <p:nvSpPr>
          <p:cNvPr id="2" name="Title 1"/>
          <p:cNvSpPr>
            <a:spLocks noGrp="1"/>
          </p:cNvSpPr>
          <p:nvPr>
            <p:ph type="title"/>
          </p:nvPr>
        </p:nvSpPr>
        <p:spPr/>
        <p:txBody>
          <a:bodyPr/>
          <a:lstStyle/>
          <a:p>
            <a:r>
              <a:rPr lang="en-US" dirty="0"/>
              <a:t>Simple Linear Regression</a:t>
            </a:r>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67652" name="Equation" r:id="rId4" imgW="990600" imgH="203200" progId="Equation.DSMT4">
                  <p:embed/>
                </p:oleObj>
              </mc:Choice>
              <mc:Fallback>
                <p:oleObj name="Equation" r:id="rId4" imgW="990600" imgH="203200" progId="Equation.DSMT4">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a:t>Need a function that estimates y for a new x. </a:t>
            </a:r>
          </a:p>
          <a:p>
            <a:r>
              <a:rPr lang="en-US" dirty="0"/>
              <a:t>The simplest is a linear model.</a:t>
            </a:r>
          </a:p>
          <a:p>
            <a:endParaRPr lang="en-US" dirty="0"/>
          </a:p>
          <a:p>
            <a:endParaRPr lang="en-US" dirty="0"/>
          </a:p>
          <a:p>
            <a:r>
              <a:rPr lang="en-US" dirty="0">
                <a:solidFill>
                  <a:srgbClr val="FFFFFF"/>
                </a:solidFill>
              </a:rPr>
              <a:t>Could choose </a:t>
            </a:r>
            <a:r>
              <a:rPr lang="en-US" i="1" dirty="0">
                <a:solidFill>
                  <a:srgbClr val="FFFFFF"/>
                </a:solidFill>
              </a:rPr>
              <a:t>b</a:t>
            </a:r>
            <a:r>
              <a:rPr lang="en-US" i="1" baseline="-25000" dirty="0">
                <a:solidFill>
                  <a:srgbClr val="FFFFFF"/>
                </a:solidFill>
              </a:rPr>
              <a:t>0</a:t>
            </a:r>
            <a:r>
              <a:rPr lang="en-US" dirty="0">
                <a:solidFill>
                  <a:srgbClr val="FFFFFF"/>
                </a:solidFill>
              </a:rPr>
              <a:t> and </a:t>
            </a:r>
            <a:r>
              <a:rPr lang="en-US" i="1" dirty="0">
                <a:solidFill>
                  <a:srgbClr val="FFFFFF"/>
                </a:solidFill>
              </a:rPr>
              <a:t>b</a:t>
            </a:r>
            <a:r>
              <a:rPr lang="en-US" i="1" baseline="-25000" dirty="0">
                <a:solidFill>
                  <a:srgbClr val="FFFFFF"/>
                </a:solidFill>
              </a:rPr>
              <a:t>1</a:t>
            </a:r>
            <a:r>
              <a:rPr lang="en-US" dirty="0">
                <a:solidFill>
                  <a:srgbClr val="FFFFFF"/>
                </a:solidFill>
              </a:rPr>
              <a:t> to minimize the total error on the training set.</a:t>
            </a:r>
          </a:p>
          <a:p>
            <a:endParaRPr lang="en-US" i="1" dirty="0"/>
          </a:p>
          <a:p>
            <a:endParaRPr lang="en-US" i="1" dirty="0"/>
          </a:p>
          <a:p>
            <a:endParaRPr lang="en-US" i="1" dirty="0"/>
          </a:p>
          <a:p>
            <a:endParaRPr lang="en-US" i="1" dirty="0"/>
          </a:p>
          <a:p>
            <a:endParaRPr lang="en-US" i="1" dirty="0"/>
          </a:p>
          <a:p>
            <a:r>
              <a:rPr lang="en-US" dirty="0"/>
              <a:t> </a:t>
            </a:r>
            <a:endParaRPr lang="en-US" i="1" dirty="0"/>
          </a:p>
        </p:txBody>
      </p:sp>
      <p:sp>
        <p:nvSpPr>
          <p:cNvPr id="2" name="Title 1"/>
          <p:cNvSpPr>
            <a:spLocks noGrp="1"/>
          </p:cNvSpPr>
          <p:nvPr>
            <p:ph type="title"/>
          </p:nvPr>
        </p:nvSpPr>
        <p:spPr/>
        <p:txBody>
          <a:bodyPr/>
          <a:lstStyle/>
          <a:p>
            <a:r>
              <a:rPr lang="en-US" dirty="0"/>
              <a:t>Simple Linear Regression</a:t>
            </a:r>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75152" name="Equation" r:id="rId4" imgW="990600" imgH="203200" progId="Equation.DSMT4">
                  <p:embed/>
                </p:oleObj>
              </mc:Choice>
              <mc:Fallback>
                <p:oleObj name="Equation" r:id="rId4" imgW="990600" imgH="203200" progId="Equation.DSMT4">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TextBox 8"/>
          <p:cNvSpPr txBox="1"/>
          <p:nvPr/>
        </p:nvSpPr>
        <p:spPr>
          <a:xfrm>
            <a:off x="3657601" y="2558492"/>
            <a:ext cx="8534400" cy="954107"/>
          </a:xfrm>
          <a:prstGeom prst="rect">
            <a:avLst/>
          </a:prstGeom>
          <a:noFill/>
        </p:spPr>
        <p:txBody>
          <a:bodyPr wrap="square" rtlCol="0">
            <a:spAutoFit/>
          </a:bodyPr>
          <a:lstStyle/>
          <a:p>
            <a:endParaRPr lang="en-US" sz="2800" dirty="0"/>
          </a:p>
          <a:p>
            <a:r>
              <a:rPr lang="en-US" sz="2800" i="1" dirty="0">
                <a:latin typeface="Times"/>
                <a:cs typeface="Times"/>
              </a:rPr>
              <a:t>f(x) </a:t>
            </a:r>
            <a:r>
              <a:rPr lang="en-US" sz="2800" dirty="0">
                <a:latin typeface="Times"/>
                <a:cs typeface="Times"/>
              </a:rPr>
              <a:t>= 100K + 5K*Number of </a:t>
            </a:r>
            <a:r>
              <a:rPr lang="en-US" sz="2800" dirty="0" err="1">
                <a:latin typeface="Times"/>
                <a:cs typeface="Times"/>
              </a:rPr>
              <a:t>Businessweek</a:t>
            </a:r>
            <a:r>
              <a:rPr lang="en-US" sz="2800" dirty="0">
                <a:latin typeface="Times"/>
                <a:cs typeface="Times"/>
              </a:rPr>
              <a:t> clicks</a:t>
            </a:r>
            <a:r>
              <a:rPr lang="en-US" sz="2800" i="1" dirty="0">
                <a:latin typeface="Times"/>
                <a:cs typeface="Times"/>
              </a:rPr>
              <a:t>(x)</a:t>
            </a:r>
          </a:p>
        </p:txBody>
      </p:sp>
    </p:spTree>
    <p:extLst>
      <p:ext uri="{BB962C8B-B14F-4D97-AF65-F5344CB8AC3E}">
        <p14:creationId xmlns:p14="http://schemas.microsoft.com/office/powerpoint/2010/main" val="311484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a:t>Need a function that estimates y for a new x. </a:t>
            </a:r>
          </a:p>
          <a:p>
            <a:r>
              <a:rPr lang="en-US" dirty="0"/>
              <a:t>The simplest is a linear model.</a:t>
            </a:r>
          </a:p>
          <a:p>
            <a:endParaRPr lang="en-US" dirty="0"/>
          </a:p>
          <a:p>
            <a:endParaRPr lang="en-US" dirty="0"/>
          </a:p>
          <a:p>
            <a:r>
              <a:rPr lang="en-US" dirty="0">
                <a:solidFill>
                  <a:srgbClr val="FFFFFF"/>
                </a:solidFill>
              </a:rPr>
              <a:t>Could choose </a:t>
            </a:r>
            <a:r>
              <a:rPr lang="en-US" i="1" dirty="0">
                <a:solidFill>
                  <a:srgbClr val="FFFFFF"/>
                </a:solidFill>
              </a:rPr>
              <a:t>b</a:t>
            </a:r>
            <a:r>
              <a:rPr lang="en-US" i="1" baseline="-25000" dirty="0">
                <a:solidFill>
                  <a:srgbClr val="FFFFFF"/>
                </a:solidFill>
              </a:rPr>
              <a:t>0</a:t>
            </a:r>
            <a:r>
              <a:rPr lang="en-US" dirty="0">
                <a:solidFill>
                  <a:srgbClr val="FFFFFF"/>
                </a:solidFill>
              </a:rPr>
              <a:t> and </a:t>
            </a:r>
            <a:r>
              <a:rPr lang="en-US" i="1" dirty="0">
                <a:solidFill>
                  <a:srgbClr val="FFFFFF"/>
                </a:solidFill>
              </a:rPr>
              <a:t>b</a:t>
            </a:r>
            <a:r>
              <a:rPr lang="en-US" i="1" baseline="-25000" dirty="0">
                <a:solidFill>
                  <a:srgbClr val="FFFFFF"/>
                </a:solidFill>
              </a:rPr>
              <a:t>1</a:t>
            </a:r>
            <a:r>
              <a:rPr lang="en-US" dirty="0">
                <a:solidFill>
                  <a:srgbClr val="FFFFFF"/>
                </a:solidFill>
              </a:rPr>
              <a:t> to minimize the total error on the training set.</a:t>
            </a:r>
          </a:p>
          <a:p>
            <a:endParaRPr lang="en-US" i="1" dirty="0"/>
          </a:p>
          <a:p>
            <a:endParaRPr lang="en-US" i="1" dirty="0"/>
          </a:p>
          <a:p>
            <a:endParaRPr lang="en-US" i="1" dirty="0"/>
          </a:p>
          <a:p>
            <a:endParaRPr lang="en-US" i="1" dirty="0"/>
          </a:p>
          <a:p>
            <a:endParaRPr lang="en-US" i="1" dirty="0"/>
          </a:p>
          <a:p>
            <a:r>
              <a:rPr lang="en-US" dirty="0"/>
              <a:t> </a:t>
            </a:r>
            <a:endParaRPr lang="en-US" i="1" dirty="0"/>
          </a:p>
        </p:txBody>
      </p:sp>
      <p:sp>
        <p:nvSpPr>
          <p:cNvPr id="2" name="Title 1"/>
          <p:cNvSpPr>
            <a:spLocks noGrp="1"/>
          </p:cNvSpPr>
          <p:nvPr>
            <p:ph type="title"/>
          </p:nvPr>
        </p:nvSpPr>
        <p:spPr/>
        <p:txBody>
          <a:bodyPr/>
          <a:lstStyle/>
          <a:p>
            <a:r>
              <a:rPr lang="en-US" dirty="0"/>
              <a:t>Simple Linear Regression</a:t>
            </a:r>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76175" name="Equation" r:id="rId4" imgW="990600" imgH="203200" progId="Equation.DSMT4">
                  <p:embed/>
                </p:oleObj>
              </mc:Choice>
              <mc:Fallback>
                <p:oleObj name="Equation" r:id="rId4" imgW="990600" imgH="20320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0014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a:t>Need a function that estimates y for a new x. </a:t>
            </a:r>
          </a:p>
          <a:p>
            <a:r>
              <a:rPr lang="en-US" dirty="0"/>
              <a:t>The simplest is a linear model.</a:t>
            </a:r>
          </a:p>
          <a:p>
            <a:endParaRPr lang="en-US" dirty="0"/>
          </a:p>
          <a:p>
            <a:endParaRPr lang="en-US" dirty="0"/>
          </a:p>
          <a:p>
            <a:pPr>
              <a:buNone/>
            </a:pPr>
            <a:endParaRPr lang="en-US" i="1" dirty="0"/>
          </a:p>
          <a:p>
            <a:endParaRPr lang="en-US" i="1" dirty="0"/>
          </a:p>
          <a:p>
            <a:endParaRPr lang="en-US" i="1" dirty="0"/>
          </a:p>
          <a:p>
            <a:endParaRPr lang="en-US" i="1" dirty="0"/>
          </a:p>
          <a:p>
            <a:endParaRPr lang="en-US" i="1" dirty="0"/>
          </a:p>
          <a:p>
            <a:r>
              <a:rPr lang="en-US" dirty="0"/>
              <a:t> </a:t>
            </a:r>
            <a:endParaRPr lang="en-US" i="1" dirty="0"/>
          </a:p>
        </p:txBody>
      </p:sp>
      <p:sp>
        <p:nvSpPr>
          <p:cNvPr id="2" name="Title 1"/>
          <p:cNvSpPr>
            <a:spLocks noGrp="1"/>
          </p:cNvSpPr>
          <p:nvPr>
            <p:ph type="title"/>
          </p:nvPr>
        </p:nvSpPr>
        <p:spPr/>
        <p:txBody>
          <a:bodyPr/>
          <a:lstStyle/>
          <a:p>
            <a:r>
              <a:rPr lang="en-US" dirty="0"/>
              <a:t>Simple Linear Regression</a:t>
            </a:r>
          </a:p>
        </p:txBody>
      </p:sp>
      <p:graphicFrame>
        <p:nvGraphicFramePr>
          <p:cNvPr id="59394" name="Object 2"/>
          <p:cNvGraphicFramePr>
            <a:graphicFrameLocks noChangeAspect="1"/>
          </p:cNvGraphicFramePr>
          <p:nvPr/>
        </p:nvGraphicFramePr>
        <p:xfrm>
          <a:off x="3159124" y="4841346"/>
          <a:ext cx="4370740" cy="1254654"/>
        </p:xfrm>
        <a:graphic>
          <a:graphicData uri="http://schemas.openxmlformats.org/presentationml/2006/ole">
            <mc:AlternateContent xmlns:mc="http://schemas.openxmlformats.org/markup-compatibility/2006">
              <mc:Choice xmlns:v="urn:schemas-microsoft-com:vml" Requires="v">
                <p:oleObj spid="_x0000_s193601" name="Equation" r:id="rId4" imgW="1549400" imgH="444500" progId="Equation.DSMT4">
                  <p:embed/>
                </p:oleObj>
              </mc:Choice>
              <mc:Fallback>
                <p:oleObj name="Equation" r:id="rId4" imgW="1549400" imgH="4445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24" y="4841346"/>
                        <a:ext cx="4370740" cy="12546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93602" name="Equation" r:id="rId6" imgW="990600" imgH="203200" progId="Equation.DSMT4">
                  <p:embed/>
                </p:oleObj>
              </mc:Choice>
              <mc:Fallback>
                <p:oleObj name="Equation" r:id="rId6" imgW="990600" imgH="203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a:t>Need a function that estimates y for a new x. </a:t>
            </a:r>
          </a:p>
          <a:p>
            <a:r>
              <a:rPr lang="en-US" dirty="0"/>
              <a:t>The simplest is a linear model.</a:t>
            </a:r>
          </a:p>
          <a:p>
            <a:endParaRPr lang="en-US" dirty="0"/>
          </a:p>
          <a:p>
            <a:endParaRPr lang="en-US" dirty="0"/>
          </a:p>
          <a:p>
            <a:r>
              <a:rPr lang="en-US" dirty="0"/>
              <a:t>Could choose </a:t>
            </a:r>
            <a:r>
              <a:rPr lang="en-US" i="1" dirty="0">
                <a:latin typeface="Times"/>
                <a:cs typeface="Times"/>
              </a:rPr>
              <a:t>b</a:t>
            </a:r>
            <a:r>
              <a:rPr lang="en-US" i="1" baseline="-25000" dirty="0">
                <a:latin typeface="Times"/>
                <a:cs typeface="Times"/>
              </a:rPr>
              <a:t>0</a:t>
            </a:r>
            <a:r>
              <a:rPr lang="en-US" dirty="0"/>
              <a:t> and </a:t>
            </a:r>
            <a:r>
              <a:rPr lang="en-US" i="1" dirty="0">
                <a:latin typeface="Times"/>
                <a:cs typeface="Times"/>
              </a:rPr>
              <a:t>b</a:t>
            </a:r>
            <a:r>
              <a:rPr lang="en-US" i="1" baseline="-25000" dirty="0">
                <a:latin typeface="Times"/>
                <a:cs typeface="Times"/>
              </a:rPr>
              <a:t>1</a:t>
            </a:r>
            <a:r>
              <a:rPr lang="en-US" dirty="0"/>
              <a:t> to minimize the total error on the training set.</a:t>
            </a:r>
          </a:p>
          <a:p>
            <a:endParaRPr lang="en-US" i="1" dirty="0"/>
          </a:p>
          <a:p>
            <a:endParaRPr lang="en-US" i="1" dirty="0"/>
          </a:p>
          <a:p>
            <a:endParaRPr lang="en-US" i="1" dirty="0"/>
          </a:p>
          <a:p>
            <a:endParaRPr lang="en-US" i="1" dirty="0"/>
          </a:p>
          <a:p>
            <a:endParaRPr lang="en-US" i="1" dirty="0"/>
          </a:p>
          <a:p>
            <a:r>
              <a:rPr lang="en-US" dirty="0"/>
              <a:t> </a:t>
            </a:r>
            <a:endParaRPr lang="en-US" i="1" dirty="0"/>
          </a:p>
        </p:txBody>
      </p:sp>
      <p:sp>
        <p:nvSpPr>
          <p:cNvPr id="2" name="Title 1"/>
          <p:cNvSpPr>
            <a:spLocks noGrp="1"/>
          </p:cNvSpPr>
          <p:nvPr>
            <p:ph type="title"/>
          </p:nvPr>
        </p:nvSpPr>
        <p:spPr/>
        <p:txBody>
          <a:bodyPr/>
          <a:lstStyle/>
          <a:p>
            <a:r>
              <a:rPr lang="en-US" dirty="0"/>
              <a:t>Simple Linear Regression</a:t>
            </a:r>
          </a:p>
        </p:txBody>
      </p:sp>
      <p:graphicFrame>
        <p:nvGraphicFramePr>
          <p:cNvPr id="59394" name="Object 2"/>
          <p:cNvGraphicFramePr>
            <a:graphicFrameLocks noChangeAspect="1"/>
          </p:cNvGraphicFramePr>
          <p:nvPr/>
        </p:nvGraphicFramePr>
        <p:xfrm>
          <a:off x="3159124" y="4841346"/>
          <a:ext cx="4370740" cy="1254654"/>
        </p:xfrm>
        <a:graphic>
          <a:graphicData uri="http://schemas.openxmlformats.org/presentationml/2006/ole">
            <mc:AlternateContent xmlns:mc="http://schemas.openxmlformats.org/markup-compatibility/2006">
              <mc:Choice xmlns:v="urn:schemas-microsoft-com:vml" Requires="v">
                <p:oleObj spid="_x0000_s286785" name="Equation" r:id="rId4" imgW="1549400" imgH="444500" progId="Equation.DSMT4">
                  <p:embed/>
                </p:oleObj>
              </mc:Choice>
              <mc:Fallback>
                <p:oleObj name="Equation" r:id="rId4" imgW="1549400" imgH="4445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24" y="4841346"/>
                        <a:ext cx="4370740" cy="12546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286786" name="Equation" r:id="rId6" imgW="990600" imgH="203200" progId="Equation.DSMT4">
                  <p:embed/>
                </p:oleObj>
              </mc:Choice>
              <mc:Fallback>
                <p:oleObj name="Equation" r:id="rId6" imgW="990600" imgH="203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a:t>Need a function that estimates y for a new x. </a:t>
            </a:r>
          </a:p>
          <a:p>
            <a:r>
              <a:rPr lang="en-US" dirty="0"/>
              <a:t>The simplest is a linear model.</a:t>
            </a:r>
          </a:p>
          <a:p>
            <a:endParaRPr lang="en-US" dirty="0"/>
          </a:p>
          <a:p>
            <a:endParaRPr lang="en-US" dirty="0">
              <a:solidFill>
                <a:schemeClr val="bg1"/>
              </a:solidFill>
            </a:endParaRPr>
          </a:p>
          <a:p>
            <a:r>
              <a:rPr lang="en-US" dirty="0">
                <a:solidFill>
                  <a:schemeClr val="bg1"/>
                </a:solidFill>
              </a:rPr>
              <a:t>Could choose </a:t>
            </a:r>
            <a:r>
              <a:rPr lang="en-US" i="1" dirty="0">
                <a:solidFill>
                  <a:schemeClr val="bg1"/>
                </a:solidFill>
              </a:rPr>
              <a:t>b</a:t>
            </a:r>
            <a:r>
              <a:rPr lang="en-US" i="1" baseline="-25000" dirty="0">
                <a:solidFill>
                  <a:schemeClr val="bg1"/>
                </a:solidFill>
              </a:rPr>
              <a:t>0</a:t>
            </a:r>
            <a:r>
              <a:rPr lang="en-US" dirty="0">
                <a:solidFill>
                  <a:schemeClr val="bg1"/>
                </a:solidFill>
              </a:rPr>
              <a:t> and </a:t>
            </a:r>
            <a:r>
              <a:rPr lang="en-US" i="1" dirty="0">
                <a:solidFill>
                  <a:schemeClr val="bg1"/>
                </a:solidFill>
              </a:rPr>
              <a:t>b</a:t>
            </a:r>
            <a:r>
              <a:rPr lang="en-US" i="1" baseline="-25000" dirty="0">
                <a:solidFill>
                  <a:schemeClr val="bg1"/>
                </a:solidFill>
              </a:rPr>
              <a:t>1</a:t>
            </a:r>
            <a:r>
              <a:rPr lang="en-US" dirty="0">
                <a:solidFill>
                  <a:schemeClr val="bg1"/>
                </a:solidFill>
              </a:rPr>
              <a:t> to minimize the total error on the training set.</a:t>
            </a:r>
          </a:p>
          <a:p>
            <a:endParaRPr lang="en-US" i="1" dirty="0"/>
          </a:p>
          <a:p>
            <a:endParaRPr lang="en-US" i="1" dirty="0"/>
          </a:p>
          <a:p>
            <a:endParaRPr lang="en-US" i="1" dirty="0"/>
          </a:p>
          <a:p>
            <a:endParaRPr lang="en-US" i="1" dirty="0"/>
          </a:p>
          <a:p>
            <a:endParaRPr lang="en-US" i="1" dirty="0"/>
          </a:p>
          <a:p>
            <a:r>
              <a:rPr lang="en-US" dirty="0"/>
              <a:t> </a:t>
            </a:r>
            <a:endParaRPr lang="en-US" i="1" dirty="0"/>
          </a:p>
        </p:txBody>
      </p:sp>
      <p:sp>
        <p:nvSpPr>
          <p:cNvPr id="2" name="Title 1"/>
          <p:cNvSpPr>
            <a:spLocks noGrp="1"/>
          </p:cNvSpPr>
          <p:nvPr>
            <p:ph type="title"/>
          </p:nvPr>
        </p:nvSpPr>
        <p:spPr/>
        <p:txBody>
          <a:bodyPr/>
          <a:lstStyle/>
          <a:p>
            <a:r>
              <a:rPr lang="en-US" dirty="0"/>
              <a:t>Simple Linear Regression</a:t>
            </a:r>
          </a:p>
        </p:txBody>
      </p:sp>
      <p:graphicFrame>
        <p:nvGraphicFramePr>
          <p:cNvPr id="59396" name="Object 4"/>
          <p:cNvGraphicFramePr>
            <a:graphicFrameLocks noChangeAspect="1"/>
          </p:cNvGraphicFramePr>
          <p:nvPr/>
        </p:nvGraphicFramePr>
        <p:xfrm>
          <a:off x="1500717" y="2538413"/>
          <a:ext cx="2896252" cy="594254"/>
        </p:xfrm>
        <a:graphic>
          <a:graphicData uri="http://schemas.openxmlformats.org/presentationml/2006/ole">
            <mc:AlternateContent xmlns:mc="http://schemas.openxmlformats.org/markup-compatibility/2006">
              <mc:Choice xmlns:v="urn:schemas-microsoft-com:vml" Requires="v">
                <p:oleObj spid="_x0000_s88173" name="Equation" r:id="rId4" imgW="990600" imgH="203200" progId="Equation.DSMT4">
                  <p:embed/>
                </p:oleObj>
              </mc:Choice>
              <mc:Fallback>
                <p:oleObj name="Equation" r:id="rId4" imgW="990600" imgH="203200" progId="Equation.DSMT4">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717" y="2538413"/>
                        <a:ext cx="2896252" cy="5942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9" name="Straight Arrow Connector 8"/>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2" name="TextBox 11"/>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13" name="TextBox 12"/>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14" name="TextBox 13"/>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15" name="TextBox 14"/>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6" name="TextBox 15"/>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17" name="TextBox 16"/>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19" name="Oval 1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6265333"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88067" name="Object 3"/>
          <p:cNvGraphicFramePr>
            <a:graphicFrameLocks noChangeAspect="1"/>
          </p:cNvGraphicFramePr>
          <p:nvPr/>
        </p:nvGraphicFramePr>
        <p:xfrm>
          <a:off x="220134" y="3299951"/>
          <a:ext cx="5266267" cy="525924"/>
        </p:xfrm>
        <a:graphic>
          <a:graphicData uri="http://schemas.openxmlformats.org/presentationml/2006/ole">
            <mc:AlternateContent xmlns:mc="http://schemas.openxmlformats.org/markup-compatibility/2006">
              <mc:Choice xmlns:v="urn:schemas-microsoft-com:vml" Requires="v">
                <p:oleObj spid="_x0000_s88174" name="Equation" r:id="rId6" imgW="2032000" imgH="203200" progId="Equation.DSMT4">
                  <p:embed/>
                </p:oleObj>
              </mc:Choice>
              <mc:Fallback>
                <p:oleObj name="Equation" r:id="rId6" imgW="2032000" imgH="203200" progId="Equation.DSMT4">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34" y="3299951"/>
                        <a:ext cx="5266267" cy="52592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a:t>Need a function that estimates y for a new x. </a:t>
            </a:r>
          </a:p>
          <a:p>
            <a:r>
              <a:rPr lang="en-US" dirty="0"/>
              <a:t>The simplest is a linear model.</a:t>
            </a:r>
          </a:p>
          <a:p>
            <a:endParaRPr lang="en-US" dirty="0"/>
          </a:p>
          <a:p>
            <a:endParaRPr lang="en-US" dirty="0">
              <a:solidFill>
                <a:schemeClr val="bg1"/>
              </a:solidFill>
            </a:endParaRPr>
          </a:p>
          <a:p>
            <a:r>
              <a:rPr lang="en-US" dirty="0">
                <a:solidFill>
                  <a:schemeClr val="bg1"/>
                </a:solidFill>
              </a:rPr>
              <a:t>Could choose </a:t>
            </a:r>
            <a:r>
              <a:rPr lang="en-US" i="1" dirty="0">
                <a:solidFill>
                  <a:schemeClr val="bg1"/>
                </a:solidFill>
              </a:rPr>
              <a:t>b</a:t>
            </a:r>
            <a:r>
              <a:rPr lang="en-US" i="1" baseline="-25000" dirty="0">
                <a:solidFill>
                  <a:schemeClr val="bg1"/>
                </a:solidFill>
              </a:rPr>
              <a:t>0</a:t>
            </a:r>
            <a:r>
              <a:rPr lang="en-US" dirty="0">
                <a:solidFill>
                  <a:schemeClr val="bg1"/>
                </a:solidFill>
              </a:rPr>
              <a:t> and </a:t>
            </a:r>
            <a:r>
              <a:rPr lang="en-US" i="1" dirty="0">
                <a:solidFill>
                  <a:schemeClr val="bg1"/>
                </a:solidFill>
              </a:rPr>
              <a:t>b</a:t>
            </a:r>
            <a:r>
              <a:rPr lang="en-US" i="1" baseline="-25000" dirty="0">
                <a:solidFill>
                  <a:schemeClr val="bg1"/>
                </a:solidFill>
              </a:rPr>
              <a:t>1</a:t>
            </a:r>
            <a:r>
              <a:rPr lang="en-US" dirty="0">
                <a:solidFill>
                  <a:schemeClr val="bg1"/>
                </a:solidFill>
              </a:rPr>
              <a:t> to minimize the total error on the training set.</a:t>
            </a:r>
          </a:p>
          <a:p>
            <a:endParaRPr lang="en-US" i="1" dirty="0"/>
          </a:p>
          <a:p>
            <a:endParaRPr lang="en-US" i="1" dirty="0"/>
          </a:p>
          <a:p>
            <a:endParaRPr lang="en-US" i="1" dirty="0"/>
          </a:p>
          <a:p>
            <a:endParaRPr lang="en-US" i="1" dirty="0"/>
          </a:p>
          <a:p>
            <a:endParaRPr lang="en-US" i="1" dirty="0"/>
          </a:p>
          <a:p>
            <a:r>
              <a:rPr lang="en-US" dirty="0"/>
              <a:t> </a:t>
            </a:r>
            <a:endParaRPr lang="en-US" i="1" dirty="0"/>
          </a:p>
        </p:txBody>
      </p:sp>
      <p:sp>
        <p:nvSpPr>
          <p:cNvPr id="2" name="Title 1"/>
          <p:cNvSpPr>
            <a:spLocks noGrp="1"/>
          </p:cNvSpPr>
          <p:nvPr>
            <p:ph type="title"/>
          </p:nvPr>
        </p:nvSpPr>
        <p:spPr/>
        <p:txBody>
          <a:bodyPr/>
          <a:lstStyle/>
          <a:p>
            <a:r>
              <a:rPr lang="en-US" dirty="0"/>
              <a:t>Simple Linear Regression</a:t>
            </a:r>
          </a:p>
        </p:txBody>
      </p:sp>
      <p:graphicFrame>
        <p:nvGraphicFramePr>
          <p:cNvPr id="59396" name="Object 4"/>
          <p:cNvGraphicFramePr>
            <a:graphicFrameLocks noChangeAspect="1"/>
          </p:cNvGraphicFramePr>
          <p:nvPr/>
        </p:nvGraphicFramePr>
        <p:xfrm>
          <a:off x="1500717" y="2538413"/>
          <a:ext cx="2896252" cy="594254"/>
        </p:xfrm>
        <a:graphic>
          <a:graphicData uri="http://schemas.openxmlformats.org/presentationml/2006/ole">
            <mc:AlternateContent xmlns:mc="http://schemas.openxmlformats.org/markup-compatibility/2006">
              <mc:Choice xmlns:v="urn:schemas-microsoft-com:vml" Requires="v">
                <p:oleObj spid="_x0000_s84076" name="Equation" r:id="rId4" imgW="990600" imgH="203200" progId="Equation.DSMT4">
                  <p:embed/>
                </p:oleObj>
              </mc:Choice>
              <mc:Fallback>
                <p:oleObj name="Equation" r:id="rId4" imgW="990600" imgH="203200" progId="Equation.DSMT4">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717" y="2538413"/>
                        <a:ext cx="2896252" cy="5942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9" name="Straight Arrow Connector 8"/>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2" name="TextBox 11"/>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13" name="TextBox 12"/>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14" name="TextBox 13"/>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15" name="TextBox 14"/>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6" name="TextBox 15"/>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17" name="TextBox 16"/>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19" name="Oval 1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265333"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83972" name="Object 4"/>
          <p:cNvGraphicFramePr>
            <a:graphicFrameLocks noChangeAspect="1"/>
          </p:cNvGraphicFramePr>
          <p:nvPr/>
        </p:nvGraphicFramePr>
        <p:xfrm>
          <a:off x="220663" y="3300413"/>
          <a:ext cx="5265737" cy="525462"/>
        </p:xfrm>
        <a:graphic>
          <a:graphicData uri="http://schemas.openxmlformats.org/presentationml/2006/ole">
            <mc:AlternateContent xmlns:mc="http://schemas.openxmlformats.org/markup-compatibility/2006">
              <mc:Choice xmlns:v="urn:schemas-microsoft-com:vml" Requires="v">
                <p:oleObj spid="_x0000_s84077" name="Equation" r:id="rId6" imgW="2032000" imgH="203200" progId="Equation.DSMT4">
                  <p:embed/>
                </p:oleObj>
              </mc:Choice>
              <mc:Fallback>
                <p:oleObj name="Equation" r:id="rId6" imgW="2032000" imgH="203200" progId="Equation.DSMT4">
                  <p:embed/>
                  <p:pic>
                    <p:nvPicPr>
                      <p:cNvPr id="0"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663" y="3300413"/>
                        <a:ext cx="5265737" cy="5254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Recap of Regression</a:t>
            </a:r>
          </a:p>
        </p:txBody>
      </p:sp>
    </p:spTree>
    <p:extLst>
      <p:ext uri="{BB962C8B-B14F-4D97-AF65-F5344CB8AC3E}">
        <p14:creationId xmlns:p14="http://schemas.microsoft.com/office/powerpoint/2010/main" val="3227526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a:t>Need a function that estimates y for a new x. </a:t>
            </a:r>
          </a:p>
          <a:p>
            <a:r>
              <a:rPr lang="en-US" dirty="0"/>
              <a:t>The simplest is a linear model.</a:t>
            </a:r>
          </a:p>
          <a:p>
            <a:endParaRPr lang="en-US" dirty="0"/>
          </a:p>
          <a:p>
            <a:endParaRPr lang="en-US" dirty="0"/>
          </a:p>
          <a:p>
            <a:r>
              <a:rPr lang="en-US" dirty="0"/>
              <a:t>Could choose </a:t>
            </a:r>
            <a:r>
              <a:rPr lang="en-US" i="1" dirty="0">
                <a:latin typeface="Times"/>
                <a:cs typeface="Times"/>
              </a:rPr>
              <a:t>b</a:t>
            </a:r>
            <a:r>
              <a:rPr lang="en-US" i="1" baseline="-25000" dirty="0">
                <a:latin typeface="Times"/>
                <a:cs typeface="Times"/>
              </a:rPr>
              <a:t>0</a:t>
            </a:r>
            <a:r>
              <a:rPr lang="en-US" dirty="0"/>
              <a:t> and </a:t>
            </a:r>
            <a:r>
              <a:rPr lang="en-US" i="1" dirty="0">
                <a:latin typeface="Times"/>
                <a:cs typeface="Times"/>
              </a:rPr>
              <a:t>b</a:t>
            </a:r>
            <a:r>
              <a:rPr lang="en-US" i="1" baseline="-25000" dirty="0">
                <a:latin typeface="Times"/>
                <a:cs typeface="Times"/>
              </a:rPr>
              <a:t>1</a:t>
            </a:r>
            <a:r>
              <a:rPr lang="en-US" dirty="0"/>
              <a:t> to minimize the total error on the training set.</a:t>
            </a:r>
          </a:p>
          <a:p>
            <a:endParaRPr lang="en-US" i="1" dirty="0"/>
          </a:p>
          <a:p>
            <a:endParaRPr lang="en-US" i="1" dirty="0"/>
          </a:p>
          <a:p>
            <a:endParaRPr lang="en-US" i="1" dirty="0"/>
          </a:p>
          <a:p>
            <a:endParaRPr lang="en-US" i="1" dirty="0"/>
          </a:p>
          <a:p>
            <a:endParaRPr lang="en-US" i="1" dirty="0"/>
          </a:p>
          <a:p>
            <a:r>
              <a:rPr lang="en-US" dirty="0"/>
              <a:t> </a:t>
            </a:r>
            <a:endParaRPr lang="en-US" i="1" dirty="0"/>
          </a:p>
        </p:txBody>
      </p:sp>
      <p:sp>
        <p:nvSpPr>
          <p:cNvPr id="2" name="Title 1"/>
          <p:cNvSpPr>
            <a:spLocks noGrp="1"/>
          </p:cNvSpPr>
          <p:nvPr>
            <p:ph type="title"/>
          </p:nvPr>
        </p:nvSpPr>
        <p:spPr/>
        <p:txBody>
          <a:bodyPr/>
          <a:lstStyle/>
          <a:p>
            <a:r>
              <a:rPr lang="en-US" dirty="0"/>
              <a:t>Simple Linear Regression</a:t>
            </a:r>
          </a:p>
        </p:txBody>
      </p:sp>
      <p:graphicFrame>
        <p:nvGraphicFramePr>
          <p:cNvPr id="59394" name="Object 2"/>
          <p:cNvGraphicFramePr>
            <a:graphicFrameLocks noChangeAspect="1"/>
          </p:cNvGraphicFramePr>
          <p:nvPr/>
        </p:nvGraphicFramePr>
        <p:xfrm>
          <a:off x="3159124" y="4841346"/>
          <a:ext cx="4370740" cy="1254654"/>
        </p:xfrm>
        <a:graphic>
          <a:graphicData uri="http://schemas.openxmlformats.org/presentationml/2006/ole">
            <mc:AlternateContent xmlns:mc="http://schemas.openxmlformats.org/markup-compatibility/2006">
              <mc:Choice xmlns:v="urn:schemas-microsoft-com:vml" Requires="v">
                <p:oleObj spid="_x0000_s317492" name="Equation" r:id="rId4" imgW="1549400" imgH="444500" progId="Equation.DSMT4">
                  <p:embed/>
                </p:oleObj>
              </mc:Choice>
              <mc:Fallback>
                <p:oleObj name="Equation" r:id="rId4" imgW="1549400" imgH="444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24" y="4841346"/>
                        <a:ext cx="4370740" cy="12546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317493" name="Equation" r:id="rId6" imgW="990600" imgH="203200" progId="Equation.DSMT4">
                  <p:embed/>
                </p:oleObj>
              </mc:Choice>
              <mc:Fallback>
                <p:oleObj name="Equation" r:id="rId6" imgW="9906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7891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Multiple Linear Regression</a:t>
            </a:r>
          </a:p>
        </p:txBody>
      </p:sp>
    </p:spTree>
    <p:extLst>
      <p:ext uri="{BB962C8B-B14F-4D97-AF65-F5344CB8AC3E}">
        <p14:creationId xmlns:p14="http://schemas.microsoft.com/office/powerpoint/2010/main" val="716484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18" name="Straight Connector 17"/>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3" name="Up Arrow 22"/>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609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966" y="576237"/>
            <a:ext cx="11317277" cy="4524315"/>
          </a:xfrm>
          <a:prstGeom prst="rect">
            <a:avLst/>
          </a:prstGeom>
          <a:noFill/>
        </p:spPr>
        <p:txBody>
          <a:bodyPr wrap="square" rtlCol="0">
            <a:spAutoFit/>
          </a:bodyPr>
          <a:lstStyle/>
          <a:p>
            <a:r>
              <a:rPr lang="en-US" sz="3200" dirty="0"/>
              <a:t>Estimated income:</a:t>
            </a:r>
          </a:p>
          <a:p>
            <a:endParaRPr lang="en-US" sz="3200" dirty="0"/>
          </a:p>
          <a:p>
            <a:r>
              <a:rPr lang="en-US" sz="3200" dirty="0"/>
              <a:t>f(x) = 3*Number of visits to upscale furniture websites </a:t>
            </a:r>
          </a:p>
          <a:p>
            <a:r>
              <a:rPr lang="en-US" sz="3200" dirty="0"/>
              <a:t>        +10*Number of Businessweek clicks</a:t>
            </a:r>
          </a:p>
          <a:p>
            <a:r>
              <a:rPr lang="en-US" sz="3200" dirty="0"/>
              <a:t>        +100*Number of distinct people emailed per day</a:t>
            </a:r>
          </a:p>
          <a:p>
            <a:r>
              <a:rPr lang="en-US" sz="3200" dirty="0"/>
              <a:t>        +2*Number of purchases of over 5K within the last month</a:t>
            </a:r>
          </a:p>
          <a:p>
            <a:r>
              <a:rPr lang="en-US" sz="3200" dirty="0"/>
              <a:t>        +10*Number of visits to airlines</a:t>
            </a:r>
          </a:p>
          <a:p>
            <a:endParaRPr lang="en-US" sz="3200" dirty="0"/>
          </a:p>
          <a:p>
            <a:r>
              <a:rPr lang="en-US" sz="3200" dirty="0"/>
              <a:t>But f(x) could be much more complicated</a:t>
            </a:r>
          </a:p>
        </p:txBody>
      </p:sp>
    </p:spTree>
    <p:extLst>
      <p:ext uri="{BB962C8B-B14F-4D97-AF65-F5344CB8AC3E}">
        <p14:creationId xmlns:p14="http://schemas.microsoft.com/office/powerpoint/2010/main" val="957151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966" y="576237"/>
            <a:ext cx="11317277" cy="4524315"/>
          </a:xfrm>
          <a:prstGeom prst="rect">
            <a:avLst/>
          </a:prstGeom>
          <a:noFill/>
        </p:spPr>
        <p:txBody>
          <a:bodyPr wrap="square" rtlCol="0">
            <a:spAutoFit/>
          </a:bodyPr>
          <a:lstStyle/>
          <a:p>
            <a:r>
              <a:rPr lang="en-US" sz="3200" dirty="0"/>
              <a:t>Estimated income:</a:t>
            </a:r>
          </a:p>
          <a:p>
            <a:endParaRPr lang="en-US" sz="3200" dirty="0"/>
          </a:p>
          <a:p>
            <a:r>
              <a:rPr lang="en-US" sz="3200" dirty="0"/>
              <a:t>f(x) = 3*Number of visits to upscale furniture websites </a:t>
            </a:r>
          </a:p>
          <a:p>
            <a:r>
              <a:rPr lang="en-US" sz="3200" dirty="0"/>
              <a:t>        +10*Number of Businessweek clicks</a:t>
            </a:r>
          </a:p>
          <a:p>
            <a:r>
              <a:rPr lang="en-US" sz="3200" dirty="0"/>
              <a:t>        +100*Number of distinct people emailed per day</a:t>
            </a:r>
          </a:p>
          <a:p>
            <a:r>
              <a:rPr lang="en-US" sz="3200" dirty="0"/>
              <a:t>        +2*Number of purchases of over 5K within the last month</a:t>
            </a:r>
          </a:p>
          <a:p>
            <a:r>
              <a:rPr lang="en-US" sz="3200" dirty="0"/>
              <a:t>        +10*Number of visits to airlines</a:t>
            </a:r>
          </a:p>
          <a:p>
            <a:endParaRPr lang="en-US" sz="3200" dirty="0"/>
          </a:p>
          <a:p>
            <a:r>
              <a:rPr lang="en-US" sz="3200" dirty="0"/>
              <a:t>But f(x) could be much more complicated</a:t>
            </a:r>
          </a:p>
        </p:txBody>
      </p:sp>
      <p:graphicFrame>
        <p:nvGraphicFramePr>
          <p:cNvPr id="3" name="Object 2"/>
          <p:cNvGraphicFramePr>
            <a:graphicFrameLocks noChangeAspect="1"/>
          </p:cNvGraphicFramePr>
          <p:nvPr>
            <p:extLst>
              <p:ext uri="{D42A27DB-BD31-4B8C-83A1-F6EECF244321}">
                <p14:modId xmlns:p14="http://schemas.microsoft.com/office/powerpoint/2010/main" val="2789024133"/>
              </p:ext>
            </p:extLst>
          </p:nvPr>
        </p:nvGraphicFramePr>
        <p:xfrm>
          <a:off x="1486455" y="5307225"/>
          <a:ext cx="8596739" cy="962546"/>
        </p:xfrm>
        <a:graphic>
          <a:graphicData uri="http://schemas.openxmlformats.org/presentationml/2006/ole">
            <mc:AlternateContent xmlns:mc="http://schemas.openxmlformats.org/markup-compatibility/2006">
              <mc:Choice xmlns:v="urn:schemas-microsoft-com:vml" Requires="v">
                <p:oleObj spid="_x0000_s1052" name="Equation" r:id="rId4" imgW="1930400" imgH="215900" progId="Equation.DSMT4">
                  <p:embed/>
                </p:oleObj>
              </mc:Choice>
              <mc:Fallback>
                <p:oleObj name="Equation" r:id="rId4" imgW="1930400" imgH="215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455" y="5307225"/>
                        <a:ext cx="8596739" cy="962546"/>
                      </a:xfrm>
                      <a:prstGeom prst="rect">
                        <a:avLst/>
                      </a:prstGeom>
                      <a:noFill/>
                      <a:extLst/>
                    </p:spPr>
                  </p:pic>
                </p:oleObj>
              </mc:Fallback>
            </mc:AlternateContent>
          </a:graphicData>
        </a:graphic>
      </p:graphicFrame>
    </p:spTree>
    <p:extLst>
      <p:ext uri="{BB962C8B-B14F-4D97-AF65-F5344CB8AC3E}">
        <p14:creationId xmlns:p14="http://schemas.microsoft.com/office/powerpoint/2010/main" val="3120235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133" y="3402068"/>
            <a:ext cx="11701598" cy="29257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Content Placeholder 2"/>
          <p:cNvSpPr>
            <a:spLocks noGrp="1"/>
          </p:cNvSpPr>
          <p:nvPr>
            <p:ph sz="quarter" idx="10"/>
          </p:nvPr>
        </p:nvSpPr>
        <p:spPr>
          <a:xfrm>
            <a:off x="337079" y="950782"/>
            <a:ext cx="11545940" cy="5290388"/>
          </a:xfrm>
        </p:spPr>
        <p:txBody>
          <a:bodyPr/>
          <a:lstStyle/>
          <a:p>
            <a:r>
              <a:rPr lang="en-US" dirty="0"/>
              <a:t>Linear model:</a:t>
            </a:r>
          </a:p>
          <a:p>
            <a:endParaRPr lang="en-US" dirty="0"/>
          </a:p>
          <a:p>
            <a:endParaRPr lang="en-US" dirty="0"/>
          </a:p>
          <a:p>
            <a:endParaRPr lang="en-US" dirty="0"/>
          </a:p>
          <a:p>
            <a:r>
              <a:rPr lang="en-US" dirty="0"/>
              <a:t>Method of Least Squares: Choose coefficients to minimize:</a:t>
            </a:r>
          </a:p>
          <a:p>
            <a:endParaRPr lang="en-US" dirty="0"/>
          </a:p>
          <a:p>
            <a:endParaRPr lang="en-US" dirty="0"/>
          </a:p>
          <a:p>
            <a:endParaRPr lang="en-US" i="1" dirty="0"/>
          </a:p>
          <a:p>
            <a:endParaRPr lang="en-US" i="1" dirty="0"/>
          </a:p>
          <a:p>
            <a:endParaRPr lang="en-US" i="1" dirty="0"/>
          </a:p>
          <a:p>
            <a:endParaRPr lang="en-US" i="1" dirty="0"/>
          </a:p>
          <a:p>
            <a:endParaRPr lang="en-US" i="1" dirty="0"/>
          </a:p>
          <a:p>
            <a:r>
              <a:rPr lang="en-US" dirty="0"/>
              <a:t> </a:t>
            </a:r>
            <a:endParaRPr lang="en-US" i="1" dirty="0"/>
          </a:p>
        </p:txBody>
      </p:sp>
      <p:graphicFrame>
        <p:nvGraphicFramePr>
          <p:cNvPr id="6" name="Object 5"/>
          <p:cNvGraphicFramePr>
            <a:graphicFrameLocks noChangeAspect="1"/>
          </p:cNvGraphicFramePr>
          <p:nvPr>
            <p:extLst>
              <p:ext uri="{D42A27DB-BD31-4B8C-83A1-F6EECF244321}">
                <p14:modId xmlns:p14="http://schemas.microsoft.com/office/powerpoint/2010/main" val="3656867768"/>
              </p:ext>
            </p:extLst>
          </p:nvPr>
        </p:nvGraphicFramePr>
        <p:xfrm>
          <a:off x="1486455" y="1746395"/>
          <a:ext cx="8596739" cy="962546"/>
        </p:xfrm>
        <a:graphic>
          <a:graphicData uri="http://schemas.openxmlformats.org/presentationml/2006/ole">
            <mc:AlternateContent xmlns:mc="http://schemas.openxmlformats.org/markup-compatibility/2006">
              <mc:Choice xmlns:v="urn:schemas-microsoft-com:vml" Requires="v">
                <p:oleObj spid="_x0000_s68718" name="Equation" r:id="rId4" imgW="1930400" imgH="215900" progId="Equation.DSMT4">
                  <p:embed/>
                </p:oleObj>
              </mc:Choice>
              <mc:Fallback>
                <p:oleObj name="Equation" r:id="rId4" imgW="1930400" imgH="215900" progId="Equation.DSMT4">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455" y="1746395"/>
                        <a:ext cx="8596739" cy="962546"/>
                      </a:xfrm>
                      <a:prstGeom prst="rect">
                        <a:avLst/>
                      </a:prstGeom>
                      <a:noFill/>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927414414"/>
              </p:ext>
            </p:extLst>
          </p:nvPr>
        </p:nvGraphicFramePr>
        <p:xfrm>
          <a:off x="741896" y="4694857"/>
          <a:ext cx="10837735" cy="1333020"/>
        </p:xfrm>
        <a:graphic>
          <a:graphicData uri="http://schemas.openxmlformats.org/presentationml/2006/ole">
            <mc:AlternateContent xmlns:mc="http://schemas.openxmlformats.org/markup-compatibility/2006">
              <mc:Choice xmlns:v="urn:schemas-microsoft-com:vml" Requires="v">
                <p:oleObj spid="_x0000_s68719" name="Equation" r:id="rId6" imgW="3619500" imgH="444500" progId="Equation.DSMT4">
                  <p:embed/>
                </p:oleObj>
              </mc:Choice>
              <mc:Fallback>
                <p:oleObj name="Equation" r:id="rId6" imgW="3619500" imgH="444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896" y="4694857"/>
                        <a:ext cx="10837735" cy="1333020"/>
                      </a:xfrm>
                      <a:prstGeom prst="rect">
                        <a:avLst/>
                      </a:prstGeom>
                      <a:noFill/>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7080" y="950782"/>
            <a:ext cx="9543520" cy="5907218"/>
          </a:xfrm>
        </p:spPr>
        <p:txBody>
          <a:bodyPr/>
          <a:lstStyle/>
          <a:p>
            <a:endParaRPr lang="en-US" i="1" dirty="0"/>
          </a:p>
          <a:p>
            <a:endParaRPr lang="en-US" i="1" dirty="0"/>
          </a:p>
          <a:p>
            <a:endParaRPr lang="en-US" i="1" dirty="0"/>
          </a:p>
          <a:p>
            <a:pPr>
              <a:buNone/>
            </a:pPr>
            <a:endParaRPr lang="en-US" i="1" dirty="0"/>
          </a:p>
          <a:p>
            <a:pPr>
              <a:buNone/>
            </a:pPr>
            <a:endParaRPr lang="en-US" sz="1300" i="1" dirty="0"/>
          </a:p>
          <a:p>
            <a:pPr>
              <a:buNone/>
            </a:pPr>
            <a:endParaRPr lang="en-US" sz="1300" i="1" dirty="0"/>
          </a:p>
          <a:p>
            <a:endParaRPr lang="en-US" dirty="0"/>
          </a:p>
          <a:p>
            <a:r>
              <a:rPr lang="en-US" dirty="0"/>
              <a:t>You can be creative in the choice of features. </a:t>
            </a:r>
          </a:p>
          <a:p>
            <a:pPr lvl="1"/>
            <a:r>
              <a:rPr lang="en-US" dirty="0"/>
              <a:t>polynomials: age, age</a:t>
            </a:r>
            <a:r>
              <a:rPr lang="en-US" baseline="30000" dirty="0"/>
              <a:t>2</a:t>
            </a:r>
            <a:r>
              <a:rPr lang="en-US" dirty="0"/>
              <a:t>, age</a:t>
            </a:r>
            <a:r>
              <a:rPr lang="en-US" baseline="30000" dirty="0"/>
              <a:t>3</a:t>
            </a:r>
            <a:r>
              <a:rPr lang="en-US" dirty="0"/>
              <a:t> </a:t>
            </a:r>
          </a:p>
          <a:p>
            <a:pPr lvl="1"/>
            <a:r>
              <a:rPr lang="en-US" dirty="0"/>
              <a:t>indicator variables: 1 if age&gt;60 and 0 otherwise, etc. </a:t>
            </a:r>
          </a:p>
        </p:txBody>
      </p:sp>
      <p:sp>
        <p:nvSpPr>
          <p:cNvPr id="10" name="TextBox 9"/>
          <p:cNvSpPr txBox="1"/>
          <p:nvPr/>
        </p:nvSpPr>
        <p:spPr>
          <a:xfrm>
            <a:off x="508001" y="1123795"/>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2" name="TextBox 11"/>
          <p:cNvSpPr txBox="1"/>
          <p:nvPr/>
        </p:nvSpPr>
        <p:spPr>
          <a:xfrm>
            <a:off x="3071956" y="3721211"/>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13" name="Up Arrow 12"/>
          <p:cNvSpPr/>
          <p:nvPr/>
        </p:nvSpPr>
        <p:spPr>
          <a:xfrm>
            <a:off x="4007611" y="3091761"/>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06400" y="987925"/>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579698" y="3442987"/>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17" name="Straight Connector 16"/>
          <p:cNvCxnSpPr/>
          <p:nvPr/>
        </p:nvCxnSpPr>
        <p:spPr>
          <a:xfrm>
            <a:off x="8125487" y="78913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453077" y="82035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943855" y="777150"/>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8316338" y="4187982"/>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6" name="Up Arrow 25"/>
          <p:cNvSpPr/>
          <p:nvPr/>
        </p:nvSpPr>
        <p:spPr>
          <a:xfrm>
            <a:off x="9839137" y="2970121"/>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Up Arrow 26"/>
          <p:cNvSpPr/>
          <p:nvPr/>
        </p:nvSpPr>
        <p:spPr>
          <a:xfrm>
            <a:off x="8518420" y="2945311"/>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033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5-07-13 at 10.25.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64" y="1270001"/>
            <a:ext cx="5034404" cy="3759199"/>
          </a:xfrm>
          <a:prstGeom prst="rect">
            <a:avLst/>
          </a:prstGeom>
        </p:spPr>
      </p:pic>
      <p:sp>
        <p:nvSpPr>
          <p:cNvPr id="12" name="Content Placeholder 2"/>
          <p:cNvSpPr txBox="1">
            <a:spLocks/>
          </p:cNvSpPr>
          <p:nvPr/>
        </p:nvSpPr>
        <p:spPr>
          <a:xfrm>
            <a:off x="337080" y="950782"/>
            <a:ext cx="9543520" cy="590721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Times"/>
                <a:ea typeface="Times"/>
                <a:cs typeface="Time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Times"/>
                <a:ea typeface="Times"/>
                <a:cs typeface="Time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Times"/>
                <a:ea typeface="Times"/>
                <a:cs typeface="Times"/>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Times"/>
                <a:ea typeface="Times"/>
                <a:cs typeface="Times"/>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Times"/>
                <a:ea typeface="Times"/>
                <a:cs typeface="Times"/>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i="1" dirty="0"/>
          </a:p>
          <a:p>
            <a:endParaRPr lang="en-US" i="1" dirty="0"/>
          </a:p>
          <a:p>
            <a:endParaRPr lang="en-US" i="1" dirty="0"/>
          </a:p>
          <a:p>
            <a:pPr>
              <a:buFont typeface="Arial" pitchFamily="34" charset="0"/>
              <a:buNone/>
            </a:pPr>
            <a:endParaRPr lang="en-US" i="1" dirty="0"/>
          </a:p>
          <a:p>
            <a:pPr>
              <a:buFont typeface="Arial" pitchFamily="34" charset="0"/>
              <a:buNone/>
            </a:pPr>
            <a:endParaRPr lang="en-US" sz="1300" i="1" dirty="0"/>
          </a:p>
          <a:p>
            <a:pPr>
              <a:buFont typeface="Arial" pitchFamily="34" charset="0"/>
              <a:buNone/>
            </a:pPr>
            <a:endParaRPr lang="en-US" sz="1300" i="1" dirty="0"/>
          </a:p>
          <a:p>
            <a:endParaRPr lang="en-US" dirty="0"/>
          </a:p>
          <a:p>
            <a:r>
              <a:rPr lang="en-US" dirty="0"/>
              <a:t>You can be creative in the choice of features. </a:t>
            </a:r>
          </a:p>
          <a:p>
            <a:pPr lvl="1"/>
            <a:r>
              <a:rPr lang="en-US" dirty="0"/>
              <a:t>polynomials: age, age</a:t>
            </a:r>
            <a:r>
              <a:rPr lang="en-US" baseline="30000" dirty="0"/>
              <a:t>2</a:t>
            </a:r>
            <a:r>
              <a:rPr lang="en-US" dirty="0"/>
              <a:t>, age</a:t>
            </a:r>
            <a:r>
              <a:rPr lang="en-US" baseline="30000" dirty="0"/>
              <a:t>3</a:t>
            </a:r>
            <a:r>
              <a:rPr lang="en-US" dirty="0"/>
              <a:t> </a:t>
            </a:r>
          </a:p>
          <a:p>
            <a:pPr lvl="1"/>
            <a:r>
              <a:rPr lang="en-US" dirty="0"/>
              <a:t>indicator variables: 1 if age&gt;60 and 0 otherwise, etc. </a:t>
            </a:r>
          </a:p>
        </p:txBody>
      </p:sp>
    </p:spTree>
    <p:extLst>
      <p:ext uri="{BB962C8B-B14F-4D97-AF65-F5344CB8AC3E}">
        <p14:creationId xmlns:p14="http://schemas.microsoft.com/office/powerpoint/2010/main" val="239204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Evaluating Regression Models</a:t>
            </a:r>
          </a:p>
        </p:txBody>
      </p:sp>
    </p:spTree>
    <p:extLst>
      <p:ext uri="{BB962C8B-B14F-4D97-AF65-F5344CB8AC3E}">
        <p14:creationId xmlns:p14="http://schemas.microsoft.com/office/powerpoint/2010/main" val="2202578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0" name="Straight Connector 19"/>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4" name="Up Arrow 23"/>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85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sz="quarter" idx="10"/>
          </p:nvPr>
        </p:nvSpPr>
        <p:spPr>
          <a:xfrm>
            <a:off x="379413" y="1752600"/>
            <a:ext cx="11525250" cy="4926014"/>
          </a:xfrm>
        </p:spPr>
        <p:txBody>
          <a:bodyPr/>
          <a:lstStyle/>
          <a:p>
            <a:r>
              <a:rPr lang="en-US" dirty="0"/>
              <a:t>For predicting real-valued outcomes:</a:t>
            </a:r>
          </a:p>
          <a:p>
            <a:pPr lvl="1"/>
            <a:r>
              <a:rPr lang="en-US"/>
              <a:t>How many customers will arrive at our website next week?</a:t>
            </a:r>
          </a:p>
          <a:p>
            <a:pPr lvl="1"/>
            <a:r>
              <a:rPr lang="en-US"/>
              <a:t>How many tv’s will we sell next year?</a:t>
            </a:r>
          </a:p>
          <a:p>
            <a:pPr lvl="1"/>
            <a:r>
              <a:rPr lang="en-US" dirty="0"/>
              <a:t>Can we predict someone’s income from their click through information?</a:t>
            </a:r>
          </a:p>
          <a:p>
            <a:pPr lvl="1"/>
            <a:endParaRPr lang="en-US" dirty="0"/>
          </a:p>
        </p:txBody>
      </p:sp>
    </p:spTree>
    <p:extLst>
      <p:ext uri="{BB962C8B-B14F-4D97-AF65-F5344CB8AC3E}">
        <p14:creationId xmlns:p14="http://schemas.microsoft.com/office/powerpoint/2010/main" val="2679617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961563457"/>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32826" name="Equation" r:id="rId4" imgW="609600" imgH="203200" progId="Equation.DSMT4">
                  <p:embed/>
                </p:oleObj>
              </mc:Choice>
              <mc:Fallback>
                <p:oleObj name="Equation" r:id="rId4" imgW="609600" imgH="203200" progId="Equation.DSMT4">
                  <p:embed/>
                  <p:pic>
                    <p:nvPicPr>
                      <p:cNvPr id="0" name=""/>
                      <p:cNvPicPr/>
                      <p:nvPr/>
                    </p:nvPicPr>
                    <p:blipFill>
                      <a:blip r:embed="rId5"/>
                      <a:stretch>
                        <a:fillRect/>
                      </a:stretch>
                    </p:blipFill>
                    <p:spPr>
                      <a:xfrm>
                        <a:off x="2558346" y="2108833"/>
                        <a:ext cx="1778000" cy="590550"/>
                      </a:xfrm>
                      <a:prstGeom prst="rect">
                        <a:avLst/>
                      </a:prstGeom>
                    </p:spPr>
                  </p:pic>
                </p:oleObj>
              </mc:Fallback>
            </mc:AlternateContent>
          </a:graphicData>
        </a:graphic>
      </p:graphicFrame>
      <p:sp>
        <p:nvSpPr>
          <p:cNvPr id="20" name="TextBox 19"/>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1" name="Straight Connector 20"/>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5" name="Up Arrow 24"/>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807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2868471455"/>
              </p:ext>
            </p:extLst>
          </p:nvPr>
        </p:nvGraphicFramePr>
        <p:xfrm>
          <a:off x="2576513" y="2993413"/>
          <a:ext cx="1741487" cy="590550"/>
        </p:xfrm>
        <a:graphic>
          <a:graphicData uri="http://schemas.openxmlformats.org/presentationml/2006/ole">
            <mc:AlternateContent xmlns:mc="http://schemas.openxmlformats.org/markup-compatibility/2006">
              <mc:Choice xmlns:v="urn:schemas-microsoft-com:vml" Requires="v">
                <p:oleObj spid="_x0000_s333873" name="Equation" r:id="rId4" imgW="596900" imgH="203200" progId="Equation.DSMT4">
                  <p:embed/>
                </p:oleObj>
              </mc:Choice>
              <mc:Fallback>
                <p:oleObj name="Equation" r:id="rId4" imgW="596900" imgH="203200" progId="Equation.DSMT4">
                  <p:embed/>
                  <p:pic>
                    <p:nvPicPr>
                      <p:cNvPr id="0" name=""/>
                      <p:cNvPicPr/>
                      <p:nvPr/>
                    </p:nvPicPr>
                    <p:blipFill>
                      <a:blip r:embed="rId5"/>
                      <a:stretch>
                        <a:fillRect/>
                      </a:stretch>
                    </p:blipFill>
                    <p:spPr>
                      <a:xfrm>
                        <a:off x="2576513" y="2993413"/>
                        <a:ext cx="1741487" cy="5905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4150859733"/>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33874" name="Equation" r:id="rId6" imgW="609600" imgH="203200" progId="Equation.DSMT4">
                  <p:embed/>
                </p:oleObj>
              </mc:Choice>
              <mc:Fallback>
                <p:oleObj name="Equation" r:id="rId6" imgW="609600" imgH="203200" progId="Equation.DSMT4">
                  <p:embed/>
                  <p:pic>
                    <p:nvPicPr>
                      <p:cNvPr id="0" name=""/>
                      <p:cNvPicPr/>
                      <p:nvPr/>
                    </p:nvPicPr>
                    <p:blipFill>
                      <a:blip r:embed="rId7"/>
                      <a:stretch>
                        <a:fillRect/>
                      </a:stretch>
                    </p:blipFill>
                    <p:spPr>
                      <a:xfrm>
                        <a:off x="2558346" y="2108833"/>
                        <a:ext cx="1778000" cy="590550"/>
                      </a:xfrm>
                      <a:prstGeom prst="rect">
                        <a:avLst/>
                      </a:prstGeom>
                    </p:spPr>
                  </p:pic>
                </p:oleObj>
              </mc:Fallback>
            </mc:AlternateContent>
          </a:graphicData>
        </a:graphic>
      </p:graphicFrame>
      <p:sp>
        <p:nvSpPr>
          <p:cNvPr id="20" name="TextBox 19"/>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2" name="Straight Connector 21"/>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6" name="Up Arrow 25"/>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Up Arrow 26"/>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079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3898325212"/>
              </p:ext>
            </p:extLst>
          </p:nvPr>
        </p:nvGraphicFramePr>
        <p:xfrm>
          <a:off x="2576513" y="2993413"/>
          <a:ext cx="1741487" cy="590550"/>
        </p:xfrm>
        <a:graphic>
          <a:graphicData uri="http://schemas.openxmlformats.org/presentationml/2006/ole">
            <mc:AlternateContent xmlns:mc="http://schemas.openxmlformats.org/markup-compatibility/2006">
              <mc:Choice xmlns:v="urn:schemas-microsoft-com:vml" Requires="v">
                <p:oleObj spid="_x0000_s334920" name="Equation" r:id="rId4" imgW="596900" imgH="203200" progId="Equation.DSMT4">
                  <p:embed/>
                </p:oleObj>
              </mc:Choice>
              <mc:Fallback>
                <p:oleObj name="Equation" r:id="rId4" imgW="596900" imgH="203200" progId="Equation.DSMT4">
                  <p:embed/>
                  <p:pic>
                    <p:nvPicPr>
                      <p:cNvPr id="0" name=""/>
                      <p:cNvPicPr/>
                      <p:nvPr/>
                    </p:nvPicPr>
                    <p:blipFill>
                      <a:blip r:embed="rId5"/>
                      <a:stretch>
                        <a:fillRect/>
                      </a:stretch>
                    </p:blipFill>
                    <p:spPr>
                      <a:xfrm>
                        <a:off x="2576513" y="2993413"/>
                        <a:ext cx="1741487" cy="5905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903942589"/>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34921" name="Equation" r:id="rId6" imgW="609600" imgH="203200" progId="Equation.DSMT4">
                  <p:embed/>
                </p:oleObj>
              </mc:Choice>
              <mc:Fallback>
                <p:oleObj name="Equation" r:id="rId6" imgW="609600" imgH="203200" progId="Equation.DSMT4">
                  <p:embed/>
                  <p:pic>
                    <p:nvPicPr>
                      <p:cNvPr id="0" name=""/>
                      <p:cNvPicPr/>
                      <p:nvPr/>
                    </p:nvPicPr>
                    <p:blipFill>
                      <a:blip r:embed="rId7"/>
                      <a:stretch>
                        <a:fillRect/>
                      </a:stretch>
                    </p:blipFill>
                    <p:spPr>
                      <a:xfrm>
                        <a:off x="2558346" y="2108833"/>
                        <a:ext cx="1778000" cy="59055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848485210"/>
              </p:ext>
            </p:extLst>
          </p:nvPr>
        </p:nvGraphicFramePr>
        <p:xfrm>
          <a:off x="2540000" y="3899553"/>
          <a:ext cx="1927225" cy="700088"/>
        </p:xfrm>
        <a:graphic>
          <a:graphicData uri="http://schemas.openxmlformats.org/presentationml/2006/ole">
            <mc:AlternateContent xmlns:mc="http://schemas.openxmlformats.org/markup-compatibility/2006">
              <mc:Choice xmlns:v="urn:schemas-microsoft-com:vml" Requires="v">
                <p:oleObj spid="_x0000_s334922" name="Equation" r:id="rId8" imgW="660400" imgH="241300" progId="Equation.DSMT4">
                  <p:embed/>
                </p:oleObj>
              </mc:Choice>
              <mc:Fallback>
                <p:oleObj name="Equation" r:id="rId8" imgW="660400" imgH="241300" progId="Equation.DSMT4">
                  <p:embed/>
                  <p:pic>
                    <p:nvPicPr>
                      <p:cNvPr id="0" name=""/>
                      <p:cNvPicPr/>
                      <p:nvPr/>
                    </p:nvPicPr>
                    <p:blipFill>
                      <a:blip r:embed="rId9"/>
                      <a:stretch>
                        <a:fillRect/>
                      </a:stretch>
                    </p:blipFill>
                    <p:spPr>
                      <a:xfrm>
                        <a:off x="2540000" y="3899553"/>
                        <a:ext cx="1927225" cy="700088"/>
                      </a:xfrm>
                      <a:prstGeom prst="rect">
                        <a:avLst/>
                      </a:prstGeom>
                    </p:spPr>
                  </p:pic>
                </p:oleObj>
              </mc:Fallback>
            </mc:AlternateContent>
          </a:graphicData>
        </a:graphic>
      </p:graphicFrame>
      <p:sp>
        <p:nvSpPr>
          <p:cNvPr id="22" name="TextBox 21"/>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3" name="Straight Connector 22"/>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7" name="Up Arrow 26"/>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Up Arrow 27"/>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532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4013596746"/>
              </p:ext>
            </p:extLst>
          </p:nvPr>
        </p:nvGraphicFramePr>
        <p:xfrm>
          <a:off x="2576513" y="2993413"/>
          <a:ext cx="1741487" cy="590550"/>
        </p:xfrm>
        <a:graphic>
          <a:graphicData uri="http://schemas.openxmlformats.org/presentationml/2006/ole">
            <mc:AlternateContent xmlns:mc="http://schemas.openxmlformats.org/markup-compatibility/2006">
              <mc:Choice xmlns:v="urn:schemas-microsoft-com:vml" Requires="v">
                <p:oleObj spid="_x0000_s335967" name="Equation" r:id="rId4" imgW="596900" imgH="203200" progId="Equation.DSMT4">
                  <p:embed/>
                </p:oleObj>
              </mc:Choice>
              <mc:Fallback>
                <p:oleObj name="Equation" r:id="rId4" imgW="596900" imgH="203200" progId="Equation.DSMT4">
                  <p:embed/>
                  <p:pic>
                    <p:nvPicPr>
                      <p:cNvPr id="0" name=""/>
                      <p:cNvPicPr/>
                      <p:nvPr/>
                    </p:nvPicPr>
                    <p:blipFill>
                      <a:blip r:embed="rId5"/>
                      <a:stretch>
                        <a:fillRect/>
                      </a:stretch>
                    </p:blipFill>
                    <p:spPr>
                      <a:xfrm>
                        <a:off x="2576513" y="2993413"/>
                        <a:ext cx="1741487" cy="5905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958721937"/>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35968" name="Equation" r:id="rId6" imgW="609600" imgH="203200" progId="Equation.DSMT4">
                  <p:embed/>
                </p:oleObj>
              </mc:Choice>
              <mc:Fallback>
                <p:oleObj name="Equation" r:id="rId6" imgW="609600" imgH="203200" progId="Equation.DSMT4">
                  <p:embed/>
                  <p:pic>
                    <p:nvPicPr>
                      <p:cNvPr id="0" name=""/>
                      <p:cNvPicPr/>
                      <p:nvPr/>
                    </p:nvPicPr>
                    <p:blipFill>
                      <a:blip r:embed="rId7"/>
                      <a:stretch>
                        <a:fillRect/>
                      </a:stretch>
                    </p:blipFill>
                    <p:spPr>
                      <a:xfrm>
                        <a:off x="2558346" y="2108833"/>
                        <a:ext cx="1778000" cy="59055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852433864"/>
              </p:ext>
            </p:extLst>
          </p:nvPr>
        </p:nvGraphicFramePr>
        <p:xfrm>
          <a:off x="2540000" y="3899553"/>
          <a:ext cx="1927225" cy="700088"/>
        </p:xfrm>
        <a:graphic>
          <a:graphicData uri="http://schemas.openxmlformats.org/presentationml/2006/ole">
            <mc:AlternateContent xmlns:mc="http://schemas.openxmlformats.org/markup-compatibility/2006">
              <mc:Choice xmlns:v="urn:schemas-microsoft-com:vml" Requires="v">
                <p:oleObj spid="_x0000_s335969" name="Equation" r:id="rId8" imgW="660400" imgH="241300" progId="Equation.DSMT4">
                  <p:embed/>
                </p:oleObj>
              </mc:Choice>
              <mc:Fallback>
                <p:oleObj name="Equation" r:id="rId8" imgW="660400" imgH="241300" progId="Equation.DSMT4">
                  <p:embed/>
                  <p:pic>
                    <p:nvPicPr>
                      <p:cNvPr id="0" name=""/>
                      <p:cNvPicPr/>
                      <p:nvPr/>
                    </p:nvPicPr>
                    <p:blipFill>
                      <a:blip r:embed="rId9"/>
                      <a:stretch>
                        <a:fillRect/>
                      </a:stretch>
                    </p:blipFill>
                    <p:spPr>
                      <a:xfrm>
                        <a:off x="2540000" y="3899553"/>
                        <a:ext cx="1927225" cy="700088"/>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748067727"/>
              </p:ext>
            </p:extLst>
          </p:nvPr>
        </p:nvGraphicFramePr>
        <p:xfrm>
          <a:off x="241959" y="5104320"/>
          <a:ext cx="7597775" cy="1290637"/>
        </p:xfrm>
        <a:graphic>
          <a:graphicData uri="http://schemas.openxmlformats.org/presentationml/2006/ole">
            <mc:AlternateContent xmlns:mc="http://schemas.openxmlformats.org/markup-compatibility/2006">
              <mc:Choice xmlns:v="urn:schemas-microsoft-com:vml" Requires="v">
                <p:oleObj spid="_x0000_s335970" name="Equation" r:id="rId10" imgW="2603500" imgH="444500" progId="Equation.DSMT4">
                  <p:embed/>
                </p:oleObj>
              </mc:Choice>
              <mc:Fallback>
                <p:oleObj name="Equation" r:id="rId10" imgW="2603500" imgH="444500" progId="Equation.DSMT4">
                  <p:embed/>
                  <p:pic>
                    <p:nvPicPr>
                      <p:cNvPr id="0" name=""/>
                      <p:cNvPicPr/>
                      <p:nvPr/>
                    </p:nvPicPr>
                    <p:blipFill>
                      <a:blip r:embed="rId11"/>
                      <a:stretch>
                        <a:fillRect/>
                      </a:stretch>
                    </p:blipFill>
                    <p:spPr>
                      <a:xfrm>
                        <a:off x="241959" y="5104320"/>
                        <a:ext cx="7597775" cy="1290637"/>
                      </a:xfrm>
                      <a:prstGeom prst="rect">
                        <a:avLst/>
                      </a:prstGeom>
                    </p:spPr>
                  </p:pic>
                </p:oleObj>
              </mc:Fallback>
            </mc:AlternateContent>
          </a:graphicData>
        </a:graphic>
      </p:graphicFrame>
      <p:sp>
        <p:nvSpPr>
          <p:cNvPr id="23" name="TextBox 22"/>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4" name="Straight Connector 23"/>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8" name="Up Arrow 27"/>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Up Arrow 28"/>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723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1628904955"/>
              </p:ext>
            </p:extLst>
          </p:nvPr>
        </p:nvGraphicFramePr>
        <p:xfrm>
          <a:off x="2576513" y="2993413"/>
          <a:ext cx="1741487" cy="590550"/>
        </p:xfrm>
        <a:graphic>
          <a:graphicData uri="http://schemas.openxmlformats.org/presentationml/2006/ole">
            <mc:AlternateContent xmlns:mc="http://schemas.openxmlformats.org/markup-compatibility/2006">
              <mc:Choice xmlns:v="urn:schemas-microsoft-com:vml" Requires="v">
                <p:oleObj spid="_x0000_s336991" name="Equation" r:id="rId4" imgW="596900" imgH="203200" progId="Equation.DSMT4">
                  <p:embed/>
                </p:oleObj>
              </mc:Choice>
              <mc:Fallback>
                <p:oleObj name="Equation" r:id="rId4" imgW="596900" imgH="203200" progId="Equation.DSMT4">
                  <p:embed/>
                  <p:pic>
                    <p:nvPicPr>
                      <p:cNvPr id="0" name=""/>
                      <p:cNvPicPr/>
                      <p:nvPr/>
                    </p:nvPicPr>
                    <p:blipFill>
                      <a:blip r:embed="rId5"/>
                      <a:stretch>
                        <a:fillRect/>
                      </a:stretch>
                    </p:blipFill>
                    <p:spPr>
                      <a:xfrm>
                        <a:off x="2576513" y="2993413"/>
                        <a:ext cx="1741487" cy="5905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569258032"/>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36992" name="Equation" r:id="rId6" imgW="609600" imgH="203200" progId="Equation.DSMT4">
                  <p:embed/>
                </p:oleObj>
              </mc:Choice>
              <mc:Fallback>
                <p:oleObj name="Equation" r:id="rId6" imgW="609600" imgH="203200" progId="Equation.DSMT4">
                  <p:embed/>
                  <p:pic>
                    <p:nvPicPr>
                      <p:cNvPr id="0" name=""/>
                      <p:cNvPicPr/>
                      <p:nvPr/>
                    </p:nvPicPr>
                    <p:blipFill>
                      <a:blip r:embed="rId7"/>
                      <a:stretch>
                        <a:fillRect/>
                      </a:stretch>
                    </p:blipFill>
                    <p:spPr>
                      <a:xfrm>
                        <a:off x="2558346" y="2108833"/>
                        <a:ext cx="1778000" cy="59055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125286917"/>
              </p:ext>
            </p:extLst>
          </p:nvPr>
        </p:nvGraphicFramePr>
        <p:xfrm>
          <a:off x="2295396" y="3958822"/>
          <a:ext cx="2262187" cy="776288"/>
        </p:xfrm>
        <a:graphic>
          <a:graphicData uri="http://schemas.openxmlformats.org/presentationml/2006/ole">
            <mc:AlternateContent xmlns:mc="http://schemas.openxmlformats.org/markup-compatibility/2006">
              <mc:Choice xmlns:v="urn:schemas-microsoft-com:vml" Requires="v">
                <p:oleObj spid="_x0000_s336993" name="Equation" r:id="rId8" imgW="774700" imgH="266700" progId="Equation.DSMT4">
                  <p:embed/>
                </p:oleObj>
              </mc:Choice>
              <mc:Fallback>
                <p:oleObj name="Equation" r:id="rId8" imgW="774700" imgH="266700" progId="Equation.DSMT4">
                  <p:embed/>
                  <p:pic>
                    <p:nvPicPr>
                      <p:cNvPr id="0" name=""/>
                      <p:cNvPicPr/>
                      <p:nvPr/>
                    </p:nvPicPr>
                    <p:blipFill>
                      <a:blip r:embed="rId9"/>
                      <a:stretch>
                        <a:fillRect/>
                      </a:stretch>
                    </p:blipFill>
                    <p:spPr>
                      <a:xfrm>
                        <a:off x="2295396" y="3958822"/>
                        <a:ext cx="2262187" cy="776288"/>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724573084"/>
              </p:ext>
            </p:extLst>
          </p:nvPr>
        </p:nvGraphicFramePr>
        <p:xfrm>
          <a:off x="1038225" y="4930775"/>
          <a:ext cx="5043488" cy="1293813"/>
        </p:xfrm>
        <a:graphic>
          <a:graphicData uri="http://schemas.openxmlformats.org/presentationml/2006/ole">
            <mc:AlternateContent xmlns:mc="http://schemas.openxmlformats.org/markup-compatibility/2006">
              <mc:Choice xmlns:v="urn:schemas-microsoft-com:vml" Requires="v">
                <p:oleObj spid="_x0000_s336994" name="Equation" r:id="rId10" imgW="1727200" imgH="444500" progId="Equation.DSMT4">
                  <p:embed/>
                </p:oleObj>
              </mc:Choice>
              <mc:Fallback>
                <p:oleObj name="Equation" r:id="rId10" imgW="1727200" imgH="444500" progId="Equation.DSMT4">
                  <p:embed/>
                  <p:pic>
                    <p:nvPicPr>
                      <p:cNvPr id="0" name=""/>
                      <p:cNvPicPr/>
                      <p:nvPr/>
                    </p:nvPicPr>
                    <p:blipFill>
                      <a:blip r:embed="rId11"/>
                      <a:stretch>
                        <a:fillRect/>
                      </a:stretch>
                    </p:blipFill>
                    <p:spPr>
                      <a:xfrm>
                        <a:off x="1038225" y="4930775"/>
                        <a:ext cx="5043488" cy="1293813"/>
                      </a:xfrm>
                      <a:prstGeom prst="rect">
                        <a:avLst/>
                      </a:prstGeom>
                    </p:spPr>
                  </p:pic>
                </p:oleObj>
              </mc:Fallback>
            </mc:AlternateContent>
          </a:graphicData>
        </a:graphic>
      </p:graphicFrame>
      <p:sp>
        <p:nvSpPr>
          <p:cNvPr id="23" name="TextBox 22"/>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4" name="Straight Connector 23"/>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8" name="Up Arrow 27"/>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Up Arrow 28"/>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59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1933689867"/>
              </p:ext>
            </p:extLst>
          </p:nvPr>
        </p:nvGraphicFramePr>
        <p:xfrm>
          <a:off x="2576513" y="2993413"/>
          <a:ext cx="1741487" cy="590550"/>
        </p:xfrm>
        <a:graphic>
          <a:graphicData uri="http://schemas.openxmlformats.org/presentationml/2006/ole">
            <mc:AlternateContent xmlns:mc="http://schemas.openxmlformats.org/markup-compatibility/2006">
              <mc:Choice xmlns:v="urn:schemas-microsoft-com:vml" Requires="v">
                <p:oleObj spid="_x0000_s331871" name="Equation" r:id="rId4" imgW="596900" imgH="203200" progId="Equation.DSMT4">
                  <p:embed/>
                </p:oleObj>
              </mc:Choice>
              <mc:Fallback>
                <p:oleObj name="Equation" r:id="rId4" imgW="596900" imgH="203200" progId="Equation.DSMT4">
                  <p:embed/>
                  <p:pic>
                    <p:nvPicPr>
                      <p:cNvPr id="0" name=""/>
                      <p:cNvPicPr/>
                      <p:nvPr/>
                    </p:nvPicPr>
                    <p:blipFill>
                      <a:blip r:embed="rId5"/>
                      <a:stretch>
                        <a:fillRect/>
                      </a:stretch>
                    </p:blipFill>
                    <p:spPr>
                      <a:xfrm>
                        <a:off x="2576513" y="2993413"/>
                        <a:ext cx="1741487" cy="5905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4271740334"/>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31872" name="Equation" r:id="rId6" imgW="609600" imgH="203200" progId="Equation.DSMT4">
                  <p:embed/>
                </p:oleObj>
              </mc:Choice>
              <mc:Fallback>
                <p:oleObj name="Equation" r:id="rId6" imgW="609600" imgH="203200" progId="Equation.DSMT4">
                  <p:embed/>
                  <p:pic>
                    <p:nvPicPr>
                      <p:cNvPr id="0" name=""/>
                      <p:cNvPicPr/>
                      <p:nvPr/>
                    </p:nvPicPr>
                    <p:blipFill>
                      <a:blip r:embed="rId7"/>
                      <a:stretch>
                        <a:fillRect/>
                      </a:stretch>
                    </p:blipFill>
                    <p:spPr>
                      <a:xfrm>
                        <a:off x="2558346" y="2108833"/>
                        <a:ext cx="1778000" cy="59055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545673875"/>
              </p:ext>
            </p:extLst>
          </p:nvPr>
        </p:nvGraphicFramePr>
        <p:xfrm>
          <a:off x="2295396" y="3958822"/>
          <a:ext cx="2262187" cy="776288"/>
        </p:xfrm>
        <a:graphic>
          <a:graphicData uri="http://schemas.openxmlformats.org/presentationml/2006/ole">
            <mc:AlternateContent xmlns:mc="http://schemas.openxmlformats.org/markup-compatibility/2006">
              <mc:Choice xmlns:v="urn:schemas-microsoft-com:vml" Requires="v">
                <p:oleObj spid="_x0000_s331873" name="Equation" r:id="rId8" imgW="774700" imgH="266700" progId="Equation.DSMT4">
                  <p:embed/>
                </p:oleObj>
              </mc:Choice>
              <mc:Fallback>
                <p:oleObj name="Equation" r:id="rId8" imgW="774700" imgH="266700" progId="Equation.DSMT4">
                  <p:embed/>
                  <p:pic>
                    <p:nvPicPr>
                      <p:cNvPr id="0" name=""/>
                      <p:cNvPicPr/>
                      <p:nvPr/>
                    </p:nvPicPr>
                    <p:blipFill>
                      <a:blip r:embed="rId9"/>
                      <a:stretch>
                        <a:fillRect/>
                      </a:stretch>
                    </p:blipFill>
                    <p:spPr>
                      <a:xfrm>
                        <a:off x="2295396" y="3958822"/>
                        <a:ext cx="2262187" cy="776288"/>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050887353"/>
              </p:ext>
            </p:extLst>
          </p:nvPr>
        </p:nvGraphicFramePr>
        <p:xfrm>
          <a:off x="1149350" y="4875213"/>
          <a:ext cx="4821238" cy="1404937"/>
        </p:xfrm>
        <a:graphic>
          <a:graphicData uri="http://schemas.openxmlformats.org/presentationml/2006/ole">
            <mc:AlternateContent xmlns:mc="http://schemas.openxmlformats.org/markup-compatibility/2006">
              <mc:Choice xmlns:v="urn:schemas-microsoft-com:vml" Requires="v">
                <p:oleObj spid="_x0000_s331874" name="Equation" r:id="rId10" imgW="1651000" imgH="482600" progId="Equation.DSMT4">
                  <p:embed/>
                </p:oleObj>
              </mc:Choice>
              <mc:Fallback>
                <p:oleObj name="Equation" r:id="rId10" imgW="1651000" imgH="482600" progId="Equation.DSMT4">
                  <p:embed/>
                  <p:pic>
                    <p:nvPicPr>
                      <p:cNvPr id="0" name=""/>
                      <p:cNvPicPr/>
                      <p:nvPr/>
                    </p:nvPicPr>
                    <p:blipFill>
                      <a:blip r:embed="rId11"/>
                      <a:stretch>
                        <a:fillRect/>
                      </a:stretch>
                    </p:blipFill>
                    <p:spPr>
                      <a:xfrm>
                        <a:off x="1149350" y="4875213"/>
                        <a:ext cx="4821238" cy="1404937"/>
                      </a:xfrm>
                      <a:prstGeom prst="rect">
                        <a:avLst/>
                      </a:prstGeom>
                    </p:spPr>
                  </p:pic>
                </p:oleObj>
              </mc:Fallback>
            </mc:AlternateContent>
          </a:graphicData>
        </a:graphic>
      </p:graphicFrame>
      <p:sp>
        <p:nvSpPr>
          <p:cNvPr id="23" name="TextBox 22"/>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4" name="Straight Connector 23"/>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8" name="Up Arrow 27"/>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Up Arrow 28"/>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07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Residuals and Errors</a:t>
            </a:r>
          </a:p>
        </p:txBody>
      </p:sp>
      <p:sp>
        <p:nvSpPr>
          <p:cNvPr id="3" name="Content Placeholder 2"/>
          <p:cNvSpPr>
            <a:spLocks noGrp="1"/>
          </p:cNvSpPr>
          <p:nvPr>
            <p:ph sz="quarter" idx="10"/>
          </p:nvPr>
        </p:nvSpPr>
        <p:spPr/>
        <p:txBody>
          <a:bodyPr/>
          <a:lstStyle/>
          <a:p>
            <a:r>
              <a:rPr lang="en-US" dirty="0"/>
              <a:t>Put in Steve’s demo – need the regression and the residual plot</a:t>
            </a:r>
          </a:p>
        </p:txBody>
      </p:sp>
    </p:spTree>
    <p:extLst>
      <p:ext uri="{BB962C8B-B14F-4D97-AF65-F5344CB8AC3E}">
        <p14:creationId xmlns:p14="http://schemas.microsoft.com/office/powerpoint/2010/main" val="481016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Residuals and Errors</a:t>
            </a:r>
          </a:p>
        </p:txBody>
      </p:sp>
      <p:sp>
        <p:nvSpPr>
          <p:cNvPr id="3" name="Content Placeholder 2"/>
          <p:cNvSpPr>
            <a:spLocks noGrp="1"/>
          </p:cNvSpPr>
          <p:nvPr>
            <p:ph sz="quarter" idx="10"/>
          </p:nvPr>
        </p:nvSpPr>
        <p:spPr/>
        <p:txBody>
          <a:bodyPr/>
          <a:lstStyle/>
          <a:p>
            <a:r>
              <a:rPr lang="en-US" dirty="0"/>
              <a:t>We want the residuals to be as close to 0 as possible, with no apparent pattern.</a:t>
            </a:r>
          </a:p>
        </p:txBody>
      </p:sp>
      <p:cxnSp>
        <p:nvCxnSpPr>
          <p:cNvPr id="4" name="Straight Arrow Connector 3"/>
          <p:cNvCxnSpPr/>
          <p:nvPr/>
        </p:nvCxnSpPr>
        <p:spPr>
          <a:xfrm flipV="1">
            <a:off x="1371600" y="6208892"/>
            <a:ext cx="10594622" cy="39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6129867" y="3081867"/>
            <a:ext cx="8467" cy="31129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10126133" y="6231235"/>
            <a:ext cx="1773767" cy="461665"/>
          </a:xfrm>
          <a:prstGeom prst="rect">
            <a:avLst/>
          </a:prstGeom>
          <a:noFill/>
        </p:spPr>
        <p:txBody>
          <a:bodyPr wrap="square" rtlCol="0">
            <a:spAutoFit/>
          </a:bodyPr>
          <a:lstStyle/>
          <a:p>
            <a:r>
              <a:rPr lang="en-US" sz="2400" dirty="0"/>
              <a:t>Residual</a:t>
            </a:r>
          </a:p>
        </p:txBody>
      </p:sp>
      <p:sp>
        <p:nvSpPr>
          <p:cNvPr id="8" name="TextBox 7"/>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163734" y="2946168"/>
            <a:ext cx="1773767" cy="830997"/>
          </a:xfrm>
          <a:prstGeom prst="rect">
            <a:avLst/>
          </a:prstGeom>
          <a:noFill/>
        </p:spPr>
        <p:txBody>
          <a:bodyPr wrap="square" rtlCol="0">
            <a:spAutoFit/>
          </a:bodyPr>
          <a:lstStyle/>
          <a:p>
            <a:r>
              <a:rPr lang="en-US" sz="2400" dirty="0"/>
              <a:t>Counts (Histogram)</a:t>
            </a:r>
          </a:p>
        </p:txBody>
      </p:sp>
    </p:spTree>
    <p:extLst>
      <p:ext uri="{BB962C8B-B14F-4D97-AF65-F5344CB8AC3E}">
        <p14:creationId xmlns:p14="http://schemas.microsoft.com/office/powerpoint/2010/main" val="2308404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Residuals and Errors</a:t>
            </a:r>
          </a:p>
        </p:txBody>
      </p:sp>
      <p:sp>
        <p:nvSpPr>
          <p:cNvPr id="3" name="Content Placeholder 2"/>
          <p:cNvSpPr>
            <a:spLocks noGrp="1"/>
          </p:cNvSpPr>
          <p:nvPr>
            <p:ph sz="quarter" idx="10"/>
          </p:nvPr>
        </p:nvSpPr>
        <p:spPr/>
        <p:txBody>
          <a:bodyPr/>
          <a:lstStyle/>
          <a:p>
            <a:r>
              <a:rPr lang="en-US" dirty="0"/>
              <a:t>We want the residuals to be as close to 0 as possible, with no apparent pattern.</a:t>
            </a:r>
          </a:p>
        </p:txBody>
      </p:sp>
      <p:cxnSp>
        <p:nvCxnSpPr>
          <p:cNvPr id="4" name="Straight Arrow Connector 3"/>
          <p:cNvCxnSpPr/>
          <p:nvPr/>
        </p:nvCxnSpPr>
        <p:spPr>
          <a:xfrm flipV="1">
            <a:off x="1371600" y="6208892"/>
            <a:ext cx="10594622" cy="39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6129867" y="3081867"/>
            <a:ext cx="8467" cy="31129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10126133" y="6231235"/>
            <a:ext cx="1773767" cy="461665"/>
          </a:xfrm>
          <a:prstGeom prst="rect">
            <a:avLst/>
          </a:prstGeom>
          <a:noFill/>
        </p:spPr>
        <p:txBody>
          <a:bodyPr wrap="square" rtlCol="0">
            <a:spAutoFit/>
          </a:bodyPr>
          <a:lstStyle/>
          <a:p>
            <a:r>
              <a:rPr lang="en-US" sz="2400" dirty="0"/>
              <a:t>Residual</a:t>
            </a:r>
          </a:p>
        </p:txBody>
      </p:sp>
      <p:sp>
        <p:nvSpPr>
          <p:cNvPr id="8" name="TextBox 7"/>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163734" y="2946168"/>
            <a:ext cx="1773767" cy="830997"/>
          </a:xfrm>
          <a:prstGeom prst="rect">
            <a:avLst/>
          </a:prstGeom>
          <a:noFill/>
        </p:spPr>
        <p:txBody>
          <a:bodyPr wrap="square" rtlCol="0">
            <a:spAutoFit/>
          </a:bodyPr>
          <a:lstStyle/>
          <a:p>
            <a:r>
              <a:rPr lang="en-US" sz="2400" dirty="0"/>
              <a:t>Counts (Histogram)</a:t>
            </a:r>
          </a:p>
        </p:txBody>
      </p:sp>
      <p:sp>
        <p:nvSpPr>
          <p:cNvPr id="10" name="Freeform 9"/>
          <p:cNvSpPr/>
          <p:nvPr/>
        </p:nvSpPr>
        <p:spPr>
          <a:xfrm>
            <a:off x="2048933" y="3802100"/>
            <a:ext cx="8026400" cy="2455998"/>
          </a:xfrm>
          <a:custGeom>
            <a:avLst/>
            <a:gdLst>
              <a:gd name="connsiteX0" fmla="*/ 0 w 8026400"/>
              <a:gd name="connsiteY0" fmla="*/ 2344701 h 2455998"/>
              <a:gd name="connsiteX1" fmla="*/ 2946400 w 8026400"/>
              <a:gd name="connsiteY1" fmla="*/ 2310834 h 2455998"/>
              <a:gd name="connsiteX2" fmla="*/ 3877734 w 8026400"/>
              <a:gd name="connsiteY2" fmla="*/ 922301 h 2455998"/>
              <a:gd name="connsiteX3" fmla="*/ 4097867 w 8026400"/>
              <a:gd name="connsiteY3" fmla="*/ 7901 h 2455998"/>
              <a:gd name="connsiteX4" fmla="*/ 4470400 w 8026400"/>
              <a:gd name="connsiteY4" fmla="*/ 1430301 h 2455998"/>
              <a:gd name="connsiteX5" fmla="*/ 4995334 w 8026400"/>
              <a:gd name="connsiteY5" fmla="*/ 2276968 h 2455998"/>
              <a:gd name="connsiteX6" fmla="*/ 5469467 w 8026400"/>
              <a:gd name="connsiteY6" fmla="*/ 2361634 h 2455998"/>
              <a:gd name="connsiteX7" fmla="*/ 8026400 w 8026400"/>
              <a:gd name="connsiteY7" fmla="*/ 2327768 h 2455998"/>
              <a:gd name="connsiteX8" fmla="*/ 8026400 w 8026400"/>
              <a:gd name="connsiteY8" fmla="*/ 2327768 h 245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6400" h="2455998">
                <a:moveTo>
                  <a:pt x="0" y="2344701"/>
                </a:moveTo>
                <a:cubicBezTo>
                  <a:pt x="1150055" y="2446301"/>
                  <a:pt x="2300111" y="2547901"/>
                  <a:pt x="2946400" y="2310834"/>
                </a:cubicBezTo>
                <a:cubicBezTo>
                  <a:pt x="3592689" y="2073767"/>
                  <a:pt x="3685823" y="1306123"/>
                  <a:pt x="3877734" y="922301"/>
                </a:cubicBezTo>
                <a:cubicBezTo>
                  <a:pt x="4069645" y="538479"/>
                  <a:pt x="3999089" y="-76766"/>
                  <a:pt x="4097867" y="7901"/>
                </a:cubicBezTo>
                <a:cubicBezTo>
                  <a:pt x="4196645" y="92568"/>
                  <a:pt x="4320822" y="1052123"/>
                  <a:pt x="4470400" y="1430301"/>
                </a:cubicBezTo>
                <a:cubicBezTo>
                  <a:pt x="4619978" y="1808479"/>
                  <a:pt x="4828823" y="2121746"/>
                  <a:pt x="4995334" y="2276968"/>
                </a:cubicBezTo>
                <a:cubicBezTo>
                  <a:pt x="5161845" y="2432190"/>
                  <a:pt x="5469467" y="2361634"/>
                  <a:pt x="5469467" y="2361634"/>
                </a:cubicBezTo>
                <a:lnTo>
                  <a:pt x="8026400" y="2327768"/>
                </a:lnTo>
                <a:lnTo>
                  <a:pt x="8026400" y="2327768"/>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2" name="Picture 11" descr="Screen Shot 2016-03-25 at 12.24.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509" y="5156197"/>
            <a:ext cx="1435100" cy="1066800"/>
          </a:xfrm>
          <a:prstGeom prst="rect">
            <a:avLst/>
          </a:prstGeom>
        </p:spPr>
      </p:pic>
    </p:spTree>
    <p:extLst>
      <p:ext uri="{BB962C8B-B14F-4D97-AF65-F5344CB8AC3E}">
        <p14:creationId xmlns:p14="http://schemas.microsoft.com/office/powerpoint/2010/main" val="1345100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Residuals and Errors</a:t>
            </a:r>
          </a:p>
        </p:txBody>
      </p:sp>
      <p:sp>
        <p:nvSpPr>
          <p:cNvPr id="3" name="Content Placeholder 2"/>
          <p:cNvSpPr>
            <a:spLocks noGrp="1"/>
          </p:cNvSpPr>
          <p:nvPr>
            <p:ph sz="quarter" idx="10"/>
          </p:nvPr>
        </p:nvSpPr>
        <p:spPr/>
        <p:txBody>
          <a:bodyPr/>
          <a:lstStyle/>
          <a:p>
            <a:r>
              <a:rPr lang="en-US" dirty="0"/>
              <a:t>We want the residuals to be as close to 0 as possible, with no apparent pattern.</a:t>
            </a:r>
          </a:p>
        </p:txBody>
      </p:sp>
      <p:cxnSp>
        <p:nvCxnSpPr>
          <p:cNvPr id="4" name="Straight Arrow Connector 3"/>
          <p:cNvCxnSpPr/>
          <p:nvPr/>
        </p:nvCxnSpPr>
        <p:spPr>
          <a:xfrm flipV="1">
            <a:off x="1371600" y="6208892"/>
            <a:ext cx="10594622" cy="39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6129867" y="3081867"/>
            <a:ext cx="8467" cy="31129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10126133" y="6231235"/>
            <a:ext cx="1773767" cy="461665"/>
          </a:xfrm>
          <a:prstGeom prst="rect">
            <a:avLst/>
          </a:prstGeom>
          <a:noFill/>
        </p:spPr>
        <p:txBody>
          <a:bodyPr wrap="square" rtlCol="0">
            <a:spAutoFit/>
          </a:bodyPr>
          <a:lstStyle/>
          <a:p>
            <a:r>
              <a:rPr lang="en-US" sz="2400" dirty="0"/>
              <a:t>Residual</a:t>
            </a:r>
          </a:p>
        </p:txBody>
      </p:sp>
      <p:sp>
        <p:nvSpPr>
          <p:cNvPr id="8" name="TextBox 7"/>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2" name="Freeform 11"/>
          <p:cNvSpPr/>
          <p:nvPr/>
        </p:nvSpPr>
        <p:spPr>
          <a:xfrm>
            <a:off x="1439333" y="3859120"/>
            <a:ext cx="9889067" cy="2291039"/>
          </a:xfrm>
          <a:custGeom>
            <a:avLst/>
            <a:gdLst>
              <a:gd name="connsiteX0" fmla="*/ 0 w 9889067"/>
              <a:gd name="connsiteY0" fmla="*/ 2203013 h 2291039"/>
              <a:gd name="connsiteX1" fmla="*/ 965200 w 9889067"/>
              <a:gd name="connsiteY1" fmla="*/ 1644213 h 2291039"/>
              <a:gd name="connsiteX2" fmla="*/ 1744134 w 9889067"/>
              <a:gd name="connsiteY2" fmla="*/ 289547 h 2291039"/>
              <a:gd name="connsiteX3" fmla="*/ 2726267 w 9889067"/>
              <a:gd name="connsiteY3" fmla="*/ 1644213 h 2291039"/>
              <a:gd name="connsiteX4" fmla="*/ 3623734 w 9889067"/>
              <a:gd name="connsiteY4" fmla="*/ 2236880 h 2291039"/>
              <a:gd name="connsiteX5" fmla="*/ 4690534 w 9889067"/>
              <a:gd name="connsiteY5" fmla="*/ 340347 h 2291039"/>
              <a:gd name="connsiteX6" fmla="*/ 5875867 w 9889067"/>
              <a:gd name="connsiteY6" fmla="*/ 2152213 h 2291039"/>
              <a:gd name="connsiteX7" fmla="*/ 7501467 w 9889067"/>
              <a:gd name="connsiteY7" fmla="*/ 204880 h 2291039"/>
              <a:gd name="connsiteX8" fmla="*/ 8398934 w 9889067"/>
              <a:gd name="connsiteY8" fmla="*/ 289547 h 2291039"/>
              <a:gd name="connsiteX9" fmla="*/ 9889067 w 9889067"/>
              <a:gd name="connsiteY9" fmla="*/ 2253813 h 2291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89067" h="2291039">
                <a:moveTo>
                  <a:pt x="0" y="2203013"/>
                </a:moveTo>
                <a:cubicBezTo>
                  <a:pt x="337255" y="2083068"/>
                  <a:pt x="674511" y="1963124"/>
                  <a:pt x="965200" y="1644213"/>
                </a:cubicBezTo>
                <a:cubicBezTo>
                  <a:pt x="1255889" y="1325302"/>
                  <a:pt x="1450623" y="289547"/>
                  <a:pt x="1744134" y="289547"/>
                </a:cubicBezTo>
                <a:cubicBezTo>
                  <a:pt x="2037645" y="289547"/>
                  <a:pt x="2413000" y="1319658"/>
                  <a:pt x="2726267" y="1644213"/>
                </a:cubicBezTo>
                <a:cubicBezTo>
                  <a:pt x="3039534" y="1968768"/>
                  <a:pt x="3296356" y="2454191"/>
                  <a:pt x="3623734" y="2236880"/>
                </a:cubicBezTo>
                <a:cubicBezTo>
                  <a:pt x="3951112" y="2019569"/>
                  <a:pt x="4315179" y="354458"/>
                  <a:pt x="4690534" y="340347"/>
                </a:cubicBezTo>
                <a:cubicBezTo>
                  <a:pt x="5065890" y="326236"/>
                  <a:pt x="5407378" y="2174791"/>
                  <a:pt x="5875867" y="2152213"/>
                </a:cubicBezTo>
                <a:cubicBezTo>
                  <a:pt x="6344356" y="2129635"/>
                  <a:pt x="7080956" y="515324"/>
                  <a:pt x="7501467" y="204880"/>
                </a:cubicBezTo>
                <a:cubicBezTo>
                  <a:pt x="7921978" y="-105564"/>
                  <a:pt x="8001001" y="-51942"/>
                  <a:pt x="8398934" y="289547"/>
                </a:cubicBezTo>
                <a:cubicBezTo>
                  <a:pt x="8796867" y="631036"/>
                  <a:pt x="9889067" y="2253813"/>
                  <a:pt x="9889067" y="225381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6163734" y="2946168"/>
            <a:ext cx="1773767" cy="830997"/>
          </a:xfrm>
          <a:prstGeom prst="rect">
            <a:avLst/>
          </a:prstGeom>
          <a:noFill/>
        </p:spPr>
        <p:txBody>
          <a:bodyPr wrap="square" rtlCol="0">
            <a:spAutoFit/>
          </a:bodyPr>
          <a:lstStyle/>
          <a:p>
            <a:r>
              <a:rPr lang="en-US" sz="2400" dirty="0"/>
              <a:t>Counts (Histogram)</a:t>
            </a:r>
          </a:p>
        </p:txBody>
      </p:sp>
    </p:spTree>
    <p:extLst>
      <p:ext uri="{BB962C8B-B14F-4D97-AF65-F5344CB8AC3E}">
        <p14:creationId xmlns:p14="http://schemas.microsoft.com/office/powerpoint/2010/main" val="138501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5" name="TextBox 4"/>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19" name="Up Arrow 18"/>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931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Residuals and Errors</a:t>
            </a:r>
          </a:p>
        </p:txBody>
      </p:sp>
      <p:sp>
        <p:nvSpPr>
          <p:cNvPr id="3" name="Content Placeholder 2"/>
          <p:cNvSpPr>
            <a:spLocks noGrp="1"/>
          </p:cNvSpPr>
          <p:nvPr>
            <p:ph sz="quarter" idx="10"/>
          </p:nvPr>
        </p:nvSpPr>
        <p:spPr/>
        <p:txBody>
          <a:bodyPr/>
          <a:lstStyle/>
          <a:p>
            <a:r>
              <a:rPr lang="en-US" dirty="0"/>
              <a:t>We want the residuals to be as close to 0 as possible, with no apparent pattern.</a:t>
            </a:r>
          </a:p>
        </p:txBody>
      </p:sp>
      <p:cxnSp>
        <p:nvCxnSpPr>
          <p:cNvPr id="4" name="Straight Arrow Connector 3"/>
          <p:cNvCxnSpPr/>
          <p:nvPr/>
        </p:nvCxnSpPr>
        <p:spPr>
          <a:xfrm flipV="1">
            <a:off x="1371600" y="6208892"/>
            <a:ext cx="10594622" cy="39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6129867" y="3081867"/>
            <a:ext cx="8467" cy="31129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10126133" y="6231235"/>
            <a:ext cx="1773767" cy="461665"/>
          </a:xfrm>
          <a:prstGeom prst="rect">
            <a:avLst/>
          </a:prstGeom>
          <a:noFill/>
        </p:spPr>
        <p:txBody>
          <a:bodyPr wrap="square" rtlCol="0">
            <a:spAutoFit/>
          </a:bodyPr>
          <a:lstStyle/>
          <a:p>
            <a:r>
              <a:rPr lang="en-US" sz="2400" dirty="0"/>
              <a:t>Residual</a:t>
            </a:r>
          </a:p>
        </p:txBody>
      </p:sp>
      <p:sp>
        <p:nvSpPr>
          <p:cNvPr id="8" name="TextBox 7"/>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163734" y="2946168"/>
            <a:ext cx="1773767" cy="830997"/>
          </a:xfrm>
          <a:prstGeom prst="rect">
            <a:avLst/>
          </a:prstGeom>
          <a:noFill/>
        </p:spPr>
        <p:txBody>
          <a:bodyPr wrap="square" rtlCol="0">
            <a:spAutoFit/>
          </a:bodyPr>
          <a:lstStyle/>
          <a:p>
            <a:r>
              <a:rPr lang="en-US" sz="2400" dirty="0"/>
              <a:t>Counts (Histogram)</a:t>
            </a:r>
          </a:p>
        </p:txBody>
      </p:sp>
      <p:sp>
        <p:nvSpPr>
          <p:cNvPr id="9" name="Freeform 8"/>
          <p:cNvSpPr/>
          <p:nvPr/>
        </p:nvSpPr>
        <p:spPr>
          <a:xfrm>
            <a:off x="2167467" y="3299546"/>
            <a:ext cx="9668933" cy="2931921"/>
          </a:xfrm>
          <a:custGeom>
            <a:avLst/>
            <a:gdLst>
              <a:gd name="connsiteX0" fmla="*/ 0 w 9668933"/>
              <a:gd name="connsiteY0" fmla="*/ 2931921 h 2931921"/>
              <a:gd name="connsiteX1" fmla="*/ 508000 w 9668933"/>
              <a:gd name="connsiteY1" fmla="*/ 239521 h 2931921"/>
              <a:gd name="connsiteX2" fmla="*/ 1270000 w 9668933"/>
              <a:gd name="connsiteY2" fmla="*/ 256454 h 2931921"/>
              <a:gd name="connsiteX3" fmla="*/ 3166533 w 9668933"/>
              <a:gd name="connsiteY3" fmla="*/ 1340187 h 2931921"/>
              <a:gd name="connsiteX4" fmla="*/ 5672666 w 9668933"/>
              <a:gd name="connsiteY4" fmla="*/ 2068321 h 2931921"/>
              <a:gd name="connsiteX5" fmla="*/ 9025466 w 9668933"/>
              <a:gd name="connsiteY5" fmla="*/ 2254587 h 2931921"/>
              <a:gd name="connsiteX6" fmla="*/ 9668933 w 9668933"/>
              <a:gd name="connsiteY6" fmla="*/ 2288454 h 29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68933" h="2931921">
                <a:moveTo>
                  <a:pt x="0" y="2931921"/>
                </a:moveTo>
                <a:cubicBezTo>
                  <a:pt x="148166" y="1808676"/>
                  <a:pt x="296333" y="685432"/>
                  <a:pt x="508000" y="239521"/>
                </a:cubicBezTo>
                <a:cubicBezTo>
                  <a:pt x="719667" y="-206390"/>
                  <a:pt x="826911" y="73010"/>
                  <a:pt x="1270000" y="256454"/>
                </a:cubicBezTo>
                <a:cubicBezTo>
                  <a:pt x="1713089" y="439898"/>
                  <a:pt x="2432755" y="1038209"/>
                  <a:pt x="3166533" y="1340187"/>
                </a:cubicBezTo>
                <a:cubicBezTo>
                  <a:pt x="3900311" y="1642165"/>
                  <a:pt x="4696177" y="1915921"/>
                  <a:pt x="5672666" y="2068321"/>
                </a:cubicBezTo>
                <a:cubicBezTo>
                  <a:pt x="6649155" y="2220721"/>
                  <a:pt x="9025466" y="2254587"/>
                  <a:pt x="9025466" y="2254587"/>
                </a:cubicBezTo>
                <a:lnTo>
                  <a:pt x="9668933" y="228845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47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Outliers: Influential Points and Leverage</a:t>
            </a:r>
          </a:p>
        </p:txBody>
      </p:sp>
    </p:spTree>
    <p:extLst>
      <p:ext uri="{BB962C8B-B14F-4D97-AF65-F5344CB8AC3E}">
        <p14:creationId xmlns:p14="http://schemas.microsoft.com/office/powerpoint/2010/main" val="30361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Points</a:t>
            </a:r>
          </a:p>
        </p:txBody>
      </p:sp>
      <p:sp>
        <p:nvSpPr>
          <p:cNvPr id="3" name="Content Placeholder 2"/>
          <p:cNvSpPr>
            <a:spLocks noGrp="1"/>
          </p:cNvSpPr>
          <p:nvPr>
            <p:ph sz="quarter" idx="10"/>
          </p:nvPr>
        </p:nvSpPr>
        <p:spPr>
          <a:xfrm>
            <a:off x="379413" y="1087410"/>
            <a:ext cx="10298247" cy="5290388"/>
          </a:xfrm>
        </p:spPr>
        <p:txBody>
          <a:bodyPr/>
          <a:lstStyle/>
          <a:p>
            <a:r>
              <a:rPr lang="en-US" dirty="0"/>
              <a:t>An influential point changes the estimates substantially when omitted.</a:t>
            </a:r>
          </a:p>
        </p:txBody>
      </p:sp>
    </p:spTree>
    <p:extLst>
      <p:ext uri="{BB962C8B-B14F-4D97-AF65-F5344CB8AC3E}">
        <p14:creationId xmlns:p14="http://schemas.microsoft.com/office/powerpoint/2010/main" val="1396343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Points</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320616"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604749"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125448" y="3272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561482" y="32342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277848" y="34247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227482"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1" name="Content Placeholder 2"/>
          <p:cNvSpPr>
            <a:spLocks noGrp="1"/>
          </p:cNvSpPr>
          <p:nvPr>
            <p:ph sz="quarter" idx="10"/>
          </p:nvPr>
        </p:nvSpPr>
        <p:spPr>
          <a:xfrm>
            <a:off x="379413" y="1087410"/>
            <a:ext cx="10097728" cy="5290388"/>
          </a:xfrm>
        </p:spPr>
        <p:txBody>
          <a:bodyPr/>
          <a:lstStyle/>
          <a:p>
            <a:r>
              <a:rPr lang="en-US" dirty="0"/>
              <a:t>An influential point changes the estimates substantially when omitted.</a:t>
            </a:r>
          </a:p>
        </p:txBody>
      </p:sp>
      <p:sp>
        <p:nvSpPr>
          <p:cNvPr id="32" name="TextBox 31"/>
          <p:cNvSpPr txBox="1"/>
          <p:nvPr/>
        </p:nvSpPr>
        <p:spPr>
          <a:xfrm>
            <a:off x="3308131" y="3385905"/>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Tree>
    <p:extLst>
      <p:ext uri="{BB962C8B-B14F-4D97-AF65-F5344CB8AC3E}">
        <p14:creationId xmlns:p14="http://schemas.microsoft.com/office/powerpoint/2010/main" val="7104205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320616"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214208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6" name="Oval 15"/>
          <p:cNvSpPr/>
          <p:nvPr/>
        </p:nvSpPr>
        <p:spPr>
          <a:xfrm>
            <a:off x="7604749"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125448" y="3272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561482" y="32342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277848" y="34247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227482"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1" name="Title 30"/>
          <p:cNvSpPr>
            <a:spLocks noGrp="1"/>
          </p:cNvSpPr>
          <p:nvPr>
            <p:ph type="title"/>
          </p:nvPr>
        </p:nvSpPr>
        <p:spPr/>
        <p:txBody>
          <a:bodyPr/>
          <a:lstStyle/>
          <a:p>
            <a:r>
              <a:rPr lang="en-US" dirty="0"/>
              <a:t>Influential Points</a:t>
            </a:r>
          </a:p>
        </p:txBody>
      </p:sp>
      <p:sp>
        <p:nvSpPr>
          <p:cNvPr id="33" name="Content Placeholder 2"/>
          <p:cNvSpPr txBox="1">
            <a:spLocks/>
          </p:cNvSpPr>
          <p:nvPr/>
        </p:nvSpPr>
        <p:spPr>
          <a:xfrm>
            <a:off x="379414" y="1087410"/>
            <a:ext cx="951288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Times"/>
                <a:ea typeface="Times"/>
                <a:cs typeface="Time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Times"/>
                <a:ea typeface="Times"/>
                <a:cs typeface="Time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Times"/>
                <a:ea typeface="Times"/>
                <a:cs typeface="Times"/>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Times"/>
                <a:ea typeface="Times"/>
                <a:cs typeface="Times"/>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Times"/>
                <a:ea typeface="Times"/>
                <a:cs typeface="Times"/>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An influential point changes the estimates substantially when omitted.</a:t>
            </a:r>
          </a:p>
        </p:txBody>
      </p:sp>
      <p:sp>
        <p:nvSpPr>
          <p:cNvPr id="34" name="TextBox 33"/>
          <p:cNvSpPr txBox="1"/>
          <p:nvPr/>
        </p:nvSpPr>
        <p:spPr>
          <a:xfrm>
            <a:off x="3308131" y="3385905"/>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Tree>
    <p:extLst>
      <p:ext uri="{BB962C8B-B14F-4D97-AF65-F5344CB8AC3E}">
        <p14:creationId xmlns:p14="http://schemas.microsoft.com/office/powerpoint/2010/main" val="2700967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Points</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320616"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214208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6" name="Oval 15"/>
          <p:cNvSpPr/>
          <p:nvPr/>
        </p:nvSpPr>
        <p:spPr>
          <a:xfrm>
            <a:off x="7604749"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125448" y="3272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561482" y="32342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277848" y="34247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227482" y="2590800"/>
            <a:ext cx="5459318" cy="162560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3" name="Content Placeholder 2"/>
          <p:cNvSpPr txBox="1">
            <a:spLocks/>
          </p:cNvSpPr>
          <p:nvPr/>
        </p:nvSpPr>
        <p:spPr>
          <a:xfrm>
            <a:off x="379413" y="1087410"/>
            <a:ext cx="10181278"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Times"/>
                <a:ea typeface="Times"/>
                <a:cs typeface="Time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Times"/>
                <a:ea typeface="Times"/>
                <a:cs typeface="Time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Times"/>
                <a:ea typeface="Times"/>
                <a:cs typeface="Times"/>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Times"/>
                <a:ea typeface="Times"/>
                <a:cs typeface="Times"/>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Times"/>
                <a:ea typeface="Times"/>
                <a:cs typeface="Times"/>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An influential point changes the estimates substantially when omitted.</a:t>
            </a:r>
          </a:p>
        </p:txBody>
      </p:sp>
      <p:sp>
        <p:nvSpPr>
          <p:cNvPr id="34" name="TextBox 33"/>
          <p:cNvSpPr txBox="1"/>
          <p:nvPr/>
        </p:nvSpPr>
        <p:spPr>
          <a:xfrm>
            <a:off x="3308131" y="3385905"/>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Tree>
    <p:extLst>
      <p:ext uri="{BB962C8B-B14F-4D97-AF65-F5344CB8AC3E}">
        <p14:creationId xmlns:p14="http://schemas.microsoft.com/office/powerpoint/2010/main" val="746783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Points</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320616"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214208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6" name="Oval 15"/>
          <p:cNvSpPr/>
          <p:nvPr/>
        </p:nvSpPr>
        <p:spPr>
          <a:xfrm>
            <a:off x="7604749"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125448" y="3272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561482" y="32342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277848" y="34247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227482" y="2590800"/>
            <a:ext cx="5459318" cy="162560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8957733" y="3826933"/>
            <a:ext cx="1748796" cy="584776"/>
          </a:xfrm>
          <a:prstGeom prst="rect">
            <a:avLst/>
          </a:prstGeom>
          <a:noFill/>
        </p:spPr>
        <p:txBody>
          <a:bodyPr wrap="none" rtlCol="0">
            <a:spAutoFit/>
          </a:bodyPr>
          <a:lstStyle/>
          <a:p>
            <a:r>
              <a:rPr lang="en-US" sz="3200" dirty="0">
                <a:solidFill>
                  <a:srgbClr val="007233"/>
                </a:solidFill>
              </a:rPr>
              <a:t>Residuals</a:t>
            </a:r>
          </a:p>
        </p:txBody>
      </p:sp>
      <p:sp>
        <p:nvSpPr>
          <p:cNvPr id="33" name="Freeform 32"/>
          <p:cNvSpPr/>
          <p:nvPr/>
        </p:nvSpPr>
        <p:spPr>
          <a:xfrm>
            <a:off x="9076266" y="1168046"/>
            <a:ext cx="767543" cy="2421821"/>
          </a:xfrm>
          <a:custGeom>
            <a:avLst/>
            <a:gdLst>
              <a:gd name="connsiteX0" fmla="*/ 643467 w 767543"/>
              <a:gd name="connsiteY0" fmla="*/ 2421821 h 2421821"/>
              <a:gd name="connsiteX1" fmla="*/ 592667 w 767543"/>
              <a:gd name="connsiteY1" fmla="*/ 2337154 h 2421821"/>
              <a:gd name="connsiteX2" fmla="*/ 474133 w 767543"/>
              <a:gd name="connsiteY2" fmla="*/ 2252487 h 2421821"/>
              <a:gd name="connsiteX3" fmla="*/ 457200 w 767543"/>
              <a:gd name="connsiteY3" fmla="*/ 2201687 h 2421821"/>
              <a:gd name="connsiteX4" fmla="*/ 389467 w 767543"/>
              <a:gd name="connsiteY4" fmla="*/ 2100087 h 2421821"/>
              <a:gd name="connsiteX5" fmla="*/ 338667 w 767543"/>
              <a:gd name="connsiteY5" fmla="*/ 1998487 h 2421821"/>
              <a:gd name="connsiteX6" fmla="*/ 287867 w 767543"/>
              <a:gd name="connsiteY6" fmla="*/ 1947687 h 2421821"/>
              <a:gd name="connsiteX7" fmla="*/ 237067 w 767543"/>
              <a:gd name="connsiteY7" fmla="*/ 1879954 h 2421821"/>
              <a:gd name="connsiteX8" fmla="*/ 135467 w 767543"/>
              <a:gd name="connsiteY8" fmla="*/ 1778354 h 2421821"/>
              <a:gd name="connsiteX9" fmla="*/ 84667 w 767543"/>
              <a:gd name="connsiteY9" fmla="*/ 1727554 h 2421821"/>
              <a:gd name="connsiteX10" fmla="*/ 33867 w 767543"/>
              <a:gd name="connsiteY10" fmla="*/ 1609021 h 2421821"/>
              <a:gd name="connsiteX11" fmla="*/ 0 w 767543"/>
              <a:gd name="connsiteY11" fmla="*/ 1507421 h 2421821"/>
              <a:gd name="connsiteX12" fmla="*/ 16933 w 767543"/>
              <a:gd name="connsiteY12" fmla="*/ 1371954 h 2421821"/>
              <a:gd name="connsiteX13" fmla="*/ 135467 w 767543"/>
              <a:gd name="connsiteY13" fmla="*/ 1219554 h 2421821"/>
              <a:gd name="connsiteX14" fmla="*/ 186267 w 767543"/>
              <a:gd name="connsiteY14" fmla="*/ 1134887 h 2421821"/>
              <a:gd name="connsiteX15" fmla="*/ 254000 w 767543"/>
              <a:gd name="connsiteY15" fmla="*/ 1101021 h 2421821"/>
              <a:gd name="connsiteX16" fmla="*/ 355600 w 767543"/>
              <a:gd name="connsiteY16" fmla="*/ 1016354 h 2421821"/>
              <a:gd name="connsiteX17" fmla="*/ 457200 w 767543"/>
              <a:gd name="connsiteY17" fmla="*/ 982487 h 2421821"/>
              <a:gd name="connsiteX18" fmla="*/ 508000 w 767543"/>
              <a:gd name="connsiteY18" fmla="*/ 965554 h 2421821"/>
              <a:gd name="connsiteX19" fmla="*/ 558800 w 767543"/>
              <a:gd name="connsiteY19" fmla="*/ 948621 h 2421821"/>
              <a:gd name="connsiteX20" fmla="*/ 677333 w 767543"/>
              <a:gd name="connsiteY20" fmla="*/ 813154 h 2421821"/>
              <a:gd name="connsiteX21" fmla="*/ 711200 w 767543"/>
              <a:gd name="connsiteY21" fmla="*/ 762354 h 2421821"/>
              <a:gd name="connsiteX22" fmla="*/ 626533 w 767543"/>
              <a:gd name="connsiteY22" fmla="*/ 118887 h 2421821"/>
              <a:gd name="connsiteX23" fmla="*/ 575733 w 767543"/>
              <a:gd name="connsiteY23" fmla="*/ 101954 h 2421821"/>
              <a:gd name="connsiteX24" fmla="*/ 592667 w 767543"/>
              <a:gd name="connsiteY24" fmla="*/ 51154 h 2421821"/>
              <a:gd name="connsiteX25" fmla="*/ 643467 w 767543"/>
              <a:gd name="connsiteY25" fmla="*/ 34221 h 2421821"/>
              <a:gd name="connsiteX26" fmla="*/ 728133 w 767543"/>
              <a:gd name="connsiteY26" fmla="*/ 354 h 24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7543" h="2421821">
                <a:moveTo>
                  <a:pt x="643467" y="2421821"/>
                </a:moveTo>
                <a:cubicBezTo>
                  <a:pt x="626534" y="2393599"/>
                  <a:pt x="614340" y="2361923"/>
                  <a:pt x="592667" y="2337154"/>
                </a:cubicBezTo>
                <a:cubicBezTo>
                  <a:pt x="577966" y="2320353"/>
                  <a:pt x="498432" y="2268687"/>
                  <a:pt x="474133" y="2252487"/>
                </a:cubicBezTo>
                <a:cubicBezTo>
                  <a:pt x="468489" y="2235554"/>
                  <a:pt x="465868" y="2217290"/>
                  <a:pt x="457200" y="2201687"/>
                </a:cubicBezTo>
                <a:cubicBezTo>
                  <a:pt x="437433" y="2166106"/>
                  <a:pt x="402339" y="2138701"/>
                  <a:pt x="389467" y="2100087"/>
                </a:cubicBezTo>
                <a:cubicBezTo>
                  <a:pt x="372496" y="2049175"/>
                  <a:pt x="375138" y="2042253"/>
                  <a:pt x="338667" y="1998487"/>
                </a:cubicBezTo>
                <a:cubicBezTo>
                  <a:pt x="323336" y="1980090"/>
                  <a:pt x="303452" y="1965869"/>
                  <a:pt x="287867" y="1947687"/>
                </a:cubicBezTo>
                <a:cubicBezTo>
                  <a:pt x="269500" y="1926259"/>
                  <a:pt x="255947" y="1900931"/>
                  <a:pt x="237067" y="1879954"/>
                </a:cubicBezTo>
                <a:cubicBezTo>
                  <a:pt x="205027" y="1844354"/>
                  <a:pt x="169334" y="1812221"/>
                  <a:pt x="135467" y="1778354"/>
                </a:cubicBezTo>
                <a:lnTo>
                  <a:pt x="84667" y="1727554"/>
                </a:lnTo>
                <a:cubicBezTo>
                  <a:pt x="30153" y="1564017"/>
                  <a:pt x="117572" y="1818285"/>
                  <a:pt x="33867" y="1609021"/>
                </a:cubicBezTo>
                <a:cubicBezTo>
                  <a:pt x="20609" y="1575876"/>
                  <a:pt x="0" y="1507421"/>
                  <a:pt x="0" y="1507421"/>
                </a:cubicBezTo>
                <a:cubicBezTo>
                  <a:pt x="5644" y="1462265"/>
                  <a:pt x="1627" y="1414810"/>
                  <a:pt x="16933" y="1371954"/>
                </a:cubicBezTo>
                <a:cubicBezTo>
                  <a:pt x="56881" y="1260101"/>
                  <a:pt x="80049" y="1293445"/>
                  <a:pt x="135467" y="1219554"/>
                </a:cubicBezTo>
                <a:cubicBezTo>
                  <a:pt x="155215" y="1193224"/>
                  <a:pt x="162994" y="1158160"/>
                  <a:pt x="186267" y="1134887"/>
                </a:cubicBezTo>
                <a:cubicBezTo>
                  <a:pt x="204116" y="1117038"/>
                  <a:pt x="231422" y="1112310"/>
                  <a:pt x="254000" y="1101021"/>
                </a:cubicBezTo>
                <a:cubicBezTo>
                  <a:pt x="285901" y="1069120"/>
                  <a:pt x="313165" y="1035214"/>
                  <a:pt x="355600" y="1016354"/>
                </a:cubicBezTo>
                <a:cubicBezTo>
                  <a:pt x="388222" y="1001855"/>
                  <a:pt x="423333" y="993776"/>
                  <a:pt x="457200" y="982487"/>
                </a:cubicBezTo>
                <a:lnTo>
                  <a:pt x="508000" y="965554"/>
                </a:lnTo>
                <a:lnTo>
                  <a:pt x="558800" y="948621"/>
                </a:lnTo>
                <a:cubicBezTo>
                  <a:pt x="643467" y="892176"/>
                  <a:pt x="598310" y="931688"/>
                  <a:pt x="677333" y="813154"/>
                </a:cubicBezTo>
                <a:lnTo>
                  <a:pt x="711200" y="762354"/>
                </a:lnTo>
                <a:cubicBezTo>
                  <a:pt x="691277" y="25200"/>
                  <a:pt x="897212" y="196224"/>
                  <a:pt x="626533" y="118887"/>
                </a:cubicBezTo>
                <a:cubicBezTo>
                  <a:pt x="609371" y="113983"/>
                  <a:pt x="592666" y="107598"/>
                  <a:pt x="575733" y="101954"/>
                </a:cubicBezTo>
                <a:cubicBezTo>
                  <a:pt x="581378" y="85021"/>
                  <a:pt x="580045" y="63775"/>
                  <a:pt x="592667" y="51154"/>
                </a:cubicBezTo>
                <a:cubicBezTo>
                  <a:pt x="605288" y="38533"/>
                  <a:pt x="627502" y="42203"/>
                  <a:pt x="643467" y="34221"/>
                </a:cubicBezTo>
                <a:cubicBezTo>
                  <a:pt x="723725" y="-5908"/>
                  <a:pt x="662786" y="354"/>
                  <a:pt x="728133" y="354"/>
                </a:cubicBezTo>
              </a:path>
            </a:pathLst>
          </a:custGeom>
          <a:ln>
            <a:solidFill>
              <a:srgbClr val="00723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Content Placeholder 2"/>
          <p:cNvSpPr>
            <a:spLocks noGrp="1"/>
          </p:cNvSpPr>
          <p:nvPr>
            <p:ph sz="quarter" idx="10"/>
          </p:nvPr>
        </p:nvSpPr>
        <p:spPr>
          <a:xfrm>
            <a:off x="379413" y="1087410"/>
            <a:ext cx="10314957" cy="5290388"/>
          </a:xfrm>
        </p:spPr>
        <p:txBody>
          <a:bodyPr/>
          <a:lstStyle/>
          <a:p>
            <a:r>
              <a:rPr lang="en-US" dirty="0"/>
              <a:t>An influential point changes the estimates substantially when omitted.</a:t>
            </a:r>
          </a:p>
        </p:txBody>
      </p:sp>
      <p:sp>
        <p:nvSpPr>
          <p:cNvPr id="37" name="TextBox 36"/>
          <p:cNvSpPr txBox="1"/>
          <p:nvPr/>
        </p:nvSpPr>
        <p:spPr>
          <a:xfrm>
            <a:off x="3308131" y="3385905"/>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Tree>
    <p:extLst>
      <p:ext uri="{BB962C8B-B14F-4D97-AF65-F5344CB8AC3E}">
        <p14:creationId xmlns:p14="http://schemas.microsoft.com/office/powerpoint/2010/main" val="456553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320616"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2142088"/>
            <a:ext cx="63500" cy="76200"/>
          </a:xfrm>
          <a:prstGeom prst="ellipse">
            <a:avLst/>
          </a:prstGeom>
          <a:solidFill>
            <a:srgbClr val="007233"/>
          </a:solidFill>
          <a:ln>
            <a:solidFill>
              <a:srgbClr val="0072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6" name="Oval 15"/>
          <p:cNvSpPr/>
          <p:nvPr/>
        </p:nvSpPr>
        <p:spPr>
          <a:xfrm>
            <a:off x="7604749"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125448" y="3272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561482" y="32342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277848" y="34247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227482" y="2590800"/>
            <a:ext cx="5459318" cy="162560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34" name="Object 2"/>
          <p:cNvGraphicFramePr>
            <a:graphicFrameLocks noChangeAspect="1"/>
          </p:cNvGraphicFramePr>
          <p:nvPr>
            <p:extLst>
              <p:ext uri="{D42A27DB-BD31-4B8C-83A1-F6EECF244321}">
                <p14:modId xmlns:p14="http://schemas.microsoft.com/office/powerpoint/2010/main" val="2072338666"/>
              </p:ext>
            </p:extLst>
          </p:nvPr>
        </p:nvGraphicFramePr>
        <p:xfrm>
          <a:off x="6929966" y="1838855"/>
          <a:ext cx="457200" cy="609600"/>
        </p:xfrm>
        <a:graphic>
          <a:graphicData uri="http://schemas.openxmlformats.org/presentationml/2006/ole">
            <mc:AlternateContent xmlns:mc="http://schemas.openxmlformats.org/markup-compatibility/2006">
              <mc:Choice xmlns:v="urn:schemas-microsoft-com:vml" Requires="v">
                <p:oleObj spid="_x0000_s354340" name="Equation" r:id="rId4" imgW="152400" imgH="203200" progId="Equation.DSMT4">
                  <p:embed/>
                </p:oleObj>
              </mc:Choice>
              <mc:Fallback>
                <p:oleObj name="Equation" r:id="rId4" imgW="152400" imgH="203200" progId="Equation.DSMT4">
                  <p:embed/>
                  <p:pic>
                    <p:nvPicPr>
                      <p:cNvPr id="0" name=""/>
                      <p:cNvPicPr>
                        <a:picLocks noChangeAspect="1" noChangeArrowheads="1"/>
                      </p:cNvPicPr>
                      <p:nvPr/>
                    </p:nvPicPr>
                    <p:blipFill>
                      <a:blip r:embed="rId5"/>
                      <a:srcRect/>
                      <a:stretch>
                        <a:fillRect/>
                      </a:stretch>
                    </p:blipFill>
                    <p:spPr bwMode="auto">
                      <a:xfrm>
                        <a:off x="6929966" y="1838855"/>
                        <a:ext cx="457200" cy="609600"/>
                      </a:xfrm>
                      <a:prstGeom prst="rect">
                        <a:avLst/>
                      </a:prstGeom>
                      <a:noFill/>
                      <a:extLst/>
                    </p:spPr>
                  </p:pic>
                </p:oleObj>
              </mc:Fallback>
            </mc:AlternateContent>
          </a:graphicData>
        </a:graphic>
      </p:graphicFrame>
      <p:graphicFrame>
        <p:nvGraphicFramePr>
          <p:cNvPr id="35" name="Object 2"/>
          <p:cNvGraphicFramePr>
            <a:graphicFrameLocks noChangeAspect="1"/>
          </p:cNvGraphicFramePr>
          <p:nvPr>
            <p:extLst>
              <p:ext uri="{D42A27DB-BD31-4B8C-83A1-F6EECF244321}">
                <p14:modId xmlns:p14="http://schemas.microsoft.com/office/powerpoint/2010/main" val="2094524708"/>
              </p:ext>
            </p:extLst>
          </p:nvPr>
        </p:nvGraphicFramePr>
        <p:xfrm>
          <a:off x="5304367" y="2753254"/>
          <a:ext cx="1066800" cy="609600"/>
        </p:xfrm>
        <a:graphic>
          <a:graphicData uri="http://schemas.openxmlformats.org/presentationml/2006/ole">
            <mc:AlternateContent xmlns:mc="http://schemas.openxmlformats.org/markup-compatibility/2006">
              <mc:Choice xmlns:v="urn:schemas-microsoft-com:vml" Requires="v">
                <p:oleObj spid="_x0000_s354341" name="Equation" r:id="rId6" imgW="355600" imgH="203200" progId="Equation.DSMT4">
                  <p:embed/>
                </p:oleObj>
              </mc:Choice>
              <mc:Fallback>
                <p:oleObj name="Equation" r:id="rId6" imgW="355600" imgH="203200" progId="Equation.DSMT4">
                  <p:embed/>
                  <p:pic>
                    <p:nvPicPr>
                      <p:cNvPr id="0" name=""/>
                      <p:cNvPicPr>
                        <a:picLocks noChangeAspect="1" noChangeArrowheads="1"/>
                      </p:cNvPicPr>
                      <p:nvPr/>
                    </p:nvPicPr>
                    <p:blipFill>
                      <a:blip r:embed="rId7"/>
                      <a:srcRect/>
                      <a:stretch>
                        <a:fillRect/>
                      </a:stretch>
                    </p:blipFill>
                    <p:spPr bwMode="auto">
                      <a:xfrm>
                        <a:off x="5304367" y="2753254"/>
                        <a:ext cx="1066800" cy="609600"/>
                      </a:xfrm>
                      <a:prstGeom prst="rect">
                        <a:avLst/>
                      </a:prstGeom>
                      <a:noFill/>
                      <a:extLst/>
                    </p:spPr>
                  </p:pic>
                </p:oleObj>
              </mc:Fallback>
            </mc:AlternateContent>
          </a:graphicData>
        </a:graphic>
      </p:graphicFrame>
      <p:cxnSp>
        <p:nvCxnSpPr>
          <p:cNvPr id="31" name="Straight Connector 30"/>
          <p:cNvCxnSpPr/>
          <p:nvPr/>
        </p:nvCxnSpPr>
        <p:spPr>
          <a:xfrm flipH="1">
            <a:off x="6299200" y="3132667"/>
            <a:ext cx="795868" cy="16933"/>
          </a:xfrm>
          <a:prstGeom prst="line">
            <a:avLst/>
          </a:prstGeom>
          <a:ln>
            <a:solidFill>
              <a:srgbClr val="007233"/>
            </a:solidFill>
            <a:prstDash val="sysDash"/>
          </a:ln>
        </p:spPr>
        <p:style>
          <a:lnRef idx="2">
            <a:schemeClr val="accent1"/>
          </a:lnRef>
          <a:fillRef idx="0">
            <a:schemeClr val="accent1"/>
          </a:fillRef>
          <a:effectRef idx="1">
            <a:schemeClr val="accent1"/>
          </a:effectRef>
          <a:fontRef idx="minor">
            <a:schemeClr val="tx1"/>
          </a:fontRef>
        </p:style>
      </p:cxnSp>
      <p:sp>
        <p:nvSpPr>
          <p:cNvPr id="39" name="Content Placeholder 2"/>
          <p:cNvSpPr>
            <a:spLocks noGrp="1"/>
          </p:cNvSpPr>
          <p:nvPr>
            <p:ph sz="quarter" idx="10"/>
          </p:nvPr>
        </p:nvSpPr>
        <p:spPr>
          <a:xfrm>
            <a:off x="379413" y="1087410"/>
            <a:ext cx="10431927" cy="5290388"/>
          </a:xfrm>
        </p:spPr>
        <p:txBody>
          <a:bodyPr/>
          <a:lstStyle/>
          <a:p>
            <a:r>
              <a:rPr lang="en-US" dirty="0"/>
              <a:t>An influential point changes the estimates substantially when omitted.</a:t>
            </a:r>
          </a:p>
        </p:txBody>
      </p:sp>
      <p:sp>
        <p:nvSpPr>
          <p:cNvPr id="40" name="Title 1"/>
          <p:cNvSpPr>
            <a:spLocks noGrp="1"/>
          </p:cNvSpPr>
          <p:nvPr>
            <p:ph type="title"/>
          </p:nvPr>
        </p:nvSpPr>
        <p:spPr>
          <a:xfrm>
            <a:off x="379514" y="182215"/>
            <a:ext cx="11524432" cy="1063487"/>
          </a:xfrm>
        </p:spPr>
        <p:txBody>
          <a:bodyPr/>
          <a:lstStyle/>
          <a:p>
            <a:r>
              <a:rPr lang="en-US" dirty="0"/>
              <a:t>Influential Points</a:t>
            </a:r>
          </a:p>
        </p:txBody>
      </p:sp>
    </p:spTree>
    <p:extLst>
      <p:ext uri="{BB962C8B-B14F-4D97-AF65-F5344CB8AC3E}">
        <p14:creationId xmlns:p14="http://schemas.microsoft.com/office/powerpoint/2010/main" val="782339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381423" y="1089402"/>
            <a:ext cx="10431927" cy="131607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Times"/>
                <a:ea typeface="Times"/>
                <a:cs typeface="Time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Times"/>
                <a:ea typeface="Times"/>
                <a:cs typeface="Time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Times"/>
                <a:ea typeface="Times"/>
                <a:cs typeface="Times"/>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Times"/>
                <a:ea typeface="Times"/>
                <a:cs typeface="Times"/>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Times"/>
                <a:ea typeface="Times"/>
                <a:cs typeface="Times"/>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An influential point changes the estimates substantially when omitted.</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320616"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604749"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69349"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612716" y="42206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287249" y="35813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125448" y="32723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561482" y="3234266"/>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277848" y="3424767"/>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227482" y="3200401"/>
            <a:ext cx="5950385" cy="98213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9" name="Title 1"/>
          <p:cNvSpPr txBox="1">
            <a:spLocks/>
          </p:cNvSpPr>
          <p:nvPr/>
        </p:nvSpPr>
        <p:spPr>
          <a:xfrm>
            <a:off x="381524" y="184207"/>
            <a:ext cx="11524432"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Times"/>
                <a:ea typeface="Times"/>
                <a:cs typeface="Times"/>
              </a:defRPr>
            </a:lvl1pPr>
          </a:lstStyle>
          <a:p>
            <a:r>
              <a:rPr lang="en-US"/>
              <a:t>Influential Points</a:t>
            </a:r>
            <a:endParaRPr lang="en-US" dirty="0"/>
          </a:p>
        </p:txBody>
      </p:sp>
    </p:spTree>
    <p:extLst>
      <p:ext uri="{BB962C8B-B14F-4D97-AF65-F5344CB8AC3E}">
        <p14:creationId xmlns:p14="http://schemas.microsoft.com/office/powerpoint/2010/main" val="59461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spTree>
    <p:extLst>
      <p:ext uri="{BB962C8B-B14F-4D97-AF65-F5344CB8AC3E}">
        <p14:creationId xmlns:p14="http://schemas.microsoft.com/office/powerpoint/2010/main" val="422602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50130" y="1536416"/>
            <a:ext cx="7369558" cy="38112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0" name="Straight Connector 19"/>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4" name="Up Arrow 23"/>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127358" y="1688816"/>
            <a:ext cx="3778929"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9590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flipV="1">
            <a:off x="3948906" y="4076700"/>
            <a:ext cx="51594" cy="6325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134269" y="3376872"/>
            <a:ext cx="63500" cy="76200"/>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671689" y="367428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871156" y="288688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816769" y="3681671"/>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654968" y="33726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091002" y="3334538"/>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807368" y="35250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435170" y="2765335"/>
            <a:ext cx="6599946" cy="1304007"/>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308131" y="3385905"/>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Tree>
    <p:extLst>
      <p:ext uri="{BB962C8B-B14F-4D97-AF65-F5344CB8AC3E}">
        <p14:creationId xmlns:p14="http://schemas.microsoft.com/office/powerpoint/2010/main" val="2111397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flipV="1">
            <a:off x="3948906" y="4076700"/>
            <a:ext cx="51594" cy="6325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134269" y="3618172"/>
            <a:ext cx="63500" cy="76200"/>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671689" y="367428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871156" y="288688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816769" y="3681671"/>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654968" y="33726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091002" y="3334538"/>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807368" y="35250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435170" y="2777067"/>
            <a:ext cx="6640163" cy="1292277"/>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308131" y="3385905"/>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Tree>
    <p:extLst>
      <p:ext uri="{BB962C8B-B14F-4D97-AF65-F5344CB8AC3E}">
        <p14:creationId xmlns:p14="http://schemas.microsoft.com/office/powerpoint/2010/main" val="3583567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flipV="1">
            <a:off x="3948906" y="4076700"/>
            <a:ext cx="51594" cy="6325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134269" y="33768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671689" y="367428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871156" y="2886884"/>
            <a:ext cx="63500" cy="76200"/>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816769" y="3681671"/>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654968" y="33726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091002" y="3334538"/>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807368" y="35250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435170" y="2765335"/>
            <a:ext cx="6599946" cy="1304007"/>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308131" y="3385905"/>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Tree>
    <p:extLst>
      <p:ext uri="{BB962C8B-B14F-4D97-AF65-F5344CB8AC3E}">
        <p14:creationId xmlns:p14="http://schemas.microsoft.com/office/powerpoint/2010/main" val="2110889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flipV="1">
            <a:off x="3948906" y="4076700"/>
            <a:ext cx="51594" cy="6325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134269" y="33768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671689" y="367428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871156" y="3204384"/>
            <a:ext cx="63500" cy="76200"/>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816769" y="3681671"/>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654968" y="33726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091002" y="3334538"/>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807368" y="35250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390900" y="2997200"/>
            <a:ext cx="6705600" cy="99060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308131" y="3385905"/>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Tree>
    <p:extLst>
      <p:ext uri="{BB962C8B-B14F-4D97-AF65-F5344CB8AC3E}">
        <p14:creationId xmlns:p14="http://schemas.microsoft.com/office/powerpoint/2010/main" val="24089677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sp>
        <p:nvSpPr>
          <p:cNvPr id="3" name="Content Placeholder 2"/>
          <p:cNvSpPr>
            <a:spLocks noGrp="1"/>
          </p:cNvSpPr>
          <p:nvPr>
            <p:ph sz="quarter" idx="10"/>
          </p:nvPr>
        </p:nvSpPr>
        <p:spPr/>
        <p:txBody>
          <a:bodyPr/>
          <a:lstStyle/>
          <a:p>
            <a:r>
              <a:rPr lang="en-US" dirty="0"/>
              <a:t>If you move </a:t>
            </a:r>
            <a:r>
              <a:rPr lang="en-US" i="1" dirty="0"/>
              <a:t>x</a:t>
            </a:r>
            <a:r>
              <a:rPr lang="en-US" baseline="-25000" dirty="0"/>
              <a:t>i</a:t>
            </a:r>
            <a:r>
              <a:rPr lang="en-US" dirty="0"/>
              <a:t>, then </a:t>
            </a:r>
            <a:r>
              <a:rPr lang="en-US" i="1" dirty="0"/>
              <a:t>f</a:t>
            </a:r>
            <a:r>
              <a:rPr lang="en-US" dirty="0"/>
              <a:t>(</a:t>
            </a:r>
            <a:r>
              <a:rPr lang="en-US" i="1" dirty="0"/>
              <a:t>x</a:t>
            </a:r>
            <a:r>
              <a:rPr lang="en-US" i="1" baseline="-25000" dirty="0"/>
              <a:t>i</a:t>
            </a:r>
            <a:r>
              <a:rPr lang="en-US" dirty="0"/>
              <a:t>) moves proportionally. The proportionality constant is called the leverage of point </a:t>
            </a:r>
            <a:r>
              <a:rPr lang="en-US" i="1" dirty="0" err="1"/>
              <a:t>i</a:t>
            </a:r>
            <a:r>
              <a:rPr lang="en-US" dirty="0"/>
              <a:t>.</a:t>
            </a:r>
          </a:p>
          <a:p>
            <a:r>
              <a:rPr lang="en-US" dirty="0"/>
              <a:t>Leverage depends on </a:t>
            </a:r>
            <a:r>
              <a:rPr lang="en-US" i="1" dirty="0"/>
              <a:t>x</a:t>
            </a:r>
            <a:r>
              <a:rPr lang="en-US" baseline="-25000" dirty="0"/>
              <a:t>i</a:t>
            </a:r>
            <a:r>
              <a:rPr lang="en-US" dirty="0"/>
              <a:t> but not on </a:t>
            </a:r>
            <a:r>
              <a:rPr lang="en-US" i="1" dirty="0" err="1"/>
              <a:t>y</a:t>
            </a:r>
            <a:r>
              <a:rPr lang="en-US" baseline="-25000" dirty="0" err="1"/>
              <a:t>i</a:t>
            </a:r>
            <a:r>
              <a:rPr lang="en-US" dirty="0"/>
              <a:t>. It depends on how far away </a:t>
            </a:r>
            <a:r>
              <a:rPr lang="en-US" i="1" dirty="0"/>
              <a:t>x</a:t>
            </a:r>
            <a:r>
              <a:rPr lang="en-US" baseline="-25000" dirty="0"/>
              <a:t>i</a:t>
            </a:r>
            <a:r>
              <a:rPr lang="en-US" dirty="0"/>
              <a:t> is from the mean of the </a:t>
            </a:r>
            <a:r>
              <a:rPr lang="en-US" i="1" dirty="0"/>
              <a:t>x</a:t>
            </a:r>
            <a:r>
              <a:rPr lang="en-US" baseline="-25000" dirty="0"/>
              <a:t>i</a:t>
            </a:r>
            <a:r>
              <a:rPr lang="en-US" dirty="0"/>
              <a:t>’s.</a:t>
            </a:r>
          </a:p>
          <a:p>
            <a:r>
              <a:rPr lang="en-US" dirty="0">
                <a:solidFill>
                  <a:schemeClr val="bg1"/>
                </a:solidFill>
              </a:rPr>
              <a:t>Influential points do not necessarily have high leverage. </a:t>
            </a:r>
          </a:p>
          <a:p>
            <a:r>
              <a:rPr lang="en-US" dirty="0">
                <a:solidFill>
                  <a:schemeClr val="bg1"/>
                </a:solidFill>
              </a:rPr>
              <a:t>High leverage points are not necessarily influential.</a:t>
            </a:r>
          </a:p>
          <a:p>
            <a:r>
              <a:rPr lang="en-US" dirty="0">
                <a:solidFill>
                  <a:schemeClr val="bg1"/>
                </a:solidFill>
              </a:rPr>
              <a:t>The leverage of </a:t>
            </a:r>
            <a:r>
              <a:rPr lang="en-US" i="1" dirty="0">
                <a:solidFill>
                  <a:schemeClr val="bg1"/>
                </a:solidFill>
              </a:rPr>
              <a:t>x</a:t>
            </a:r>
            <a:r>
              <a:rPr lang="en-US" baseline="-25000" dirty="0">
                <a:solidFill>
                  <a:schemeClr val="bg1"/>
                </a:solidFill>
              </a:rPr>
              <a:t>i</a:t>
            </a:r>
            <a:r>
              <a:rPr lang="en-US" dirty="0">
                <a:solidFill>
                  <a:schemeClr val="bg1"/>
                </a:solidFill>
              </a:rPr>
              <a:t> measures the impact of </a:t>
            </a:r>
            <a:r>
              <a:rPr lang="en-US" i="1" dirty="0" err="1">
                <a:solidFill>
                  <a:schemeClr val="bg1"/>
                </a:solidFill>
              </a:rPr>
              <a:t>y</a:t>
            </a:r>
            <a:r>
              <a:rPr lang="en-US" baseline="-25000" dirty="0" err="1">
                <a:solidFill>
                  <a:schemeClr val="bg1"/>
                </a:solidFill>
              </a:rPr>
              <a:t>i</a:t>
            </a:r>
            <a:r>
              <a:rPr lang="en-US" dirty="0">
                <a:solidFill>
                  <a:schemeClr val="bg1"/>
                </a:solidFill>
              </a:rPr>
              <a:t> on </a:t>
            </a:r>
            <a:r>
              <a:rPr lang="en-US" i="1" dirty="0">
                <a:solidFill>
                  <a:schemeClr val="bg1"/>
                </a:solidFill>
              </a:rPr>
              <a:t>f</a:t>
            </a:r>
            <a:r>
              <a:rPr lang="en-US" dirty="0">
                <a:solidFill>
                  <a:schemeClr val="bg1"/>
                </a:solidFill>
              </a:rPr>
              <a:t>(</a:t>
            </a:r>
            <a:r>
              <a:rPr lang="en-US" i="1" dirty="0">
                <a:solidFill>
                  <a:schemeClr val="bg1"/>
                </a:solidFill>
              </a:rPr>
              <a:t>x</a:t>
            </a:r>
            <a:r>
              <a:rPr lang="en-US" i="1" baseline="-25000" dirty="0">
                <a:solidFill>
                  <a:schemeClr val="bg1"/>
                </a:solidFill>
              </a:rPr>
              <a:t>i</a:t>
            </a:r>
            <a:r>
              <a:rPr lang="en-US" dirty="0">
                <a:solidFill>
                  <a:schemeClr val="bg1"/>
                </a:solidFill>
              </a:rPr>
              <a:t>).</a:t>
            </a:r>
          </a:p>
        </p:txBody>
      </p:sp>
    </p:spTree>
    <p:extLst>
      <p:ext uri="{BB962C8B-B14F-4D97-AF65-F5344CB8AC3E}">
        <p14:creationId xmlns:p14="http://schemas.microsoft.com/office/powerpoint/2010/main" val="1333338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1" name="TextBox 10"/>
          <p:cNvSpPr txBox="1"/>
          <p:nvPr/>
        </p:nvSpPr>
        <p:spPr>
          <a:xfrm>
            <a:off x="3308131" y="3385905"/>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flipV="1">
            <a:off x="3948906" y="4076700"/>
            <a:ext cx="51594" cy="6325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134269" y="33768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671689" y="367428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871156" y="2886884"/>
            <a:ext cx="63500" cy="76200"/>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816769" y="3681671"/>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654968" y="33726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091002" y="3334538"/>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807368" y="35250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435170" y="2765335"/>
            <a:ext cx="6599946" cy="1304007"/>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26382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sp>
        <p:nvSpPr>
          <p:cNvPr id="3" name="Content Placeholder 2"/>
          <p:cNvSpPr>
            <a:spLocks noGrp="1"/>
          </p:cNvSpPr>
          <p:nvPr>
            <p:ph sz="quarter" idx="10"/>
          </p:nvPr>
        </p:nvSpPr>
        <p:spPr/>
        <p:txBody>
          <a:bodyPr/>
          <a:lstStyle/>
          <a:p>
            <a:r>
              <a:rPr lang="en-US" dirty="0"/>
              <a:t>If you move </a:t>
            </a:r>
            <a:r>
              <a:rPr lang="en-US" i="1" dirty="0"/>
              <a:t>x</a:t>
            </a:r>
            <a:r>
              <a:rPr lang="en-US" baseline="-25000" dirty="0"/>
              <a:t>i</a:t>
            </a:r>
            <a:r>
              <a:rPr lang="en-US" dirty="0"/>
              <a:t>, then </a:t>
            </a:r>
            <a:r>
              <a:rPr lang="en-US" i="1" dirty="0"/>
              <a:t>f</a:t>
            </a:r>
            <a:r>
              <a:rPr lang="en-US" dirty="0"/>
              <a:t>(</a:t>
            </a:r>
            <a:r>
              <a:rPr lang="en-US" i="1" dirty="0"/>
              <a:t>x</a:t>
            </a:r>
            <a:r>
              <a:rPr lang="en-US" i="1" baseline="-25000" dirty="0"/>
              <a:t>i</a:t>
            </a:r>
            <a:r>
              <a:rPr lang="en-US" dirty="0"/>
              <a:t>) moves proportionally. The proportionality constant is called the leverage of point </a:t>
            </a:r>
            <a:r>
              <a:rPr lang="en-US" i="1" dirty="0" err="1"/>
              <a:t>i</a:t>
            </a:r>
            <a:r>
              <a:rPr lang="en-US" dirty="0"/>
              <a:t>.</a:t>
            </a:r>
          </a:p>
          <a:p>
            <a:r>
              <a:rPr lang="en-US" dirty="0"/>
              <a:t>Leverage depends on </a:t>
            </a:r>
            <a:r>
              <a:rPr lang="en-US" i="1" dirty="0"/>
              <a:t>x</a:t>
            </a:r>
            <a:r>
              <a:rPr lang="en-US" baseline="-25000" dirty="0"/>
              <a:t>i</a:t>
            </a:r>
            <a:r>
              <a:rPr lang="en-US" dirty="0"/>
              <a:t> but not on </a:t>
            </a:r>
            <a:r>
              <a:rPr lang="en-US" i="1" dirty="0" err="1"/>
              <a:t>y</a:t>
            </a:r>
            <a:r>
              <a:rPr lang="en-US" baseline="-25000" dirty="0" err="1"/>
              <a:t>i</a:t>
            </a:r>
            <a:r>
              <a:rPr lang="en-US" dirty="0"/>
              <a:t>. It depends on how far away </a:t>
            </a:r>
            <a:r>
              <a:rPr lang="en-US" i="1" dirty="0"/>
              <a:t>x</a:t>
            </a:r>
            <a:r>
              <a:rPr lang="en-US" baseline="-25000" dirty="0"/>
              <a:t>i</a:t>
            </a:r>
            <a:r>
              <a:rPr lang="en-US" dirty="0"/>
              <a:t> is from the mean of the </a:t>
            </a:r>
            <a:r>
              <a:rPr lang="en-US" i="1" dirty="0"/>
              <a:t>x</a:t>
            </a:r>
            <a:r>
              <a:rPr lang="en-US" baseline="-25000" dirty="0"/>
              <a:t>i</a:t>
            </a:r>
            <a:r>
              <a:rPr lang="en-US" dirty="0"/>
              <a:t>’s.</a:t>
            </a:r>
          </a:p>
          <a:p>
            <a:r>
              <a:rPr lang="en-US" dirty="0"/>
              <a:t>Influential points do not necessarily have high leverage. </a:t>
            </a:r>
          </a:p>
          <a:p>
            <a:r>
              <a:rPr lang="en-US" dirty="0"/>
              <a:t>High leverage points are not necessarily influential.</a:t>
            </a:r>
          </a:p>
          <a:p>
            <a:r>
              <a:rPr lang="en-US" dirty="0">
                <a:solidFill>
                  <a:srgbClr val="FFFFFF"/>
                </a:solidFill>
              </a:rPr>
              <a:t>The leverage of </a:t>
            </a:r>
            <a:r>
              <a:rPr lang="en-US" i="1" dirty="0">
                <a:solidFill>
                  <a:srgbClr val="FFFFFF"/>
                </a:solidFill>
              </a:rPr>
              <a:t>x</a:t>
            </a:r>
            <a:r>
              <a:rPr lang="en-US" baseline="-25000" dirty="0">
                <a:solidFill>
                  <a:srgbClr val="FFFFFF"/>
                </a:solidFill>
              </a:rPr>
              <a:t>i</a:t>
            </a:r>
            <a:r>
              <a:rPr lang="en-US" dirty="0">
                <a:solidFill>
                  <a:srgbClr val="FFFFFF"/>
                </a:solidFill>
              </a:rPr>
              <a:t> measures the impact of </a:t>
            </a:r>
            <a:r>
              <a:rPr lang="en-US" i="1" dirty="0" err="1">
                <a:solidFill>
                  <a:srgbClr val="FFFFFF"/>
                </a:solidFill>
              </a:rPr>
              <a:t>y</a:t>
            </a:r>
            <a:r>
              <a:rPr lang="en-US" baseline="-25000" dirty="0" err="1">
                <a:solidFill>
                  <a:srgbClr val="FFFFFF"/>
                </a:solidFill>
              </a:rPr>
              <a:t>i</a:t>
            </a:r>
            <a:r>
              <a:rPr lang="en-US" dirty="0">
                <a:solidFill>
                  <a:srgbClr val="FFFFFF"/>
                </a:solidFill>
              </a:rPr>
              <a:t> on </a:t>
            </a:r>
            <a:r>
              <a:rPr lang="en-US" i="1" dirty="0">
                <a:solidFill>
                  <a:srgbClr val="FFFFFF"/>
                </a:solidFill>
              </a:rPr>
              <a:t>f</a:t>
            </a:r>
            <a:r>
              <a:rPr lang="en-US" dirty="0">
                <a:solidFill>
                  <a:srgbClr val="FFFFFF"/>
                </a:solidFill>
              </a:rPr>
              <a:t>(</a:t>
            </a:r>
            <a:r>
              <a:rPr lang="en-US" i="1" dirty="0">
                <a:solidFill>
                  <a:srgbClr val="FFFFFF"/>
                </a:solidFill>
              </a:rPr>
              <a:t>x</a:t>
            </a:r>
            <a:r>
              <a:rPr lang="en-US" i="1" baseline="-25000" dirty="0">
                <a:solidFill>
                  <a:srgbClr val="FFFFFF"/>
                </a:solidFill>
              </a:rPr>
              <a:t>i</a:t>
            </a:r>
            <a:r>
              <a:rPr lang="en-US" dirty="0">
                <a:solidFill>
                  <a:srgbClr val="FFFFFF"/>
                </a:solidFill>
              </a:rPr>
              <a:t>).</a:t>
            </a:r>
          </a:p>
        </p:txBody>
      </p:sp>
    </p:spTree>
    <p:extLst>
      <p:ext uri="{BB962C8B-B14F-4D97-AF65-F5344CB8AC3E}">
        <p14:creationId xmlns:p14="http://schemas.microsoft.com/office/powerpoint/2010/main" val="1183035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cxnSp>
        <p:nvCxnSpPr>
          <p:cNvPr id="4" name="Straight Arrow Connector 3"/>
          <p:cNvCxnSpPr/>
          <p:nvPr/>
        </p:nvCxnSpPr>
        <p:spPr>
          <a:xfrm>
            <a:off x="3100482"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flipV="1">
            <a:off x="3086371"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6005" y="6271280"/>
            <a:ext cx="366657" cy="523220"/>
          </a:xfrm>
          <a:prstGeom prst="rect">
            <a:avLst/>
          </a:prstGeom>
          <a:noFill/>
        </p:spPr>
        <p:txBody>
          <a:bodyPr wrap="none" rtlCol="0">
            <a:spAutoFit/>
          </a:bodyPr>
          <a:lstStyle/>
          <a:p>
            <a:r>
              <a:rPr lang="en-US" sz="2800" dirty="0"/>
              <a:t>0</a:t>
            </a:r>
          </a:p>
        </p:txBody>
      </p:sp>
      <p:sp>
        <p:nvSpPr>
          <p:cNvPr id="7" name="TextBox 6"/>
          <p:cNvSpPr txBox="1"/>
          <p:nvPr/>
        </p:nvSpPr>
        <p:spPr>
          <a:xfrm>
            <a:off x="8040782" y="6195080"/>
            <a:ext cx="912630" cy="523220"/>
          </a:xfrm>
          <a:prstGeom prst="rect">
            <a:avLst/>
          </a:prstGeom>
          <a:noFill/>
        </p:spPr>
        <p:txBody>
          <a:bodyPr wrap="none" rtlCol="0">
            <a:spAutoFit/>
          </a:bodyPr>
          <a:lstStyle/>
          <a:p>
            <a:r>
              <a:rPr lang="en-US" sz="2800" dirty="0"/>
              <a:t>2000</a:t>
            </a:r>
          </a:p>
        </p:txBody>
      </p:sp>
      <p:sp>
        <p:nvSpPr>
          <p:cNvPr id="8" name="TextBox 7"/>
          <p:cNvSpPr txBox="1"/>
          <p:nvPr/>
        </p:nvSpPr>
        <p:spPr>
          <a:xfrm>
            <a:off x="3718550" y="6231235"/>
            <a:ext cx="5143499" cy="461665"/>
          </a:xfrm>
          <a:prstGeom prst="rect">
            <a:avLst/>
          </a:prstGeom>
          <a:noFill/>
        </p:spPr>
        <p:txBody>
          <a:bodyPr wrap="square" rtlCol="0">
            <a:spAutoFit/>
          </a:bodyPr>
          <a:lstStyle/>
          <a:p>
            <a:r>
              <a:rPr lang="en-US" sz="2400" dirty="0"/>
              <a:t>Number of Businessweek clicks</a:t>
            </a:r>
          </a:p>
        </p:txBody>
      </p:sp>
      <p:sp>
        <p:nvSpPr>
          <p:cNvPr id="9" name="TextBox 8"/>
          <p:cNvSpPr txBox="1"/>
          <p:nvPr/>
        </p:nvSpPr>
        <p:spPr>
          <a:xfrm>
            <a:off x="2674327" y="573929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3190795" y="2173413"/>
            <a:ext cx="1188772" cy="523220"/>
          </a:xfrm>
          <a:prstGeom prst="rect">
            <a:avLst/>
          </a:prstGeom>
          <a:noFill/>
        </p:spPr>
        <p:txBody>
          <a:bodyPr wrap="none" rtlCol="0">
            <a:spAutoFit/>
          </a:bodyPr>
          <a:lstStyle/>
          <a:p>
            <a:r>
              <a:rPr lang="en-US" sz="2800" dirty="0"/>
              <a:t>1,000K</a:t>
            </a:r>
          </a:p>
        </p:txBody>
      </p:sp>
      <p:sp>
        <p:nvSpPr>
          <p:cNvPr id="12" name="Oval 11"/>
          <p:cNvSpPr/>
          <p:nvPr/>
        </p:nvSpPr>
        <p:spPr>
          <a:xfrm>
            <a:off x="4975849"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flipV="1">
            <a:off x="3948906" y="4076700"/>
            <a:ext cx="51594" cy="6325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237382"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13116"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134269" y="2241476"/>
            <a:ext cx="63500" cy="76200"/>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555816"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671689" y="3674284"/>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171516"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871156" y="2886884"/>
            <a:ext cx="63500" cy="76200"/>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4573682" y="36067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340848" y="38015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816769" y="3681671"/>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062882" y="3433233"/>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654968" y="33726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091002" y="3334538"/>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807368" y="352503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4349" y="3670299"/>
            <a:ext cx="63500" cy="76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3444258" y="2765336"/>
            <a:ext cx="6590858" cy="1083419"/>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498261" y="1171187"/>
            <a:ext cx="2428169" cy="954107"/>
          </a:xfrm>
          <a:prstGeom prst="rect">
            <a:avLst/>
          </a:prstGeom>
          <a:noFill/>
        </p:spPr>
        <p:txBody>
          <a:bodyPr wrap="none" rtlCol="0">
            <a:spAutoFit/>
          </a:bodyPr>
          <a:lstStyle/>
          <a:p>
            <a:r>
              <a:rPr lang="en-US" sz="2800" dirty="0">
                <a:solidFill>
                  <a:srgbClr val="FF0000"/>
                </a:solidFill>
              </a:rPr>
              <a:t>Low leverage</a:t>
            </a:r>
          </a:p>
          <a:p>
            <a:r>
              <a:rPr lang="en-US" sz="2800" dirty="0">
                <a:solidFill>
                  <a:srgbClr val="FF0000"/>
                </a:solidFill>
              </a:rPr>
              <a:t>Very influential</a:t>
            </a:r>
          </a:p>
        </p:txBody>
      </p:sp>
      <p:sp>
        <p:nvSpPr>
          <p:cNvPr id="31" name="TextBox 30"/>
          <p:cNvSpPr txBox="1"/>
          <p:nvPr/>
        </p:nvSpPr>
        <p:spPr>
          <a:xfrm>
            <a:off x="8421461" y="3170990"/>
            <a:ext cx="2301607" cy="954107"/>
          </a:xfrm>
          <a:prstGeom prst="rect">
            <a:avLst/>
          </a:prstGeom>
          <a:noFill/>
        </p:spPr>
        <p:txBody>
          <a:bodyPr wrap="none" rtlCol="0">
            <a:spAutoFit/>
          </a:bodyPr>
          <a:lstStyle/>
          <a:p>
            <a:r>
              <a:rPr lang="en-US" sz="2800" dirty="0">
                <a:solidFill>
                  <a:srgbClr val="FF0000"/>
                </a:solidFill>
              </a:rPr>
              <a:t>High leverage</a:t>
            </a:r>
          </a:p>
          <a:p>
            <a:r>
              <a:rPr lang="en-US" sz="2800" dirty="0">
                <a:solidFill>
                  <a:srgbClr val="FF0000"/>
                </a:solidFill>
              </a:rPr>
              <a:t>Not influential</a:t>
            </a:r>
          </a:p>
        </p:txBody>
      </p:sp>
      <p:sp>
        <p:nvSpPr>
          <p:cNvPr id="32" name="TextBox 31"/>
          <p:cNvSpPr txBox="1"/>
          <p:nvPr/>
        </p:nvSpPr>
        <p:spPr>
          <a:xfrm>
            <a:off x="3308131" y="3116489"/>
            <a:ext cx="818253" cy="584776"/>
          </a:xfrm>
          <a:prstGeom prst="rect">
            <a:avLst/>
          </a:prstGeom>
          <a:noFill/>
        </p:spPr>
        <p:txBody>
          <a:bodyPr wrap="none" rtlCol="0">
            <a:spAutoFit/>
          </a:bodyPr>
          <a:lstStyle/>
          <a:p>
            <a:r>
              <a:rPr lang="en-US" sz="3200" i="1" dirty="0"/>
              <a:t>f</a:t>
            </a:r>
            <a:r>
              <a:rPr lang="en-US" sz="3200" dirty="0"/>
              <a:t>(</a:t>
            </a:r>
            <a:r>
              <a:rPr lang="en-US" sz="3200" i="1" dirty="0"/>
              <a:t>x</a:t>
            </a:r>
            <a:r>
              <a:rPr lang="en-US" sz="3200" dirty="0"/>
              <a:t>) </a:t>
            </a:r>
          </a:p>
        </p:txBody>
      </p:sp>
    </p:spTree>
    <p:extLst>
      <p:ext uri="{BB962C8B-B14F-4D97-AF65-F5344CB8AC3E}">
        <p14:creationId xmlns:p14="http://schemas.microsoft.com/office/powerpoint/2010/main" val="27730707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a:t>
            </a:r>
          </a:p>
        </p:txBody>
      </p:sp>
      <p:sp>
        <p:nvSpPr>
          <p:cNvPr id="3" name="Content Placeholder 2"/>
          <p:cNvSpPr>
            <a:spLocks noGrp="1"/>
          </p:cNvSpPr>
          <p:nvPr>
            <p:ph sz="quarter" idx="10"/>
          </p:nvPr>
        </p:nvSpPr>
        <p:spPr/>
        <p:txBody>
          <a:bodyPr/>
          <a:lstStyle/>
          <a:p>
            <a:r>
              <a:rPr lang="en-US" dirty="0"/>
              <a:t>If you move </a:t>
            </a:r>
            <a:r>
              <a:rPr lang="en-US" i="1" dirty="0"/>
              <a:t>x</a:t>
            </a:r>
            <a:r>
              <a:rPr lang="en-US" baseline="-25000" dirty="0"/>
              <a:t>i</a:t>
            </a:r>
            <a:r>
              <a:rPr lang="en-US" dirty="0"/>
              <a:t>, then </a:t>
            </a:r>
            <a:r>
              <a:rPr lang="en-US" i="1" dirty="0"/>
              <a:t>f</a:t>
            </a:r>
            <a:r>
              <a:rPr lang="en-US" dirty="0"/>
              <a:t>(</a:t>
            </a:r>
            <a:r>
              <a:rPr lang="en-US" i="1" dirty="0"/>
              <a:t>x</a:t>
            </a:r>
            <a:r>
              <a:rPr lang="en-US" i="1" baseline="-25000" dirty="0"/>
              <a:t>i</a:t>
            </a:r>
            <a:r>
              <a:rPr lang="en-US" dirty="0"/>
              <a:t>) moves proportionally. The proportionality constant is called the leverage of point </a:t>
            </a:r>
            <a:r>
              <a:rPr lang="en-US" i="1" dirty="0" err="1"/>
              <a:t>i</a:t>
            </a:r>
            <a:r>
              <a:rPr lang="en-US" dirty="0"/>
              <a:t>.</a:t>
            </a:r>
          </a:p>
          <a:p>
            <a:r>
              <a:rPr lang="en-US" dirty="0"/>
              <a:t>Leverage depends on </a:t>
            </a:r>
            <a:r>
              <a:rPr lang="en-US" i="1" dirty="0"/>
              <a:t>x</a:t>
            </a:r>
            <a:r>
              <a:rPr lang="en-US" baseline="-25000" dirty="0"/>
              <a:t>i</a:t>
            </a:r>
            <a:r>
              <a:rPr lang="en-US" dirty="0"/>
              <a:t> but not on </a:t>
            </a:r>
            <a:r>
              <a:rPr lang="en-US" i="1" dirty="0" err="1"/>
              <a:t>y</a:t>
            </a:r>
            <a:r>
              <a:rPr lang="en-US" baseline="-25000" dirty="0" err="1"/>
              <a:t>i</a:t>
            </a:r>
            <a:r>
              <a:rPr lang="en-US" dirty="0"/>
              <a:t>. It depends on how far away </a:t>
            </a:r>
            <a:r>
              <a:rPr lang="en-US" i="1" dirty="0"/>
              <a:t>x</a:t>
            </a:r>
            <a:r>
              <a:rPr lang="en-US" baseline="-25000" dirty="0"/>
              <a:t>i</a:t>
            </a:r>
            <a:r>
              <a:rPr lang="en-US" dirty="0"/>
              <a:t> is from the mean of the </a:t>
            </a:r>
            <a:r>
              <a:rPr lang="en-US" i="1" dirty="0"/>
              <a:t>x</a:t>
            </a:r>
            <a:r>
              <a:rPr lang="en-US" baseline="-25000" dirty="0"/>
              <a:t>i</a:t>
            </a:r>
            <a:r>
              <a:rPr lang="en-US" dirty="0"/>
              <a:t>’s.</a:t>
            </a:r>
          </a:p>
          <a:p>
            <a:r>
              <a:rPr lang="en-US" dirty="0"/>
              <a:t>Influential points do not necessarily have high leverage. </a:t>
            </a:r>
          </a:p>
          <a:p>
            <a:r>
              <a:rPr lang="en-US" dirty="0"/>
              <a:t>High leverage points are not necessarily influential.</a:t>
            </a:r>
          </a:p>
          <a:p>
            <a:r>
              <a:rPr lang="en-US" dirty="0"/>
              <a:t>The leverage of </a:t>
            </a:r>
            <a:r>
              <a:rPr lang="en-US" i="1" dirty="0"/>
              <a:t>x</a:t>
            </a:r>
            <a:r>
              <a:rPr lang="en-US" baseline="-25000" dirty="0"/>
              <a:t>i</a:t>
            </a:r>
            <a:r>
              <a:rPr lang="en-US" dirty="0"/>
              <a:t> measures the impact of </a:t>
            </a:r>
            <a:r>
              <a:rPr lang="en-US" i="1" dirty="0" err="1"/>
              <a:t>y</a:t>
            </a:r>
            <a:r>
              <a:rPr lang="en-US" baseline="-25000" dirty="0" err="1"/>
              <a:t>i</a:t>
            </a:r>
            <a:r>
              <a:rPr lang="en-US" dirty="0"/>
              <a:t> on </a:t>
            </a:r>
            <a:r>
              <a:rPr lang="en-US" i="1" dirty="0"/>
              <a:t>f</a:t>
            </a:r>
            <a:r>
              <a:rPr lang="en-US" dirty="0"/>
              <a:t>(</a:t>
            </a:r>
            <a:r>
              <a:rPr lang="en-US" i="1" dirty="0"/>
              <a:t>x</a:t>
            </a:r>
            <a:r>
              <a:rPr lang="en-US" i="1" baseline="-25000" dirty="0"/>
              <a:t>i</a:t>
            </a:r>
            <a:r>
              <a:rPr lang="en-US" dirty="0"/>
              <a:t>).</a:t>
            </a:r>
          </a:p>
        </p:txBody>
      </p:sp>
    </p:spTree>
    <p:extLst>
      <p:ext uri="{BB962C8B-B14F-4D97-AF65-F5344CB8AC3E}">
        <p14:creationId xmlns:p14="http://schemas.microsoft.com/office/powerpoint/2010/main" val="3504810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Investigating Outliers</a:t>
            </a:r>
          </a:p>
        </p:txBody>
      </p:sp>
      <p:sp>
        <p:nvSpPr>
          <p:cNvPr id="3" name="Content Placeholder 2"/>
          <p:cNvSpPr>
            <a:spLocks noGrp="1"/>
          </p:cNvSpPr>
          <p:nvPr>
            <p:ph sz="quarter" idx="10"/>
          </p:nvPr>
        </p:nvSpPr>
        <p:spPr/>
        <p:txBody>
          <a:bodyPr/>
          <a:lstStyle/>
          <a:p>
            <a:r>
              <a:rPr lang="en-US" dirty="0"/>
              <a:t>Are the data correct?</a:t>
            </a:r>
          </a:p>
          <a:p>
            <a:r>
              <a:rPr lang="en-US" dirty="0"/>
              <a:t>Is the model complete/correct?</a:t>
            </a:r>
          </a:p>
        </p:txBody>
      </p:sp>
    </p:spTree>
    <p:extLst>
      <p:ext uri="{BB962C8B-B14F-4D97-AF65-F5344CB8AC3E}">
        <p14:creationId xmlns:p14="http://schemas.microsoft.com/office/powerpoint/2010/main" val="95188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2" name="Straight Connector 21"/>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6" name="Up Arrow 25"/>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Up Arrow 26"/>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127358" y="1688816"/>
            <a:ext cx="3778929"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1747734249"/>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04157" name="Equation" r:id="rId4" imgW="609600" imgH="203200" progId="Equation.DSMT4">
                  <p:embed/>
                </p:oleObj>
              </mc:Choice>
              <mc:Fallback>
                <p:oleObj name="Equation" r:id="rId4" imgW="609600" imgH="203200" progId="Equation.DSMT4">
                  <p:embed/>
                  <p:pic>
                    <p:nvPicPr>
                      <p:cNvPr id="0" name=""/>
                      <p:cNvPicPr/>
                      <p:nvPr/>
                    </p:nvPicPr>
                    <p:blipFill>
                      <a:blip r:embed="rId5"/>
                      <a:stretch>
                        <a:fillRect/>
                      </a:stretch>
                    </p:blipFill>
                    <p:spPr>
                      <a:xfrm>
                        <a:off x="2558346" y="2108833"/>
                        <a:ext cx="1778000" cy="590550"/>
                      </a:xfrm>
                      <a:prstGeom prst="rect">
                        <a:avLst/>
                      </a:prstGeom>
                    </p:spPr>
                  </p:pic>
                </p:oleObj>
              </mc:Fallback>
            </mc:AlternateContent>
          </a:graphicData>
        </a:graphic>
      </p:graphicFrame>
    </p:spTree>
    <p:extLst>
      <p:ext uri="{BB962C8B-B14F-4D97-AF65-F5344CB8AC3E}">
        <p14:creationId xmlns:p14="http://schemas.microsoft.com/office/powerpoint/2010/main" val="654756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166876368"/>
              </p:ext>
            </p:extLst>
          </p:nvPr>
        </p:nvGraphicFramePr>
        <p:xfrm>
          <a:off x="2576513" y="2993413"/>
          <a:ext cx="1741487" cy="590550"/>
        </p:xfrm>
        <a:graphic>
          <a:graphicData uri="http://schemas.openxmlformats.org/presentationml/2006/ole">
            <mc:AlternateContent xmlns:mc="http://schemas.openxmlformats.org/markup-compatibility/2006">
              <mc:Choice xmlns:v="urn:schemas-microsoft-com:vml" Requires="v">
                <p:oleObj spid="_x0000_s305206" name="Equation" r:id="rId4" imgW="596900" imgH="203200" progId="Equation.DSMT4">
                  <p:embed/>
                </p:oleObj>
              </mc:Choice>
              <mc:Fallback>
                <p:oleObj name="Equation" r:id="rId4" imgW="596900" imgH="203200" progId="Equation.DSMT4">
                  <p:embed/>
                  <p:pic>
                    <p:nvPicPr>
                      <p:cNvPr id="0" name=""/>
                      <p:cNvPicPr/>
                      <p:nvPr/>
                    </p:nvPicPr>
                    <p:blipFill>
                      <a:blip r:embed="rId5"/>
                      <a:stretch>
                        <a:fillRect/>
                      </a:stretch>
                    </p:blipFill>
                    <p:spPr>
                      <a:xfrm>
                        <a:off x="2576513" y="2993413"/>
                        <a:ext cx="1741487" cy="5905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502368794"/>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05207" name="Equation" r:id="rId6" imgW="609600" imgH="203200" progId="Equation.DSMT4">
                  <p:embed/>
                </p:oleObj>
              </mc:Choice>
              <mc:Fallback>
                <p:oleObj name="Equation" r:id="rId6" imgW="609600" imgH="203200" progId="Equation.DSMT4">
                  <p:embed/>
                  <p:pic>
                    <p:nvPicPr>
                      <p:cNvPr id="0" name=""/>
                      <p:cNvPicPr/>
                      <p:nvPr/>
                    </p:nvPicPr>
                    <p:blipFill>
                      <a:blip r:embed="rId7"/>
                      <a:stretch>
                        <a:fillRect/>
                      </a:stretch>
                    </p:blipFill>
                    <p:spPr>
                      <a:xfrm>
                        <a:off x="2558346" y="2108833"/>
                        <a:ext cx="1778000" cy="590550"/>
                      </a:xfrm>
                      <a:prstGeom prst="rect">
                        <a:avLst/>
                      </a:prstGeom>
                    </p:spPr>
                  </p:pic>
                </p:oleObj>
              </mc:Fallback>
            </mc:AlternateContent>
          </a:graphicData>
        </a:graphic>
      </p:graphicFrame>
      <p:sp>
        <p:nvSpPr>
          <p:cNvPr id="20" name="TextBox 19"/>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2" name="Straight Connector 21"/>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6" name="Up Arrow 25"/>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Up Arrow 26"/>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10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4" name="TextBox 3"/>
          <p:cNvSpPr txBox="1"/>
          <p:nvPr/>
        </p:nvSpPr>
        <p:spPr>
          <a:xfrm>
            <a:off x="508001" y="2102556"/>
            <a:ext cx="9797924" cy="2246769"/>
          </a:xfrm>
          <a:prstGeom prst="rect">
            <a:avLst/>
          </a:prstGeom>
          <a:noFill/>
        </p:spPr>
        <p:txBody>
          <a:bodyPr wrap="none" rtlCol="0">
            <a:spAutoFit/>
          </a:bodyPr>
          <a:lstStyle/>
          <a:p>
            <a:r>
              <a:rPr lang="en-US" sz="2800" dirty="0"/>
              <a:t>Person 1:  [   5      3     120     12      1       0   …..  ]       200K      226.1K        </a:t>
            </a:r>
          </a:p>
          <a:p>
            <a:r>
              <a:rPr lang="en-US" sz="2800" dirty="0"/>
              <a:t>Person 2:  [   0      0      89        5      1       1   …..   ]      150K      170.2K         </a:t>
            </a:r>
          </a:p>
          <a:p>
            <a:r>
              <a:rPr lang="en-US" sz="2800" dirty="0"/>
              <a:t>Person 3:  [   1      0      20        0      0       1   …..   ]      100K        95.2K           </a:t>
            </a:r>
          </a:p>
          <a:p>
            <a:r>
              <a:rPr lang="en-US" sz="2800" dirty="0"/>
              <a:t>              :                                                               :                 :            :               </a:t>
            </a:r>
          </a:p>
          <a:p>
            <a:endParaRPr lang="en-US" sz="2800" dirty="0"/>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1536417"/>
            <a:ext cx="7369558" cy="3986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3781890916"/>
              </p:ext>
            </p:extLst>
          </p:nvPr>
        </p:nvGraphicFramePr>
        <p:xfrm>
          <a:off x="2576513" y="2993413"/>
          <a:ext cx="1741487" cy="590550"/>
        </p:xfrm>
        <a:graphic>
          <a:graphicData uri="http://schemas.openxmlformats.org/presentationml/2006/ole">
            <mc:AlternateContent xmlns:mc="http://schemas.openxmlformats.org/markup-compatibility/2006">
              <mc:Choice xmlns:v="urn:schemas-microsoft-com:vml" Requires="v">
                <p:oleObj spid="_x0000_s306230" name="Equation" r:id="rId4" imgW="596900" imgH="203200" progId="Equation.DSMT4">
                  <p:embed/>
                </p:oleObj>
              </mc:Choice>
              <mc:Fallback>
                <p:oleObj name="Equation" r:id="rId4" imgW="596900" imgH="203200" progId="Equation.DSMT4">
                  <p:embed/>
                  <p:pic>
                    <p:nvPicPr>
                      <p:cNvPr id="0" name=""/>
                      <p:cNvPicPr/>
                      <p:nvPr/>
                    </p:nvPicPr>
                    <p:blipFill>
                      <a:blip r:embed="rId5"/>
                      <a:stretch>
                        <a:fillRect/>
                      </a:stretch>
                    </p:blipFill>
                    <p:spPr>
                      <a:xfrm>
                        <a:off x="2576513" y="2993413"/>
                        <a:ext cx="1741487" cy="5905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825743557"/>
              </p:ext>
            </p:extLst>
          </p:nvPr>
        </p:nvGraphicFramePr>
        <p:xfrm>
          <a:off x="2558346" y="2108833"/>
          <a:ext cx="1778000" cy="590550"/>
        </p:xfrm>
        <a:graphic>
          <a:graphicData uri="http://schemas.openxmlformats.org/presentationml/2006/ole">
            <mc:AlternateContent xmlns:mc="http://schemas.openxmlformats.org/markup-compatibility/2006">
              <mc:Choice xmlns:v="urn:schemas-microsoft-com:vml" Requires="v">
                <p:oleObj spid="_x0000_s306231" name="Equation" r:id="rId6" imgW="609600" imgH="203200" progId="Equation.DSMT4">
                  <p:embed/>
                </p:oleObj>
              </mc:Choice>
              <mc:Fallback>
                <p:oleObj name="Equation" r:id="rId6" imgW="609600" imgH="203200" progId="Equation.DSMT4">
                  <p:embed/>
                  <p:pic>
                    <p:nvPicPr>
                      <p:cNvPr id="0" name=""/>
                      <p:cNvPicPr/>
                      <p:nvPr/>
                    </p:nvPicPr>
                    <p:blipFill>
                      <a:blip r:embed="rId7"/>
                      <a:stretch>
                        <a:fillRect/>
                      </a:stretch>
                    </p:blipFill>
                    <p:spPr>
                      <a:xfrm>
                        <a:off x="2558346" y="2108833"/>
                        <a:ext cx="1778000" cy="590550"/>
                      </a:xfrm>
                      <a:prstGeom prst="rect">
                        <a:avLst/>
                      </a:prstGeom>
                    </p:spPr>
                  </p:pic>
                </p:oleObj>
              </mc:Fallback>
            </mc:AlternateContent>
          </a:graphicData>
        </a:graphic>
      </p:graphicFrame>
      <p:sp>
        <p:nvSpPr>
          <p:cNvPr id="20" name="TextBox 19"/>
          <p:cNvSpPr txBox="1"/>
          <p:nvPr/>
        </p:nvSpPr>
        <p:spPr>
          <a:xfrm>
            <a:off x="7579698" y="4395571"/>
            <a:ext cx="1608133" cy="523220"/>
          </a:xfrm>
          <a:prstGeom prst="rect">
            <a:avLst/>
          </a:prstGeom>
          <a:noFill/>
        </p:spPr>
        <p:txBody>
          <a:bodyPr wrap="none" rtlCol="0">
            <a:spAutoFit/>
          </a:bodyPr>
          <a:lstStyle/>
          <a:p>
            <a:r>
              <a:rPr lang="en-US" sz="2800" dirty="0">
                <a:solidFill>
                  <a:srgbClr val="0000FF"/>
                </a:solidFill>
              </a:rPr>
              <a:t>Income, y</a:t>
            </a:r>
            <a:endParaRPr lang="en-US" dirty="0">
              <a:solidFill>
                <a:srgbClr val="0000FF"/>
              </a:solidFill>
            </a:endParaRPr>
          </a:p>
        </p:txBody>
      </p:sp>
      <p:cxnSp>
        <p:nvCxnSpPr>
          <p:cNvPr id="22" name="Straight Connector 21"/>
          <p:cNvCxnSpPr/>
          <p:nvPr/>
        </p:nvCxnSpPr>
        <p:spPr>
          <a:xfrm>
            <a:off x="8125487"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453077" y="1772940"/>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943855" y="1729734"/>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8316338" y="5140566"/>
            <a:ext cx="3307441" cy="523220"/>
          </a:xfrm>
          <a:prstGeom prst="rect">
            <a:avLst/>
          </a:prstGeom>
          <a:noFill/>
        </p:spPr>
        <p:txBody>
          <a:bodyPr wrap="none" rtlCol="0">
            <a:spAutoFit/>
          </a:bodyPr>
          <a:lstStyle/>
          <a:p>
            <a:r>
              <a:rPr lang="en-US" sz="2800" dirty="0">
                <a:solidFill>
                  <a:srgbClr val="0000FF"/>
                </a:solidFill>
              </a:rPr>
              <a:t>Predicted income f(x)</a:t>
            </a:r>
            <a:endParaRPr lang="en-US" dirty="0">
              <a:solidFill>
                <a:srgbClr val="0000FF"/>
              </a:solidFill>
            </a:endParaRPr>
          </a:p>
        </p:txBody>
      </p:sp>
      <p:sp>
        <p:nvSpPr>
          <p:cNvPr id="26" name="Up Arrow 25"/>
          <p:cNvSpPr/>
          <p:nvPr/>
        </p:nvSpPr>
        <p:spPr>
          <a:xfrm>
            <a:off x="9839137" y="3922705"/>
            <a:ext cx="330592" cy="116271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Up Arrow 26"/>
          <p:cNvSpPr/>
          <p:nvPr/>
        </p:nvSpPr>
        <p:spPr>
          <a:xfrm>
            <a:off x="8518420"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213506" y="1688816"/>
            <a:ext cx="2692781" cy="2221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4502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36b0322-90fb-440c-9cbc-22749e7231e9"/>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5485</TotalTime>
  <Words>4438</Words>
  <Application>Microsoft Office PowerPoint</Application>
  <PresentationFormat>Widescreen</PresentationFormat>
  <Paragraphs>640</Paragraphs>
  <Slides>70</Slides>
  <Notes>67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Arial</vt:lpstr>
      <vt:lpstr>Calibri</vt:lpstr>
      <vt:lpstr>Segoe</vt:lpstr>
      <vt:lpstr>Segoe UI</vt:lpstr>
      <vt:lpstr>Segoe UI Light</vt:lpstr>
      <vt:lpstr>Times</vt:lpstr>
      <vt:lpstr>Times New Roman</vt:lpstr>
      <vt:lpstr>1_Office Theme</vt:lpstr>
      <vt:lpstr>Equation</vt:lpstr>
      <vt:lpstr>PowerPoint Presentation</vt:lpstr>
      <vt:lpstr>Regression</vt:lpstr>
      <vt:lpstr>PowerPoint Presentation</vt:lpstr>
      <vt:lpstr>Regression</vt:lpstr>
      <vt:lpstr>Regression</vt:lpstr>
      <vt:lpstr>Regression</vt:lpstr>
      <vt:lpstr>Regression</vt:lpstr>
      <vt:lpstr>Regression</vt:lpstr>
      <vt:lpstr>Regression</vt:lpstr>
      <vt:lpstr>Regression</vt:lpstr>
      <vt:lpstr>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vt:lpstr>
      <vt:lpstr>Regression</vt:lpstr>
      <vt:lpstr>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PowerPoint Presentation</vt:lpstr>
      <vt:lpstr>Regression</vt:lpstr>
      <vt:lpstr>PowerPoint Presentation</vt:lpstr>
      <vt:lpstr>PowerPoint Presentation</vt:lpstr>
      <vt:lpstr>PowerPoint Presentation</vt:lpstr>
      <vt:lpstr>PowerPoint Presentation</vt:lpstr>
      <vt:lpstr>PowerPoint Presentation</vt:lpstr>
      <vt:lpstr>PowerPoint Presentation</vt:lpstr>
      <vt:lpstr>Regression</vt:lpstr>
      <vt:lpstr>Regression</vt:lpstr>
      <vt:lpstr>Regression</vt:lpstr>
      <vt:lpstr>Regression</vt:lpstr>
      <vt:lpstr>Regression</vt:lpstr>
      <vt:lpstr>Regression</vt:lpstr>
      <vt:lpstr>Regression</vt:lpstr>
      <vt:lpstr>Residuals and Errors</vt:lpstr>
      <vt:lpstr>Residuals and Errors</vt:lpstr>
      <vt:lpstr>Residuals and Errors</vt:lpstr>
      <vt:lpstr>Residuals and Errors</vt:lpstr>
      <vt:lpstr>Residuals and Errors</vt:lpstr>
      <vt:lpstr>PowerPoint Presentation</vt:lpstr>
      <vt:lpstr>Influential Points</vt:lpstr>
      <vt:lpstr>Influential Points</vt:lpstr>
      <vt:lpstr>Influential Points</vt:lpstr>
      <vt:lpstr>Influential Points</vt:lpstr>
      <vt:lpstr>Influential Points</vt:lpstr>
      <vt:lpstr>Influential Points</vt:lpstr>
      <vt:lpstr>PowerPoint Presentation</vt:lpstr>
      <vt:lpstr>Leverage</vt:lpstr>
      <vt:lpstr>Leverage</vt:lpstr>
      <vt:lpstr>Leverage</vt:lpstr>
      <vt:lpstr>Leverage</vt:lpstr>
      <vt:lpstr>Leverage</vt:lpstr>
      <vt:lpstr>Leverage</vt:lpstr>
      <vt:lpstr>Leverage</vt:lpstr>
      <vt:lpstr>Leverage</vt:lpstr>
      <vt:lpstr>Leverage</vt:lpstr>
      <vt:lpstr>Leverage</vt:lpstr>
      <vt:lpstr>Investigating Outliers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Sam Westover (JATINDER PAL S KOHLI)</cp:lastModifiedBy>
  <cp:revision>151</cp:revision>
  <dcterms:created xsi:type="dcterms:W3CDTF">2015-08-07T15:11:05Z</dcterms:created>
  <dcterms:modified xsi:type="dcterms:W3CDTF">2016-04-07T22:22:05Z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