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7"/>
  </p:notesMasterIdLst>
  <p:handoutMasterIdLst>
    <p:handoutMasterId r:id="rId118"/>
  </p:handoutMasterIdLst>
  <p:sldIdLst>
    <p:sldId id="619" r:id="rId5"/>
    <p:sldId id="610" r:id="rId6"/>
    <p:sldId id="426" r:id="rId7"/>
    <p:sldId id="409" r:id="rId8"/>
    <p:sldId id="499" r:id="rId9"/>
    <p:sldId id="500" r:id="rId10"/>
    <p:sldId id="504" r:id="rId11"/>
    <p:sldId id="285" r:id="rId12"/>
    <p:sldId id="508" r:id="rId13"/>
    <p:sldId id="509" r:id="rId14"/>
    <p:sldId id="516" r:id="rId15"/>
    <p:sldId id="286" r:id="rId16"/>
    <p:sldId id="511" r:id="rId17"/>
    <p:sldId id="517" r:id="rId18"/>
    <p:sldId id="518" r:id="rId19"/>
    <p:sldId id="510" r:id="rId20"/>
    <p:sldId id="513" r:id="rId21"/>
    <p:sldId id="512" r:id="rId22"/>
    <p:sldId id="514" r:id="rId23"/>
    <p:sldId id="515" r:id="rId24"/>
    <p:sldId id="519" r:id="rId25"/>
    <p:sldId id="557" r:id="rId26"/>
    <p:sldId id="558" r:id="rId27"/>
    <p:sldId id="559" r:id="rId28"/>
    <p:sldId id="560" r:id="rId29"/>
    <p:sldId id="561" r:id="rId30"/>
    <p:sldId id="562" r:id="rId31"/>
    <p:sldId id="611" r:id="rId32"/>
    <p:sldId id="564" r:id="rId33"/>
    <p:sldId id="521" r:id="rId34"/>
    <p:sldId id="522" r:id="rId35"/>
    <p:sldId id="523" r:id="rId36"/>
    <p:sldId id="507" r:id="rId37"/>
    <p:sldId id="550" r:id="rId38"/>
    <p:sldId id="525" r:id="rId39"/>
    <p:sldId id="549" r:id="rId40"/>
    <p:sldId id="551" r:id="rId41"/>
    <p:sldId id="528" r:id="rId42"/>
    <p:sldId id="529" r:id="rId43"/>
    <p:sldId id="530" r:id="rId44"/>
    <p:sldId id="531" r:id="rId45"/>
    <p:sldId id="552" r:id="rId46"/>
    <p:sldId id="533" r:id="rId47"/>
    <p:sldId id="535" r:id="rId48"/>
    <p:sldId id="536" r:id="rId49"/>
    <p:sldId id="534" r:id="rId50"/>
    <p:sldId id="537" r:id="rId51"/>
    <p:sldId id="538" r:id="rId52"/>
    <p:sldId id="539" r:id="rId53"/>
    <p:sldId id="543" r:id="rId54"/>
    <p:sldId id="540" r:id="rId55"/>
    <p:sldId id="541" r:id="rId56"/>
    <p:sldId id="542" r:id="rId57"/>
    <p:sldId id="544" r:id="rId58"/>
    <p:sldId id="545" r:id="rId59"/>
    <p:sldId id="546" r:id="rId60"/>
    <p:sldId id="554" r:id="rId61"/>
    <p:sldId id="547" r:id="rId62"/>
    <p:sldId id="548" r:id="rId63"/>
    <p:sldId id="555" r:id="rId64"/>
    <p:sldId id="556" r:id="rId65"/>
    <p:sldId id="563" r:id="rId66"/>
    <p:sldId id="612" r:id="rId67"/>
    <p:sldId id="613" r:id="rId68"/>
    <p:sldId id="616" r:id="rId69"/>
    <p:sldId id="567" r:id="rId70"/>
    <p:sldId id="566" r:id="rId71"/>
    <p:sldId id="568" r:id="rId72"/>
    <p:sldId id="569" r:id="rId73"/>
    <p:sldId id="570" r:id="rId74"/>
    <p:sldId id="571" r:id="rId75"/>
    <p:sldId id="572" r:id="rId76"/>
    <p:sldId id="573" r:id="rId77"/>
    <p:sldId id="574" r:id="rId78"/>
    <p:sldId id="575" r:id="rId79"/>
    <p:sldId id="577" r:id="rId80"/>
    <p:sldId id="576" r:id="rId81"/>
    <p:sldId id="578" r:id="rId82"/>
    <p:sldId id="579" r:id="rId83"/>
    <p:sldId id="580" r:id="rId84"/>
    <p:sldId id="583" r:id="rId85"/>
    <p:sldId id="581" r:id="rId86"/>
    <p:sldId id="582" r:id="rId87"/>
    <p:sldId id="584" r:id="rId88"/>
    <p:sldId id="585" r:id="rId89"/>
    <p:sldId id="588" r:id="rId90"/>
    <p:sldId id="587" r:id="rId91"/>
    <p:sldId id="586" r:id="rId92"/>
    <p:sldId id="617" r:id="rId93"/>
    <p:sldId id="565" r:id="rId94"/>
    <p:sldId id="590" r:id="rId95"/>
    <p:sldId id="614" r:id="rId96"/>
    <p:sldId id="615" r:id="rId97"/>
    <p:sldId id="591" r:id="rId98"/>
    <p:sldId id="592" r:id="rId99"/>
    <p:sldId id="593" r:id="rId100"/>
    <p:sldId id="594" r:id="rId101"/>
    <p:sldId id="595" r:id="rId102"/>
    <p:sldId id="596" r:id="rId103"/>
    <p:sldId id="597" r:id="rId104"/>
    <p:sldId id="598" r:id="rId105"/>
    <p:sldId id="599" r:id="rId106"/>
    <p:sldId id="600" r:id="rId107"/>
    <p:sldId id="601" r:id="rId108"/>
    <p:sldId id="602" r:id="rId109"/>
    <p:sldId id="603" r:id="rId110"/>
    <p:sldId id="604" r:id="rId111"/>
    <p:sldId id="605" r:id="rId112"/>
    <p:sldId id="606" r:id="rId113"/>
    <p:sldId id="607" r:id="rId114"/>
    <p:sldId id="608" r:id="rId115"/>
    <p:sldId id="269" r:id="rId1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6CD9"/>
    <a:srgbClr val="C07F99"/>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8683" autoAdjust="0"/>
  </p:normalViewPr>
  <p:slideViewPr>
    <p:cSldViewPr snapToGrid="0">
      <p:cViewPr varScale="1">
        <p:scale>
          <a:sx n="81" d="100"/>
          <a:sy n="81" d="100"/>
        </p:scale>
        <p:origin x="195" y="51"/>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notesMaster" Target="notesMasters/notesMaster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4.emf"/><Relationship Id="rId4"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4.emf"/><Relationship Id="rId5" Type="http://schemas.openxmlformats.org/officeDocument/2006/relationships/image" Target="../media/image15.emf"/><Relationship Id="rId4"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5" Type="http://schemas.openxmlformats.org/officeDocument/2006/relationships/image" Target="../media/image23.emf"/><Relationship Id="rId4"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4.emf"/><Relationship Id="rId5" Type="http://schemas.openxmlformats.org/officeDocument/2006/relationships/image" Target="../media/image15.emf"/><Relationship Id="rId4" Type="http://schemas.openxmlformats.org/officeDocument/2006/relationships/image" Target="../media/image1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6.emf"/><Relationship Id="rId4" Type="http://schemas.openxmlformats.org/officeDocument/2006/relationships/image" Target="../media/image30.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6.emf"/><Relationship Id="rId5" Type="http://schemas.openxmlformats.org/officeDocument/2006/relationships/image" Target="../media/image31.emf"/><Relationship Id="rId4" Type="http://schemas.openxmlformats.org/officeDocument/2006/relationships/image" Target="../media/image30.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image" Target="../media/image31.emf"/><Relationship Id="rId2" Type="http://schemas.openxmlformats.org/officeDocument/2006/relationships/image" Target="../media/image28.emf"/><Relationship Id="rId1" Type="http://schemas.openxmlformats.org/officeDocument/2006/relationships/image" Target="../media/image26.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image" Target="../media/image31.emf"/><Relationship Id="rId2" Type="http://schemas.openxmlformats.org/officeDocument/2006/relationships/image" Target="../media/image28.emf"/><Relationship Id="rId1" Type="http://schemas.openxmlformats.org/officeDocument/2006/relationships/image" Target="../media/image26.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35.emf"/><Relationship Id="rId4" Type="http://schemas.openxmlformats.org/officeDocument/2006/relationships/image" Target="../media/image36.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35.emf"/><Relationship Id="rId5" Type="http://schemas.openxmlformats.org/officeDocument/2006/relationships/image" Target="../media/image31.emf"/><Relationship Id="rId4" Type="http://schemas.openxmlformats.org/officeDocument/2006/relationships/image" Target="../media/image36.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15.emf"/><Relationship Id="rId1" Type="http://schemas.openxmlformats.org/officeDocument/2006/relationships/image" Target="../media/image37.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4.emf"/><Relationship Id="rId5" Type="http://schemas.openxmlformats.org/officeDocument/2006/relationships/image" Target="../media/image15.emf"/><Relationship Id="rId4" Type="http://schemas.openxmlformats.org/officeDocument/2006/relationships/image" Target="../media/image18.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image" Target="../media/image17.e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4"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7.emf"/><Relationship Id="rId1" Type="http://schemas.openxmlformats.org/officeDocument/2006/relationships/image" Target="../media/image6.emf"/><Relationship Id="rId4"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8/11/2016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8/11/2016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br>
              <a:rPr lang="en-US" dirty="0"/>
            </a:br>
            <a:endParaRPr lang="en-US" dirty="0"/>
          </a:p>
        </p:txBody>
      </p:sp>
    </p:spTree>
    <p:extLst>
      <p:ext uri="{BB962C8B-B14F-4D97-AF65-F5344CB8AC3E}">
        <p14:creationId xmlns:p14="http://schemas.microsoft.com/office/powerpoint/2010/main" val="1578301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called greedy because once</a:t>
            </a:r>
            <a:r>
              <a:rPr lang="en-US" baseline="0" dirty="0"/>
              <a:t> you remove something you never look back</a:t>
            </a:r>
            <a:r>
              <a:rPr lang="en-US" dirty="0"/>
              <a:t>. You could easily remove</a:t>
            </a:r>
            <a:r>
              <a:rPr lang="en-US" baseline="0" dirty="0"/>
              <a:t> an important feature early on and then there’s nothing you can do to get it back. But it is computationally easy. And here, you want to stop removing features when it is actually starting to hurt your accuracy to remove them.</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2515411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here you start with all the features.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a:t>
            </a:r>
            <a:r>
              <a:rPr lang="en-US" baseline="0" dirty="0"/>
              <a:t> one that isn’t very important for predicting the label.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doing that</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a:t>
            </a:r>
            <a:r>
              <a:rPr lang="en-US" baseline="0" dirty="0"/>
              <a:t> you start losing lots of accuracy, and then you stop. *pause* And that’s how it works.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called greedy because</a:t>
            </a:r>
            <a:r>
              <a:rPr lang="en-US" baseline="0" dirty="0"/>
              <a:t> you never look back. What if you chose a feature near the beginning that in combination wasn’t so useful? You can’t get rid of it, you’re stuck with it. On the other hand, it’s definitely computationally easier because you don’t look back.</a:t>
            </a:r>
          </a:p>
          <a:p>
            <a:r>
              <a:rPr lang="en-US" baseline="0" dirty="0"/>
              <a:t>Usually you stop when predictive power stops increasing very much and you get diminishing returns.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251541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feature data is computed from year 2014 and before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feature data is computed from year 2014 and before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feature data is computed from year 2014 and before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never end</a:t>
            </a:r>
            <a:r>
              <a:rPr lang="en-US" baseline="0" dirty="0"/>
              <a:t> up looking at the rest of the features. You realize that you’ve reached a point of diminishing returns. Any feature you choose to add would make the model more complex but wouldn’t really get you very much more accuracy so that’s where you stop. To do this method you have to choose 2 things. One of them is the criteria you’re going to use to choose what feature to add next. The simplest way to figure out which feature to add is to choose the one that gives the largest boost in accuracy. I’ll talk about that more in a few minutes. The other criteria is when to stop. And again that’s when you reach the point of diminishing returns. *pause*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when to stop?</a:t>
            </a:r>
            <a:r>
              <a:rPr lang="en-US" baseline="0" dirty="0"/>
              <a:t> How do you know when you’ve reached the point of diminishing returns? That’s where something like adjusted R^2 comes in. I hope you remember R^2 from the DS course. R^2 is a measure of how well the model fits the data.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1731465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when to stop?</a:t>
            </a:r>
            <a:r>
              <a:rPr lang="en-US" baseline="0" dirty="0"/>
              <a:t> How do you know when you’ve reached the point of diminishing returns? That’s where something like adjusted R^2 comes in. I hope you remember R^2 from the DS course. R^2 is a measure of how well the model fits the data. If the model and the data are always close together, y and f are close, their difference is small, and this whole thing is close to 0, and R^2 is close to 1. So R^2 measures goodness of fit. And the denominator here doesn’t depend on the model, it’s just a property of the data, so it has no opinion about the model.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1731465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Adjusted</a:t>
            </a:r>
            <a:r>
              <a:rPr lang="en-US" baseline="0" dirty="0"/>
              <a:t> R^2 has a penalty in it for how many terms are in the model. So it doesn’t just like accurate models, it also like sparse models. Let’s discuss this a little further.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1731465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say you have a lot of terms in the model. Like a ton of them. Then I’m claiming that the adjusted R^2 won’t like that.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1731465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p is big, that ratio is big, and then you’re subtracting something big, and so it’s small. Now that’s cool. Because it says that if you have too many variables, your adjusted R^2 is not good, even if your R^2 is good.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1731465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if p is small? Well, in that case, you’re only subtracting something small from R^2. So that’s good, but then since you only used a few variables, then your R^2 might be terrible. So again, there’s a tradeoff. What you want is something just right. You want enough variables to have R^2 be large, but not so many that it’s going to bring your adjusted R^2 down.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1731465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plot what happens when we do forward</a:t>
            </a:r>
            <a:r>
              <a:rPr lang="en-US" baseline="0" dirty="0"/>
              <a:t> selection. I’m going to plot what I think will happen to adjusted R^2 when we do greedy forward selection. The model will start with 1 feature, and then the adjusted R^2 will go up as the gains in R^2 are better than the loss for having more features in the model, and then it goes up and just at the top when you think everything is going well, you add too many features and the gains in R^2 are not as good as the hit you took for adding more features so the adjusted R^2 goes down. But you found out where the sweet spot was, and you can use just that many features. So R^2 here told you when to stop with the forward greedy selection scheme. Ok so that’s the idea.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1731465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Study here!!!!</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2727893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Now remember from statistical learning theory that</a:t>
            </a:r>
            <a:r>
              <a:rPr lang="en-US" baseline="0" dirty="0"/>
              <a:t> in order to keep the error small on our test set, we need to make the model accurate on the training set but also keep it simple.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212218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you have no regularization,</a:t>
            </a:r>
            <a:r>
              <a:rPr lang="en-US" baseline="0" dirty="0"/>
              <a:t> you have no way to control simplicity of the models. Then, you are minimizing just the training error, and you are here. </a:t>
            </a:r>
            <a:r>
              <a:rPr lang="en-US" baseline="0" dirty="0" err="1"/>
              <a:t>Uck</a:t>
            </a:r>
            <a:r>
              <a:rPr lang="en-US" baseline="0" dirty="0"/>
              <a:t>, of course we’re </a:t>
            </a:r>
            <a:r>
              <a:rPr lang="en-US" baseline="0" dirty="0" err="1"/>
              <a:t>overfitting</a:t>
            </a:r>
            <a:r>
              <a:rPr lang="en-US" baseline="0" dirty="0"/>
              <a:t>. See the problem is that we’re allowing the models to be too complex. If we limit the complexity of the models, we could do better.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2122184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you use the regularization,</a:t>
            </a:r>
            <a:r>
              <a:rPr lang="en-US" baseline="0" dirty="0"/>
              <a:t> it limits the complexity of your model, So that when you minimize training error with regularization, you’re just minimizing error among simpler models. So then you are in the good zone and you can generalize and your test error will be good.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2122184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here again simplicity is measured by the regularization term. </a:t>
            </a:r>
            <a:r>
              <a:rPr lang="en-US" dirty="0"/>
              <a:t>Constant C is very very important, since it determines</a:t>
            </a:r>
            <a:r>
              <a:rPr lang="en-US" baseline="0" dirty="0"/>
              <a:t> that essential tradeoff between accuracy and simplicity.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433490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here again simplicity is measured by the regularization term. </a:t>
            </a:r>
            <a:r>
              <a:rPr lang="en-US" dirty="0"/>
              <a:t>Constant C is very very important, since it determines</a:t>
            </a:r>
            <a:r>
              <a:rPr lang="en-US" baseline="0" dirty="0"/>
              <a:t> that essential tradeoff between accuracy and simplicity.</a:t>
            </a:r>
            <a:endParaRPr lang="en-US" dirty="0"/>
          </a:p>
          <a:p>
            <a:endParaRPr lang="en-US"/>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433490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here.</a:t>
            </a:r>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Constant C</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Constant C</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Constant C</a:t>
            </a:r>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what these things do,</a:t>
            </a:r>
            <a:r>
              <a:rPr lang="en-US" baseline="0" dirty="0"/>
              <a:t> let’s do an example in 1d.</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happens in 1d.</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40</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we’re doing plain old regression. Least</a:t>
            </a:r>
            <a:r>
              <a:rPr lang="en-US" baseline="0" dirty="0"/>
              <a:t> squares or something. Now what does the regularization do? It reduces the slope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41</a:t>
            </a:fld>
            <a:endParaRPr lang="en-US"/>
          </a:p>
        </p:txBody>
      </p:sp>
    </p:spTree>
    <p:extLst>
      <p:ext uri="{BB962C8B-B14F-4D97-AF65-F5344CB8AC3E}">
        <p14:creationId xmlns:p14="http://schemas.microsoft.com/office/powerpoint/2010/main" val="38016814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we’re doing plain old regression. Least</a:t>
            </a:r>
            <a:r>
              <a:rPr lang="en-US" baseline="0" dirty="0"/>
              <a:t> squares or something. Now what does the regularization do? It reduces the slope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42</a:t>
            </a:fld>
            <a:endParaRPr lang="en-US"/>
          </a:p>
        </p:txBody>
      </p:sp>
    </p:spTree>
    <p:extLst>
      <p:ext uri="{BB962C8B-B14F-4D97-AF65-F5344CB8AC3E}">
        <p14:creationId xmlns:p14="http://schemas.microsoft.com/office/powerpoint/2010/main" val="38016814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maybe the regularized</a:t>
            </a:r>
            <a:r>
              <a:rPr lang="en-US" baseline="0" dirty="0"/>
              <a:t> version might look like this rather than the last one – I’ll flip back. It looks kind of minor but really what the regularization is doing is it’s helping the line to be flatter, which means that it is saying “I don’t want to pay attention to the variation in the data. I want to try to ignore it. I want to keep as flat as you’ll let me.” *pause* It might not be obvious with a line, but what about with a higher dimensional polynomial?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43</a:t>
            </a:fld>
            <a:endParaRPr lang="en-US"/>
          </a:p>
        </p:txBody>
      </p:sp>
    </p:spTree>
    <p:extLst>
      <p:ext uri="{BB962C8B-B14F-4D97-AF65-F5344CB8AC3E}">
        <p14:creationId xmlns:p14="http://schemas.microsoft.com/office/powerpoint/2010/main" val="38016814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to stick</a:t>
            </a:r>
            <a:r>
              <a:rPr lang="en-US" baseline="0" dirty="0"/>
              <a:t> to 1d, but we’ll make all the other variables monomials of x. Let me write that up there.</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only have one x variable, but we’ve </a:t>
            </a:r>
            <a:r>
              <a:rPr lang="en-US" baseline="0" dirty="0"/>
              <a:t>squared it, cubed it, lots of curvy polynomials. And they can each have a different coefficient. </a:t>
            </a:r>
          </a:p>
          <a:p>
            <a:r>
              <a:rPr lang="en-US" baseline="0" dirty="0"/>
              <a:t>It’s still a linear model. Its linear in a bunch of nonlinear terms, but since you’ve </a:t>
            </a:r>
            <a:r>
              <a:rPr lang="en-US" baseline="0" dirty="0" err="1"/>
              <a:t>precomputed</a:t>
            </a:r>
            <a:r>
              <a:rPr lang="en-US" baseline="0" dirty="0"/>
              <a:t> all that nonlinear stuff, the only modeling left is linear. So I’m sort of cheating. I’m saying it’s a linear model, but it’s actually highly nonlinear, it’s a polynomial of degree p. The computer didn’t know I squared things and cubed things, so as far as the computer is concerned, it’s a linear model. Now let’s fit without regularization and it should look something like this:</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45</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Sort of like that, though I drew</a:t>
            </a:r>
            <a:r>
              <a:rPr lang="en-US" baseline="0" dirty="0"/>
              <a:t> this one, just for the sake of being honest. But it would look sort of like this. Now if I add regularization, it will want to make all the beta’s small, so it’ll reduce a lot of the curviness. Because the regularization won’t want it to pay attention to the data so much. The regularization will try to get rid of the polynomials as much as it can, while still paying some attention to the data.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46</a:t>
            </a:fld>
            <a:endParaRPr lang="en-US"/>
          </a:p>
        </p:txBody>
      </p:sp>
    </p:spTree>
    <p:extLst>
      <p:ext uri="{BB962C8B-B14F-4D97-AF65-F5344CB8AC3E}">
        <p14:creationId xmlns:p14="http://schemas.microsoft.com/office/powerpoint/2010/main" val="38016814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that. Much more likely to be able to generalize than the first one, which was badly </a:t>
            </a:r>
            <a:r>
              <a:rPr lang="en-US" baseline="0" dirty="0" err="1"/>
              <a:t>overfitted</a:t>
            </a:r>
            <a:r>
              <a:rPr lang="en-US" baseline="0" dirty="0"/>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47</a:t>
            </a:fld>
            <a:endParaRPr lang="en-US"/>
          </a:p>
        </p:txBody>
      </p:sp>
    </p:spTree>
    <p:extLst>
      <p:ext uri="{BB962C8B-B14F-4D97-AF65-F5344CB8AC3E}">
        <p14:creationId xmlns:p14="http://schemas.microsoft.com/office/powerpoint/2010/main" val="38016814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know what regularization does, let me tell you about</a:t>
            </a:r>
            <a:r>
              <a:rPr lang="en-US" baseline="0" dirty="0"/>
              <a:t> the difference between l2 and l1 regularization. </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48</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know what regularization does, let me tell you about</a:t>
            </a:r>
            <a:r>
              <a:rPr lang="en-US" baseline="0" dirty="0"/>
              <a:t> the difference between l2 and l1 regularization. L2 regularization tends to make all the coefficients kind of smaller. L1 regularization is a bit different.</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49</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50</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just want</a:t>
            </a:r>
            <a:r>
              <a:rPr lang="en-US" baseline="0" dirty="0"/>
              <a:t> to remind you of the curse of dimensionality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34843458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know what regularization does, let me tell you about</a:t>
            </a:r>
            <a:r>
              <a:rPr lang="en-US" baseline="0" dirty="0"/>
              <a:t> the difference between l2 and l1 regularization. I’ll do it in two dimensions just to show the geometry.</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51</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l2</a:t>
            </a:r>
            <a:r>
              <a:rPr lang="en-US" baseline="0" dirty="0"/>
              <a:t>. You have to kind of think geometrically for this to make sense. I’m going to make a plot of beta1 and beta2. Remember, regularization keeps beta 1 and beta2 small, so the regularization is going to try to suck the betas close to the origin of this plot.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52</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Remember the regularization term is forcing that sum to be small. If it were up to the regularization, the betas would be as close to the origin as possible. Let’s say we have enough regularization in our minimization problem that the regularization term is kind of small. Precisely, let’s say that we have enough regularization that the sum is at most 5. </a:t>
            </a:r>
          </a:p>
          <a:p>
            <a:r>
              <a:rPr lang="en-US" baseline="0" dirty="0"/>
              <a:t>The regularization is trying to choose a point that is on the smallest possible circle there.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53</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But also it wants to be accurate. Let’s say the most accurate model is out here. This is the one that is very </a:t>
            </a:r>
            <a:r>
              <a:rPr lang="en-US" baseline="0" dirty="0" err="1"/>
              <a:t>overfit</a:t>
            </a:r>
            <a:r>
              <a:rPr lang="en-US" baseline="0" dirty="0"/>
              <a:t> because it only minimizes the training error.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54</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I’ll put in a bunch of choices for the regularization. So if you regularize a little bit you won’t be able to get to the point over here, but you’ll be able to get close. So you might </a:t>
            </a:r>
            <a:r>
              <a:rPr lang="en-US" baseline="0" dirty="0" err="1"/>
              <a:t>overfit</a:t>
            </a:r>
            <a:r>
              <a:rPr lang="en-US" baseline="0" dirty="0"/>
              <a:t>. If you have a lot of regularization you’ll be stuck in that inner circle and the model won’t be very accurate, it’ll </a:t>
            </a:r>
            <a:r>
              <a:rPr lang="en-US" baseline="0" dirty="0" err="1"/>
              <a:t>underfit</a:t>
            </a:r>
            <a:r>
              <a:rPr lang="en-US" baseline="0" dirty="0"/>
              <a:t>. You kind of want something in the middle so it doesn’t </a:t>
            </a:r>
            <a:r>
              <a:rPr lang="en-US" baseline="0" dirty="0" err="1"/>
              <a:t>underfit</a:t>
            </a:r>
            <a:r>
              <a:rPr lang="en-US" baseline="0" dirty="0"/>
              <a:t> or </a:t>
            </a:r>
            <a:r>
              <a:rPr lang="en-US" baseline="0" dirty="0" err="1"/>
              <a:t>overfit</a:t>
            </a:r>
            <a:r>
              <a:rPr lang="en-US" baseline="0" dirty="0"/>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55</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Depending on the tradeoff</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56</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57</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Depending on </a:t>
            </a:r>
            <a:r>
              <a:rPr lang="en-US" baseline="0"/>
              <a:t>the tradeoff</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58</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the point with the best training error is often, but not always a point right at one of the corners there. What that means, here, is that beta1 is 0. More generally, in higher dimensions, if it tends to prefer sets of coefficients where a lot of them are 0 is that the model is sparse, it doesn’t have many coefficients that you need to pay attention to.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59</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a:t>
            </a:r>
            <a:r>
              <a:rPr lang="en-US" baseline="0" dirty="0"/>
              <a:t> you set up the problem like this, with a linear model and the ell1 regularization, it means you’ll get a solution to this problem that has a lot of the betas being 0. Which is nice because then it automatically does features selection for you. You only need to consider beta1 and beta 6 and whatever other few betas are nonzero. </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60</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Occham</a:t>
            </a:r>
            <a:r>
              <a:rPr lang="en-US" dirty="0"/>
              <a:t> </a:t>
            </a:r>
            <a:r>
              <a:rPr lang="en-US" dirty="0" err="1"/>
              <a:t>prolly</a:t>
            </a:r>
            <a:r>
              <a:rPr lang="en-US" dirty="0"/>
              <a:t> </a:t>
            </a:r>
            <a:r>
              <a:rPr lang="en-US" dirty="0" err="1"/>
              <a:t>ddn’t</a:t>
            </a:r>
            <a:r>
              <a:rPr lang="en-US" dirty="0"/>
              <a:t> know</a:t>
            </a:r>
            <a:r>
              <a:rPr lang="en-US" baseline="0" dirty="0"/>
              <a:t> optimization but this would have suited him just fine I’m guessing if he were alive now.</a:t>
            </a:r>
          </a:p>
          <a:p>
            <a:r>
              <a:rPr lang="en-US" baseline="0" dirty="0"/>
              <a:t>Curse of dimensionality is that we tend to </a:t>
            </a:r>
            <a:r>
              <a:rPr lang="en-US" baseline="0" dirty="0" err="1"/>
              <a:t>overfit</a:t>
            </a:r>
            <a:r>
              <a:rPr lang="en-US" baseline="0" dirty="0"/>
              <a:t> when we have a lot of features and not as much data. Data needs to increase exponentially with the number of features in order not to risk </a:t>
            </a:r>
            <a:r>
              <a:rPr lang="en-US" baseline="0" dirty="0" err="1"/>
              <a:t>overfitting</a:t>
            </a:r>
            <a:r>
              <a:rPr lang="en-US" baseline="0" dirty="0"/>
              <a:t>. Exponentially.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2854540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what these things do,</a:t>
            </a:r>
            <a:r>
              <a:rPr lang="en-US" baseline="0" dirty="0"/>
              <a:t> let’s do an example in 1d.</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61</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technical reason</a:t>
            </a:r>
            <a:r>
              <a:rPr lang="en-US" baseline="0" dirty="0"/>
              <a:t> it’s called that, but when you hear that word shrinkage you should think of regularization, which means doing something to the model in order to get it to be simpler somehow.</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62</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a:t>
            </a:r>
            <a:r>
              <a:rPr lang="en-US" baseline="0" dirty="0"/>
              <a:t> study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63</a:t>
            </a:fld>
            <a:endParaRPr lang="en-US"/>
          </a:p>
        </p:txBody>
      </p:sp>
    </p:spTree>
    <p:extLst>
      <p:ext uri="{BB962C8B-B14F-4D97-AF65-F5344CB8AC3E}">
        <p14:creationId xmlns:p14="http://schemas.microsoft.com/office/powerpoint/2010/main" val="13527542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a:t>
            </a:r>
            <a:r>
              <a:rPr lang="en-US" baseline="0" dirty="0"/>
              <a:t> example why.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65</a:t>
            </a:fld>
            <a:endParaRPr lang="en-US"/>
          </a:p>
        </p:txBody>
      </p:sp>
    </p:spTree>
    <p:extLst>
      <p:ext uri="{BB962C8B-B14F-4D97-AF65-F5344CB8AC3E}">
        <p14:creationId xmlns:p14="http://schemas.microsoft.com/office/powerpoint/2010/main" val="987967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a love-hate</a:t>
            </a:r>
            <a:r>
              <a:rPr lang="en-US" baseline="0" dirty="0"/>
              <a:t> relationship with collinear features. Collinear features are features that are almost exactly the same. So here’s why I *like* highly correlated features.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66</a:t>
            </a:fld>
            <a:endParaRPr lang="en-US"/>
          </a:p>
        </p:txBody>
      </p:sp>
    </p:spTree>
    <p:extLst>
      <p:ext uri="{BB962C8B-B14F-4D97-AF65-F5344CB8AC3E}">
        <p14:creationId xmlns:p14="http://schemas.microsoft.com/office/powerpoint/2010/main" val="987967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say I’m analyzing the manhole dataset. And I find out very quickly that the number of electrical cables is a good feature. Highly predictive</a:t>
            </a:r>
            <a:r>
              <a:rPr lang="en-US" baseline="0" dirty="0"/>
              <a:t> (which it is in real life). So being a good machine learner, what am I going to do? Here’s what.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67</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think to myself</a:t>
            </a:r>
            <a:r>
              <a:rPr lang="en-US" baseline="0" dirty="0"/>
              <a:t> that cables is important, and that means I’m on the right track with that feature, so I’m going to derive a whole bunch of very similar features to the one that did well, hoping to gain some predictive performance. What I’m doing there is creating lots of highly correlated features. This is what any sane data scientist would do when trying to get more predictive power. Because you don’t *know* whether you can get more predictive power by adding features that are similar to the one you already added. So you throw them in. Ok so that’s why I love highly correlated features.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68</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69</a:t>
            </a:fld>
            <a:endParaRPr lang="en-US"/>
          </a:p>
        </p:txBody>
      </p:sp>
    </p:spTree>
    <p:extLst>
      <p:ext uri="{BB962C8B-B14F-4D97-AF65-F5344CB8AC3E}">
        <p14:creationId xmlns:p14="http://schemas.microsoft.com/office/powerpoint/2010/main" val="987967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a:t>
            </a:r>
            <a:r>
              <a:rPr lang="en-US" baseline="0" dirty="0"/>
              <a:t> example why.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70</a:t>
            </a:fld>
            <a:endParaRPr lang="en-US"/>
          </a:p>
        </p:txBody>
      </p:sp>
    </p:spTree>
    <p:extLst>
      <p:ext uri="{BB962C8B-B14F-4D97-AF65-F5344CB8AC3E}">
        <p14:creationId xmlns:p14="http://schemas.microsoft.com/office/powerpoint/2010/main" val="9879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back to our running example,</a:t>
            </a:r>
            <a:r>
              <a:rPr lang="en-US" baseline="0" dirty="0"/>
              <a:t> where each manhole is represented as a vector of numbers. Do we really need all of these numbers to predict whether the manhole is going to explode? Maybe we can create a simpler model with much fewer numbers. That would be helpful for many reasons: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uk-UA" dirty="0"/>
              <a:t>’</a:t>
            </a:r>
            <a:r>
              <a:rPr lang="en-US" dirty="0"/>
              <a:t>s say you do</a:t>
            </a:r>
            <a:r>
              <a:rPr lang="en-US" baseline="0" dirty="0"/>
              <a:t> regression – without regularization. You added a couple of features that are almost the same. And these are your coefficients. </a:t>
            </a:r>
            <a:r>
              <a:rPr lang="en-US" baseline="0" dirty="0" err="1"/>
              <a:t>Uck</a:t>
            </a:r>
            <a:r>
              <a:rPr lang="en-US" baseline="0" dirty="0"/>
              <a:t>. At the same time, you decided to do something that people are tempted to do but really should not, which is you looked at the coefficients to see which features were most important. And what you saw was this awful thing that these two features were really really important, when actually, that’s not what’s going on. It’s just that the two features cancel each other out and so the net of these two features is basically 0 even though the coefficients are huge! So the coefficients don’t have anything to do with how important the features are. I drew an obvious one, but it can get very subtle.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71</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again</a:t>
            </a:r>
            <a:r>
              <a:rPr lang="en-US" baseline="0" dirty="0"/>
              <a:t> say that these four features are highly correlated with each other. So what’s the most important feature? Looks like the number of events last year. But actually since these features are all very similar, you could have equally written a model like this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72</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again</a:t>
            </a:r>
            <a:r>
              <a:rPr lang="en-US" baseline="0" dirty="0"/>
              <a:t> say that these four features are highly correlated with each other. So what’s the most important feature? Looks like the number of events last year. But actually since these features are all very similar, you could have equally written a model like this with equal predictive performance. Now this feature looks like the most important. So again, you shouldn’t have used the coefficients to determine the importance of the features.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73</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a:t>
            </a:r>
            <a:r>
              <a:rPr lang="en-US" baseline="0" dirty="0"/>
              <a:t> example why.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74</a:t>
            </a:fld>
            <a:endParaRPr lang="en-US"/>
          </a:p>
        </p:txBody>
      </p:sp>
    </p:spTree>
    <p:extLst>
      <p:ext uri="{BB962C8B-B14F-4D97-AF65-F5344CB8AC3E}">
        <p14:creationId xmlns:p14="http://schemas.microsoft.com/office/powerpoint/2010/main" val="987967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a:t>
            </a:r>
            <a:r>
              <a:rPr lang="en-US" baseline="0" dirty="0"/>
              <a:t> example why.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75</a:t>
            </a:fld>
            <a:endParaRPr lang="en-US"/>
          </a:p>
        </p:txBody>
      </p:sp>
    </p:spTree>
    <p:extLst>
      <p:ext uri="{BB962C8B-B14F-4D97-AF65-F5344CB8AC3E}">
        <p14:creationId xmlns:p14="http://schemas.microsoft.com/office/powerpoint/2010/main" val="987967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a:t>
            </a:r>
            <a:r>
              <a:rPr lang="en-US" baseline="0" dirty="0"/>
              <a:t> example why.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76</a:t>
            </a:fld>
            <a:endParaRPr lang="en-US"/>
          </a:p>
        </p:txBody>
      </p:sp>
    </p:spTree>
    <p:extLst>
      <p:ext uri="{BB962C8B-B14F-4D97-AF65-F5344CB8AC3E}">
        <p14:creationId xmlns:p14="http://schemas.microsoft.com/office/powerpoint/2010/main" val="987967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it sort of looks like the number of events last year is the most</a:t>
            </a:r>
            <a:r>
              <a:rPr lang="en-US" baseline="0" dirty="0"/>
              <a:t> important. The number of cables looks seriously unimportant, the coefficient is tiny. So why don</a:t>
            </a:r>
            <a:r>
              <a:rPr lang="uk-UA" baseline="0" dirty="0"/>
              <a:t>’</a:t>
            </a:r>
            <a:r>
              <a:rPr lang="en-US" baseline="0" dirty="0"/>
              <a:t>t we just eliminate that one because it’s not important, right?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77</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Turns out that if you eliminate this</a:t>
            </a:r>
            <a:r>
              <a:rPr lang="en-US" baseline="0" dirty="0"/>
              <a:t> one,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78</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let’s try</a:t>
            </a:r>
            <a:r>
              <a:rPr lang="en-US" baseline="0" dirty="0"/>
              <a:t> eliminating this one instead. Then what happens?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79</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it sort of looks like the number of events last year is the most</a:t>
            </a:r>
            <a:r>
              <a:rPr lang="en-US" baseline="0" dirty="0"/>
              <a:t> important. The number of cables looks seriously unimportant, the coefficient is tiny. So why don</a:t>
            </a:r>
            <a:r>
              <a:rPr lang="uk-UA" baseline="0" dirty="0"/>
              <a:t>’</a:t>
            </a:r>
            <a:r>
              <a:rPr lang="en-US" baseline="0" dirty="0"/>
              <a:t>t we just eliminate that one because it’s not important, right?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80</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back to our running example,</a:t>
            </a:r>
            <a:r>
              <a:rPr lang="en-US" baseline="0" dirty="0"/>
              <a:t> where each manhole is represented as a vector of numbers. Do we really need all of these numbers to predict whether the manhole is going to explode? Maybe we can create a simpler model with much fewer numbers. That would be helpful for many reasons: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looked like this one was more important but actually this one with the</a:t>
            </a:r>
            <a:r>
              <a:rPr lang="en-US" baseline="0" dirty="0"/>
              <a:t> tiny coefficient was much more important. Let’s say there’s no multi-</a:t>
            </a:r>
            <a:r>
              <a:rPr lang="en-US" baseline="0" dirty="0" err="1"/>
              <a:t>collinearity</a:t>
            </a:r>
            <a:r>
              <a:rPr lang="en-US" baseline="0" dirty="0"/>
              <a:t> or anything like that.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81</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something I didn’t tell you.</a:t>
            </a:r>
          </a:p>
        </p:txBody>
      </p:sp>
      <p:sp>
        <p:nvSpPr>
          <p:cNvPr id="4" name="Slide Number Placeholder 3"/>
          <p:cNvSpPr>
            <a:spLocks noGrp="1"/>
          </p:cNvSpPr>
          <p:nvPr>
            <p:ph type="sldNum" sz="quarter" idx="10"/>
          </p:nvPr>
        </p:nvSpPr>
        <p:spPr/>
        <p:txBody>
          <a:bodyPr/>
          <a:lstStyle/>
          <a:p>
            <a:fld id="{4CFD207A-07DF-40AD-A916-9872E089CE7A}" type="slidenum">
              <a:rPr lang="en-US" smtClean="0"/>
              <a:pPr/>
              <a:t>82</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let’s try</a:t>
            </a:r>
            <a:r>
              <a:rPr lang="en-US" baseline="0" dirty="0"/>
              <a:t> eliminating this one instead. Then what happens?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83</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puts more pressure on the larger coefficients</a:t>
            </a:r>
            <a:r>
              <a:rPr lang="en-US" baseline="0" dirty="0"/>
              <a:t> to become smaller, which means it’ll try to reduce the coefficients of the features that have the smallest values. That’s not really what you want. Let me show you an example.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84</a:t>
            </a:fld>
            <a:endParaRPr lang="en-US"/>
          </a:p>
        </p:txBody>
      </p:sp>
    </p:spTree>
    <p:extLst>
      <p:ext uri="{BB962C8B-B14F-4D97-AF65-F5344CB8AC3E}">
        <p14:creationId xmlns:p14="http://schemas.microsoft.com/office/powerpoint/2010/main" val="9879670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we use regular l2 regularization. Let’s say that</a:t>
            </a:r>
            <a:r>
              <a:rPr lang="en-US" baseline="0" dirty="0"/>
              <a:t> there are</a:t>
            </a:r>
            <a:r>
              <a:rPr lang="en-US" dirty="0"/>
              <a:t> two features,</a:t>
            </a:r>
            <a:r>
              <a:rPr lang="en-US" baseline="0" dirty="0"/>
              <a:t> they </a:t>
            </a:r>
            <a:r>
              <a:rPr lang="en-US" dirty="0"/>
              <a:t>are</a:t>
            </a:r>
            <a:r>
              <a:rPr lang="en-US" baseline="0" dirty="0"/>
              <a:t> equally important but they are on different scales. The value of one is much larger than the other. Which means that the coefficients are not on the same scale. *click* The values of the first feature are really small, maybe the values are just 0 or 1, so it’s coefficient is large, like 5. The values of the second feature are really large, like up to 145 or something, so the coefficient has to be small to bring them both back to the same scale. Let’s say o</a:t>
            </a:r>
            <a:r>
              <a:rPr lang="en-US" dirty="0"/>
              <a:t>ur coefficients</a:t>
            </a:r>
            <a:r>
              <a:rPr lang="en-US" baseline="0" dirty="0"/>
              <a:t> start out in about the range of 5 and .1. So the total regularization term is 25.01. Then I want to show you what happens when we reduce each of the two coefficients by 20%. You’ll see that l2 regularization will favor reducing the first coefficient over the second on. *click* If we reduce the first coefficient by 20% then we go from 5 to 4. Then the regularization term goes from 25 to 16. If on the other hand we reduced the second coefficient by 20%, the regularization term decreases only by a tiny drop. And what that means is that the regularization term would much rather reduce the first coefficient than the second one. Even though the features are supposedly equally important. We’ve got to figure out a way to avoid this, We need both coefficients to be on the same scale. So the regularization doesn’t have certain features being preferred for arbitrary reasons.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85</a:t>
            </a:fld>
            <a:endParaRPr lang="en-US"/>
          </a:p>
        </p:txBody>
      </p:sp>
    </p:spTree>
    <p:extLst>
      <p:ext uri="{BB962C8B-B14F-4D97-AF65-F5344CB8AC3E}">
        <p14:creationId xmlns:p14="http://schemas.microsoft.com/office/powerpoint/2010/main" val="987967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same reason</a:t>
            </a:r>
            <a:r>
              <a:rPr lang="en-US" baseline="0" dirty="0"/>
              <a:t> as the regularization, the loss function can also get messed up. If the loss function depends on distances between xi’s, then if you try to use regular </a:t>
            </a:r>
            <a:r>
              <a:rPr lang="en-US" baseline="0" dirty="0" err="1"/>
              <a:t>euclidean</a:t>
            </a:r>
            <a:r>
              <a:rPr lang="en-US" baseline="0" dirty="0"/>
              <a:t> distance, you’ll run into the same problem as the regularization, which is that the </a:t>
            </a:r>
            <a:r>
              <a:rPr lang="en-US" baseline="0" dirty="0" err="1"/>
              <a:t>algortihm</a:t>
            </a:r>
            <a:r>
              <a:rPr lang="en-US" baseline="0" dirty="0"/>
              <a:t> thinks that some dimensions are more important than others when they aren’t.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86</a:t>
            </a:fld>
            <a:endParaRPr lang="en-US"/>
          </a:p>
        </p:txBody>
      </p:sp>
    </p:spTree>
    <p:extLst>
      <p:ext uri="{BB962C8B-B14F-4D97-AF65-F5344CB8AC3E}">
        <p14:creationId xmlns:p14="http://schemas.microsoft.com/office/powerpoint/2010/main" val="987967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Transform each coefficient to be between -1 and 1 (or between 0 and 1, that’s ok too). This formula will do that. You take all feature values for one feature, then you subtract the minimum and divide by the range. The largest that </a:t>
            </a:r>
            <a:r>
              <a:rPr lang="en-US" baseline="0" dirty="0" err="1"/>
              <a:t>xscaled</a:t>
            </a:r>
            <a:r>
              <a:rPr lang="en-US" baseline="0" dirty="0"/>
              <a:t> can be is when x is max(x) so that largest the scaled version can be is 1. The smallest it can be here is 0, and that would happen when x is at its minimum and then the numerator is 0. It doesn’t exactly matter whether you use this formula, or if you try to do something else like center each feature by 0 and then forcing them all to have the same sample variance, that’s fine too. You just want to get them vaguely in the same range so that the coefficients are approximately on the same scale. This avoids the issues I mentioned earlier. You should do this as pre-processing, before you start working with the features, just make sure they are on the same scale.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87</a:t>
            </a:fld>
            <a:endParaRPr lang="en-US"/>
          </a:p>
        </p:txBody>
      </p:sp>
    </p:spTree>
    <p:extLst>
      <p:ext uri="{BB962C8B-B14F-4D97-AF65-F5344CB8AC3E}">
        <p14:creationId xmlns:p14="http://schemas.microsoft.com/office/powerpoint/2010/main" val="987967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again.</a:t>
            </a:r>
          </a:p>
        </p:txBody>
      </p:sp>
      <p:sp>
        <p:nvSpPr>
          <p:cNvPr id="4" name="Slide Number Placeholder 3"/>
          <p:cNvSpPr>
            <a:spLocks noGrp="1"/>
          </p:cNvSpPr>
          <p:nvPr>
            <p:ph type="sldNum" sz="quarter" idx="10"/>
          </p:nvPr>
        </p:nvSpPr>
        <p:spPr/>
        <p:txBody>
          <a:bodyPr/>
          <a:lstStyle/>
          <a:p>
            <a:fld id="{4CFD207A-07DF-40AD-A916-9872E089CE7A}" type="slidenum">
              <a:rPr lang="en-US" smtClean="0"/>
              <a:pPr/>
              <a:t>88</a:t>
            </a:fld>
            <a:endParaRPr lang="en-US"/>
          </a:p>
        </p:txBody>
      </p:sp>
    </p:spTree>
    <p:extLst>
      <p:ext uri="{BB962C8B-B14F-4D97-AF65-F5344CB8AC3E}">
        <p14:creationId xmlns:p14="http://schemas.microsoft.com/office/powerpoint/2010/main" val="987967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a:t>
            </a:r>
            <a:r>
              <a:rPr lang="en-US" baseline="0" dirty="0"/>
              <a:t> study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89</a:t>
            </a:fld>
            <a:endParaRPr lang="en-US"/>
          </a:p>
        </p:txBody>
      </p:sp>
    </p:spTree>
    <p:extLst>
      <p:ext uri="{BB962C8B-B14F-4D97-AF65-F5344CB8AC3E}">
        <p14:creationId xmlns:p14="http://schemas.microsoft.com/office/powerpoint/2010/main" val="135275423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put that in blue because it</a:t>
            </a:r>
            <a:r>
              <a:rPr lang="en-US" baseline="0" dirty="0"/>
              <a:t> makes people blue to hear that. Myself, in my own research, I’m happy to do that computation. We have ways to do optimal or close to optimal feature selection, but those are computationally intensive methods and they are not the first thing I want to teach to you guys. Let me tell you some of the standard ways that people fiddle with the features to try to reduce the number of them you’re going to use.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92</a:t>
            </a:fld>
            <a:endParaRPr lang="en-US"/>
          </a:p>
        </p:txBody>
      </p:sp>
    </p:spTree>
    <p:extLst>
      <p:ext uri="{BB962C8B-B14F-4D97-AF65-F5344CB8AC3E}">
        <p14:creationId xmlns:p14="http://schemas.microsoft.com/office/powerpoint/2010/main" val="135275423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a:t>
            </a:r>
            <a:r>
              <a:rPr lang="en-US" baseline="0" dirty="0"/>
              <a:t> study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93</a:t>
            </a:fld>
            <a:endParaRPr lang="en-US"/>
          </a:p>
        </p:txBody>
      </p:sp>
    </p:spTree>
    <p:extLst>
      <p:ext uri="{BB962C8B-B14F-4D97-AF65-F5344CB8AC3E}">
        <p14:creationId xmlns:p14="http://schemas.microsoft.com/office/powerpoint/2010/main" val="135275423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culture of ML and DM *revolves* around how to evaluate a predictive model and it’s like a religion. We heavily believe in out-of-sample testing. This sets us apart from a lot of the other fields. Here, there is ground truth, and we can actually tell when some </a:t>
            </a:r>
            <a:r>
              <a:rPr lang="en-US" baseline="0"/>
              <a:t>new algorithm </a:t>
            </a:r>
            <a:r>
              <a:rPr lang="en-US" baseline="0" dirty="0"/>
              <a:t>is </a:t>
            </a:r>
            <a:r>
              <a:rPr lang="en-US" baseline="0"/>
              <a:t>an improvement.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96</a:t>
            </a:fld>
            <a:endParaRPr lang="en-US"/>
          </a:p>
        </p:txBody>
      </p:sp>
    </p:spTree>
    <p:extLst>
      <p:ext uri="{BB962C8B-B14F-4D97-AF65-F5344CB8AC3E}">
        <p14:creationId xmlns:p14="http://schemas.microsoft.com/office/powerpoint/2010/main" val="203878176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109</a:t>
            </a:fld>
            <a:endParaRPr lang="en-US"/>
          </a:p>
        </p:txBody>
      </p:sp>
    </p:spTree>
    <p:extLst>
      <p:ext uri="{BB962C8B-B14F-4D97-AF65-F5344CB8AC3E}">
        <p14:creationId xmlns:p14="http://schemas.microsoft.com/office/powerpoint/2010/main" val="128624430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be expensive because</a:t>
            </a:r>
            <a:r>
              <a:rPr lang="en-US" baseline="0" dirty="0"/>
              <a:t> you have to do a ton of evaluations. 10 test sets * 10 validation sets * number of </a:t>
            </a:r>
            <a:r>
              <a:rPr lang="en-US" baseline="0" dirty="0" err="1"/>
              <a:t>param</a:t>
            </a:r>
            <a:r>
              <a:rPr lang="en-US" baseline="0" dirty="0"/>
              <a:t> settings we’re considering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111</a:t>
            </a:fld>
            <a:endParaRPr lang="en-US"/>
          </a:p>
        </p:txBody>
      </p:sp>
    </p:spTree>
    <p:extLst>
      <p:ext uri="{BB962C8B-B14F-4D97-AF65-F5344CB8AC3E}">
        <p14:creationId xmlns:p14="http://schemas.microsoft.com/office/powerpoint/2010/main" val="2006640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2.xml"/><Relationship Id="rId7" Type="http://schemas.openxmlformats.org/officeDocument/2006/relationships/image" Target="../media/image6.e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emf"/><Relationship Id="rId4" Type="http://schemas.openxmlformats.org/officeDocument/2006/relationships/oleObject" Target="../embeddings/oleObject2.bin"/><Relationship Id="rId9" Type="http://schemas.openxmlformats.org/officeDocument/2006/relationships/image" Target="../media/image7.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7.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4.xml"/><Relationship Id="rId7" Type="http://schemas.openxmlformats.org/officeDocument/2006/relationships/image" Target="../media/image7.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9.emf"/><Relationship Id="rId5" Type="http://schemas.openxmlformats.org/officeDocument/2006/relationships/image" Target="../media/image6.e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8.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5.xml"/><Relationship Id="rId7" Type="http://schemas.openxmlformats.org/officeDocument/2006/relationships/image" Target="../media/image7.e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image" Target="../media/image11.emf"/><Relationship Id="rId5" Type="http://schemas.openxmlformats.org/officeDocument/2006/relationships/image" Target="../media/image6.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0.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oleObject" Target="../embeddings/oleObject16.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14.emf"/><Relationship Id="rId4"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5.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9.bin"/><Relationship Id="rId5" Type="http://schemas.openxmlformats.org/officeDocument/2006/relationships/image" Target="../media/image14.emf"/><Relationship Id="rId4" Type="http://schemas.openxmlformats.org/officeDocument/2006/relationships/oleObject" Target="../embeddings/oleObject18.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36.xml"/><Relationship Id="rId7" Type="http://schemas.openxmlformats.org/officeDocument/2006/relationships/image" Target="../media/image15.e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21.bin"/><Relationship Id="rId5" Type="http://schemas.openxmlformats.org/officeDocument/2006/relationships/image" Target="../media/image14.emf"/><Relationship Id="rId4" Type="http://schemas.openxmlformats.org/officeDocument/2006/relationships/oleObject" Target="../embeddings/oleObject20.bin"/><Relationship Id="rId9" Type="http://schemas.openxmlformats.org/officeDocument/2006/relationships/image" Target="../media/image16.e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37.xml"/><Relationship Id="rId7" Type="http://schemas.openxmlformats.org/officeDocument/2006/relationships/image" Target="../media/image16.e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24.bin"/><Relationship Id="rId11" Type="http://schemas.openxmlformats.org/officeDocument/2006/relationships/image" Target="../media/image15.emf"/><Relationship Id="rId5" Type="http://schemas.openxmlformats.org/officeDocument/2006/relationships/image" Target="../media/image14.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17.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15.emf"/><Relationship Id="rId3" Type="http://schemas.openxmlformats.org/officeDocument/2006/relationships/notesSlide" Target="../notesSlides/notesSlide38.xml"/><Relationship Id="rId7" Type="http://schemas.openxmlformats.org/officeDocument/2006/relationships/image" Target="../media/image16.emf"/><Relationship Id="rId12"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28.bin"/><Relationship Id="rId11" Type="http://schemas.openxmlformats.org/officeDocument/2006/relationships/image" Target="../media/image18.emf"/><Relationship Id="rId5" Type="http://schemas.openxmlformats.org/officeDocument/2006/relationships/image" Target="../media/image14.e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1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23.emf"/><Relationship Id="rId3" Type="http://schemas.openxmlformats.org/officeDocument/2006/relationships/notesSlide" Target="../notesSlides/notesSlide39.xml"/><Relationship Id="rId7" Type="http://schemas.openxmlformats.org/officeDocument/2006/relationships/image" Target="../media/image20.emf"/><Relationship Id="rId12"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33.bin"/><Relationship Id="rId11" Type="http://schemas.openxmlformats.org/officeDocument/2006/relationships/image" Target="../media/image22.emf"/><Relationship Id="rId5" Type="http://schemas.openxmlformats.org/officeDocument/2006/relationships/image" Target="../media/image19.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21.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20.emf"/><Relationship Id="rId4" Type="http://schemas.openxmlformats.org/officeDocument/2006/relationships/oleObject" Target="../embeddings/oleObject37.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41.xml"/><Relationship Id="rId7" Type="http://schemas.openxmlformats.org/officeDocument/2006/relationships/image" Target="../media/image22.emf"/><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39.bin"/><Relationship Id="rId5" Type="http://schemas.openxmlformats.org/officeDocument/2006/relationships/image" Target="../media/image20.emf"/><Relationship Id="rId4" Type="http://schemas.openxmlformats.org/officeDocument/2006/relationships/oleObject" Target="../embeddings/oleObject38.bin"/><Relationship Id="rId9" Type="http://schemas.openxmlformats.org/officeDocument/2006/relationships/image" Target="../media/image23.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42.xml"/><Relationship Id="rId7" Type="http://schemas.openxmlformats.org/officeDocument/2006/relationships/image" Target="../media/image22.emf"/><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42.bin"/><Relationship Id="rId5" Type="http://schemas.openxmlformats.org/officeDocument/2006/relationships/image" Target="../media/image20.emf"/><Relationship Id="rId4" Type="http://schemas.openxmlformats.org/officeDocument/2006/relationships/oleObject" Target="../embeddings/oleObject41.bin"/><Relationship Id="rId9" Type="http://schemas.openxmlformats.org/officeDocument/2006/relationships/image" Target="../media/image23.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15.e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14.emf"/><Relationship Id="rId4" Type="http://schemas.openxmlformats.org/officeDocument/2006/relationships/oleObject" Target="../embeddings/oleObject44.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25.emf"/><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oleObject" Target="../embeddings/oleObject47.bin"/><Relationship Id="rId5" Type="http://schemas.openxmlformats.org/officeDocument/2006/relationships/image" Target="../media/image24.emf"/><Relationship Id="rId4" Type="http://schemas.openxmlformats.org/officeDocument/2006/relationships/oleObject" Target="../embeddings/oleObject46.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vmlDrawing" Target="../drawings/vmlDrawing19.vml"/><Relationship Id="rId5" Type="http://schemas.openxmlformats.org/officeDocument/2006/relationships/image" Target="../media/image25.emf"/><Relationship Id="rId4" Type="http://schemas.openxmlformats.org/officeDocument/2006/relationships/oleObject" Target="../embeddings/oleObject48.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vmlDrawing" Target="../drawings/vmlDrawing20.vml"/><Relationship Id="rId5" Type="http://schemas.openxmlformats.org/officeDocument/2006/relationships/image" Target="../media/image25.emf"/><Relationship Id="rId4" Type="http://schemas.openxmlformats.org/officeDocument/2006/relationships/oleObject" Target="../embeddings/oleObject49.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15.emf"/><Relationship Id="rId3" Type="http://schemas.openxmlformats.org/officeDocument/2006/relationships/notesSlide" Target="../notesSlides/notesSlide47.xml"/><Relationship Id="rId7" Type="http://schemas.openxmlformats.org/officeDocument/2006/relationships/image" Target="../media/image16.emf"/><Relationship Id="rId12" Type="http://schemas.openxmlformats.org/officeDocument/2006/relationships/oleObject" Target="../embeddings/oleObject54.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oleObject" Target="../embeddings/oleObject51.bin"/><Relationship Id="rId11" Type="http://schemas.openxmlformats.org/officeDocument/2006/relationships/image" Target="../media/image18.emf"/><Relationship Id="rId5" Type="http://schemas.openxmlformats.org/officeDocument/2006/relationships/image" Target="../media/image14.e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17.e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vmlDrawing" Target="../drawings/vmlDrawing22.vml"/><Relationship Id="rId5" Type="http://schemas.openxmlformats.org/officeDocument/2006/relationships/image" Target="../media/image17.emf"/><Relationship Id="rId4" Type="http://schemas.openxmlformats.org/officeDocument/2006/relationships/oleObject" Target="../embeddings/oleObject5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vmlDrawing" Target="../drawings/vmlDrawing23.vml"/><Relationship Id="rId5" Type="http://schemas.openxmlformats.org/officeDocument/2006/relationships/image" Target="../media/image18.emf"/><Relationship Id="rId4" Type="http://schemas.openxmlformats.org/officeDocument/2006/relationships/oleObject" Target="../embeddings/oleObject56.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27.e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58.bin"/><Relationship Id="rId5" Type="http://schemas.openxmlformats.org/officeDocument/2006/relationships/image" Target="../media/image26.emf"/><Relationship Id="rId4" Type="http://schemas.openxmlformats.org/officeDocument/2006/relationships/oleObject" Target="../embeddings/oleObject57.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vmlDrawing" Target="../drawings/vmlDrawing25.vml"/><Relationship Id="rId5" Type="http://schemas.openxmlformats.org/officeDocument/2006/relationships/image" Target="../media/image26.emf"/><Relationship Id="rId4" Type="http://schemas.openxmlformats.org/officeDocument/2006/relationships/oleObject" Target="../embeddings/oleObject59.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52.xml"/><Relationship Id="rId7" Type="http://schemas.openxmlformats.org/officeDocument/2006/relationships/image" Target="../media/image28.emf"/><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oleObject" Target="../embeddings/oleObject61.bin"/><Relationship Id="rId11" Type="http://schemas.openxmlformats.org/officeDocument/2006/relationships/image" Target="../media/image30.emf"/><Relationship Id="rId5" Type="http://schemas.openxmlformats.org/officeDocument/2006/relationships/image" Target="../media/image26.e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29.e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31.emf"/><Relationship Id="rId3" Type="http://schemas.openxmlformats.org/officeDocument/2006/relationships/notesSlide" Target="../notesSlides/notesSlide53.xml"/><Relationship Id="rId7" Type="http://schemas.openxmlformats.org/officeDocument/2006/relationships/image" Target="../media/image28.emf"/><Relationship Id="rId12" Type="http://schemas.openxmlformats.org/officeDocument/2006/relationships/oleObject" Target="../embeddings/oleObject68.bin"/><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oleObject" Target="../embeddings/oleObject65.bin"/><Relationship Id="rId11" Type="http://schemas.openxmlformats.org/officeDocument/2006/relationships/image" Target="../media/image30.emf"/><Relationship Id="rId5" Type="http://schemas.openxmlformats.org/officeDocument/2006/relationships/image" Target="../media/image26.e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29.e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33.emf"/><Relationship Id="rId3" Type="http://schemas.openxmlformats.org/officeDocument/2006/relationships/notesSlide" Target="../notesSlides/notesSlide54.xml"/><Relationship Id="rId7" Type="http://schemas.openxmlformats.org/officeDocument/2006/relationships/image" Target="../media/image28.emf"/><Relationship Id="rId12" Type="http://schemas.openxmlformats.org/officeDocument/2006/relationships/oleObject" Target="../embeddings/oleObject73.bin"/><Relationship Id="rId17" Type="http://schemas.openxmlformats.org/officeDocument/2006/relationships/image" Target="../media/image31.emf"/><Relationship Id="rId2" Type="http://schemas.openxmlformats.org/officeDocument/2006/relationships/slideLayout" Target="../slideLayouts/slideLayout4.xml"/><Relationship Id="rId16" Type="http://schemas.openxmlformats.org/officeDocument/2006/relationships/oleObject" Target="../embeddings/oleObject75.bin"/><Relationship Id="rId1" Type="http://schemas.openxmlformats.org/officeDocument/2006/relationships/vmlDrawing" Target="../drawings/vmlDrawing28.vml"/><Relationship Id="rId6" Type="http://schemas.openxmlformats.org/officeDocument/2006/relationships/oleObject" Target="../embeddings/oleObject70.bin"/><Relationship Id="rId11" Type="http://schemas.openxmlformats.org/officeDocument/2006/relationships/image" Target="../media/image32.emf"/><Relationship Id="rId5" Type="http://schemas.openxmlformats.org/officeDocument/2006/relationships/image" Target="../media/image26.emf"/><Relationship Id="rId15" Type="http://schemas.openxmlformats.org/officeDocument/2006/relationships/image" Target="../media/image34.e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29.emf"/><Relationship Id="rId14" Type="http://schemas.openxmlformats.org/officeDocument/2006/relationships/oleObject" Target="../embeddings/oleObject74.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33.emf"/><Relationship Id="rId3" Type="http://schemas.openxmlformats.org/officeDocument/2006/relationships/notesSlide" Target="../notesSlides/notesSlide55.xml"/><Relationship Id="rId7" Type="http://schemas.openxmlformats.org/officeDocument/2006/relationships/image" Target="../media/image28.emf"/><Relationship Id="rId12" Type="http://schemas.openxmlformats.org/officeDocument/2006/relationships/oleObject" Target="../embeddings/oleObject80.bin"/><Relationship Id="rId17" Type="http://schemas.openxmlformats.org/officeDocument/2006/relationships/image" Target="../media/image31.emf"/><Relationship Id="rId2" Type="http://schemas.openxmlformats.org/officeDocument/2006/relationships/slideLayout" Target="../slideLayouts/slideLayout4.xml"/><Relationship Id="rId16" Type="http://schemas.openxmlformats.org/officeDocument/2006/relationships/oleObject" Target="../embeddings/oleObject82.bin"/><Relationship Id="rId1" Type="http://schemas.openxmlformats.org/officeDocument/2006/relationships/vmlDrawing" Target="../drawings/vmlDrawing29.vml"/><Relationship Id="rId6" Type="http://schemas.openxmlformats.org/officeDocument/2006/relationships/oleObject" Target="../embeddings/oleObject77.bin"/><Relationship Id="rId11" Type="http://schemas.openxmlformats.org/officeDocument/2006/relationships/image" Target="../media/image32.emf"/><Relationship Id="rId5" Type="http://schemas.openxmlformats.org/officeDocument/2006/relationships/image" Target="../media/image26.emf"/><Relationship Id="rId15" Type="http://schemas.openxmlformats.org/officeDocument/2006/relationships/image" Target="../media/image34.e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29.emf"/><Relationship Id="rId14" Type="http://schemas.openxmlformats.org/officeDocument/2006/relationships/oleObject" Target="../embeddings/oleObject81.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vmlDrawing" Target="../drawings/vmlDrawing30.vml"/><Relationship Id="rId5" Type="http://schemas.openxmlformats.org/officeDocument/2006/relationships/image" Target="../media/image35.emf"/><Relationship Id="rId4" Type="http://schemas.openxmlformats.org/officeDocument/2006/relationships/oleObject" Target="../embeddings/oleObject83.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notesSlide" Target="../notesSlides/notesSlide57.xml"/><Relationship Id="rId7" Type="http://schemas.openxmlformats.org/officeDocument/2006/relationships/image" Target="../media/image28.emf"/><Relationship Id="rId2" Type="http://schemas.openxmlformats.org/officeDocument/2006/relationships/slideLayout" Target="../slideLayouts/slideLayout4.xml"/><Relationship Id="rId1" Type="http://schemas.openxmlformats.org/officeDocument/2006/relationships/vmlDrawing" Target="../drawings/vmlDrawing31.vml"/><Relationship Id="rId6" Type="http://schemas.openxmlformats.org/officeDocument/2006/relationships/oleObject" Target="../embeddings/oleObject85.bin"/><Relationship Id="rId11" Type="http://schemas.openxmlformats.org/officeDocument/2006/relationships/image" Target="../media/image36.emf"/><Relationship Id="rId5" Type="http://schemas.openxmlformats.org/officeDocument/2006/relationships/image" Target="../media/image35.e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29.e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31.emf"/><Relationship Id="rId3" Type="http://schemas.openxmlformats.org/officeDocument/2006/relationships/notesSlide" Target="../notesSlides/notesSlide58.xml"/><Relationship Id="rId7" Type="http://schemas.openxmlformats.org/officeDocument/2006/relationships/image" Target="../media/image28.emf"/><Relationship Id="rId12" Type="http://schemas.openxmlformats.org/officeDocument/2006/relationships/oleObject" Target="../embeddings/oleObject92.bin"/><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oleObject" Target="../embeddings/oleObject89.bin"/><Relationship Id="rId11" Type="http://schemas.openxmlformats.org/officeDocument/2006/relationships/image" Target="../media/image36.emf"/><Relationship Id="rId5" Type="http://schemas.openxmlformats.org/officeDocument/2006/relationships/image" Target="../media/image35.emf"/><Relationship Id="rId10" Type="http://schemas.openxmlformats.org/officeDocument/2006/relationships/oleObject" Target="../embeddings/oleObject91.bin"/><Relationship Id="rId4" Type="http://schemas.openxmlformats.org/officeDocument/2006/relationships/oleObject" Target="../embeddings/oleObject88.bin"/><Relationship Id="rId9" Type="http://schemas.openxmlformats.org/officeDocument/2006/relationships/image" Target="../media/image2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notesSlide" Target="../notesSlides/notesSlide59.xml"/><Relationship Id="rId7" Type="http://schemas.openxmlformats.org/officeDocument/2006/relationships/image" Target="../media/image15.emf"/><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oleObject" Target="../embeddings/oleObject94.bin"/><Relationship Id="rId5" Type="http://schemas.openxmlformats.org/officeDocument/2006/relationships/image" Target="../media/image37.emf"/><Relationship Id="rId4" Type="http://schemas.openxmlformats.org/officeDocument/2006/relationships/oleObject" Target="../embeddings/oleObject93.bin"/><Relationship Id="rId9" Type="http://schemas.openxmlformats.org/officeDocument/2006/relationships/image" Target="../media/image38.e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15.emf"/><Relationship Id="rId3" Type="http://schemas.openxmlformats.org/officeDocument/2006/relationships/notesSlide" Target="../notesSlides/notesSlide60.xml"/><Relationship Id="rId7" Type="http://schemas.openxmlformats.org/officeDocument/2006/relationships/image" Target="../media/image16.emf"/><Relationship Id="rId12" Type="http://schemas.openxmlformats.org/officeDocument/2006/relationships/oleObject" Target="../embeddings/oleObject100.bin"/><Relationship Id="rId2" Type="http://schemas.openxmlformats.org/officeDocument/2006/relationships/slideLayout" Target="../slideLayouts/slideLayout4.xml"/><Relationship Id="rId1" Type="http://schemas.openxmlformats.org/officeDocument/2006/relationships/vmlDrawing" Target="../drawings/vmlDrawing34.vml"/><Relationship Id="rId6" Type="http://schemas.openxmlformats.org/officeDocument/2006/relationships/oleObject" Target="../embeddings/oleObject97.bin"/><Relationship Id="rId11" Type="http://schemas.openxmlformats.org/officeDocument/2006/relationships/image" Target="../media/image18.emf"/><Relationship Id="rId5" Type="http://schemas.openxmlformats.org/officeDocument/2006/relationships/image" Target="../media/image14.emf"/><Relationship Id="rId10" Type="http://schemas.openxmlformats.org/officeDocument/2006/relationships/oleObject" Target="../embeddings/oleObject99.bin"/><Relationship Id="rId4" Type="http://schemas.openxmlformats.org/officeDocument/2006/relationships/oleObject" Target="../embeddings/oleObject96.bin"/><Relationship Id="rId9" Type="http://schemas.openxmlformats.org/officeDocument/2006/relationships/image" Target="../media/image17.e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18.emf"/><Relationship Id="rId2" Type="http://schemas.openxmlformats.org/officeDocument/2006/relationships/slideLayout" Target="../slideLayouts/slideLayout4.xml"/><Relationship Id="rId1" Type="http://schemas.openxmlformats.org/officeDocument/2006/relationships/vmlDrawing" Target="../drawings/vmlDrawing35.vml"/><Relationship Id="rId6" Type="http://schemas.openxmlformats.org/officeDocument/2006/relationships/oleObject" Target="../embeddings/oleObject102.bin"/><Relationship Id="rId5" Type="http://schemas.openxmlformats.org/officeDocument/2006/relationships/image" Target="../media/image17.emf"/><Relationship Id="rId4" Type="http://schemas.openxmlformats.org/officeDocument/2006/relationships/oleObject" Target="../embeddings/oleObject101.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43.emf"/><Relationship Id="rId3" Type="http://schemas.openxmlformats.org/officeDocument/2006/relationships/notesSlide" Target="../notesSlides/notesSlide84.xml"/><Relationship Id="rId7" Type="http://schemas.openxmlformats.org/officeDocument/2006/relationships/image" Target="../media/image40.emf"/><Relationship Id="rId12" Type="http://schemas.openxmlformats.org/officeDocument/2006/relationships/oleObject" Target="../embeddings/oleObject107.bin"/><Relationship Id="rId17" Type="http://schemas.openxmlformats.org/officeDocument/2006/relationships/image" Target="../media/image45.emf"/><Relationship Id="rId2" Type="http://schemas.openxmlformats.org/officeDocument/2006/relationships/slideLayout" Target="../slideLayouts/slideLayout4.xml"/><Relationship Id="rId16" Type="http://schemas.openxmlformats.org/officeDocument/2006/relationships/oleObject" Target="../embeddings/oleObject109.bin"/><Relationship Id="rId1" Type="http://schemas.openxmlformats.org/officeDocument/2006/relationships/vmlDrawing" Target="../drawings/vmlDrawing36.vml"/><Relationship Id="rId6" Type="http://schemas.openxmlformats.org/officeDocument/2006/relationships/oleObject" Target="../embeddings/oleObject104.bin"/><Relationship Id="rId11" Type="http://schemas.openxmlformats.org/officeDocument/2006/relationships/image" Target="../media/image42.emf"/><Relationship Id="rId5" Type="http://schemas.openxmlformats.org/officeDocument/2006/relationships/image" Target="../media/image39.emf"/><Relationship Id="rId15" Type="http://schemas.openxmlformats.org/officeDocument/2006/relationships/image" Target="../media/image44.e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41.emf"/><Relationship Id="rId14" Type="http://schemas.openxmlformats.org/officeDocument/2006/relationships/oleObject" Target="../embeddings/oleObject108.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vmlDrawing" Target="../drawings/vmlDrawing37.vml"/><Relationship Id="rId5" Type="http://schemas.openxmlformats.org/officeDocument/2006/relationships/image" Target="../media/image46.emf"/><Relationship Id="rId4" Type="http://schemas.openxmlformats.org/officeDocument/2006/relationships/oleObject" Target="../embeddings/oleObject110.bin"/></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43.emf"/><Relationship Id="rId3" Type="http://schemas.openxmlformats.org/officeDocument/2006/relationships/notesSlide" Target="../notesSlides/notesSlide87.xml"/><Relationship Id="rId7" Type="http://schemas.openxmlformats.org/officeDocument/2006/relationships/image" Target="../media/image40.emf"/><Relationship Id="rId12" Type="http://schemas.openxmlformats.org/officeDocument/2006/relationships/oleObject" Target="../embeddings/oleObject115.bin"/><Relationship Id="rId17" Type="http://schemas.openxmlformats.org/officeDocument/2006/relationships/image" Target="../media/image45.emf"/><Relationship Id="rId2" Type="http://schemas.openxmlformats.org/officeDocument/2006/relationships/slideLayout" Target="../slideLayouts/slideLayout4.xml"/><Relationship Id="rId16" Type="http://schemas.openxmlformats.org/officeDocument/2006/relationships/oleObject" Target="../embeddings/oleObject117.bin"/><Relationship Id="rId1" Type="http://schemas.openxmlformats.org/officeDocument/2006/relationships/vmlDrawing" Target="../drawings/vmlDrawing38.vml"/><Relationship Id="rId6" Type="http://schemas.openxmlformats.org/officeDocument/2006/relationships/oleObject" Target="../embeddings/oleObject112.bin"/><Relationship Id="rId11" Type="http://schemas.openxmlformats.org/officeDocument/2006/relationships/image" Target="../media/image42.emf"/><Relationship Id="rId5" Type="http://schemas.openxmlformats.org/officeDocument/2006/relationships/image" Target="../media/image17.emf"/><Relationship Id="rId15" Type="http://schemas.openxmlformats.org/officeDocument/2006/relationships/image" Target="../media/image44.emf"/><Relationship Id="rId10" Type="http://schemas.openxmlformats.org/officeDocument/2006/relationships/oleObject" Target="../embeddings/oleObject114.bin"/><Relationship Id="rId4" Type="http://schemas.openxmlformats.org/officeDocument/2006/relationships/oleObject" Target="../embeddings/oleObject111.bin"/><Relationship Id="rId9" Type="http://schemas.openxmlformats.org/officeDocument/2006/relationships/image" Target="../media/image41.emf"/><Relationship Id="rId14" Type="http://schemas.openxmlformats.org/officeDocument/2006/relationships/oleObject" Target="../embeddings/oleObject116.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4.xml"/><Relationship Id="rId1" Type="http://schemas.openxmlformats.org/officeDocument/2006/relationships/vmlDrawing" Target="../drawings/vmlDrawing39.vml"/><Relationship Id="rId4" Type="http://schemas.openxmlformats.org/officeDocument/2006/relationships/image" Target="../media/image14.e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Autofit/>
          </a:bodyPr>
          <a:lstStyle/>
          <a:p>
            <a:pPr marL="914400" indent="-914400"/>
            <a:r>
              <a:rPr lang="en-US" dirty="0"/>
              <a:t>03 | Improving Machine Learning Models</a:t>
            </a:r>
          </a:p>
        </p:txBody>
      </p:sp>
      <p:sp>
        <p:nvSpPr>
          <p:cNvPr id="4" name="Subtitle 3"/>
          <p:cNvSpPr>
            <a:spLocks noGrp="1"/>
          </p:cNvSpPr>
          <p:nvPr>
            <p:ph type="subTitle" idx="1"/>
          </p:nvPr>
        </p:nvSpPr>
        <p:spPr>
          <a:xfrm>
            <a:off x="208016" y="5397221"/>
            <a:ext cx="8667149" cy="1460779"/>
          </a:xfrm>
        </p:spPr>
        <p:txBody>
          <a:bodyPr/>
          <a:lstStyle/>
          <a:p>
            <a:r>
              <a:rPr lang="en-US" dirty="0"/>
              <a:t>Cynthia </a:t>
            </a:r>
            <a:r>
              <a:rPr lang="en-US" dirty="0" err="1"/>
              <a:t>Rudin</a:t>
            </a:r>
            <a:r>
              <a:rPr lang="en-US" dirty="0"/>
              <a:t> | MIT Sloan School of Management</a:t>
            </a:r>
          </a:p>
          <a:p>
            <a:endParaRPr lang="en-US" dirty="0"/>
          </a:p>
        </p:txBody>
      </p:sp>
    </p:spTree>
    <p:extLst>
      <p:ext uri="{BB962C8B-B14F-4D97-AF65-F5344CB8AC3E}">
        <p14:creationId xmlns:p14="http://schemas.microsoft.com/office/powerpoint/2010/main" val="192082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37080" y="950782"/>
            <a:ext cx="11566866" cy="5290388"/>
          </a:xfrm>
        </p:spPr>
        <p:txBody>
          <a:bodyPr/>
          <a:lstStyle/>
          <a:p>
            <a:r>
              <a:rPr lang="en-US" dirty="0">
                <a:latin typeface="Times"/>
                <a:cs typeface="Times"/>
              </a:rPr>
              <a:t>Simpler models tend to predict better.</a:t>
            </a:r>
          </a:p>
          <a:p>
            <a:r>
              <a:rPr lang="en-US" dirty="0">
                <a:latin typeface="Times"/>
                <a:cs typeface="Times"/>
              </a:rPr>
              <a:t>Simpler models are more interpretable to humans.</a:t>
            </a:r>
          </a:p>
          <a:p>
            <a:r>
              <a:rPr lang="en-US" dirty="0">
                <a:latin typeface="Times"/>
                <a:cs typeface="Times"/>
              </a:rPr>
              <a:t>Simpler models are easier to make predictions from (fewer calculations involved).</a:t>
            </a:r>
          </a:p>
          <a:p>
            <a:endParaRPr lang="en-US" dirty="0">
              <a:solidFill>
                <a:srgbClr val="3366FF"/>
              </a:solidFill>
              <a:latin typeface="Times"/>
              <a:cs typeface="Times"/>
            </a:endParaRPr>
          </a:p>
          <a:p>
            <a:r>
              <a:rPr lang="en-US" dirty="0">
                <a:solidFill>
                  <a:srgbClr val="3366FF"/>
                </a:solidFill>
                <a:latin typeface="Times"/>
                <a:cs typeface="Times"/>
              </a:rPr>
              <a:t>However, selecting the optimal combination of features is computationally hard.</a:t>
            </a:r>
          </a:p>
          <a:p>
            <a:endParaRPr lang="en-US" dirty="0">
              <a:latin typeface="Times"/>
              <a:cs typeface="Times"/>
            </a:endParaRPr>
          </a:p>
        </p:txBody>
      </p:sp>
    </p:spTree>
    <p:extLst>
      <p:ext uri="{BB962C8B-B14F-4D97-AF65-F5344CB8AC3E}">
        <p14:creationId xmlns:p14="http://schemas.microsoft.com/office/powerpoint/2010/main" val="335449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22" name="Left Brace 21"/>
          <p:cNvSpPr/>
          <p:nvPr/>
        </p:nvSpPr>
        <p:spPr>
          <a:xfrm>
            <a:off x="2150507" y="2099736"/>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1879576" y="2827871"/>
            <a:ext cx="711252" cy="461665"/>
          </a:xfrm>
          <a:prstGeom prst="rect">
            <a:avLst/>
          </a:prstGeom>
          <a:noFill/>
        </p:spPr>
        <p:txBody>
          <a:bodyPr wrap="none" rtlCol="0">
            <a:spAutoFit/>
          </a:bodyPr>
          <a:lstStyle/>
          <a:p>
            <a:r>
              <a:rPr lang="en-US" sz="2400"/>
              <a:t>Test</a:t>
            </a:r>
          </a:p>
        </p:txBody>
      </p:sp>
    </p:spTree>
    <p:extLst>
      <p:ext uri="{BB962C8B-B14F-4D97-AF65-F5344CB8AC3E}">
        <p14:creationId xmlns:p14="http://schemas.microsoft.com/office/powerpoint/2010/main" val="35178454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22" name="Left Brace 21"/>
          <p:cNvSpPr/>
          <p:nvPr/>
        </p:nvSpPr>
        <p:spPr>
          <a:xfrm>
            <a:off x="3047956" y="2099736"/>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2777025" y="2827871"/>
            <a:ext cx="711252" cy="461665"/>
          </a:xfrm>
          <a:prstGeom prst="rect">
            <a:avLst/>
          </a:prstGeom>
          <a:noFill/>
        </p:spPr>
        <p:txBody>
          <a:bodyPr wrap="none" rtlCol="0">
            <a:spAutoFit/>
          </a:bodyPr>
          <a:lstStyle/>
          <a:p>
            <a:r>
              <a:rPr lang="en-US" sz="2400"/>
              <a:t>Test</a:t>
            </a:r>
          </a:p>
        </p:txBody>
      </p:sp>
    </p:spTree>
    <p:extLst>
      <p:ext uri="{BB962C8B-B14F-4D97-AF65-F5344CB8AC3E}">
        <p14:creationId xmlns:p14="http://schemas.microsoft.com/office/powerpoint/2010/main" val="1966770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sp>
        <p:nvSpPr>
          <p:cNvPr id="3" name="Content Placeholder 2"/>
          <p:cNvSpPr>
            <a:spLocks noGrp="1"/>
          </p:cNvSpPr>
          <p:nvPr>
            <p:ph sz="quarter" idx="10"/>
          </p:nvPr>
        </p:nvSpPr>
        <p:spPr>
          <a:xfrm>
            <a:off x="379413" y="2065866"/>
            <a:ext cx="11525250" cy="4612747"/>
          </a:xfrm>
        </p:spPr>
        <p:txBody>
          <a:bodyPr/>
          <a:lstStyle/>
          <a:p>
            <a:r>
              <a:rPr lang="en-US" dirty="0"/>
              <a:t>The algorithm that performed the best was the one with the best average out-of-sample performance across the 10 test folds.</a:t>
            </a:r>
          </a:p>
          <a:p>
            <a:r>
              <a:rPr lang="en-US" dirty="0"/>
              <a:t>If desired, compute significance tests on performance across folds.</a:t>
            </a:r>
          </a:p>
        </p:txBody>
      </p:sp>
    </p:spTree>
    <p:extLst>
      <p:ext uri="{BB962C8B-B14F-4D97-AF65-F5344CB8AC3E}">
        <p14:creationId xmlns:p14="http://schemas.microsoft.com/office/powerpoint/2010/main" val="6026496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Nested Cross-Validation</a:t>
            </a:r>
          </a:p>
        </p:txBody>
      </p:sp>
    </p:spTree>
    <p:extLst>
      <p:ext uri="{BB962C8B-B14F-4D97-AF65-F5344CB8AC3E}">
        <p14:creationId xmlns:p14="http://schemas.microsoft.com/office/powerpoint/2010/main" val="40244411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2" y="897159"/>
            <a:ext cx="11914187" cy="5639107"/>
          </a:xfrm>
        </p:spPr>
        <p:txBody>
          <a:bodyPr/>
          <a:lstStyle/>
          <a:p>
            <a:r>
              <a:rPr lang="en-US" sz="2500" dirty="0"/>
              <a:t>Nested Cross Validation (CV) is the most popular way to tune parameters of an algorithm. </a:t>
            </a:r>
          </a:p>
          <a:p>
            <a:endParaRPr lang="en-US" sz="2500" dirty="0"/>
          </a:p>
          <a:p>
            <a:r>
              <a:rPr lang="en-US" sz="2500" dirty="0"/>
              <a:t>You will need a dataset, an algorithm, an evaluation measure for the quality of the result, and a parameter that needs tuning. The parameter is called K and for this example is either 1, 10, 100, 1000, or 10000. </a:t>
            </a:r>
          </a:p>
        </p:txBody>
      </p:sp>
    </p:spTree>
    <p:extLst>
      <p:ext uri="{BB962C8B-B14F-4D97-AF65-F5344CB8AC3E}">
        <p14:creationId xmlns:p14="http://schemas.microsoft.com/office/powerpoint/2010/main" val="3610832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to tune 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945464" y="3860802"/>
            <a:ext cx="2242321" cy="461665"/>
          </a:xfrm>
          <a:prstGeom prst="rect">
            <a:avLst/>
          </a:prstGeom>
          <a:noFill/>
        </p:spPr>
        <p:txBody>
          <a:bodyPr wrap="none" rtlCol="0">
            <a:spAutoFit/>
          </a:bodyPr>
          <a:lstStyle/>
          <a:p>
            <a:r>
              <a:rPr lang="en-US" sz="2400"/>
              <a:t>Nested_Training</a:t>
            </a:r>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19" name="Left Brace 18"/>
          <p:cNvSpPr/>
          <p:nvPr/>
        </p:nvSpPr>
        <p:spPr>
          <a:xfrm>
            <a:off x="4741343" y="-372520"/>
            <a:ext cx="372528" cy="7874009"/>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e 19"/>
          <p:cNvSpPr/>
          <p:nvPr/>
        </p:nvSpPr>
        <p:spPr>
          <a:xfrm>
            <a:off x="9245596" y="3149598"/>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8432798" y="3877734"/>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extLst>
      <p:ext uri="{BB962C8B-B14F-4D97-AF65-F5344CB8AC3E}">
        <p14:creationId xmlns:p14="http://schemas.microsoft.com/office/powerpoint/2010/main" val="31782389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to tune 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945464" y="3860802"/>
            <a:ext cx="2242321" cy="461665"/>
          </a:xfrm>
          <a:prstGeom prst="rect">
            <a:avLst/>
          </a:prstGeom>
          <a:noFill/>
        </p:spPr>
        <p:txBody>
          <a:bodyPr wrap="none" rtlCol="0">
            <a:spAutoFit/>
          </a:bodyPr>
          <a:lstStyle/>
          <a:p>
            <a:r>
              <a:rPr lang="en-US" sz="2400"/>
              <a:t>Nested_Training</a:t>
            </a:r>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19" name="Left Brace 18"/>
          <p:cNvSpPr/>
          <p:nvPr/>
        </p:nvSpPr>
        <p:spPr>
          <a:xfrm>
            <a:off x="5672674" y="-253991"/>
            <a:ext cx="372528" cy="7874009"/>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e 19"/>
          <p:cNvSpPr/>
          <p:nvPr/>
        </p:nvSpPr>
        <p:spPr>
          <a:xfrm>
            <a:off x="1320796" y="2861731"/>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507998" y="3589867"/>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extLst>
      <p:ext uri="{BB962C8B-B14F-4D97-AF65-F5344CB8AC3E}">
        <p14:creationId xmlns:p14="http://schemas.microsoft.com/office/powerpoint/2010/main" val="209078006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to tune 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20" name="Left Brace 19"/>
          <p:cNvSpPr/>
          <p:nvPr/>
        </p:nvSpPr>
        <p:spPr>
          <a:xfrm>
            <a:off x="2150513" y="2827865"/>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1337715" y="3556001"/>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extLst>
      <p:ext uri="{BB962C8B-B14F-4D97-AF65-F5344CB8AC3E}">
        <p14:creationId xmlns:p14="http://schemas.microsoft.com/office/powerpoint/2010/main" val="16971212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to tune 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20" name="Left Brace 19"/>
          <p:cNvSpPr/>
          <p:nvPr/>
        </p:nvSpPr>
        <p:spPr>
          <a:xfrm>
            <a:off x="3081828" y="2827865"/>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2269030" y="3556001"/>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extLst>
      <p:ext uri="{BB962C8B-B14F-4D97-AF65-F5344CB8AC3E}">
        <p14:creationId xmlns:p14="http://schemas.microsoft.com/office/powerpoint/2010/main" val="40214342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to tune 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945464" y="3860802"/>
            <a:ext cx="2242321" cy="461665"/>
          </a:xfrm>
          <a:prstGeom prst="rect">
            <a:avLst/>
          </a:prstGeom>
          <a:noFill/>
        </p:spPr>
        <p:txBody>
          <a:bodyPr wrap="none" rtlCol="0">
            <a:spAutoFit/>
          </a:bodyPr>
          <a:lstStyle/>
          <a:p>
            <a:r>
              <a:rPr lang="en-US" sz="2400"/>
              <a:t>Nested_Training</a:t>
            </a:r>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19" name="Left Brace 18"/>
          <p:cNvSpPr/>
          <p:nvPr/>
        </p:nvSpPr>
        <p:spPr>
          <a:xfrm>
            <a:off x="4741343" y="-372520"/>
            <a:ext cx="372528" cy="7874009"/>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e 19"/>
          <p:cNvSpPr/>
          <p:nvPr/>
        </p:nvSpPr>
        <p:spPr>
          <a:xfrm>
            <a:off x="9245596" y="3149598"/>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8432798" y="3877734"/>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extLst>
      <p:ext uri="{BB962C8B-B14F-4D97-AF65-F5344CB8AC3E}">
        <p14:creationId xmlns:p14="http://schemas.microsoft.com/office/powerpoint/2010/main" val="379799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Backward Selection</a:t>
            </a:r>
          </a:p>
        </p:txBody>
      </p:sp>
      <p:sp>
        <p:nvSpPr>
          <p:cNvPr id="3" name="Content Placeholder 2"/>
          <p:cNvSpPr>
            <a:spLocks noGrp="1"/>
          </p:cNvSpPr>
          <p:nvPr>
            <p:ph sz="quarter" idx="10"/>
          </p:nvPr>
        </p:nvSpPr>
        <p:spPr/>
        <p:txBody>
          <a:bodyPr/>
          <a:lstStyle/>
          <a:p>
            <a:r>
              <a:rPr lang="en-US" dirty="0"/>
              <a:t>Start with all features. </a:t>
            </a:r>
          </a:p>
          <a:p>
            <a:r>
              <a:rPr lang="en-US" dirty="0"/>
              <a:t>Find the feature that hurts predictive power the least when removed. Remove it. </a:t>
            </a:r>
          </a:p>
          <a:p>
            <a:r>
              <a:rPr lang="en-US" dirty="0"/>
              <a:t>Keep going, stop when some criterion is met.  </a:t>
            </a:r>
          </a:p>
        </p:txBody>
      </p:sp>
    </p:spTree>
    <p:extLst>
      <p:ext uri="{BB962C8B-B14F-4D97-AF65-F5344CB8AC3E}">
        <p14:creationId xmlns:p14="http://schemas.microsoft.com/office/powerpoint/2010/main" val="32173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2" y="897159"/>
            <a:ext cx="11914187" cy="5639107"/>
          </a:xfrm>
        </p:spPr>
        <p:txBody>
          <a:bodyPr/>
          <a:lstStyle/>
          <a:p>
            <a:r>
              <a:rPr lang="en-US" sz="2800"/>
              <a:t>Divide the data into 10 folds, reserve one for test.</a:t>
            </a:r>
          </a:p>
          <a:p>
            <a:r>
              <a:rPr lang="en-US" sz="2800"/>
              <a:t>Reserve one of the 9 training folds for validation. </a:t>
            </a:r>
          </a:p>
          <a:p>
            <a:r>
              <a:rPr lang="en-US" sz="2800"/>
              <a:t>For K=1,10,100,1000,10000, train on the 8 remaining training folds and evaluate on the validation fold. We now have 5 measurements. </a:t>
            </a:r>
          </a:p>
          <a:p>
            <a:r>
              <a:rPr lang="en-US" sz="2800"/>
              <a:t>Repeat this procedure 9 times. Rotate which training fold is the validation fold. We now have 9*5 (that is, 9 folds*5 K’s) measurements.</a:t>
            </a:r>
          </a:p>
          <a:p>
            <a:r>
              <a:rPr lang="en-US" sz="2800"/>
              <a:t>Choose K that minimizes the average training error over the 9 folds. Use that K to evaluate on the test set.</a:t>
            </a:r>
          </a:p>
          <a:p>
            <a:r>
              <a:rPr lang="en-US" sz="2800"/>
              <a:t>Repeat 10 times from step 2, using each fold in turn as the test fold.</a:t>
            </a:r>
          </a:p>
          <a:p>
            <a:r>
              <a:rPr lang="en-US" sz="2800"/>
              <a:t>Report the mean and standard deviation of the evaluation measure over the 10 test folds. </a:t>
            </a:r>
          </a:p>
        </p:txBody>
      </p:sp>
    </p:spTree>
    <p:extLst>
      <p:ext uri="{BB962C8B-B14F-4D97-AF65-F5344CB8AC3E}">
        <p14:creationId xmlns:p14="http://schemas.microsoft.com/office/powerpoint/2010/main" val="13126334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Nice Happy Evaluation Procedure</a:t>
            </a:r>
          </a:p>
        </p:txBody>
      </p:sp>
      <p:sp>
        <p:nvSpPr>
          <p:cNvPr id="3" name="Content Placeholder 2"/>
          <p:cNvSpPr>
            <a:spLocks noGrp="1"/>
          </p:cNvSpPr>
          <p:nvPr>
            <p:ph sz="quarter" idx="10"/>
          </p:nvPr>
        </p:nvSpPr>
        <p:spPr>
          <a:xfrm>
            <a:off x="379413" y="2015066"/>
            <a:ext cx="11525250" cy="4663547"/>
          </a:xfrm>
        </p:spPr>
        <p:txBody>
          <a:bodyPr/>
          <a:lstStyle/>
          <a:p>
            <a:r>
              <a:rPr lang="en-US" dirty="0"/>
              <a:t>The algorithm that performed the best was the one with the best average out-of-sample performance across the 10 test folds, where nested CV was performed 10 times (once for each training set)</a:t>
            </a:r>
          </a:p>
          <a:p>
            <a:r>
              <a:rPr lang="en-US" dirty="0"/>
              <a:t>If desired, compute significance tests on performance across folds.</a:t>
            </a:r>
          </a:p>
        </p:txBody>
      </p:sp>
    </p:spTree>
    <p:extLst>
      <p:ext uri="{BB962C8B-B14F-4D97-AF65-F5344CB8AC3E}">
        <p14:creationId xmlns:p14="http://schemas.microsoft.com/office/powerpoint/2010/main" val="3553803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
        <p:nvSpPr>
          <p:cNvPr id="5" name="Title 4"/>
          <p:cNvSpPr>
            <a:spLocks noGrp="1"/>
          </p:cNvSpPr>
          <p:nvPr>
            <p:ph type="title"/>
          </p:nvPr>
        </p:nvSpPr>
        <p:spPr/>
        <p:txBody>
          <a:bodyPr/>
          <a:lstStyle/>
          <a:p>
            <a:r>
              <a:rPr lang="en-US" dirty="0"/>
              <a:t>Greedy Backward Selection</a:t>
            </a:r>
          </a:p>
        </p:txBody>
      </p:sp>
      <p:sp>
        <p:nvSpPr>
          <p:cNvPr id="7" name="Right Arrow 6"/>
          <p:cNvSpPr/>
          <p:nvPr/>
        </p:nvSpPr>
        <p:spPr>
          <a:xfrm rot="8072603">
            <a:off x="1419384" y="3776533"/>
            <a:ext cx="4451619" cy="993234"/>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rot="18895295">
            <a:off x="1548113" y="3951115"/>
            <a:ext cx="4130433" cy="523220"/>
          </a:xfrm>
          <a:prstGeom prst="rect">
            <a:avLst/>
          </a:prstGeom>
          <a:noFill/>
        </p:spPr>
        <p:txBody>
          <a:bodyPr wrap="none" rtlCol="0">
            <a:spAutoFit/>
          </a:bodyPr>
          <a:lstStyle/>
          <a:p>
            <a:r>
              <a:rPr lang="en-US" sz="2800" dirty="0"/>
              <a:t>Number of events last year</a:t>
            </a:r>
          </a:p>
        </p:txBody>
      </p:sp>
    </p:spTree>
    <p:extLst>
      <p:ext uri="{BB962C8B-B14F-4D97-AF65-F5344CB8AC3E}">
        <p14:creationId xmlns:p14="http://schemas.microsoft.com/office/powerpoint/2010/main" val="2891690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
        <p:nvSpPr>
          <p:cNvPr id="5" name="Title 4"/>
          <p:cNvSpPr>
            <a:spLocks noGrp="1"/>
          </p:cNvSpPr>
          <p:nvPr>
            <p:ph type="title"/>
          </p:nvPr>
        </p:nvSpPr>
        <p:spPr/>
        <p:txBody>
          <a:bodyPr/>
          <a:lstStyle/>
          <a:p>
            <a:r>
              <a:rPr lang="en-US" dirty="0"/>
              <a:t>Greedy Backward Selection</a:t>
            </a:r>
          </a:p>
        </p:txBody>
      </p:sp>
      <p:sp>
        <p:nvSpPr>
          <p:cNvPr id="7" name="Right Arrow 6"/>
          <p:cNvSpPr/>
          <p:nvPr/>
        </p:nvSpPr>
        <p:spPr>
          <a:xfrm rot="8072603">
            <a:off x="1419384" y="3776533"/>
            <a:ext cx="4451619" cy="993234"/>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Screen Shot 2016-03-18 at 10.49.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234" y="1388533"/>
            <a:ext cx="444499" cy="1625600"/>
          </a:xfrm>
          <a:prstGeom prst="rect">
            <a:avLst/>
          </a:prstGeom>
        </p:spPr>
      </p:pic>
    </p:spTree>
    <p:extLst>
      <p:ext uri="{BB962C8B-B14F-4D97-AF65-F5344CB8AC3E}">
        <p14:creationId xmlns:p14="http://schemas.microsoft.com/office/powerpoint/2010/main" val="215610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5" name="Title 4"/>
          <p:cNvSpPr>
            <a:spLocks noGrp="1"/>
          </p:cNvSpPr>
          <p:nvPr>
            <p:ph type="title"/>
          </p:nvPr>
        </p:nvSpPr>
        <p:spPr/>
        <p:txBody>
          <a:bodyPr/>
          <a:lstStyle/>
          <a:p>
            <a:r>
              <a:rPr lang="en-US" dirty="0"/>
              <a:t>Greedy Backward Selection</a:t>
            </a:r>
          </a:p>
        </p:txBody>
      </p:sp>
      <p:sp>
        <p:nvSpPr>
          <p:cNvPr id="7" name="Right Arrow 6"/>
          <p:cNvSpPr/>
          <p:nvPr/>
        </p:nvSpPr>
        <p:spPr>
          <a:xfrm rot="8072603">
            <a:off x="1419384" y="3776533"/>
            <a:ext cx="4451619" cy="993234"/>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Screen Shot 2016-03-18 at 10.49.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234" y="1388533"/>
            <a:ext cx="444499" cy="1625600"/>
          </a:xfrm>
          <a:prstGeom prst="rect">
            <a:avLst/>
          </a:prstGeom>
        </p:spPr>
      </p:pic>
      <p:pic>
        <p:nvPicPr>
          <p:cNvPr id="16" name="Picture 15" descr="Screen Shot 2016-03-18 at 10.49.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434" y="1100667"/>
            <a:ext cx="444499" cy="1625600"/>
          </a:xfrm>
          <a:prstGeom prst="rect">
            <a:avLst/>
          </a:prstGeom>
        </p:spPr>
      </p:pic>
    </p:spTree>
    <p:extLst>
      <p:ext uri="{BB962C8B-B14F-4D97-AF65-F5344CB8AC3E}">
        <p14:creationId xmlns:p14="http://schemas.microsoft.com/office/powerpoint/2010/main" val="967707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5" name="Title 4"/>
          <p:cNvSpPr>
            <a:spLocks noGrp="1"/>
          </p:cNvSpPr>
          <p:nvPr>
            <p:ph type="title"/>
          </p:nvPr>
        </p:nvSpPr>
        <p:spPr/>
        <p:txBody>
          <a:bodyPr/>
          <a:lstStyle/>
          <a:p>
            <a:r>
              <a:rPr lang="en-US" dirty="0"/>
              <a:t>Greedy Backward Selection</a:t>
            </a:r>
          </a:p>
        </p:txBody>
      </p:sp>
      <p:sp>
        <p:nvSpPr>
          <p:cNvPr id="7" name="Right Arrow 6"/>
          <p:cNvSpPr/>
          <p:nvPr/>
        </p:nvSpPr>
        <p:spPr>
          <a:xfrm rot="8072603">
            <a:off x="1419384" y="3776533"/>
            <a:ext cx="4451619" cy="993234"/>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Screen Shot 2016-03-18 at 10.49.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234" y="1388533"/>
            <a:ext cx="444499" cy="1625600"/>
          </a:xfrm>
          <a:prstGeom prst="rect">
            <a:avLst/>
          </a:prstGeom>
        </p:spPr>
      </p:pic>
      <p:pic>
        <p:nvPicPr>
          <p:cNvPr id="16" name="Picture 15" descr="Screen Shot 2016-03-18 at 10.49.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1100667"/>
            <a:ext cx="1236133" cy="1625600"/>
          </a:xfrm>
          <a:prstGeom prst="rect">
            <a:avLst/>
          </a:prstGeom>
        </p:spPr>
      </p:pic>
    </p:spTree>
    <p:extLst>
      <p:ext uri="{BB962C8B-B14F-4D97-AF65-F5344CB8AC3E}">
        <p14:creationId xmlns:p14="http://schemas.microsoft.com/office/powerpoint/2010/main" val="2807055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Forward Selection</a:t>
            </a:r>
          </a:p>
        </p:txBody>
      </p:sp>
      <p:sp>
        <p:nvSpPr>
          <p:cNvPr id="3" name="Content Placeholder 2"/>
          <p:cNvSpPr>
            <a:spLocks noGrp="1"/>
          </p:cNvSpPr>
          <p:nvPr>
            <p:ph sz="quarter" idx="10"/>
          </p:nvPr>
        </p:nvSpPr>
        <p:spPr/>
        <p:txBody>
          <a:bodyPr/>
          <a:lstStyle/>
          <a:p>
            <a:r>
              <a:rPr lang="en-US" dirty="0"/>
              <a:t>Start with no features. </a:t>
            </a:r>
          </a:p>
          <a:p>
            <a:r>
              <a:rPr lang="en-US" dirty="0"/>
              <a:t>Find the feature that by itself is the best model. </a:t>
            </a:r>
          </a:p>
          <a:p>
            <a:r>
              <a:rPr lang="en-US" dirty="0"/>
              <a:t>Keeping that feature, add another feature so that the combination of the two is the best.</a:t>
            </a:r>
          </a:p>
          <a:p>
            <a:r>
              <a:rPr lang="en-US" dirty="0"/>
              <a:t>Keeping those two, add another.</a:t>
            </a:r>
          </a:p>
          <a:p>
            <a:r>
              <a:rPr lang="en-US" dirty="0"/>
              <a:t>Keep going, stop when some criterion is met.</a:t>
            </a:r>
          </a:p>
        </p:txBody>
      </p:sp>
    </p:spTree>
    <p:extLst>
      <p:ext uri="{BB962C8B-B14F-4D97-AF65-F5344CB8AC3E}">
        <p14:creationId xmlns:p14="http://schemas.microsoft.com/office/powerpoint/2010/main" val="319207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5" name="Title 4"/>
          <p:cNvSpPr>
            <a:spLocks noGrp="1"/>
          </p:cNvSpPr>
          <p:nvPr>
            <p:ph type="title"/>
          </p:nvPr>
        </p:nvSpPr>
        <p:spPr/>
        <p:txBody>
          <a:bodyPr/>
          <a:lstStyle/>
          <a:p>
            <a:endParaRPr lang="en-US"/>
          </a:p>
        </p:txBody>
      </p:sp>
      <p:sp>
        <p:nvSpPr>
          <p:cNvPr id="7" name="Right Arrow 6"/>
          <p:cNvSpPr/>
          <p:nvPr/>
        </p:nvSpPr>
        <p:spPr>
          <a:xfrm rot="8072603">
            <a:off x="1419384" y="3776533"/>
            <a:ext cx="4451619" cy="993234"/>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3-18 at 10.49.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233" y="1388533"/>
            <a:ext cx="4779434" cy="1625600"/>
          </a:xfrm>
          <a:prstGeom prst="rect">
            <a:avLst/>
          </a:prstGeom>
        </p:spPr>
      </p:pic>
    </p:spTree>
    <p:extLst>
      <p:ext uri="{BB962C8B-B14F-4D97-AF65-F5344CB8AC3E}">
        <p14:creationId xmlns:p14="http://schemas.microsoft.com/office/powerpoint/2010/main" val="3205918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5" name="Title 4"/>
          <p:cNvSpPr>
            <a:spLocks noGrp="1"/>
          </p:cNvSpPr>
          <p:nvPr>
            <p:ph type="title"/>
          </p:nvPr>
        </p:nvSpPr>
        <p:spPr/>
        <p:txBody>
          <a:bodyPr/>
          <a:lstStyle/>
          <a:p>
            <a:endParaRPr lang="en-US"/>
          </a:p>
        </p:txBody>
      </p:sp>
      <p:sp>
        <p:nvSpPr>
          <p:cNvPr id="7" name="Right Arrow 6"/>
          <p:cNvSpPr/>
          <p:nvPr/>
        </p:nvSpPr>
        <p:spPr>
          <a:xfrm rot="8072603">
            <a:off x="1419384" y="3776533"/>
            <a:ext cx="4451619" cy="993234"/>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3-18 at 10.49.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234" y="1388533"/>
            <a:ext cx="1206500" cy="1625600"/>
          </a:xfrm>
          <a:prstGeom prst="rect">
            <a:avLst/>
          </a:prstGeom>
        </p:spPr>
      </p:pic>
      <p:pic>
        <p:nvPicPr>
          <p:cNvPr id="15" name="Picture 14" descr="Screen Shot 2016-03-18 at 10.49.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0" y="1557866"/>
            <a:ext cx="2709333" cy="1625600"/>
          </a:xfrm>
          <a:prstGeom prst="rect">
            <a:avLst/>
          </a:prstGeom>
        </p:spPr>
      </p:pic>
      <p:sp>
        <p:nvSpPr>
          <p:cNvPr id="16" name="TextBox 15"/>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Tree>
    <p:extLst>
      <p:ext uri="{BB962C8B-B14F-4D97-AF65-F5344CB8AC3E}">
        <p14:creationId xmlns:p14="http://schemas.microsoft.com/office/powerpoint/2010/main" val="3535213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5" name="Title 4"/>
          <p:cNvSpPr>
            <a:spLocks noGrp="1"/>
          </p:cNvSpPr>
          <p:nvPr>
            <p:ph type="title"/>
          </p:nvPr>
        </p:nvSpPr>
        <p:spPr/>
        <p:txBody>
          <a:bodyPr/>
          <a:lstStyle/>
          <a:p>
            <a:endParaRPr lang="en-US"/>
          </a:p>
        </p:txBody>
      </p:sp>
      <p:sp>
        <p:nvSpPr>
          <p:cNvPr id="7" name="Right Arrow 6"/>
          <p:cNvSpPr/>
          <p:nvPr/>
        </p:nvSpPr>
        <p:spPr>
          <a:xfrm rot="8072603">
            <a:off x="1419384" y="3776533"/>
            <a:ext cx="4451619" cy="993234"/>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3-18 at 10.49.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234" y="1388533"/>
            <a:ext cx="1206500" cy="1625600"/>
          </a:xfrm>
          <a:prstGeom prst="rect">
            <a:avLst/>
          </a:prstGeom>
        </p:spPr>
      </p:pic>
      <p:pic>
        <p:nvPicPr>
          <p:cNvPr id="15" name="Picture 14" descr="Screen Shot 2016-03-18 at 10.49.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6267" y="1557866"/>
            <a:ext cx="2015066" cy="1625600"/>
          </a:xfrm>
          <a:prstGeom prst="rect">
            <a:avLst/>
          </a:prstGeom>
        </p:spPr>
      </p:pic>
      <p:sp>
        <p:nvSpPr>
          <p:cNvPr id="16" name="TextBox 15"/>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8" name="TextBox 7"/>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Tree>
    <p:extLst>
      <p:ext uri="{BB962C8B-B14F-4D97-AF65-F5344CB8AC3E}">
        <p14:creationId xmlns:p14="http://schemas.microsoft.com/office/powerpoint/2010/main" val="230044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62480" y="1663073"/>
            <a:ext cx="11525250" cy="4375681"/>
          </a:xfrm>
        </p:spPr>
        <p:txBody>
          <a:bodyPr>
            <a:normAutofit/>
          </a:bodyPr>
          <a:lstStyle/>
          <a:p>
            <a:r>
              <a:rPr lang="en-GB" dirty="0"/>
              <a:t>Feature Selection</a:t>
            </a:r>
          </a:p>
          <a:p>
            <a:r>
              <a:rPr lang="en-GB" dirty="0"/>
              <a:t>Regularization </a:t>
            </a:r>
          </a:p>
          <a:p>
            <a:r>
              <a:rPr lang="en-GB" dirty="0"/>
              <a:t>Interpreting Features</a:t>
            </a:r>
          </a:p>
          <a:p>
            <a:r>
              <a:rPr lang="en-GB" dirty="0"/>
              <a:t>Sweeping Model Parameters</a:t>
            </a:r>
          </a:p>
          <a:p>
            <a:r>
              <a:rPr lang="en-GB" dirty="0"/>
              <a:t>Cross-Validation</a:t>
            </a:r>
          </a:p>
          <a:p>
            <a:endParaRPr lang="en-GB" dirty="0"/>
          </a:p>
        </p:txBody>
      </p:sp>
      <p:sp>
        <p:nvSpPr>
          <p:cNvPr id="2" name="Title 1"/>
          <p:cNvSpPr>
            <a:spLocks noGrp="1"/>
          </p:cNvSpPr>
          <p:nvPr>
            <p:ph type="title"/>
          </p:nvPr>
        </p:nvSpPr>
        <p:spPr>
          <a:xfrm>
            <a:off x="379514" y="148348"/>
            <a:ext cx="11524432" cy="1063487"/>
          </a:xfrm>
        </p:spPr>
        <p:txBody>
          <a:bodyPr/>
          <a:lstStyle/>
          <a:p>
            <a:r>
              <a:rPr lang="en-US" dirty="0"/>
              <a:t>Outline</a:t>
            </a:r>
          </a:p>
        </p:txBody>
      </p:sp>
    </p:spTree>
    <p:extLst>
      <p:ext uri="{BB962C8B-B14F-4D97-AF65-F5344CB8AC3E}">
        <p14:creationId xmlns:p14="http://schemas.microsoft.com/office/powerpoint/2010/main" val="1134340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5" name="Title 4"/>
          <p:cNvSpPr>
            <a:spLocks noGrp="1"/>
          </p:cNvSpPr>
          <p:nvPr>
            <p:ph type="title"/>
          </p:nvPr>
        </p:nvSpPr>
        <p:spPr/>
        <p:txBody>
          <a:bodyPr/>
          <a:lstStyle/>
          <a:p>
            <a:endParaRPr lang="en-US"/>
          </a:p>
        </p:txBody>
      </p:sp>
      <p:sp>
        <p:nvSpPr>
          <p:cNvPr id="7" name="Right Arrow 6"/>
          <p:cNvSpPr/>
          <p:nvPr/>
        </p:nvSpPr>
        <p:spPr>
          <a:xfrm rot="8072603">
            <a:off x="1419384" y="3776533"/>
            <a:ext cx="4451619" cy="993234"/>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3-18 at 10.49.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234" y="1388533"/>
            <a:ext cx="579966" cy="1625600"/>
          </a:xfrm>
          <a:prstGeom prst="rect">
            <a:avLst/>
          </a:prstGeom>
        </p:spPr>
      </p:pic>
      <p:pic>
        <p:nvPicPr>
          <p:cNvPr id="15" name="Picture 14" descr="Screen Shot 2016-03-18 at 10.49.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6267" y="1557866"/>
            <a:ext cx="2015066" cy="1625600"/>
          </a:xfrm>
          <a:prstGeom prst="rect">
            <a:avLst/>
          </a:prstGeom>
        </p:spPr>
      </p:pic>
      <p:sp>
        <p:nvSpPr>
          <p:cNvPr id="16" name="TextBox 15"/>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8" name="TextBox 7"/>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9" name="TextBox 8"/>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Tree>
    <p:extLst>
      <p:ext uri="{BB962C8B-B14F-4D97-AF65-F5344CB8AC3E}">
        <p14:creationId xmlns:p14="http://schemas.microsoft.com/office/powerpoint/2010/main" val="3057206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Adjusted R</a:t>
            </a:r>
            <a:r>
              <a:rPr lang="en-US" baseline="30000" dirty="0"/>
              <a:t>2</a:t>
            </a:r>
            <a:endParaRPr lang="en-US" dirty="0"/>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1013188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Adjusted R</a:t>
            </a:r>
            <a:r>
              <a:rPr lang="en-US" baseline="30000" dirty="0"/>
              <a:t>2</a:t>
            </a:r>
            <a:endParaRPr lang="en-US" dirty="0"/>
          </a:p>
        </p:txBody>
      </p:sp>
      <p:sp>
        <p:nvSpPr>
          <p:cNvPr id="3" name="Content Placeholder 2"/>
          <p:cNvSpPr>
            <a:spLocks noGrp="1"/>
          </p:cNvSpPr>
          <p:nvPr>
            <p:ph sz="quarter" idx="10"/>
          </p:nvPr>
        </p:nvSpPr>
        <p:spPr/>
        <p:txBody>
          <a:bodyPr/>
          <a:lstStyle/>
          <a:p>
            <a:r>
              <a:rPr lang="en-US" dirty="0"/>
              <a:t>Reminder:</a:t>
            </a:r>
          </a:p>
        </p:txBody>
      </p:sp>
      <p:graphicFrame>
        <p:nvGraphicFramePr>
          <p:cNvPr id="4" name="Object 3"/>
          <p:cNvGraphicFramePr>
            <a:graphicFrameLocks noChangeAspect="1"/>
          </p:cNvGraphicFramePr>
          <p:nvPr>
            <p:extLst>
              <p:ext uri="{D42A27DB-BD31-4B8C-83A1-F6EECF244321}">
                <p14:modId xmlns:p14="http://schemas.microsoft.com/office/powerpoint/2010/main" val="2262992007"/>
              </p:ext>
            </p:extLst>
          </p:nvPr>
        </p:nvGraphicFramePr>
        <p:xfrm>
          <a:off x="745596" y="2023410"/>
          <a:ext cx="6772804" cy="1724148"/>
        </p:xfrm>
        <a:graphic>
          <a:graphicData uri="http://schemas.openxmlformats.org/presentationml/2006/ole">
            <mc:AlternateContent xmlns:mc="http://schemas.openxmlformats.org/markup-compatibility/2006">
              <mc:Choice xmlns:v="urn:schemas-microsoft-com:vml" Requires="v">
                <p:oleObj spid="_x0000_s336929" name="Equation" r:id="rId4" imgW="2235200" imgH="571500" progId="Equation.DSMT4">
                  <p:embed/>
                </p:oleObj>
              </mc:Choice>
              <mc:Fallback>
                <p:oleObj name="Equation" r:id="rId4" imgW="2235200" imgH="571500" progId="Equation.DSMT4">
                  <p:embed/>
                  <p:pic>
                    <p:nvPicPr>
                      <p:cNvPr id="0" name=""/>
                      <p:cNvPicPr/>
                      <p:nvPr/>
                    </p:nvPicPr>
                    <p:blipFill>
                      <a:blip r:embed="rId5"/>
                      <a:stretch>
                        <a:fillRect/>
                      </a:stretch>
                    </p:blipFill>
                    <p:spPr>
                      <a:xfrm>
                        <a:off x="745596" y="2023410"/>
                        <a:ext cx="6772804" cy="1724148"/>
                      </a:xfrm>
                      <a:prstGeom prst="rect">
                        <a:avLst/>
                      </a:prstGeom>
                    </p:spPr>
                  </p:pic>
                </p:oleObj>
              </mc:Fallback>
            </mc:AlternateContent>
          </a:graphicData>
        </a:graphic>
      </p:graphicFrame>
      <p:sp>
        <p:nvSpPr>
          <p:cNvPr id="5" name="TextBox 4"/>
          <p:cNvSpPr txBox="1"/>
          <p:nvPr/>
        </p:nvSpPr>
        <p:spPr>
          <a:xfrm>
            <a:off x="8212667" y="2641600"/>
            <a:ext cx="2963472" cy="584776"/>
          </a:xfrm>
          <a:prstGeom prst="rect">
            <a:avLst/>
          </a:prstGeom>
          <a:noFill/>
        </p:spPr>
        <p:txBody>
          <a:bodyPr wrap="none" rtlCol="0">
            <a:spAutoFit/>
          </a:bodyPr>
          <a:lstStyle/>
          <a:p>
            <a:r>
              <a:rPr lang="en-US" sz="3200" dirty="0"/>
              <a:t>(Goodness of fit)</a:t>
            </a:r>
          </a:p>
        </p:txBody>
      </p:sp>
    </p:spTree>
    <p:extLst>
      <p:ext uri="{BB962C8B-B14F-4D97-AF65-F5344CB8AC3E}">
        <p14:creationId xmlns:p14="http://schemas.microsoft.com/office/powerpoint/2010/main" val="1077595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Adjusted R</a:t>
            </a:r>
            <a:r>
              <a:rPr lang="en-US" baseline="30000" dirty="0"/>
              <a:t>2</a:t>
            </a:r>
            <a:endParaRPr lang="en-US" dirty="0"/>
          </a:p>
        </p:txBody>
      </p:sp>
      <p:sp>
        <p:nvSpPr>
          <p:cNvPr id="3" name="Content Placeholder 2"/>
          <p:cNvSpPr>
            <a:spLocks noGrp="1"/>
          </p:cNvSpPr>
          <p:nvPr>
            <p:ph sz="quarter" idx="10"/>
          </p:nvPr>
        </p:nvSpPr>
        <p:spPr/>
        <p:txBody>
          <a:bodyPr/>
          <a:lstStyle/>
          <a:p>
            <a:r>
              <a:rPr lang="en-US" dirty="0"/>
              <a:t>Reminder:</a:t>
            </a:r>
          </a:p>
          <a:p>
            <a:endParaRPr lang="en-US" dirty="0"/>
          </a:p>
          <a:p>
            <a:endParaRPr lang="en-US" dirty="0"/>
          </a:p>
          <a:p>
            <a:endParaRPr lang="en-US" dirty="0"/>
          </a:p>
          <a:p>
            <a:r>
              <a:rPr lang="en-US" dirty="0"/>
              <a:t>    :  Adjusted R</a:t>
            </a:r>
            <a:r>
              <a:rPr lang="en-US" baseline="30000" dirty="0"/>
              <a:t>2</a:t>
            </a:r>
            <a:r>
              <a:rPr lang="en-US" dirty="0"/>
              <a:t> (for p total variables and n observations)</a:t>
            </a:r>
          </a:p>
        </p:txBody>
      </p:sp>
      <p:graphicFrame>
        <p:nvGraphicFramePr>
          <p:cNvPr id="4" name="Object 3"/>
          <p:cNvGraphicFramePr>
            <a:graphicFrameLocks noChangeAspect="1"/>
          </p:cNvGraphicFramePr>
          <p:nvPr>
            <p:extLst>
              <p:ext uri="{D42A27DB-BD31-4B8C-83A1-F6EECF244321}">
                <p14:modId xmlns:p14="http://schemas.microsoft.com/office/powerpoint/2010/main" val="179695488"/>
              </p:ext>
            </p:extLst>
          </p:nvPr>
        </p:nvGraphicFramePr>
        <p:xfrm>
          <a:off x="745596" y="2023410"/>
          <a:ext cx="6772804" cy="1724148"/>
        </p:xfrm>
        <a:graphic>
          <a:graphicData uri="http://schemas.openxmlformats.org/presentationml/2006/ole">
            <mc:AlternateContent xmlns:mc="http://schemas.openxmlformats.org/markup-compatibility/2006">
              <mc:Choice xmlns:v="urn:schemas-microsoft-com:vml" Requires="v">
                <p:oleObj spid="_x0000_s338014" name="Equation" r:id="rId4" imgW="2235200" imgH="571500" progId="Equation.DSMT4">
                  <p:embed/>
                </p:oleObj>
              </mc:Choice>
              <mc:Fallback>
                <p:oleObj name="Equation" r:id="rId4" imgW="2235200" imgH="571500" progId="Equation.DSMT4">
                  <p:embed/>
                  <p:pic>
                    <p:nvPicPr>
                      <p:cNvPr id="0" name=""/>
                      <p:cNvPicPr/>
                      <p:nvPr/>
                    </p:nvPicPr>
                    <p:blipFill>
                      <a:blip r:embed="rId5"/>
                      <a:stretch>
                        <a:fillRect/>
                      </a:stretch>
                    </p:blipFill>
                    <p:spPr>
                      <a:xfrm>
                        <a:off x="745596" y="2023410"/>
                        <a:ext cx="6772804" cy="1724148"/>
                      </a:xfrm>
                      <a:prstGeom prst="rect">
                        <a:avLst/>
                      </a:prstGeom>
                    </p:spPr>
                  </p:pic>
                </p:oleObj>
              </mc:Fallback>
            </mc:AlternateContent>
          </a:graphicData>
        </a:graphic>
      </p:graphicFrame>
      <p:sp>
        <p:nvSpPr>
          <p:cNvPr id="5" name="TextBox 4"/>
          <p:cNvSpPr txBox="1"/>
          <p:nvPr/>
        </p:nvSpPr>
        <p:spPr>
          <a:xfrm>
            <a:off x="8212667" y="2641600"/>
            <a:ext cx="2963472" cy="584776"/>
          </a:xfrm>
          <a:prstGeom prst="rect">
            <a:avLst/>
          </a:prstGeom>
          <a:noFill/>
        </p:spPr>
        <p:txBody>
          <a:bodyPr wrap="none" rtlCol="0">
            <a:spAutoFit/>
          </a:bodyPr>
          <a:lstStyle/>
          <a:p>
            <a:r>
              <a:rPr lang="en-US" sz="3200" dirty="0"/>
              <a:t>(Goodness of fit)</a:t>
            </a:r>
          </a:p>
        </p:txBody>
      </p:sp>
      <p:graphicFrame>
        <p:nvGraphicFramePr>
          <p:cNvPr id="6" name="Object 5"/>
          <p:cNvGraphicFramePr>
            <a:graphicFrameLocks noChangeAspect="1"/>
          </p:cNvGraphicFramePr>
          <p:nvPr>
            <p:extLst>
              <p:ext uri="{D42A27DB-BD31-4B8C-83A1-F6EECF244321}">
                <p14:modId xmlns:p14="http://schemas.microsoft.com/office/powerpoint/2010/main" val="1957198139"/>
              </p:ext>
            </p:extLst>
          </p:nvPr>
        </p:nvGraphicFramePr>
        <p:xfrm>
          <a:off x="1949450" y="4929188"/>
          <a:ext cx="5041900" cy="1263650"/>
        </p:xfrm>
        <a:graphic>
          <a:graphicData uri="http://schemas.openxmlformats.org/presentationml/2006/ole">
            <mc:AlternateContent xmlns:mc="http://schemas.openxmlformats.org/markup-compatibility/2006">
              <mc:Choice xmlns:v="urn:schemas-microsoft-com:vml" Requires="v">
                <p:oleObj spid="_x0000_s338015" name="Equation" r:id="rId6" imgW="1663700" imgH="419100" progId="Equation.DSMT4">
                  <p:embed/>
                </p:oleObj>
              </mc:Choice>
              <mc:Fallback>
                <p:oleObj name="Equation" r:id="rId6" imgW="1663700" imgH="419100" progId="Equation.DSMT4">
                  <p:embed/>
                  <p:pic>
                    <p:nvPicPr>
                      <p:cNvPr id="0" name=""/>
                      <p:cNvPicPr/>
                      <p:nvPr/>
                    </p:nvPicPr>
                    <p:blipFill>
                      <a:blip r:embed="rId7"/>
                      <a:stretch>
                        <a:fillRect/>
                      </a:stretch>
                    </p:blipFill>
                    <p:spPr>
                      <a:xfrm>
                        <a:off x="1949450" y="4929188"/>
                        <a:ext cx="5041900" cy="1263650"/>
                      </a:xfrm>
                      <a:prstGeom prst="rect">
                        <a:avLst/>
                      </a:prstGeom>
                    </p:spPr>
                  </p:pic>
                </p:oleObj>
              </mc:Fallback>
            </mc:AlternateContent>
          </a:graphicData>
        </a:graphic>
      </p:graphicFrame>
      <p:sp>
        <p:nvSpPr>
          <p:cNvPr id="7" name="TextBox 6"/>
          <p:cNvSpPr txBox="1"/>
          <p:nvPr/>
        </p:nvSpPr>
        <p:spPr>
          <a:xfrm>
            <a:off x="7924801" y="5113866"/>
            <a:ext cx="3403600" cy="1077218"/>
          </a:xfrm>
          <a:prstGeom prst="rect">
            <a:avLst/>
          </a:prstGeom>
          <a:noFill/>
        </p:spPr>
        <p:txBody>
          <a:bodyPr wrap="square" rtlCol="0">
            <a:spAutoFit/>
          </a:bodyPr>
          <a:lstStyle/>
          <a:p>
            <a:pPr algn="ctr"/>
            <a:r>
              <a:rPr lang="en-US" sz="3200" dirty="0"/>
              <a:t>(Goodness of fit &amp; complexity)</a:t>
            </a:r>
          </a:p>
        </p:txBody>
      </p:sp>
      <p:graphicFrame>
        <p:nvGraphicFramePr>
          <p:cNvPr id="8" name="Object 7"/>
          <p:cNvGraphicFramePr>
            <a:graphicFrameLocks noChangeAspect="1"/>
          </p:cNvGraphicFramePr>
          <p:nvPr>
            <p:extLst>
              <p:ext uri="{D42A27DB-BD31-4B8C-83A1-F6EECF244321}">
                <p14:modId xmlns:p14="http://schemas.microsoft.com/office/powerpoint/2010/main" val="1140493838"/>
              </p:ext>
            </p:extLst>
          </p:nvPr>
        </p:nvGraphicFramePr>
        <p:xfrm>
          <a:off x="775757" y="3912659"/>
          <a:ext cx="615950" cy="688975"/>
        </p:xfrm>
        <a:graphic>
          <a:graphicData uri="http://schemas.openxmlformats.org/presentationml/2006/ole">
            <mc:AlternateContent xmlns:mc="http://schemas.openxmlformats.org/markup-compatibility/2006">
              <mc:Choice xmlns:v="urn:schemas-microsoft-com:vml" Requires="v">
                <p:oleObj spid="_x0000_s338016" name="Equation" r:id="rId8" imgW="203200" imgH="228600" progId="Equation.DSMT4">
                  <p:embed/>
                </p:oleObj>
              </mc:Choice>
              <mc:Fallback>
                <p:oleObj name="Equation" r:id="rId8" imgW="203200" imgH="228600" progId="Equation.DSMT4">
                  <p:embed/>
                  <p:pic>
                    <p:nvPicPr>
                      <p:cNvPr id="0" name=""/>
                      <p:cNvPicPr/>
                      <p:nvPr/>
                    </p:nvPicPr>
                    <p:blipFill>
                      <a:blip r:embed="rId9"/>
                      <a:stretch>
                        <a:fillRect/>
                      </a:stretch>
                    </p:blipFill>
                    <p:spPr>
                      <a:xfrm>
                        <a:off x="775757" y="3912659"/>
                        <a:ext cx="615950" cy="688975"/>
                      </a:xfrm>
                      <a:prstGeom prst="rect">
                        <a:avLst/>
                      </a:prstGeom>
                    </p:spPr>
                  </p:pic>
                </p:oleObj>
              </mc:Fallback>
            </mc:AlternateContent>
          </a:graphicData>
        </a:graphic>
      </p:graphicFrame>
    </p:spTree>
    <p:extLst>
      <p:ext uri="{BB962C8B-B14F-4D97-AF65-F5344CB8AC3E}">
        <p14:creationId xmlns:p14="http://schemas.microsoft.com/office/powerpoint/2010/main" val="3256463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Adjusted R</a:t>
            </a:r>
            <a:r>
              <a:rPr lang="en-US" baseline="30000" dirty="0"/>
              <a:t>2</a:t>
            </a:r>
            <a:endParaRPr lang="en-US" dirty="0"/>
          </a:p>
        </p:txBody>
      </p:sp>
      <p:sp>
        <p:nvSpPr>
          <p:cNvPr id="3" name="Content Placeholder 2"/>
          <p:cNvSpPr>
            <a:spLocks noGrp="1"/>
          </p:cNvSpPr>
          <p:nvPr>
            <p:ph sz="quarter" idx="10"/>
          </p:nvPr>
        </p:nvSpPr>
        <p:spPr/>
        <p:txBody>
          <a:bodyPr/>
          <a:lstStyle/>
          <a:p>
            <a:r>
              <a:rPr lang="en-US" dirty="0">
                <a:solidFill>
                  <a:schemeClr val="bg1"/>
                </a:solidFill>
              </a:rPr>
              <a:t>Reminder:</a:t>
            </a:r>
          </a:p>
          <a:p>
            <a:endParaRPr lang="en-US" dirty="0"/>
          </a:p>
          <a:p>
            <a:endParaRPr lang="en-US" dirty="0"/>
          </a:p>
          <a:p>
            <a:endParaRPr lang="en-US" dirty="0"/>
          </a:p>
          <a:p>
            <a:r>
              <a:rPr lang="en-US" dirty="0"/>
              <a:t>    :  Adjusted R</a:t>
            </a:r>
            <a:r>
              <a:rPr lang="en-US" baseline="30000" dirty="0"/>
              <a:t>2</a:t>
            </a:r>
            <a:r>
              <a:rPr lang="en-US" dirty="0"/>
              <a:t> (for p total variables and n observations)</a:t>
            </a:r>
          </a:p>
        </p:txBody>
      </p:sp>
      <p:graphicFrame>
        <p:nvGraphicFramePr>
          <p:cNvPr id="6" name="Object 5"/>
          <p:cNvGraphicFramePr>
            <a:graphicFrameLocks noChangeAspect="1"/>
          </p:cNvGraphicFramePr>
          <p:nvPr>
            <p:extLst>
              <p:ext uri="{D42A27DB-BD31-4B8C-83A1-F6EECF244321}">
                <p14:modId xmlns:p14="http://schemas.microsoft.com/office/powerpoint/2010/main" val="3191406861"/>
              </p:ext>
            </p:extLst>
          </p:nvPr>
        </p:nvGraphicFramePr>
        <p:xfrm>
          <a:off x="1949450" y="4929188"/>
          <a:ext cx="5041900" cy="1263650"/>
        </p:xfrm>
        <a:graphic>
          <a:graphicData uri="http://schemas.openxmlformats.org/presentationml/2006/ole">
            <mc:AlternateContent xmlns:mc="http://schemas.openxmlformats.org/markup-compatibility/2006">
              <mc:Choice xmlns:v="urn:schemas-microsoft-com:vml" Requires="v">
                <p:oleObj spid="_x0000_s339008" name="Equation" r:id="rId4" imgW="1663700" imgH="419100" progId="Equation.DSMT4">
                  <p:embed/>
                </p:oleObj>
              </mc:Choice>
              <mc:Fallback>
                <p:oleObj name="Equation" r:id="rId4" imgW="1663700" imgH="419100" progId="Equation.DSMT4">
                  <p:embed/>
                  <p:pic>
                    <p:nvPicPr>
                      <p:cNvPr id="0" name=""/>
                      <p:cNvPicPr/>
                      <p:nvPr/>
                    </p:nvPicPr>
                    <p:blipFill>
                      <a:blip r:embed="rId5"/>
                      <a:stretch>
                        <a:fillRect/>
                      </a:stretch>
                    </p:blipFill>
                    <p:spPr>
                      <a:xfrm>
                        <a:off x="1949450" y="4929188"/>
                        <a:ext cx="5041900" cy="1263650"/>
                      </a:xfrm>
                      <a:prstGeom prst="rect">
                        <a:avLst/>
                      </a:prstGeom>
                    </p:spPr>
                  </p:pic>
                </p:oleObj>
              </mc:Fallback>
            </mc:AlternateContent>
          </a:graphicData>
        </a:graphic>
      </p:graphicFrame>
      <p:sp>
        <p:nvSpPr>
          <p:cNvPr id="7" name="TextBox 6"/>
          <p:cNvSpPr txBox="1"/>
          <p:nvPr/>
        </p:nvSpPr>
        <p:spPr>
          <a:xfrm>
            <a:off x="7924801" y="5113866"/>
            <a:ext cx="3403600" cy="1077218"/>
          </a:xfrm>
          <a:prstGeom prst="rect">
            <a:avLst/>
          </a:prstGeom>
          <a:noFill/>
        </p:spPr>
        <p:txBody>
          <a:bodyPr wrap="square" rtlCol="0">
            <a:spAutoFit/>
          </a:bodyPr>
          <a:lstStyle/>
          <a:p>
            <a:pPr algn="ctr"/>
            <a:r>
              <a:rPr lang="en-US" sz="3200" dirty="0"/>
              <a:t>(Goodness of fit &amp; complexity)</a:t>
            </a:r>
          </a:p>
        </p:txBody>
      </p:sp>
      <p:graphicFrame>
        <p:nvGraphicFramePr>
          <p:cNvPr id="8" name="Object 7"/>
          <p:cNvGraphicFramePr>
            <a:graphicFrameLocks noChangeAspect="1"/>
          </p:cNvGraphicFramePr>
          <p:nvPr>
            <p:extLst>
              <p:ext uri="{D42A27DB-BD31-4B8C-83A1-F6EECF244321}">
                <p14:modId xmlns:p14="http://schemas.microsoft.com/office/powerpoint/2010/main" val="3152000480"/>
              </p:ext>
            </p:extLst>
          </p:nvPr>
        </p:nvGraphicFramePr>
        <p:xfrm>
          <a:off x="775757" y="3912659"/>
          <a:ext cx="615950" cy="688975"/>
        </p:xfrm>
        <a:graphic>
          <a:graphicData uri="http://schemas.openxmlformats.org/presentationml/2006/ole">
            <mc:AlternateContent xmlns:mc="http://schemas.openxmlformats.org/markup-compatibility/2006">
              <mc:Choice xmlns:v="urn:schemas-microsoft-com:vml" Requires="v">
                <p:oleObj spid="_x0000_s339009" name="Equation" r:id="rId6" imgW="203200" imgH="228600" progId="Equation.DSMT4">
                  <p:embed/>
                </p:oleObj>
              </mc:Choice>
              <mc:Fallback>
                <p:oleObj name="Equation" r:id="rId6" imgW="203200" imgH="228600" progId="Equation.DSMT4">
                  <p:embed/>
                  <p:pic>
                    <p:nvPicPr>
                      <p:cNvPr id="0" name=""/>
                      <p:cNvPicPr/>
                      <p:nvPr/>
                    </p:nvPicPr>
                    <p:blipFill>
                      <a:blip r:embed="rId7"/>
                      <a:stretch>
                        <a:fillRect/>
                      </a:stretch>
                    </p:blipFill>
                    <p:spPr>
                      <a:xfrm>
                        <a:off x="775757" y="3912659"/>
                        <a:ext cx="615950" cy="688975"/>
                      </a:xfrm>
                      <a:prstGeom prst="rect">
                        <a:avLst/>
                      </a:prstGeom>
                    </p:spPr>
                  </p:pic>
                </p:oleObj>
              </mc:Fallback>
            </mc:AlternateContent>
          </a:graphicData>
        </a:graphic>
      </p:graphicFrame>
    </p:spTree>
    <p:extLst>
      <p:ext uri="{BB962C8B-B14F-4D97-AF65-F5344CB8AC3E}">
        <p14:creationId xmlns:p14="http://schemas.microsoft.com/office/powerpoint/2010/main" val="3629885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Adjusted R</a:t>
            </a:r>
            <a:r>
              <a:rPr lang="en-US" baseline="30000" dirty="0"/>
              <a:t>2</a:t>
            </a:r>
            <a:endParaRPr lang="en-US" dirty="0"/>
          </a:p>
        </p:txBody>
      </p:sp>
      <p:sp>
        <p:nvSpPr>
          <p:cNvPr id="3" name="Content Placeholder 2"/>
          <p:cNvSpPr>
            <a:spLocks noGrp="1"/>
          </p:cNvSpPr>
          <p:nvPr>
            <p:ph sz="quarter" idx="10"/>
          </p:nvPr>
        </p:nvSpPr>
        <p:spPr/>
        <p:txBody>
          <a:bodyPr/>
          <a:lstStyle/>
          <a:p>
            <a:r>
              <a:rPr lang="en-US" dirty="0"/>
              <a:t>If p is large, what happens?</a:t>
            </a:r>
          </a:p>
          <a:p>
            <a:endParaRPr lang="en-US" dirty="0"/>
          </a:p>
          <a:p>
            <a:endParaRPr lang="en-US" dirty="0"/>
          </a:p>
          <a:p>
            <a:endParaRPr lang="en-US" dirty="0"/>
          </a:p>
          <a:p>
            <a:r>
              <a:rPr lang="en-US" dirty="0"/>
              <a:t>    :  Adjusted R</a:t>
            </a:r>
            <a:r>
              <a:rPr lang="en-US" baseline="30000" dirty="0"/>
              <a:t>2</a:t>
            </a:r>
            <a:r>
              <a:rPr lang="en-US" dirty="0"/>
              <a:t> (for p total variables and n observations)</a:t>
            </a:r>
          </a:p>
        </p:txBody>
      </p:sp>
      <p:graphicFrame>
        <p:nvGraphicFramePr>
          <p:cNvPr id="6" name="Object 5"/>
          <p:cNvGraphicFramePr>
            <a:graphicFrameLocks noChangeAspect="1"/>
          </p:cNvGraphicFramePr>
          <p:nvPr>
            <p:extLst>
              <p:ext uri="{D42A27DB-BD31-4B8C-83A1-F6EECF244321}">
                <p14:modId xmlns:p14="http://schemas.microsoft.com/office/powerpoint/2010/main" val="920962940"/>
              </p:ext>
            </p:extLst>
          </p:nvPr>
        </p:nvGraphicFramePr>
        <p:xfrm>
          <a:off x="1949450" y="4929188"/>
          <a:ext cx="5041900" cy="1263650"/>
        </p:xfrm>
        <a:graphic>
          <a:graphicData uri="http://schemas.openxmlformats.org/presentationml/2006/ole">
            <mc:AlternateContent xmlns:mc="http://schemas.openxmlformats.org/markup-compatibility/2006">
              <mc:Choice xmlns:v="urn:schemas-microsoft-com:vml" Requires="v">
                <p:oleObj spid="_x0000_s340090" name="Equation" r:id="rId4" imgW="1663700" imgH="419100" progId="Equation.DSMT4">
                  <p:embed/>
                </p:oleObj>
              </mc:Choice>
              <mc:Fallback>
                <p:oleObj name="Equation" r:id="rId4" imgW="1663700" imgH="419100" progId="Equation.DSMT4">
                  <p:embed/>
                  <p:pic>
                    <p:nvPicPr>
                      <p:cNvPr id="0" name=""/>
                      <p:cNvPicPr/>
                      <p:nvPr/>
                    </p:nvPicPr>
                    <p:blipFill>
                      <a:blip r:embed="rId5"/>
                      <a:stretch>
                        <a:fillRect/>
                      </a:stretch>
                    </p:blipFill>
                    <p:spPr>
                      <a:xfrm>
                        <a:off x="1949450" y="4929188"/>
                        <a:ext cx="5041900" cy="1263650"/>
                      </a:xfrm>
                      <a:prstGeom prst="rect">
                        <a:avLst/>
                      </a:prstGeom>
                    </p:spPr>
                  </p:pic>
                </p:oleObj>
              </mc:Fallback>
            </mc:AlternateContent>
          </a:graphicData>
        </a:graphic>
      </p:graphicFrame>
      <p:sp>
        <p:nvSpPr>
          <p:cNvPr id="7" name="TextBox 6"/>
          <p:cNvSpPr txBox="1"/>
          <p:nvPr/>
        </p:nvSpPr>
        <p:spPr>
          <a:xfrm>
            <a:off x="7924801" y="5113866"/>
            <a:ext cx="3403600" cy="1077218"/>
          </a:xfrm>
          <a:prstGeom prst="rect">
            <a:avLst/>
          </a:prstGeom>
          <a:noFill/>
        </p:spPr>
        <p:txBody>
          <a:bodyPr wrap="square" rtlCol="0">
            <a:spAutoFit/>
          </a:bodyPr>
          <a:lstStyle/>
          <a:p>
            <a:pPr algn="ctr"/>
            <a:r>
              <a:rPr lang="en-US" sz="3200" dirty="0"/>
              <a:t>(Goodness of fit &amp; complexity)</a:t>
            </a:r>
          </a:p>
        </p:txBody>
      </p:sp>
      <p:graphicFrame>
        <p:nvGraphicFramePr>
          <p:cNvPr id="8" name="Object 7"/>
          <p:cNvGraphicFramePr>
            <a:graphicFrameLocks noChangeAspect="1"/>
          </p:cNvGraphicFramePr>
          <p:nvPr>
            <p:extLst>
              <p:ext uri="{D42A27DB-BD31-4B8C-83A1-F6EECF244321}">
                <p14:modId xmlns:p14="http://schemas.microsoft.com/office/powerpoint/2010/main" val="993336311"/>
              </p:ext>
            </p:extLst>
          </p:nvPr>
        </p:nvGraphicFramePr>
        <p:xfrm>
          <a:off x="775757" y="3912659"/>
          <a:ext cx="615950" cy="688975"/>
        </p:xfrm>
        <a:graphic>
          <a:graphicData uri="http://schemas.openxmlformats.org/presentationml/2006/ole">
            <mc:AlternateContent xmlns:mc="http://schemas.openxmlformats.org/markup-compatibility/2006">
              <mc:Choice xmlns:v="urn:schemas-microsoft-com:vml" Requires="v">
                <p:oleObj spid="_x0000_s340091" name="Equation" r:id="rId6" imgW="203200" imgH="228600" progId="Equation.DSMT4">
                  <p:embed/>
                </p:oleObj>
              </mc:Choice>
              <mc:Fallback>
                <p:oleObj name="Equation" r:id="rId6" imgW="203200" imgH="228600" progId="Equation.DSMT4">
                  <p:embed/>
                  <p:pic>
                    <p:nvPicPr>
                      <p:cNvPr id="0" name=""/>
                      <p:cNvPicPr/>
                      <p:nvPr/>
                    </p:nvPicPr>
                    <p:blipFill>
                      <a:blip r:embed="rId7"/>
                      <a:stretch>
                        <a:fillRect/>
                      </a:stretch>
                    </p:blipFill>
                    <p:spPr>
                      <a:xfrm>
                        <a:off x="775757" y="3912659"/>
                        <a:ext cx="615950" cy="6889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68662380"/>
              </p:ext>
            </p:extLst>
          </p:nvPr>
        </p:nvGraphicFramePr>
        <p:xfrm>
          <a:off x="2100263" y="2397125"/>
          <a:ext cx="4502150" cy="804863"/>
        </p:xfrm>
        <a:graphic>
          <a:graphicData uri="http://schemas.openxmlformats.org/presentationml/2006/ole">
            <mc:AlternateContent xmlns:mc="http://schemas.openxmlformats.org/markup-compatibility/2006">
              <mc:Choice xmlns:v="urn:schemas-microsoft-com:vml" Requires="v">
                <p:oleObj spid="_x0000_s340092" name="Equation" r:id="rId8" imgW="1485900" imgH="266700" progId="Equation.DSMT4">
                  <p:embed/>
                </p:oleObj>
              </mc:Choice>
              <mc:Fallback>
                <p:oleObj name="Equation" r:id="rId8" imgW="1485900" imgH="266700" progId="Equation.DSMT4">
                  <p:embed/>
                  <p:pic>
                    <p:nvPicPr>
                      <p:cNvPr id="0" name=""/>
                      <p:cNvPicPr/>
                      <p:nvPr/>
                    </p:nvPicPr>
                    <p:blipFill>
                      <a:blip r:embed="rId9"/>
                      <a:stretch>
                        <a:fillRect/>
                      </a:stretch>
                    </p:blipFill>
                    <p:spPr>
                      <a:xfrm>
                        <a:off x="2100263" y="2397125"/>
                        <a:ext cx="4502150" cy="804863"/>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8564134"/>
              </p:ext>
            </p:extLst>
          </p:nvPr>
        </p:nvGraphicFramePr>
        <p:xfrm>
          <a:off x="6841072" y="2583925"/>
          <a:ext cx="1692275" cy="498475"/>
        </p:xfrm>
        <a:graphic>
          <a:graphicData uri="http://schemas.openxmlformats.org/presentationml/2006/ole">
            <mc:AlternateContent xmlns:mc="http://schemas.openxmlformats.org/markup-compatibility/2006">
              <mc:Choice xmlns:v="urn:schemas-microsoft-com:vml" Requires="v">
                <p:oleObj spid="_x0000_s340093" name="Equation" r:id="rId10" imgW="558800" imgH="165100" progId="Equation.DSMT4">
                  <p:embed/>
                </p:oleObj>
              </mc:Choice>
              <mc:Fallback>
                <p:oleObj name="Equation" r:id="rId10" imgW="558800" imgH="165100" progId="Equation.DSMT4">
                  <p:embed/>
                  <p:pic>
                    <p:nvPicPr>
                      <p:cNvPr id="0" name=""/>
                      <p:cNvPicPr/>
                      <p:nvPr/>
                    </p:nvPicPr>
                    <p:blipFill>
                      <a:blip r:embed="rId11"/>
                      <a:stretch>
                        <a:fillRect/>
                      </a:stretch>
                    </p:blipFill>
                    <p:spPr>
                      <a:xfrm>
                        <a:off x="6841072" y="2583925"/>
                        <a:ext cx="1692275" cy="498475"/>
                      </a:xfrm>
                      <a:prstGeom prst="rect">
                        <a:avLst/>
                      </a:prstGeom>
                    </p:spPr>
                  </p:pic>
                </p:oleObj>
              </mc:Fallback>
            </mc:AlternateContent>
          </a:graphicData>
        </a:graphic>
      </p:graphicFrame>
    </p:spTree>
    <p:extLst>
      <p:ext uri="{BB962C8B-B14F-4D97-AF65-F5344CB8AC3E}">
        <p14:creationId xmlns:p14="http://schemas.microsoft.com/office/powerpoint/2010/main" val="421783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Adjusted R</a:t>
            </a:r>
            <a:r>
              <a:rPr lang="en-US" baseline="30000" dirty="0"/>
              <a:t>2</a:t>
            </a:r>
            <a:endParaRPr lang="en-US" dirty="0"/>
          </a:p>
        </p:txBody>
      </p:sp>
      <p:sp>
        <p:nvSpPr>
          <p:cNvPr id="3" name="Content Placeholder 2"/>
          <p:cNvSpPr>
            <a:spLocks noGrp="1"/>
          </p:cNvSpPr>
          <p:nvPr>
            <p:ph sz="quarter" idx="10"/>
          </p:nvPr>
        </p:nvSpPr>
        <p:spPr/>
        <p:txBody>
          <a:bodyPr/>
          <a:lstStyle/>
          <a:p>
            <a:r>
              <a:rPr lang="en-US" dirty="0"/>
              <a:t>If p is small, what happens?</a:t>
            </a:r>
          </a:p>
          <a:p>
            <a:endParaRPr lang="en-US" dirty="0"/>
          </a:p>
          <a:p>
            <a:endParaRPr lang="en-US" dirty="0"/>
          </a:p>
          <a:p>
            <a:endParaRPr lang="en-US" dirty="0"/>
          </a:p>
          <a:p>
            <a:r>
              <a:rPr lang="en-US" dirty="0"/>
              <a:t>    :  Adjusted R</a:t>
            </a:r>
            <a:r>
              <a:rPr lang="en-US" baseline="30000" dirty="0"/>
              <a:t>2</a:t>
            </a:r>
            <a:r>
              <a:rPr lang="en-US" dirty="0"/>
              <a:t> (for p total variables and n observations)</a:t>
            </a:r>
          </a:p>
        </p:txBody>
      </p:sp>
      <p:graphicFrame>
        <p:nvGraphicFramePr>
          <p:cNvPr id="6" name="Object 5"/>
          <p:cNvGraphicFramePr>
            <a:graphicFrameLocks noChangeAspect="1"/>
          </p:cNvGraphicFramePr>
          <p:nvPr>
            <p:extLst>
              <p:ext uri="{D42A27DB-BD31-4B8C-83A1-F6EECF244321}">
                <p14:modId xmlns:p14="http://schemas.microsoft.com/office/powerpoint/2010/main" val="3841524368"/>
              </p:ext>
            </p:extLst>
          </p:nvPr>
        </p:nvGraphicFramePr>
        <p:xfrm>
          <a:off x="1949450" y="4929188"/>
          <a:ext cx="5041900" cy="1263650"/>
        </p:xfrm>
        <a:graphic>
          <a:graphicData uri="http://schemas.openxmlformats.org/presentationml/2006/ole">
            <mc:AlternateContent xmlns:mc="http://schemas.openxmlformats.org/markup-compatibility/2006">
              <mc:Choice xmlns:v="urn:schemas-microsoft-com:vml" Requires="v">
                <p:oleObj spid="_x0000_s341118" name="Equation" r:id="rId4" imgW="1663700" imgH="419100" progId="Equation.DSMT4">
                  <p:embed/>
                </p:oleObj>
              </mc:Choice>
              <mc:Fallback>
                <p:oleObj name="Equation" r:id="rId4" imgW="1663700" imgH="419100" progId="Equation.DSMT4">
                  <p:embed/>
                  <p:pic>
                    <p:nvPicPr>
                      <p:cNvPr id="0" name=""/>
                      <p:cNvPicPr/>
                      <p:nvPr/>
                    </p:nvPicPr>
                    <p:blipFill>
                      <a:blip r:embed="rId5"/>
                      <a:stretch>
                        <a:fillRect/>
                      </a:stretch>
                    </p:blipFill>
                    <p:spPr>
                      <a:xfrm>
                        <a:off x="1949450" y="4929188"/>
                        <a:ext cx="5041900" cy="1263650"/>
                      </a:xfrm>
                      <a:prstGeom prst="rect">
                        <a:avLst/>
                      </a:prstGeom>
                    </p:spPr>
                  </p:pic>
                </p:oleObj>
              </mc:Fallback>
            </mc:AlternateContent>
          </a:graphicData>
        </a:graphic>
      </p:graphicFrame>
      <p:sp>
        <p:nvSpPr>
          <p:cNvPr id="7" name="TextBox 6"/>
          <p:cNvSpPr txBox="1"/>
          <p:nvPr/>
        </p:nvSpPr>
        <p:spPr>
          <a:xfrm>
            <a:off x="7924801" y="5113866"/>
            <a:ext cx="3403600" cy="1077218"/>
          </a:xfrm>
          <a:prstGeom prst="rect">
            <a:avLst/>
          </a:prstGeom>
          <a:noFill/>
        </p:spPr>
        <p:txBody>
          <a:bodyPr wrap="square" rtlCol="0">
            <a:spAutoFit/>
          </a:bodyPr>
          <a:lstStyle/>
          <a:p>
            <a:pPr algn="ctr"/>
            <a:r>
              <a:rPr lang="en-US" sz="3200" dirty="0"/>
              <a:t>(Goodness of fit &amp; complexity)</a:t>
            </a:r>
          </a:p>
        </p:txBody>
      </p:sp>
      <p:graphicFrame>
        <p:nvGraphicFramePr>
          <p:cNvPr id="8" name="Object 7"/>
          <p:cNvGraphicFramePr>
            <a:graphicFrameLocks noChangeAspect="1"/>
          </p:cNvGraphicFramePr>
          <p:nvPr>
            <p:extLst>
              <p:ext uri="{D42A27DB-BD31-4B8C-83A1-F6EECF244321}">
                <p14:modId xmlns:p14="http://schemas.microsoft.com/office/powerpoint/2010/main" val="89135881"/>
              </p:ext>
            </p:extLst>
          </p:nvPr>
        </p:nvGraphicFramePr>
        <p:xfrm>
          <a:off x="775757" y="3912659"/>
          <a:ext cx="615950" cy="688975"/>
        </p:xfrm>
        <a:graphic>
          <a:graphicData uri="http://schemas.openxmlformats.org/presentationml/2006/ole">
            <mc:AlternateContent xmlns:mc="http://schemas.openxmlformats.org/markup-compatibility/2006">
              <mc:Choice xmlns:v="urn:schemas-microsoft-com:vml" Requires="v">
                <p:oleObj spid="_x0000_s341119" name="Equation" r:id="rId6" imgW="203200" imgH="228600" progId="Equation.DSMT4">
                  <p:embed/>
                </p:oleObj>
              </mc:Choice>
              <mc:Fallback>
                <p:oleObj name="Equation" r:id="rId6" imgW="203200" imgH="228600" progId="Equation.DSMT4">
                  <p:embed/>
                  <p:pic>
                    <p:nvPicPr>
                      <p:cNvPr id="0" name=""/>
                      <p:cNvPicPr/>
                      <p:nvPr/>
                    </p:nvPicPr>
                    <p:blipFill>
                      <a:blip r:embed="rId7"/>
                      <a:stretch>
                        <a:fillRect/>
                      </a:stretch>
                    </p:blipFill>
                    <p:spPr>
                      <a:xfrm>
                        <a:off x="775757" y="3912659"/>
                        <a:ext cx="615950" cy="6889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73665964"/>
              </p:ext>
            </p:extLst>
          </p:nvPr>
        </p:nvGraphicFramePr>
        <p:xfrm>
          <a:off x="1927225" y="2397125"/>
          <a:ext cx="4848225" cy="804863"/>
        </p:xfrm>
        <a:graphic>
          <a:graphicData uri="http://schemas.openxmlformats.org/presentationml/2006/ole">
            <mc:AlternateContent xmlns:mc="http://schemas.openxmlformats.org/markup-compatibility/2006">
              <mc:Choice xmlns:v="urn:schemas-microsoft-com:vml" Requires="v">
                <p:oleObj spid="_x0000_s341120" name="Equation" r:id="rId8" imgW="1600200" imgH="266700" progId="Equation.DSMT4">
                  <p:embed/>
                </p:oleObj>
              </mc:Choice>
              <mc:Fallback>
                <p:oleObj name="Equation" r:id="rId8" imgW="1600200" imgH="266700" progId="Equation.DSMT4">
                  <p:embed/>
                  <p:pic>
                    <p:nvPicPr>
                      <p:cNvPr id="0" name=""/>
                      <p:cNvPicPr/>
                      <p:nvPr/>
                    </p:nvPicPr>
                    <p:blipFill>
                      <a:blip r:embed="rId9"/>
                      <a:stretch>
                        <a:fillRect/>
                      </a:stretch>
                    </p:blipFill>
                    <p:spPr>
                      <a:xfrm>
                        <a:off x="1927225" y="2397125"/>
                        <a:ext cx="4848225" cy="804863"/>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969122744"/>
              </p:ext>
            </p:extLst>
          </p:nvPr>
        </p:nvGraphicFramePr>
        <p:xfrm>
          <a:off x="6871229" y="2472266"/>
          <a:ext cx="3730625" cy="690563"/>
        </p:xfrm>
        <a:graphic>
          <a:graphicData uri="http://schemas.openxmlformats.org/presentationml/2006/ole">
            <mc:AlternateContent xmlns:mc="http://schemas.openxmlformats.org/markup-compatibility/2006">
              <mc:Choice xmlns:v="urn:schemas-microsoft-com:vml" Requires="v">
                <p:oleObj spid="_x0000_s341121" name="Equation" r:id="rId10" imgW="1231900" imgH="228600" progId="Equation.DSMT4">
                  <p:embed/>
                </p:oleObj>
              </mc:Choice>
              <mc:Fallback>
                <p:oleObj name="Equation" r:id="rId10" imgW="1231900" imgH="228600" progId="Equation.DSMT4">
                  <p:embed/>
                  <p:pic>
                    <p:nvPicPr>
                      <p:cNvPr id="0" name=""/>
                      <p:cNvPicPr/>
                      <p:nvPr/>
                    </p:nvPicPr>
                    <p:blipFill>
                      <a:blip r:embed="rId11"/>
                      <a:stretch>
                        <a:fillRect/>
                      </a:stretch>
                    </p:blipFill>
                    <p:spPr>
                      <a:xfrm>
                        <a:off x="6871229" y="2472266"/>
                        <a:ext cx="3730625" cy="690563"/>
                      </a:xfrm>
                      <a:prstGeom prst="rect">
                        <a:avLst/>
                      </a:prstGeom>
                    </p:spPr>
                  </p:pic>
                </p:oleObj>
              </mc:Fallback>
            </mc:AlternateContent>
          </a:graphicData>
        </a:graphic>
      </p:graphicFrame>
    </p:spTree>
    <p:extLst>
      <p:ext uri="{BB962C8B-B14F-4D97-AF65-F5344CB8AC3E}">
        <p14:creationId xmlns:p14="http://schemas.microsoft.com/office/powerpoint/2010/main" val="33250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Adjusted R</a:t>
            </a:r>
            <a:r>
              <a:rPr lang="en-US" baseline="30000" dirty="0"/>
              <a:t>2</a:t>
            </a:r>
            <a:endParaRPr lang="en-US" dirty="0"/>
          </a:p>
        </p:txBody>
      </p:sp>
      <p:cxnSp>
        <p:nvCxnSpPr>
          <p:cNvPr id="11" name="Straight Arrow Connector 10"/>
          <p:cNvCxnSpPr/>
          <p:nvPr/>
        </p:nvCxnSpPr>
        <p:spPr>
          <a:xfrm flipH="1" flipV="1">
            <a:off x="2002650" y="1580448"/>
            <a:ext cx="12428" cy="3431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443895" y="5198309"/>
            <a:ext cx="3190249" cy="461665"/>
          </a:xfrm>
          <a:prstGeom prst="rect">
            <a:avLst/>
          </a:prstGeom>
          <a:noFill/>
        </p:spPr>
        <p:txBody>
          <a:bodyPr wrap="square" rtlCol="0">
            <a:spAutoFit/>
          </a:bodyPr>
          <a:lstStyle/>
          <a:p>
            <a:r>
              <a:rPr lang="en-US" sz="2400" dirty="0"/>
              <a:t>Number of features p</a:t>
            </a:r>
          </a:p>
        </p:txBody>
      </p:sp>
      <p:cxnSp>
        <p:nvCxnSpPr>
          <p:cNvPr id="15" name="Straight Arrow Connector 14"/>
          <p:cNvCxnSpPr/>
          <p:nvPr/>
        </p:nvCxnSpPr>
        <p:spPr>
          <a:xfrm>
            <a:off x="1999828" y="5026389"/>
            <a:ext cx="6246717" cy="197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1895405" y="4419600"/>
            <a:ext cx="366657" cy="1233317"/>
            <a:chOff x="1895405" y="4419600"/>
            <a:chExt cx="366657" cy="1233317"/>
          </a:xfrm>
        </p:grpSpPr>
        <p:sp>
          <p:nvSpPr>
            <p:cNvPr id="14" name="TextBox 13"/>
            <p:cNvSpPr txBox="1"/>
            <p:nvPr/>
          </p:nvSpPr>
          <p:spPr>
            <a:xfrm>
              <a:off x="1895405" y="5129697"/>
              <a:ext cx="366657" cy="523220"/>
            </a:xfrm>
            <a:prstGeom prst="rect">
              <a:avLst/>
            </a:prstGeom>
            <a:noFill/>
          </p:spPr>
          <p:txBody>
            <a:bodyPr wrap="none" rtlCol="0">
              <a:spAutoFit/>
            </a:bodyPr>
            <a:lstStyle/>
            <a:p>
              <a:r>
                <a:rPr lang="en-US" sz="2800" dirty="0"/>
                <a:t>0</a:t>
              </a:r>
            </a:p>
          </p:txBody>
        </p:sp>
        <p:sp>
          <p:nvSpPr>
            <p:cNvPr id="25" name="Oval 24"/>
            <p:cNvSpPr/>
            <p:nvPr/>
          </p:nvSpPr>
          <p:spPr>
            <a:xfrm>
              <a:off x="1964267" y="4419600"/>
              <a:ext cx="135466"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2471130" y="3748617"/>
            <a:ext cx="366657" cy="1887370"/>
            <a:chOff x="2538862" y="3765550"/>
            <a:chExt cx="366657" cy="1887370"/>
          </a:xfrm>
        </p:grpSpPr>
        <p:sp>
          <p:nvSpPr>
            <p:cNvPr id="17" name="TextBox 16"/>
            <p:cNvSpPr txBox="1"/>
            <p:nvPr/>
          </p:nvSpPr>
          <p:spPr>
            <a:xfrm>
              <a:off x="2538862" y="5129700"/>
              <a:ext cx="366657" cy="523220"/>
            </a:xfrm>
            <a:prstGeom prst="rect">
              <a:avLst/>
            </a:prstGeom>
            <a:noFill/>
          </p:spPr>
          <p:txBody>
            <a:bodyPr wrap="none" rtlCol="0">
              <a:spAutoFit/>
            </a:bodyPr>
            <a:lstStyle/>
            <a:p>
              <a:r>
                <a:rPr lang="en-US" sz="2800" dirty="0"/>
                <a:t>1</a:t>
              </a:r>
            </a:p>
          </p:txBody>
        </p:sp>
        <p:sp>
          <p:nvSpPr>
            <p:cNvPr id="26" name="Oval 25"/>
            <p:cNvSpPr/>
            <p:nvPr/>
          </p:nvSpPr>
          <p:spPr>
            <a:xfrm>
              <a:off x="2548467" y="3765550"/>
              <a:ext cx="135466"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2962205" y="2846910"/>
            <a:ext cx="366657" cy="2789063"/>
            <a:chOff x="3148465" y="2863850"/>
            <a:chExt cx="366657" cy="2789063"/>
          </a:xfrm>
        </p:grpSpPr>
        <p:sp>
          <p:nvSpPr>
            <p:cNvPr id="18" name="TextBox 17"/>
            <p:cNvSpPr txBox="1"/>
            <p:nvPr/>
          </p:nvSpPr>
          <p:spPr>
            <a:xfrm>
              <a:off x="3148465" y="5129693"/>
              <a:ext cx="366657" cy="523220"/>
            </a:xfrm>
            <a:prstGeom prst="rect">
              <a:avLst/>
            </a:prstGeom>
            <a:noFill/>
          </p:spPr>
          <p:txBody>
            <a:bodyPr wrap="none" rtlCol="0">
              <a:spAutoFit/>
            </a:bodyPr>
            <a:lstStyle/>
            <a:p>
              <a:r>
                <a:rPr lang="en-US" sz="2800" dirty="0"/>
                <a:t>2</a:t>
              </a:r>
            </a:p>
          </p:txBody>
        </p:sp>
        <p:sp>
          <p:nvSpPr>
            <p:cNvPr id="27" name="Oval 26"/>
            <p:cNvSpPr/>
            <p:nvPr/>
          </p:nvSpPr>
          <p:spPr>
            <a:xfrm>
              <a:off x="3234267" y="2863850"/>
              <a:ext cx="135466"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3487137" y="2459567"/>
            <a:ext cx="366657" cy="3176413"/>
            <a:chOff x="3741132" y="2476500"/>
            <a:chExt cx="366657" cy="3176413"/>
          </a:xfrm>
        </p:grpSpPr>
        <p:sp>
          <p:nvSpPr>
            <p:cNvPr id="19" name="TextBox 18"/>
            <p:cNvSpPr txBox="1"/>
            <p:nvPr/>
          </p:nvSpPr>
          <p:spPr>
            <a:xfrm>
              <a:off x="3741132" y="5129693"/>
              <a:ext cx="366657" cy="523220"/>
            </a:xfrm>
            <a:prstGeom prst="rect">
              <a:avLst/>
            </a:prstGeom>
            <a:noFill/>
          </p:spPr>
          <p:txBody>
            <a:bodyPr wrap="none" rtlCol="0">
              <a:spAutoFit/>
            </a:bodyPr>
            <a:lstStyle/>
            <a:p>
              <a:r>
                <a:rPr lang="en-US" sz="2800" dirty="0"/>
                <a:t>3</a:t>
              </a:r>
            </a:p>
          </p:txBody>
        </p:sp>
        <p:sp>
          <p:nvSpPr>
            <p:cNvPr id="28" name="Oval 27"/>
            <p:cNvSpPr/>
            <p:nvPr/>
          </p:nvSpPr>
          <p:spPr>
            <a:xfrm>
              <a:off x="3920067" y="2476500"/>
              <a:ext cx="135466"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4875664" y="2197100"/>
            <a:ext cx="366657" cy="3421956"/>
            <a:chOff x="4875664" y="2197100"/>
            <a:chExt cx="366657" cy="3421956"/>
          </a:xfrm>
        </p:grpSpPr>
        <p:sp>
          <p:nvSpPr>
            <p:cNvPr id="21" name="TextBox 20"/>
            <p:cNvSpPr txBox="1"/>
            <p:nvPr/>
          </p:nvSpPr>
          <p:spPr>
            <a:xfrm>
              <a:off x="4875664" y="5095836"/>
              <a:ext cx="366657" cy="523220"/>
            </a:xfrm>
            <a:prstGeom prst="rect">
              <a:avLst/>
            </a:prstGeom>
            <a:noFill/>
          </p:spPr>
          <p:txBody>
            <a:bodyPr wrap="none" rtlCol="0">
              <a:spAutoFit/>
            </a:bodyPr>
            <a:lstStyle/>
            <a:p>
              <a:r>
                <a:rPr lang="en-US" sz="2800" dirty="0"/>
                <a:t>5</a:t>
              </a:r>
            </a:p>
          </p:txBody>
        </p:sp>
        <p:sp>
          <p:nvSpPr>
            <p:cNvPr id="29" name="Oval 28"/>
            <p:cNvSpPr/>
            <p:nvPr/>
          </p:nvSpPr>
          <p:spPr>
            <a:xfrm>
              <a:off x="4974163" y="2197100"/>
              <a:ext cx="135466"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5543549" y="2417233"/>
            <a:ext cx="376107" cy="3218749"/>
            <a:chOff x="5475817" y="2400300"/>
            <a:chExt cx="376107" cy="3218749"/>
          </a:xfrm>
        </p:grpSpPr>
        <p:sp>
          <p:nvSpPr>
            <p:cNvPr id="22" name="TextBox 21"/>
            <p:cNvSpPr txBox="1"/>
            <p:nvPr/>
          </p:nvSpPr>
          <p:spPr>
            <a:xfrm>
              <a:off x="5485267" y="5095829"/>
              <a:ext cx="366657" cy="523220"/>
            </a:xfrm>
            <a:prstGeom prst="rect">
              <a:avLst/>
            </a:prstGeom>
            <a:noFill/>
          </p:spPr>
          <p:txBody>
            <a:bodyPr wrap="none" rtlCol="0">
              <a:spAutoFit/>
            </a:bodyPr>
            <a:lstStyle/>
            <a:p>
              <a:r>
                <a:rPr lang="en-US" sz="2800" dirty="0"/>
                <a:t>6</a:t>
              </a:r>
            </a:p>
          </p:txBody>
        </p:sp>
        <p:sp>
          <p:nvSpPr>
            <p:cNvPr id="30" name="Oval 29"/>
            <p:cNvSpPr/>
            <p:nvPr/>
          </p:nvSpPr>
          <p:spPr>
            <a:xfrm>
              <a:off x="5475817" y="2400300"/>
              <a:ext cx="135466"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6044066" y="2762250"/>
            <a:ext cx="366657" cy="2856799"/>
            <a:chOff x="6044066" y="2762250"/>
            <a:chExt cx="366657" cy="2856799"/>
          </a:xfrm>
        </p:grpSpPr>
        <p:sp>
          <p:nvSpPr>
            <p:cNvPr id="23" name="TextBox 22"/>
            <p:cNvSpPr txBox="1"/>
            <p:nvPr/>
          </p:nvSpPr>
          <p:spPr>
            <a:xfrm>
              <a:off x="6044066" y="5095829"/>
              <a:ext cx="366657" cy="523220"/>
            </a:xfrm>
            <a:prstGeom prst="rect">
              <a:avLst/>
            </a:prstGeom>
            <a:noFill/>
          </p:spPr>
          <p:txBody>
            <a:bodyPr wrap="none" rtlCol="0">
              <a:spAutoFit/>
            </a:bodyPr>
            <a:lstStyle/>
            <a:p>
              <a:r>
                <a:rPr lang="en-US" sz="2800" dirty="0"/>
                <a:t>7</a:t>
              </a:r>
            </a:p>
          </p:txBody>
        </p:sp>
        <p:sp>
          <p:nvSpPr>
            <p:cNvPr id="31" name="Oval 30"/>
            <p:cNvSpPr/>
            <p:nvPr/>
          </p:nvSpPr>
          <p:spPr>
            <a:xfrm>
              <a:off x="6098117" y="2762250"/>
              <a:ext cx="135466"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6619800" y="3194050"/>
            <a:ext cx="366657" cy="2408065"/>
            <a:chOff x="6619800" y="3194050"/>
            <a:chExt cx="366657" cy="2408065"/>
          </a:xfrm>
        </p:grpSpPr>
        <p:sp>
          <p:nvSpPr>
            <p:cNvPr id="24" name="TextBox 23"/>
            <p:cNvSpPr txBox="1"/>
            <p:nvPr/>
          </p:nvSpPr>
          <p:spPr>
            <a:xfrm>
              <a:off x="6619800" y="5078895"/>
              <a:ext cx="366657" cy="523220"/>
            </a:xfrm>
            <a:prstGeom prst="rect">
              <a:avLst/>
            </a:prstGeom>
            <a:noFill/>
          </p:spPr>
          <p:txBody>
            <a:bodyPr wrap="none" rtlCol="0">
              <a:spAutoFit/>
            </a:bodyPr>
            <a:lstStyle/>
            <a:p>
              <a:r>
                <a:rPr lang="en-US" sz="2800" dirty="0"/>
                <a:t>8</a:t>
              </a:r>
            </a:p>
          </p:txBody>
        </p:sp>
        <p:sp>
          <p:nvSpPr>
            <p:cNvPr id="32" name="Oval 31"/>
            <p:cNvSpPr/>
            <p:nvPr/>
          </p:nvSpPr>
          <p:spPr>
            <a:xfrm>
              <a:off x="6790267" y="3194050"/>
              <a:ext cx="135466"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4198333" y="2298705"/>
            <a:ext cx="366657" cy="3337274"/>
            <a:chOff x="4282998" y="2298705"/>
            <a:chExt cx="366657" cy="3337274"/>
          </a:xfrm>
        </p:grpSpPr>
        <p:sp>
          <p:nvSpPr>
            <p:cNvPr id="20" name="TextBox 19"/>
            <p:cNvSpPr txBox="1"/>
            <p:nvPr/>
          </p:nvSpPr>
          <p:spPr>
            <a:xfrm>
              <a:off x="4282998" y="5112759"/>
              <a:ext cx="366657" cy="523220"/>
            </a:xfrm>
            <a:prstGeom prst="rect">
              <a:avLst/>
            </a:prstGeom>
            <a:noFill/>
          </p:spPr>
          <p:txBody>
            <a:bodyPr wrap="none" rtlCol="0">
              <a:spAutoFit/>
            </a:bodyPr>
            <a:lstStyle/>
            <a:p>
              <a:r>
                <a:rPr lang="en-US" sz="2800" dirty="0"/>
                <a:t>4</a:t>
              </a:r>
            </a:p>
          </p:txBody>
        </p:sp>
        <p:sp>
          <p:nvSpPr>
            <p:cNvPr id="37" name="Oval 36"/>
            <p:cNvSpPr/>
            <p:nvPr/>
          </p:nvSpPr>
          <p:spPr>
            <a:xfrm>
              <a:off x="4442907" y="2298705"/>
              <a:ext cx="135466"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45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2606501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400" indent="-914400"/>
            <a:r>
              <a:rPr lang="en-US" dirty="0"/>
              <a:t>Regularization</a:t>
            </a:r>
          </a:p>
        </p:txBody>
      </p:sp>
    </p:spTree>
    <p:extLst>
      <p:ext uri="{BB962C8B-B14F-4D97-AF65-F5344CB8AC3E}">
        <p14:creationId xmlns:p14="http://schemas.microsoft.com/office/powerpoint/2010/main" val="158821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400" indent="-914400"/>
            <a:r>
              <a:rPr lang="en-US" dirty="0"/>
              <a:t>Feature Selection</a:t>
            </a:r>
          </a:p>
        </p:txBody>
      </p:sp>
    </p:spTree>
    <p:extLst>
      <p:ext uri="{BB962C8B-B14F-4D97-AF65-F5344CB8AC3E}">
        <p14:creationId xmlns:p14="http://schemas.microsoft.com/office/powerpoint/2010/main" val="3852780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579158" y="1112678"/>
            <a:ext cx="7563909" cy="5321989"/>
            <a:chOff x="3933825" y="2281078"/>
            <a:chExt cx="6442075" cy="4411821"/>
          </a:xfrm>
        </p:grpSpPr>
        <p:pic>
          <p:nvPicPr>
            <p:cNvPr id="4" name="Picture 3" descr="SRM.jpg"/>
            <p:cNvPicPr>
              <a:picLocks noChangeAspect="1"/>
            </p:cNvPicPr>
            <p:nvPr/>
          </p:nvPicPr>
          <p:blipFill>
            <a:blip r:embed="rId3"/>
            <a:stretch>
              <a:fillRect/>
            </a:stretch>
          </p:blipFill>
          <p:spPr>
            <a:xfrm>
              <a:off x="3933825" y="2281078"/>
              <a:ext cx="6442075" cy="4411821"/>
            </a:xfrm>
            <a:prstGeom prst="rect">
              <a:avLst/>
            </a:prstGeom>
          </p:spPr>
        </p:pic>
        <p:sp>
          <p:nvSpPr>
            <p:cNvPr id="5" name="TextBox 4"/>
            <p:cNvSpPr txBox="1"/>
            <p:nvPr/>
          </p:nvSpPr>
          <p:spPr>
            <a:xfrm>
              <a:off x="8534400" y="3009900"/>
              <a:ext cx="1107996" cy="369332"/>
            </a:xfrm>
            <a:prstGeom prst="rect">
              <a:avLst/>
            </a:prstGeom>
            <a:solidFill>
              <a:schemeClr val="bg1"/>
            </a:solidFill>
          </p:spPr>
          <p:txBody>
            <a:bodyPr wrap="none" rtlCol="0">
              <a:spAutoFit/>
            </a:bodyPr>
            <a:lstStyle/>
            <a:p>
              <a:r>
                <a:rPr lang="en-US"/>
                <a:t>Test Error</a:t>
              </a:r>
            </a:p>
          </p:txBody>
        </p:sp>
        <p:sp>
          <p:nvSpPr>
            <p:cNvPr id="6" name="TextBox 5"/>
            <p:cNvSpPr txBox="1"/>
            <p:nvPr/>
          </p:nvSpPr>
          <p:spPr>
            <a:xfrm>
              <a:off x="8890000" y="4305300"/>
              <a:ext cx="1473405" cy="369332"/>
            </a:xfrm>
            <a:prstGeom prst="rect">
              <a:avLst/>
            </a:prstGeom>
            <a:solidFill>
              <a:schemeClr val="bg1"/>
            </a:solidFill>
          </p:spPr>
          <p:txBody>
            <a:bodyPr wrap="none" rtlCol="0">
              <a:spAutoFit/>
            </a:bodyPr>
            <a:lstStyle/>
            <a:p>
              <a:r>
                <a:rPr lang="en-US"/>
                <a:t>Training Error</a:t>
              </a:r>
            </a:p>
          </p:txBody>
        </p:sp>
      </p:grpSp>
    </p:spTree>
    <p:extLst>
      <p:ext uri="{BB962C8B-B14F-4D97-AF65-F5344CB8AC3E}">
        <p14:creationId xmlns:p14="http://schemas.microsoft.com/office/powerpoint/2010/main" val="3687414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579158" y="1112678"/>
            <a:ext cx="7563909" cy="5321989"/>
            <a:chOff x="3933825" y="2281078"/>
            <a:chExt cx="6442075" cy="4411821"/>
          </a:xfrm>
        </p:grpSpPr>
        <p:pic>
          <p:nvPicPr>
            <p:cNvPr id="4" name="Picture 3" descr="SRM.jpg"/>
            <p:cNvPicPr>
              <a:picLocks noChangeAspect="1"/>
            </p:cNvPicPr>
            <p:nvPr/>
          </p:nvPicPr>
          <p:blipFill>
            <a:blip r:embed="rId3"/>
            <a:stretch>
              <a:fillRect/>
            </a:stretch>
          </p:blipFill>
          <p:spPr>
            <a:xfrm>
              <a:off x="3933825" y="2281078"/>
              <a:ext cx="6442075" cy="4411821"/>
            </a:xfrm>
            <a:prstGeom prst="rect">
              <a:avLst/>
            </a:prstGeom>
          </p:spPr>
        </p:pic>
        <p:sp>
          <p:nvSpPr>
            <p:cNvPr id="5" name="TextBox 4"/>
            <p:cNvSpPr txBox="1"/>
            <p:nvPr/>
          </p:nvSpPr>
          <p:spPr>
            <a:xfrm>
              <a:off x="8534400" y="3009900"/>
              <a:ext cx="1107996" cy="369332"/>
            </a:xfrm>
            <a:prstGeom prst="rect">
              <a:avLst/>
            </a:prstGeom>
            <a:solidFill>
              <a:schemeClr val="bg1"/>
            </a:solidFill>
          </p:spPr>
          <p:txBody>
            <a:bodyPr wrap="none" rtlCol="0">
              <a:spAutoFit/>
            </a:bodyPr>
            <a:lstStyle/>
            <a:p>
              <a:r>
                <a:rPr lang="en-US"/>
                <a:t>Test Error</a:t>
              </a:r>
            </a:p>
          </p:txBody>
        </p:sp>
        <p:sp>
          <p:nvSpPr>
            <p:cNvPr id="6" name="TextBox 5"/>
            <p:cNvSpPr txBox="1"/>
            <p:nvPr/>
          </p:nvSpPr>
          <p:spPr>
            <a:xfrm>
              <a:off x="8890000" y="4305300"/>
              <a:ext cx="1473405" cy="369332"/>
            </a:xfrm>
            <a:prstGeom prst="rect">
              <a:avLst/>
            </a:prstGeom>
            <a:solidFill>
              <a:schemeClr val="bg1"/>
            </a:solidFill>
          </p:spPr>
          <p:txBody>
            <a:bodyPr wrap="none" rtlCol="0">
              <a:spAutoFit/>
            </a:bodyPr>
            <a:lstStyle/>
            <a:p>
              <a:r>
                <a:rPr lang="en-US" dirty="0"/>
                <a:t>Training Error</a:t>
              </a:r>
            </a:p>
          </p:txBody>
        </p:sp>
      </p:grpSp>
      <p:sp>
        <p:nvSpPr>
          <p:cNvPr id="7" name="TextBox 6"/>
          <p:cNvSpPr txBox="1"/>
          <p:nvPr/>
        </p:nvSpPr>
        <p:spPr>
          <a:xfrm>
            <a:off x="8567744" y="2521568"/>
            <a:ext cx="3129883" cy="461665"/>
          </a:xfrm>
          <a:prstGeom prst="rect">
            <a:avLst/>
          </a:prstGeom>
          <a:solidFill>
            <a:schemeClr val="bg1"/>
          </a:solidFill>
        </p:spPr>
        <p:txBody>
          <a:bodyPr wrap="none" rtlCol="0">
            <a:spAutoFit/>
          </a:bodyPr>
          <a:lstStyle/>
          <a:p>
            <a:r>
              <a:rPr lang="en-US" sz="2400" dirty="0">
                <a:solidFill>
                  <a:srgbClr val="800000"/>
                </a:solidFill>
              </a:rPr>
              <a:t>Minimize Training Error</a:t>
            </a:r>
          </a:p>
        </p:txBody>
      </p:sp>
      <p:sp>
        <p:nvSpPr>
          <p:cNvPr id="2" name="Smiley Face 1"/>
          <p:cNvSpPr/>
          <p:nvPr/>
        </p:nvSpPr>
        <p:spPr>
          <a:xfrm>
            <a:off x="10041467" y="3064935"/>
            <a:ext cx="677333" cy="694266"/>
          </a:xfrm>
          <a:prstGeom prst="smileyFace">
            <a:avLst>
              <a:gd name="adj" fmla="val -465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8" name="Straight Arrow Connector 7"/>
          <p:cNvCxnSpPr/>
          <p:nvPr/>
        </p:nvCxnSpPr>
        <p:spPr>
          <a:xfrm flipH="1">
            <a:off x="8280398" y="3081869"/>
            <a:ext cx="762000" cy="40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9976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579158" y="1112678"/>
            <a:ext cx="7563909" cy="5321989"/>
            <a:chOff x="3933825" y="2281078"/>
            <a:chExt cx="6442075" cy="4411821"/>
          </a:xfrm>
        </p:grpSpPr>
        <p:pic>
          <p:nvPicPr>
            <p:cNvPr id="4" name="Picture 3" descr="SRM.jpg"/>
            <p:cNvPicPr>
              <a:picLocks noChangeAspect="1"/>
            </p:cNvPicPr>
            <p:nvPr/>
          </p:nvPicPr>
          <p:blipFill>
            <a:blip r:embed="rId3"/>
            <a:stretch>
              <a:fillRect/>
            </a:stretch>
          </p:blipFill>
          <p:spPr>
            <a:xfrm>
              <a:off x="3933825" y="2281078"/>
              <a:ext cx="6442075" cy="4411821"/>
            </a:xfrm>
            <a:prstGeom prst="rect">
              <a:avLst/>
            </a:prstGeom>
          </p:spPr>
        </p:pic>
        <p:sp>
          <p:nvSpPr>
            <p:cNvPr id="5" name="TextBox 4"/>
            <p:cNvSpPr txBox="1"/>
            <p:nvPr/>
          </p:nvSpPr>
          <p:spPr>
            <a:xfrm>
              <a:off x="8534400" y="3009900"/>
              <a:ext cx="1107996" cy="369332"/>
            </a:xfrm>
            <a:prstGeom prst="rect">
              <a:avLst/>
            </a:prstGeom>
            <a:solidFill>
              <a:schemeClr val="bg1"/>
            </a:solidFill>
          </p:spPr>
          <p:txBody>
            <a:bodyPr wrap="none" rtlCol="0">
              <a:spAutoFit/>
            </a:bodyPr>
            <a:lstStyle/>
            <a:p>
              <a:r>
                <a:rPr lang="en-US"/>
                <a:t>Test Error</a:t>
              </a:r>
            </a:p>
          </p:txBody>
        </p:sp>
        <p:sp>
          <p:nvSpPr>
            <p:cNvPr id="6" name="TextBox 5"/>
            <p:cNvSpPr txBox="1"/>
            <p:nvPr/>
          </p:nvSpPr>
          <p:spPr>
            <a:xfrm>
              <a:off x="8890000" y="4305300"/>
              <a:ext cx="1473405" cy="369332"/>
            </a:xfrm>
            <a:prstGeom prst="rect">
              <a:avLst/>
            </a:prstGeom>
            <a:solidFill>
              <a:schemeClr val="bg1"/>
            </a:solidFill>
          </p:spPr>
          <p:txBody>
            <a:bodyPr wrap="none" rtlCol="0">
              <a:spAutoFit/>
            </a:bodyPr>
            <a:lstStyle/>
            <a:p>
              <a:r>
                <a:rPr lang="en-US" dirty="0"/>
                <a:t>Training Error</a:t>
              </a:r>
            </a:p>
          </p:txBody>
        </p:sp>
      </p:grpSp>
      <p:sp>
        <p:nvSpPr>
          <p:cNvPr id="7" name="TextBox 6"/>
          <p:cNvSpPr txBox="1"/>
          <p:nvPr/>
        </p:nvSpPr>
        <p:spPr>
          <a:xfrm>
            <a:off x="7856569" y="2403035"/>
            <a:ext cx="3409407" cy="830997"/>
          </a:xfrm>
          <a:prstGeom prst="rect">
            <a:avLst/>
          </a:prstGeom>
          <a:solidFill>
            <a:schemeClr val="bg1"/>
          </a:solidFill>
        </p:spPr>
        <p:txBody>
          <a:bodyPr wrap="none" rtlCol="0">
            <a:spAutoFit/>
          </a:bodyPr>
          <a:lstStyle/>
          <a:p>
            <a:r>
              <a:rPr lang="en-US" sz="2400" dirty="0">
                <a:solidFill>
                  <a:srgbClr val="800000"/>
                </a:solidFill>
              </a:rPr>
              <a:t>Minimize Training Error &amp; </a:t>
            </a:r>
          </a:p>
          <a:p>
            <a:r>
              <a:rPr lang="en-US" sz="2400" dirty="0">
                <a:solidFill>
                  <a:srgbClr val="800000"/>
                </a:solidFill>
              </a:rPr>
              <a:t>Limit Complexity</a:t>
            </a:r>
          </a:p>
        </p:txBody>
      </p:sp>
      <p:sp>
        <p:nvSpPr>
          <p:cNvPr id="2" name="Smiley Face 1"/>
          <p:cNvSpPr/>
          <p:nvPr/>
        </p:nvSpPr>
        <p:spPr>
          <a:xfrm>
            <a:off x="5943600" y="2319868"/>
            <a:ext cx="677333" cy="694266"/>
          </a:xfrm>
          <a:prstGeom prst="smileyFace">
            <a:avLst>
              <a:gd name="adj" fmla="val 465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8" name="Straight Arrow Connector 7"/>
          <p:cNvCxnSpPr/>
          <p:nvPr/>
        </p:nvCxnSpPr>
        <p:spPr>
          <a:xfrm flipH="1">
            <a:off x="7128955" y="3031070"/>
            <a:ext cx="762000" cy="40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94933" y="5198533"/>
            <a:ext cx="5283200" cy="1405467"/>
          </a:xfrm>
          <a:prstGeom prst="rect">
            <a:avLst/>
          </a:prstGeom>
          <a:gradFill flip="none" rotWithShape="1">
            <a:gsLst>
              <a:gs pos="0">
                <a:schemeClr val="accent4">
                  <a:tint val="50000"/>
                  <a:satMod val="300000"/>
                  <a:alpha val="20000"/>
                </a:schemeClr>
              </a:gs>
              <a:gs pos="35000">
                <a:schemeClr val="accent4">
                  <a:tint val="37000"/>
                  <a:satMod val="300000"/>
                  <a:alpha val="20000"/>
                </a:schemeClr>
              </a:gs>
              <a:gs pos="100000">
                <a:schemeClr val="accent4">
                  <a:tint val="15000"/>
                  <a:satMod val="350000"/>
                  <a:alpha val="20000"/>
                </a:schemeClr>
              </a:gs>
            </a:gsLst>
            <a:lin ang="162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50779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798" y="2184401"/>
            <a:ext cx="9144001" cy="1930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 name="Content Placeholder 2"/>
          <p:cNvSpPr>
            <a:spLocks noGrp="1"/>
          </p:cNvSpPr>
          <p:nvPr>
            <p:ph sz="quarter" idx="10"/>
          </p:nvPr>
        </p:nvSpPr>
        <p:spPr>
          <a:xfrm>
            <a:off x="379413" y="1388226"/>
            <a:ext cx="10813520" cy="5290388"/>
          </a:xfrm>
        </p:spPr>
        <p:txBody>
          <a:bodyPr/>
          <a:lstStyle/>
          <a:p>
            <a:r>
              <a:rPr lang="en-US" dirty="0"/>
              <a:t>To generalize, keep the model simple!</a:t>
            </a:r>
          </a:p>
          <a:p>
            <a:endParaRPr lang="en-US" dirty="0"/>
          </a:p>
          <a:p>
            <a:endParaRPr lang="en-US" dirty="0"/>
          </a:p>
          <a:p>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10654211"/>
              </p:ext>
            </p:extLst>
          </p:nvPr>
        </p:nvGraphicFramePr>
        <p:xfrm>
          <a:off x="1454150" y="2290763"/>
          <a:ext cx="8561388" cy="1587500"/>
        </p:xfrm>
        <a:graphic>
          <a:graphicData uri="http://schemas.openxmlformats.org/presentationml/2006/ole">
            <mc:AlternateContent xmlns:mc="http://schemas.openxmlformats.org/markup-compatibility/2006">
              <mc:Choice xmlns:v="urn:schemas-microsoft-com:vml" Requires="v">
                <p:oleObj spid="_x0000_s305228" name="Equation" r:id="rId4" imgW="2400300" imgH="444500" progId="Equation.DSMT4">
                  <p:embed/>
                </p:oleObj>
              </mc:Choice>
              <mc:Fallback>
                <p:oleObj name="Equation" r:id="rId4" imgW="2400300" imgH="444500" progId="Equation.DSMT4">
                  <p:embed/>
                  <p:pic>
                    <p:nvPicPr>
                      <p:cNvPr id="0" name=""/>
                      <p:cNvPicPr>
                        <a:picLocks noChangeAspect="1" noChangeArrowheads="1"/>
                      </p:cNvPicPr>
                      <p:nvPr/>
                    </p:nvPicPr>
                    <p:blipFill>
                      <a:blip r:embed="rId5"/>
                      <a:srcRect/>
                      <a:stretch>
                        <a:fillRect/>
                      </a:stretch>
                    </p:blipFill>
                    <p:spPr bwMode="auto">
                      <a:xfrm>
                        <a:off x="1454150" y="2290763"/>
                        <a:ext cx="8561388" cy="1587500"/>
                      </a:xfrm>
                      <a:prstGeom prst="rect">
                        <a:avLst/>
                      </a:prstGeom>
                      <a:noFill/>
                      <a:extLst/>
                    </p:spPr>
                  </p:pic>
                </p:oleObj>
              </mc:Fallback>
            </mc:AlternateContent>
          </a:graphicData>
        </a:graphic>
      </p:graphicFrame>
    </p:spTree>
    <p:extLst>
      <p:ext uri="{BB962C8B-B14F-4D97-AF65-F5344CB8AC3E}">
        <p14:creationId xmlns:p14="http://schemas.microsoft.com/office/powerpoint/2010/main" val="2716566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798" y="2184401"/>
            <a:ext cx="9144001" cy="1930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 name="Content Placeholder 2"/>
          <p:cNvSpPr>
            <a:spLocks noGrp="1"/>
          </p:cNvSpPr>
          <p:nvPr>
            <p:ph sz="quarter" idx="10"/>
          </p:nvPr>
        </p:nvSpPr>
        <p:spPr>
          <a:xfrm>
            <a:off x="379413" y="1388226"/>
            <a:ext cx="10813520" cy="5290388"/>
          </a:xfrm>
        </p:spPr>
        <p:txBody>
          <a:bodyPr/>
          <a:lstStyle/>
          <a:p>
            <a:r>
              <a:rPr lang="en-US" dirty="0"/>
              <a:t>To generalize, keep the model simple!</a:t>
            </a:r>
          </a:p>
          <a:p>
            <a:endParaRPr lang="en-US" dirty="0"/>
          </a:p>
          <a:p>
            <a:endParaRPr lang="en-US" dirty="0"/>
          </a:p>
          <a:p>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10288415"/>
              </p:ext>
            </p:extLst>
          </p:nvPr>
        </p:nvGraphicFramePr>
        <p:xfrm>
          <a:off x="1454150" y="2290763"/>
          <a:ext cx="8561388" cy="1587500"/>
        </p:xfrm>
        <a:graphic>
          <a:graphicData uri="http://schemas.openxmlformats.org/presentationml/2006/ole">
            <mc:AlternateContent xmlns:mc="http://schemas.openxmlformats.org/markup-compatibility/2006">
              <mc:Choice xmlns:v="urn:schemas-microsoft-com:vml" Requires="v">
                <p:oleObj spid="_x0000_s329762" name="Equation" r:id="rId4" imgW="2400300" imgH="444500" progId="Equation.DSMT4">
                  <p:embed/>
                </p:oleObj>
              </mc:Choice>
              <mc:Fallback>
                <p:oleObj name="Equation" r:id="rId4" imgW="2400300" imgH="444500" progId="Equation.DSMT4">
                  <p:embed/>
                  <p:pic>
                    <p:nvPicPr>
                      <p:cNvPr id="0" name=""/>
                      <p:cNvPicPr>
                        <a:picLocks noChangeAspect="1" noChangeArrowheads="1"/>
                      </p:cNvPicPr>
                      <p:nvPr/>
                    </p:nvPicPr>
                    <p:blipFill>
                      <a:blip r:embed="rId5"/>
                      <a:srcRect/>
                      <a:stretch>
                        <a:fillRect/>
                      </a:stretch>
                    </p:blipFill>
                    <p:spPr bwMode="auto">
                      <a:xfrm>
                        <a:off x="1454150" y="2290763"/>
                        <a:ext cx="8561388" cy="1587500"/>
                      </a:xfrm>
                      <a:prstGeom prst="rect">
                        <a:avLst/>
                      </a:prstGeom>
                      <a:noFill/>
                      <a:extLst/>
                    </p:spPr>
                  </p:pic>
                </p:oleObj>
              </mc:Fallback>
            </mc:AlternateContent>
          </a:graphicData>
        </a:graphic>
      </p:graphicFrame>
      <p:cxnSp>
        <p:nvCxnSpPr>
          <p:cNvPr id="6" name="Straight Arrow Connector 5"/>
          <p:cNvCxnSpPr/>
          <p:nvPr/>
        </p:nvCxnSpPr>
        <p:spPr>
          <a:xfrm flipV="1">
            <a:off x="5283205" y="4368810"/>
            <a:ext cx="16932" cy="982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34538" y="5486411"/>
            <a:ext cx="9544224" cy="523220"/>
          </a:xfrm>
          <a:prstGeom prst="rect">
            <a:avLst/>
          </a:prstGeom>
          <a:noFill/>
        </p:spPr>
        <p:txBody>
          <a:bodyPr wrap="none" rtlCol="0">
            <a:spAutoFit/>
          </a:bodyPr>
          <a:lstStyle/>
          <a:p>
            <a:r>
              <a:rPr lang="en-US" sz="2800" dirty="0"/>
              <a:t>“Regularization Constant”: Determines amount of regularization</a:t>
            </a:r>
          </a:p>
        </p:txBody>
      </p:sp>
    </p:spTree>
    <p:extLst>
      <p:ext uri="{BB962C8B-B14F-4D97-AF65-F5344CB8AC3E}">
        <p14:creationId xmlns:p14="http://schemas.microsoft.com/office/powerpoint/2010/main" val="2473204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840582786"/>
              </p:ext>
            </p:extLst>
          </p:nvPr>
        </p:nvGraphicFramePr>
        <p:xfrm>
          <a:off x="1826683" y="646113"/>
          <a:ext cx="7237413" cy="1174750"/>
        </p:xfrm>
        <a:graphic>
          <a:graphicData uri="http://schemas.openxmlformats.org/presentationml/2006/ole">
            <mc:AlternateContent xmlns:mc="http://schemas.openxmlformats.org/markup-compatibility/2006">
              <mc:Choice xmlns:v="urn:schemas-microsoft-com:vml" Requires="v">
                <p:oleObj spid="_x0000_s306240" name="Equation" r:id="rId4" imgW="2743200" imgH="444500" progId="Equation.DSMT4">
                  <p:embed/>
                </p:oleObj>
              </mc:Choice>
              <mc:Fallback>
                <p:oleObj name="Equation" r:id="rId4" imgW="2743200" imgH="444500" progId="Equation.DSMT4">
                  <p:embed/>
                  <p:pic>
                    <p:nvPicPr>
                      <p:cNvPr id="0" name=""/>
                      <p:cNvPicPr>
                        <a:picLocks noChangeAspect="1" noChangeArrowheads="1"/>
                      </p:cNvPicPr>
                      <p:nvPr/>
                    </p:nvPicPr>
                    <p:blipFill>
                      <a:blip r:embed="rId5"/>
                      <a:srcRect/>
                      <a:stretch>
                        <a:fillRect/>
                      </a:stretch>
                    </p:blipFill>
                    <p:spPr bwMode="auto">
                      <a:xfrm>
                        <a:off x="1826683" y="646113"/>
                        <a:ext cx="7237413" cy="1174750"/>
                      </a:xfrm>
                      <a:prstGeom prst="rect">
                        <a:avLst/>
                      </a:prstGeom>
                      <a:noFill/>
                      <a:extLst/>
                    </p:spPr>
                  </p:pic>
                </p:oleObj>
              </mc:Fallback>
            </mc:AlternateContent>
          </a:graphicData>
        </a:graphic>
      </p:graphicFrame>
    </p:spTree>
    <p:extLst>
      <p:ext uri="{BB962C8B-B14F-4D97-AF65-F5344CB8AC3E}">
        <p14:creationId xmlns:p14="http://schemas.microsoft.com/office/powerpoint/2010/main" val="2809794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334294937"/>
              </p:ext>
            </p:extLst>
          </p:nvPr>
        </p:nvGraphicFramePr>
        <p:xfrm>
          <a:off x="1826683" y="646113"/>
          <a:ext cx="7237413" cy="1174750"/>
        </p:xfrm>
        <a:graphic>
          <a:graphicData uri="http://schemas.openxmlformats.org/presentationml/2006/ole">
            <mc:AlternateContent xmlns:mc="http://schemas.openxmlformats.org/markup-compatibility/2006">
              <mc:Choice xmlns:v="urn:schemas-microsoft-com:vml" Requires="v">
                <p:oleObj spid="_x0000_s328770" name="Equation" r:id="rId4" imgW="2743200" imgH="444500" progId="Equation.DSMT4">
                  <p:embed/>
                </p:oleObj>
              </mc:Choice>
              <mc:Fallback>
                <p:oleObj name="Equation" r:id="rId4" imgW="2743200" imgH="444500" progId="Equation.DSMT4">
                  <p:embed/>
                  <p:pic>
                    <p:nvPicPr>
                      <p:cNvPr id="0" name=""/>
                      <p:cNvPicPr>
                        <a:picLocks noChangeAspect="1" noChangeArrowheads="1"/>
                      </p:cNvPicPr>
                      <p:nvPr/>
                    </p:nvPicPr>
                    <p:blipFill>
                      <a:blip r:embed="rId5"/>
                      <a:srcRect/>
                      <a:stretch>
                        <a:fillRect/>
                      </a:stretch>
                    </p:blipFill>
                    <p:spPr bwMode="auto">
                      <a:xfrm>
                        <a:off x="1826683" y="646113"/>
                        <a:ext cx="7237413" cy="1174750"/>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31229091"/>
              </p:ext>
            </p:extLst>
          </p:nvPr>
        </p:nvGraphicFramePr>
        <p:xfrm>
          <a:off x="1960563" y="3013075"/>
          <a:ext cx="7035800" cy="603250"/>
        </p:xfrm>
        <a:graphic>
          <a:graphicData uri="http://schemas.openxmlformats.org/presentationml/2006/ole">
            <mc:AlternateContent xmlns:mc="http://schemas.openxmlformats.org/markup-compatibility/2006">
              <mc:Choice xmlns:v="urn:schemas-microsoft-com:vml" Requires="v">
                <p:oleObj spid="_x0000_s328771" name="Equation" r:id="rId6" imgW="2667000" imgH="228600" progId="Equation.DSMT4">
                  <p:embed/>
                </p:oleObj>
              </mc:Choice>
              <mc:Fallback>
                <p:oleObj name="Equation" r:id="rId6" imgW="2667000" imgH="228600" progId="Equation.DSMT4">
                  <p:embed/>
                  <p:pic>
                    <p:nvPicPr>
                      <p:cNvPr id="0" name=""/>
                      <p:cNvPicPr>
                        <a:picLocks noChangeAspect="1" noChangeArrowheads="1"/>
                      </p:cNvPicPr>
                      <p:nvPr/>
                    </p:nvPicPr>
                    <p:blipFill>
                      <a:blip r:embed="rId7"/>
                      <a:srcRect/>
                      <a:stretch>
                        <a:fillRect/>
                      </a:stretch>
                    </p:blipFill>
                    <p:spPr bwMode="auto">
                      <a:xfrm>
                        <a:off x="1960563" y="3013075"/>
                        <a:ext cx="7035800" cy="603250"/>
                      </a:xfrm>
                      <a:prstGeom prst="rect">
                        <a:avLst/>
                      </a:prstGeom>
                      <a:noFill/>
                      <a:extLst/>
                    </p:spPr>
                  </p:pic>
                </p:oleObj>
              </mc:Fallback>
            </mc:AlternateContent>
          </a:graphicData>
        </a:graphic>
      </p:graphicFrame>
      <p:sp>
        <p:nvSpPr>
          <p:cNvPr id="9" name="TextBox 8"/>
          <p:cNvSpPr txBox="1"/>
          <p:nvPr/>
        </p:nvSpPr>
        <p:spPr>
          <a:xfrm>
            <a:off x="778933" y="2032000"/>
            <a:ext cx="4007227" cy="584776"/>
          </a:xfrm>
          <a:prstGeom prst="rect">
            <a:avLst/>
          </a:prstGeom>
          <a:noFill/>
        </p:spPr>
        <p:txBody>
          <a:bodyPr wrap="none" rtlCol="0">
            <a:spAutoFit/>
          </a:bodyPr>
          <a:lstStyle/>
          <a:p>
            <a:r>
              <a:rPr lang="en-US" sz="3200" dirty="0"/>
              <a:t>Choose a linear model:</a:t>
            </a:r>
          </a:p>
        </p:txBody>
      </p:sp>
    </p:spTree>
    <p:extLst>
      <p:ext uri="{BB962C8B-B14F-4D97-AF65-F5344CB8AC3E}">
        <p14:creationId xmlns:p14="http://schemas.microsoft.com/office/powerpoint/2010/main" val="808333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738891778"/>
              </p:ext>
            </p:extLst>
          </p:nvPr>
        </p:nvGraphicFramePr>
        <p:xfrm>
          <a:off x="1826683" y="646113"/>
          <a:ext cx="7237413" cy="1174750"/>
        </p:xfrm>
        <a:graphic>
          <a:graphicData uri="http://schemas.openxmlformats.org/presentationml/2006/ole">
            <mc:AlternateContent xmlns:mc="http://schemas.openxmlformats.org/markup-compatibility/2006">
              <mc:Choice xmlns:v="urn:schemas-microsoft-com:vml" Requires="v">
                <p:oleObj spid="_x0000_s330850" name="Equation" r:id="rId4" imgW="2743200" imgH="444500" progId="Equation.DSMT4">
                  <p:embed/>
                </p:oleObj>
              </mc:Choice>
              <mc:Fallback>
                <p:oleObj name="Equation" r:id="rId4" imgW="2743200" imgH="444500" progId="Equation.DSMT4">
                  <p:embed/>
                  <p:pic>
                    <p:nvPicPr>
                      <p:cNvPr id="0" name=""/>
                      <p:cNvPicPr>
                        <a:picLocks noChangeAspect="1" noChangeArrowheads="1"/>
                      </p:cNvPicPr>
                      <p:nvPr/>
                    </p:nvPicPr>
                    <p:blipFill>
                      <a:blip r:embed="rId5"/>
                      <a:srcRect/>
                      <a:stretch>
                        <a:fillRect/>
                      </a:stretch>
                    </p:blipFill>
                    <p:spPr bwMode="auto">
                      <a:xfrm>
                        <a:off x="1826683" y="646113"/>
                        <a:ext cx="7237413" cy="1174750"/>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53519383"/>
              </p:ext>
            </p:extLst>
          </p:nvPr>
        </p:nvGraphicFramePr>
        <p:xfrm>
          <a:off x="1960563" y="3013075"/>
          <a:ext cx="7035800" cy="603250"/>
        </p:xfrm>
        <a:graphic>
          <a:graphicData uri="http://schemas.openxmlformats.org/presentationml/2006/ole">
            <mc:AlternateContent xmlns:mc="http://schemas.openxmlformats.org/markup-compatibility/2006">
              <mc:Choice xmlns:v="urn:schemas-microsoft-com:vml" Requires="v">
                <p:oleObj spid="_x0000_s330851" name="Equation" r:id="rId6" imgW="2667000" imgH="228600" progId="Equation.DSMT4">
                  <p:embed/>
                </p:oleObj>
              </mc:Choice>
              <mc:Fallback>
                <p:oleObj name="Equation" r:id="rId6" imgW="2667000" imgH="228600" progId="Equation.DSMT4">
                  <p:embed/>
                  <p:pic>
                    <p:nvPicPr>
                      <p:cNvPr id="0" name=""/>
                      <p:cNvPicPr>
                        <a:picLocks noChangeAspect="1" noChangeArrowheads="1"/>
                      </p:cNvPicPr>
                      <p:nvPr/>
                    </p:nvPicPr>
                    <p:blipFill>
                      <a:blip r:embed="rId7"/>
                      <a:srcRect/>
                      <a:stretch>
                        <a:fillRect/>
                      </a:stretch>
                    </p:blipFill>
                    <p:spPr bwMode="auto">
                      <a:xfrm>
                        <a:off x="1960563" y="3013075"/>
                        <a:ext cx="7035800" cy="6032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13601663"/>
              </p:ext>
            </p:extLst>
          </p:nvPr>
        </p:nvGraphicFramePr>
        <p:xfrm>
          <a:off x="2947988" y="4417484"/>
          <a:ext cx="5260975" cy="671513"/>
        </p:xfrm>
        <a:graphic>
          <a:graphicData uri="http://schemas.openxmlformats.org/presentationml/2006/ole">
            <mc:AlternateContent xmlns:mc="http://schemas.openxmlformats.org/markup-compatibility/2006">
              <mc:Choice xmlns:v="urn:schemas-microsoft-com:vml" Requires="v">
                <p:oleObj spid="_x0000_s330852" name="Equation" r:id="rId8" imgW="1993900" imgH="254000" progId="Equation.DSMT4">
                  <p:embed/>
                </p:oleObj>
              </mc:Choice>
              <mc:Fallback>
                <p:oleObj name="Equation" r:id="rId8" imgW="1993900" imgH="254000" progId="Equation.DSMT4">
                  <p:embed/>
                  <p:pic>
                    <p:nvPicPr>
                      <p:cNvPr id="0" name=""/>
                      <p:cNvPicPr>
                        <a:picLocks noChangeAspect="1" noChangeArrowheads="1"/>
                      </p:cNvPicPr>
                      <p:nvPr/>
                    </p:nvPicPr>
                    <p:blipFill>
                      <a:blip r:embed="rId9"/>
                      <a:srcRect/>
                      <a:stretch>
                        <a:fillRect/>
                      </a:stretch>
                    </p:blipFill>
                    <p:spPr bwMode="auto">
                      <a:xfrm>
                        <a:off x="2947988" y="4417484"/>
                        <a:ext cx="5260975" cy="671513"/>
                      </a:xfrm>
                      <a:prstGeom prst="rect">
                        <a:avLst/>
                      </a:prstGeom>
                      <a:noFill/>
                      <a:extLst/>
                    </p:spPr>
                  </p:pic>
                </p:oleObj>
              </mc:Fallback>
            </mc:AlternateContent>
          </a:graphicData>
        </a:graphic>
      </p:graphicFrame>
      <p:sp>
        <p:nvSpPr>
          <p:cNvPr id="9" name="TextBox 8"/>
          <p:cNvSpPr txBox="1"/>
          <p:nvPr/>
        </p:nvSpPr>
        <p:spPr>
          <a:xfrm>
            <a:off x="778933" y="2032000"/>
            <a:ext cx="4007227" cy="584776"/>
          </a:xfrm>
          <a:prstGeom prst="rect">
            <a:avLst/>
          </a:prstGeom>
          <a:noFill/>
        </p:spPr>
        <p:txBody>
          <a:bodyPr wrap="none" rtlCol="0">
            <a:spAutoFit/>
          </a:bodyPr>
          <a:lstStyle/>
          <a:p>
            <a:r>
              <a:rPr lang="en-US" sz="3200" dirty="0"/>
              <a:t>Choose a linear model:</a:t>
            </a:r>
          </a:p>
        </p:txBody>
      </p:sp>
      <p:sp>
        <p:nvSpPr>
          <p:cNvPr id="10" name="TextBox 9"/>
          <p:cNvSpPr txBox="1"/>
          <p:nvPr/>
        </p:nvSpPr>
        <p:spPr>
          <a:xfrm>
            <a:off x="762000" y="3759200"/>
            <a:ext cx="2453917" cy="584776"/>
          </a:xfrm>
          <a:prstGeom prst="rect">
            <a:avLst/>
          </a:prstGeom>
          <a:noFill/>
        </p:spPr>
        <p:txBody>
          <a:bodyPr wrap="none" rtlCol="0">
            <a:spAutoFit/>
          </a:bodyPr>
          <a:lstStyle/>
          <a:p>
            <a:r>
              <a:rPr lang="en-US" sz="3200" dirty="0"/>
              <a:t>To regularize:</a:t>
            </a:r>
          </a:p>
        </p:txBody>
      </p:sp>
    </p:spTree>
    <p:extLst>
      <p:ext uri="{BB962C8B-B14F-4D97-AF65-F5344CB8AC3E}">
        <p14:creationId xmlns:p14="http://schemas.microsoft.com/office/powerpoint/2010/main" val="1322384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660274334"/>
              </p:ext>
            </p:extLst>
          </p:nvPr>
        </p:nvGraphicFramePr>
        <p:xfrm>
          <a:off x="1826683" y="646113"/>
          <a:ext cx="7237413" cy="1174750"/>
        </p:xfrm>
        <a:graphic>
          <a:graphicData uri="http://schemas.openxmlformats.org/presentationml/2006/ole">
            <mc:AlternateContent xmlns:mc="http://schemas.openxmlformats.org/markup-compatibility/2006">
              <mc:Choice xmlns:v="urn:schemas-microsoft-com:vml" Requires="v">
                <p:oleObj spid="_x0000_s309422" name="Equation" r:id="rId4" imgW="2743200" imgH="444500" progId="Equation.DSMT4">
                  <p:embed/>
                </p:oleObj>
              </mc:Choice>
              <mc:Fallback>
                <p:oleObj name="Equation" r:id="rId4" imgW="2743200" imgH="444500" progId="Equation.DSMT4">
                  <p:embed/>
                  <p:pic>
                    <p:nvPicPr>
                      <p:cNvPr id="0" name=""/>
                      <p:cNvPicPr>
                        <a:picLocks noChangeAspect="1" noChangeArrowheads="1"/>
                      </p:cNvPicPr>
                      <p:nvPr/>
                    </p:nvPicPr>
                    <p:blipFill>
                      <a:blip r:embed="rId5"/>
                      <a:srcRect/>
                      <a:stretch>
                        <a:fillRect/>
                      </a:stretch>
                    </p:blipFill>
                    <p:spPr bwMode="auto">
                      <a:xfrm>
                        <a:off x="1826683" y="646113"/>
                        <a:ext cx="7237413" cy="11747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6439117"/>
              </p:ext>
            </p:extLst>
          </p:nvPr>
        </p:nvGraphicFramePr>
        <p:xfrm>
          <a:off x="2947988" y="4417484"/>
          <a:ext cx="5260975" cy="671513"/>
        </p:xfrm>
        <a:graphic>
          <a:graphicData uri="http://schemas.openxmlformats.org/presentationml/2006/ole">
            <mc:AlternateContent xmlns:mc="http://schemas.openxmlformats.org/markup-compatibility/2006">
              <mc:Choice xmlns:v="urn:schemas-microsoft-com:vml" Requires="v">
                <p:oleObj spid="_x0000_s309423" name="Equation" r:id="rId6" imgW="1993900" imgH="254000" progId="Equation.DSMT4">
                  <p:embed/>
                </p:oleObj>
              </mc:Choice>
              <mc:Fallback>
                <p:oleObj name="Equation" r:id="rId6" imgW="1993900" imgH="254000" progId="Equation.DSMT4">
                  <p:embed/>
                  <p:pic>
                    <p:nvPicPr>
                      <p:cNvPr id="0" name=""/>
                      <p:cNvPicPr>
                        <a:picLocks noChangeAspect="1" noChangeArrowheads="1"/>
                      </p:cNvPicPr>
                      <p:nvPr/>
                    </p:nvPicPr>
                    <p:blipFill>
                      <a:blip r:embed="rId7"/>
                      <a:srcRect/>
                      <a:stretch>
                        <a:fillRect/>
                      </a:stretch>
                    </p:blipFill>
                    <p:spPr bwMode="auto">
                      <a:xfrm>
                        <a:off x="2947988" y="4417484"/>
                        <a:ext cx="5260975" cy="671513"/>
                      </a:xfrm>
                      <a:prstGeom prst="rect">
                        <a:avLst/>
                      </a:prstGeom>
                      <a:noFill/>
                      <a:extLst/>
                    </p:spPr>
                  </p:pic>
                </p:oleObj>
              </mc:Fallback>
            </mc:AlternateContent>
          </a:graphicData>
        </a:graphic>
      </p:graphicFrame>
      <p:sp>
        <p:nvSpPr>
          <p:cNvPr id="9" name="TextBox 8"/>
          <p:cNvSpPr txBox="1"/>
          <p:nvPr/>
        </p:nvSpPr>
        <p:spPr>
          <a:xfrm>
            <a:off x="778933" y="2032000"/>
            <a:ext cx="4007227" cy="584776"/>
          </a:xfrm>
          <a:prstGeom prst="rect">
            <a:avLst/>
          </a:prstGeom>
          <a:noFill/>
        </p:spPr>
        <p:txBody>
          <a:bodyPr wrap="none" rtlCol="0">
            <a:spAutoFit/>
          </a:bodyPr>
          <a:lstStyle/>
          <a:p>
            <a:r>
              <a:rPr lang="en-US" sz="3200" dirty="0"/>
              <a:t>Choose a linear model:</a:t>
            </a:r>
          </a:p>
        </p:txBody>
      </p:sp>
      <p:sp>
        <p:nvSpPr>
          <p:cNvPr id="10" name="TextBox 9"/>
          <p:cNvSpPr txBox="1"/>
          <p:nvPr/>
        </p:nvSpPr>
        <p:spPr>
          <a:xfrm>
            <a:off x="762000" y="3759200"/>
            <a:ext cx="2453917" cy="584776"/>
          </a:xfrm>
          <a:prstGeom prst="rect">
            <a:avLst/>
          </a:prstGeom>
          <a:noFill/>
        </p:spPr>
        <p:txBody>
          <a:bodyPr wrap="none" rtlCol="0">
            <a:spAutoFit/>
          </a:bodyPr>
          <a:lstStyle/>
          <a:p>
            <a:r>
              <a:rPr lang="en-US" sz="3200" dirty="0"/>
              <a:t>To regularize:</a:t>
            </a:r>
          </a:p>
        </p:txBody>
      </p:sp>
      <p:graphicFrame>
        <p:nvGraphicFramePr>
          <p:cNvPr id="8" name="Object 7"/>
          <p:cNvGraphicFramePr>
            <a:graphicFrameLocks noChangeAspect="1"/>
          </p:cNvGraphicFramePr>
          <p:nvPr>
            <p:extLst>
              <p:ext uri="{D42A27DB-BD31-4B8C-83A1-F6EECF244321}">
                <p14:modId xmlns:p14="http://schemas.microsoft.com/office/powerpoint/2010/main" val="1433258087"/>
              </p:ext>
            </p:extLst>
          </p:nvPr>
        </p:nvGraphicFramePr>
        <p:xfrm>
          <a:off x="776808" y="5061478"/>
          <a:ext cx="10588625" cy="738187"/>
        </p:xfrm>
        <a:graphic>
          <a:graphicData uri="http://schemas.openxmlformats.org/presentationml/2006/ole">
            <mc:AlternateContent xmlns:mc="http://schemas.openxmlformats.org/markup-compatibility/2006">
              <mc:Choice xmlns:v="urn:schemas-microsoft-com:vml" Requires="v">
                <p:oleObj spid="_x0000_s309424" name="Equation" r:id="rId8" imgW="4013200" imgH="279400" progId="Equation.DSMT4">
                  <p:embed/>
                </p:oleObj>
              </mc:Choice>
              <mc:Fallback>
                <p:oleObj name="Equation" r:id="rId8" imgW="4013200" imgH="279400" progId="Equation.DSMT4">
                  <p:embed/>
                  <p:pic>
                    <p:nvPicPr>
                      <p:cNvPr id="0" name=""/>
                      <p:cNvPicPr>
                        <a:picLocks noChangeAspect="1" noChangeArrowheads="1"/>
                      </p:cNvPicPr>
                      <p:nvPr/>
                    </p:nvPicPr>
                    <p:blipFill>
                      <a:blip r:embed="rId9"/>
                      <a:srcRect/>
                      <a:stretch>
                        <a:fillRect/>
                      </a:stretch>
                    </p:blipFill>
                    <p:spPr bwMode="auto">
                      <a:xfrm>
                        <a:off x="776808" y="5061478"/>
                        <a:ext cx="10588625" cy="738187"/>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130926199"/>
              </p:ext>
            </p:extLst>
          </p:nvPr>
        </p:nvGraphicFramePr>
        <p:xfrm>
          <a:off x="1960563" y="3013075"/>
          <a:ext cx="7035800" cy="603250"/>
        </p:xfrm>
        <a:graphic>
          <a:graphicData uri="http://schemas.openxmlformats.org/presentationml/2006/ole">
            <mc:AlternateContent xmlns:mc="http://schemas.openxmlformats.org/markup-compatibility/2006">
              <mc:Choice xmlns:v="urn:schemas-microsoft-com:vml" Requires="v">
                <p:oleObj spid="_x0000_s309425" name="Equation" r:id="rId10" imgW="2667000" imgH="228600" progId="Equation.DSMT4">
                  <p:embed/>
                </p:oleObj>
              </mc:Choice>
              <mc:Fallback>
                <p:oleObj name="Equation" r:id="rId10" imgW="2667000" imgH="228600" progId="Equation.DSMT4">
                  <p:embed/>
                  <p:pic>
                    <p:nvPicPr>
                      <p:cNvPr id="0" name=""/>
                      <p:cNvPicPr>
                        <a:picLocks noChangeAspect="1" noChangeArrowheads="1"/>
                      </p:cNvPicPr>
                      <p:nvPr/>
                    </p:nvPicPr>
                    <p:blipFill>
                      <a:blip r:embed="rId11"/>
                      <a:srcRect/>
                      <a:stretch>
                        <a:fillRect/>
                      </a:stretch>
                    </p:blipFill>
                    <p:spPr bwMode="auto">
                      <a:xfrm>
                        <a:off x="1960563" y="3013075"/>
                        <a:ext cx="7035800" cy="603250"/>
                      </a:xfrm>
                      <a:prstGeom prst="rect">
                        <a:avLst/>
                      </a:prstGeom>
                      <a:noFill/>
                      <a:extLst/>
                    </p:spPr>
                  </p:pic>
                </p:oleObj>
              </mc:Fallback>
            </mc:AlternateContent>
          </a:graphicData>
        </a:graphic>
      </p:graphicFrame>
    </p:spTree>
    <p:extLst>
      <p:ext uri="{BB962C8B-B14F-4D97-AF65-F5344CB8AC3E}">
        <p14:creationId xmlns:p14="http://schemas.microsoft.com/office/powerpoint/2010/main" val="3536172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4190079773"/>
              </p:ext>
            </p:extLst>
          </p:nvPr>
        </p:nvGraphicFramePr>
        <p:xfrm>
          <a:off x="1826683" y="646113"/>
          <a:ext cx="7237413" cy="1174750"/>
        </p:xfrm>
        <a:graphic>
          <a:graphicData uri="http://schemas.openxmlformats.org/presentationml/2006/ole">
            <mc:AlternateContent xmlns:mc="http://schemas.openxmlformats.org/markup-compatibility/2006">
              <mc:Choice xmlns:v="urn:schemas-microsoft-com:vml" Requires="v">
                <p:oleObj spid="_x0000_s310479" name="Equation" r:id="rId4" imgW="2743200" imgH="444500" progId="Equation.DSMT4">
                  <p:embed/>
                </p:oleObj>
              </mc:Choice>
              <mc:Fallback>
                <p:oleObj name="Equation" r:id="rId4" imgW="2743200" imgH="444500" progId="Equation.DSMT4">
                  <p:embed/>
                  <p:pic>
                    <p:nvPicPr>
                      <p:cNvPr id="0" name=""/>
                      <p:cNvPicPr>
                        <a:picLocks noChangeAspect="1" noChangeArrowheads="1"/>
                      </p:cNvPicPr>
                      <p:nvPr/>
                    </p:nvPicPr>
                    <p:blipFill>
                      <a:blip r:embed="rId5"/>
                      <a:srcRect/>
                      <a:stretch>
                        <a:fillRect/>
                      </a:stretch>
                    </p:blipFill>
                    <p:spPr bwMode="auto">
                      <a:xfrm>
                        <a:off x="1826683" y="646113"/>
                        <a:ext cx="7237413" cy="11747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18804245"/>
              </p:ext>
            </p:extLst>
          </p:nvPr>
        </p:nvGraphicFramePr>
        <p:xfrm>
          <a:off x="2947988" y="4417484"/>
          <a:ext cx="5260975" cy="671513"/>
        </p:xfrm>
        <a:graphic>
          <a:graphicData uri="http://schemas.openxmlformats.org/presentationml/2006/ole">
            <mc:AlternateContent xmlns:mc="http://schemas.openxmlformats.org/markup-compatibility/2006">
              <mc:Choice xmlns:v="urn:schemas-microsoft-com:vml" Requires="v">
                <p:oleObj spid="_x0000_s310480" name="Equation" r:id="rId6" imgW="1993900" imgH="254000" progId="Equation.DSMT4">
                  <p:embed/>
                </p:oleObj>
              </mc:Choice>
              <mc:Fallback>
                <p:oleObj name="Equation" r:id="rId6" imgW="1993900" imgH="254000" progId="Equation.DSMT4">
                  <p:embed/>
                  <p:pic>
                    <p:nvPicPr>
                      <p:cNvPr id="0" name=""/>
                      <p:cNvPicPr>
                        <a:picLocks noChangeAspect="1" noChangeArrowheads="1"/>
                      </p:cNvPicPr>
                      <p:nvPr/>
                    </p:nvPicPr>
                    <p:blipFill>
                      <a:blip r:embed="rId7"/>
                      <a:srcRect/>
                      <a:stretch>
                        <a:fillRect/>
                      </a:stretch>
                    </p:blipFill>
                    <p:spPr bwMode="auto">
                      <a:xfrm>
                        <a:off x="2947988" y="4417484"/>
                        <a:ext cx="5260975" cy="671513"/>
                      </a:xfrm>
                      <a:prstGeom prst="rect">
                        <a:avLst/>
                      </a:prstGeom>
                      <a:noFill/>
                      <a:extLst/>
                    </p:spPr>
                  </p:pic>
                </p:oleObj>
              </mc:Fallback>
            </mc:AlternateContent>
          </a:graphicData>
        </a:graphic>
      </p:graphicFrame>
      <p:sp>
        <p:nvSpPr>
          <p:cNvPr id="9" name="TextBox 8"/>
          <p:cNvSpPr txBox="1"/>
          <p:nvPr/>
        </p:nvSpPr>
        <p:spPr>
          <a:xfrm>
            <a:off x="778933" y="2032000"/>
            <a:ext cx="4007227" cy="584776"/>
          </a:xfrm>
          <a:prstGeom prst="rect">
            <a:avLst/>
          </a:prstGeom>
          <a:noFill/>
        </p:spPr>
        <p:txBody>
          <a:bodyPr wrap="none" rtlCol="0">
            <a:spAutoFit/>
          </a:bodyPr>
          <a:lstStyle/>
          <a:p>
            <a:r>
              <a:rPr lang="en-US" sz="3200" dirty="0"/>
              <a:t>Choose a linear model:</a:t>
            </a:r>
          </a:p>
        </p:txBody>
      </p:sp>
      <p:sp>
        <p:nvSpPr>
          <p:cNvPr id="10" name="TextBox 9"/>
          <p:cNvSpPr txBox="1"/>
          <p:nvPr/>
        </p:nvSpPr>
        <p:spPr>
          <a:xfrm>
            <a:off x="762000" y="3759200"/>
            <a:ext cx="2453917" cy="584776"/>
          </a:xfrm>
          <a:prstGeom prst="rect">
            <a:avLst/>
          </a:prstGeom>
          <a:noFill/>
        </p:spPr>
        <p:txBody>
          <a:bodyPr wrap="none" rtlCol="0">
            <a:spAutoFit/>
          </a:bodyPr>
          <a:lstStyle/>
          <a:p>
            <a:r>
              <a:rPr lang="en-US" sz="3200" dirty="0"/>
              <a:t>To regularize:</a:t>
            </a:r>
          </a:p>
        </p:txBody>
      </p:sp>
      <p:graphicFrame>
        <p:nvGraphicFramePr>
          <p:cNvPr id="8" name="Object 7"/>
          <p:cNvGraphicFramePr>
            <a:graphicFrameLocks noChangeAspect="1"/>
          </p:cNvGraphicFramePr>
          <p:nvPr>
            <p:extLst>
              <p:ext uri="{D42A27DB-BD31-4B8C-83A1-F6EECF244321}">
                <p14:modId xmlns:p14="http://schemas.microsoft.com/office/powerpoint/2010/main" val="2041735887"/>
              </p:ext>
            </p:extLst>
          </p:nvPr>
        </p:nvGraphicFramePr>
        <p:xfrm>
          <a:off x="776808" y="5061478"/>
          <a:ext cx="10588625" cy="738187"/>
        </p:xfrm>
        <a:graphic>
          <a:graphicData uri="http://schemas.openxmlformats.org/presentationml/2006/ole">
            <mc:AlternateContent xmlns:mc="http://schemas.openxmlformats.org/markup-compatibility/2006">
              <mc:Choice xmlns:v="urn:schemas-microsoft-com:vml" Requires="v">
                <p:oleObj spid="_x0000_s310481" name="Equation" r:id="rId8" imgW="4013200" imgH="279400" progId="Equation.DSMT4">
                  <p:embed/>
                </p:oleObj>
              </mc:Choice>
              <mc:Fallback>
                <p:oleObj name="Equation" r:id="rId8" imgW="4013200" imgH="279400" progId="Equation.DSMT4">
                  <p:embed/>
                  <p:pic>
                    <p:nvPicPr>
                      <p:cNvPr id="0" name=""/>
                      <p:cNvPicPr>
                        <a:picLocks noChangeAspect="1" noChangeArrowheads="1"/>
                      </p:cNvPicPr>
                      <p:nvPr/>
                    </p:nvPicPr>
                    <p:blipFill>
                      <a:blip r:embed="rId9"/>
                      <a:srcRect/>
                      <a:stretch>
                        <a:fillRect/>
                      </a:stretch>
                    </p:blipFill>
                    <p:spPr bwMode="auto">
                      <a:xfrm>
                        <a:off x="776808" y="5061478"/>
                        <a:ext cx="10588625" cy="738187"/>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924494880"/>
              </p:ext>
            </p:extLst>
          </p:nvPr>
        </p:nvGraphicFramePr>
        <p:xfrm>
          <a:off x="711199" y="5840408"/>
          <a:ext cx="10856913" cy="773112"/>
        </p:xfrm>
        <a:graphic>
          <a:graphicData uri="http://schemas.openxmlformats.org/presentationml/2006/ole">
            <mc:AlternateContent xmlns:mc="http://schemas.openxmlformats.org/markup-compatibility/2006">
              <mc:Choice xmlns:v="urn:schemas-microsoft-com:vml" Requires="v">
                <p:oleObj spid="_x0000_s310482" name="Equation" r:id="rId10" imgW="4114800" imgH="292100" progId="Equation.DSMT4">
                  <p:embed/>
                </p:oleObj>
              </mc:Choice>
              <mc:Fallback>
                <p:oleObj name="Equation" r:id="rId10" imgW="4114800" imgH="292100" progId="Equation.DSMT4">
                  <p:embed/>
                  <p:pic>
                    <p:nvPicPr>
                      <p:cNvPr id="0" name=""/>
                      <p:cNvPicPr>
                        <a:picLocks noChangeAspect="1" noChangeArrowheads="1"/>
                      </p:cNvPicPr>
                      <p:nvPr/>
                    </p:nvPicPr>
                    <p:blipFill>
                      <a:blip r:embed="rId11"/>
                      <a:srcRect/>
                      <a:stretch>
                        <a:fillRect/>
                      </a:stretch>
                    </p:blipFill>
                    <p:spPr bwMode="auto">
                      <a:xfrm>
                        <a:off x="711199" y="5840408"/>
                        <a:ext cx="10856913" cy="773112"/>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130926199"/>
              </p:ext>
            </p:extLst>
          </p:nvPr>
        </p:nvGraphicFramePr>
        <p:xfrm>
          <a:off x="1960563" y="3013075"/>
          <a:ext cx="7035800" cy="603250"/>
        </p:xfrm>
        <a:graphic>
          <a:graphicData uri="http://schemas.openxmlformats.org/presentationml/2006/ole">
            <mc:AlternateContent xmlns:mc="http://schemas.openxmlformats.org/markup-compatibility/2006">
              <mc:Choice xmlns:v="urn:schemas-microsoft-com:vml" Requires="v">
                <p:oleObj spid="_x0000_s310483" name="Equation" r:id="rId12" imgW="2667000" imgH="228600" progId="Equation.DSMT4">
                  <p:embed/>
                </p:oleObj>
              </mc:Choice>
              <mc:Fallback>
                <p:oleObj name="Equation" r:id="rId12" imgW="2667000" imgH="228600" progId="Equation.DSMT4">
                  <p:embed/>
                  <p:pic>
                    <p:nvPicPr>
                      <p:cNvPr id="0" name=""/>
                      <p:cNvPicPr>
                        <a:picLocks noChangeAspect="1" noChangeArrowheads="1"/>
                      </p:cNvPicPr>
                      <p:nvPr/>
                    </p:nvPicPr>
                    <p:blipFill>
                      <a:blip r:embed="rId13"/>
                      <a:srcRect/>
                      <a:stretch>
                        <a:fillRect/>
                      </a:stretch>
                    </p:blipFill>
                    <p:spPr bwMode="auto">
                      <a:xfrm>
                        <a:off x="1960563" y="3013075"/>
                        <a:ext cx="7035800" cy="603250"/>
                      </a:xfrm>
                      <a:prstGeom prst="rect">
                        <a:avLst/>
                      </a:prstGeom>
                      <a:noFill/>
                      <a:extLst/>
                    </p:spPr>
                  </p:pic>
                </p:oleObj>
              </mc:Fallback>
            </mc:AlternateContent>
          </a:graphicData>
        </a:graphic>
      </p:graphicFrame>
    </p:spTree>
    <p:extLst>
      <p:ext uri="{BB962C8B-B14F-4D97-AF65-F5344CB8AC3E}">
        <p14:creationId xmlns:p14="http://schemas.microsoft.com/office/powerpoint/2010/main" val="24560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62480" y="1663073"/>
            <a:ext cx="11525250" cy="4375681"/>
          </a:xfrm>
        </p:spPr>
        <p:txBody>
          <a:bodyPr>
            <a:normAutofit/>
          </a:bodyPr>
          <a:lstStyle/>
          <a:p>
            <a:r>
              <a:rPr lang="en-GB" dirty="0"/>
              <a:t>Curse of dimensionality’ and feature selection: review of learning theory </a:t>
            </a:r>
          </a:p>
          <a:p>
            <a:r>
              <a:rPr lang="en-GB" dirty="0"/>
              <a:t>Greedy Backward Selection</a:t>
            </a:r>
          </a:p>
          <a:p>
            <a:r>
              <a:rPr lang="en-GB" dirty="0"/>
              <a:t>Greedy Forward Selection</a:t>
            </a:r>
          </a:p>
          <a:p>
            <a:r>
              <a:rPr lang="en-GB" dirty="0"/>
              <a:t>Adjusted R^2</a:t>
            </a:r>
          </a:p>
          <a:p>
            <a:r>
              <a:rPr lang="en-GB" dirty="0"/>
              <a:t>Case Study: Feature Selection</a:t>
            </a:r>
          </a:p>
          <a:p>
            <a:endParaRPr lang="en-GB" dirty="0"/>
          </a:p>
        </p:txBody>
      </p:sp>
      <p:sp>
        <p:nvSpPr>
          <p:cNvPr id="2" name="Title 1"/>
          <p:cNvSpPr>
            <a:spLocks noGrp="1"/>
          </p:cNvSpPr>
          <p:nvPr>
            <p:ph type="title"/>
          </p:nvPr>
        </p:nvSpPr>
        <p:spPr>
          <a:xfrm>
            <a:off x="379514" y="148348"/>
            <a:ext cx="11524432" cy="1063487"/>
          </a:xfrm>
        </p:spPr>
        <p:txBody>
          <a:bodyPr/>
          <a:lstStyle/>
          <a:p>
            <a:r>
              <a:rPr lang="en-US" dirty="0"/>
              <a:t>Feature Selection</a:t>
            </a:r>
          </a:p>
        </p:txBody>
      </p:sp>
    </p:spTree>
    <p:extLst>
      <p:ext uri="{BB962C8B-B14F-4D97-AF65-F5344CB8AC3E}">
        <p14:creationId xmlns:p14="http://schemas.microsoft.com/office/powerpoint/2010/main" val="191774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658012942"/>
              </p:ext>
            </p:extLst>
          </p:nvPr>
        </p:nvGraphicFramePr>
        <p:xfrm>
          <a:off x="1843088" y="646113"/>
          <a:ext cx="7204075" cy="1174750"/>
        </p:xfrm>
        <a:graphic>
          <a:graphicData uri="http://schemas.openxmlformats.org/presentationml/2006/ole">
            <mc:AlternateContent xmlns:mc="http://schemas.openxmlformats.org/markup-compatibility/2006">
              <mc:Choice xmlns:v="urn:schemas-microsoft-com:vml" Requires="v">
                <p:oleObj spid="_x0000_s311503" name="Equation" r:id="rId4" imgW="2730500" imgH="444500" progId="Equation.DSMT4">
                  <p:embed/>
                </p:oleObj>
              </mc:Choice>
              <mc:Fallback>
                <p:oleObj name="Equation" r:id="rId4" imgW="2730500" imgH="444500" progId="Equation.DSMT4">
                  <p:embed/>
                  <p:pic>
                    <p:nvPicPr>
                      <p:cNvPr id="0" name=""/>
                      <p:cNvPicPr>
                        <a:picLocks noChangeAspect="1" noChangeArrowheads="1"/>
                      </p:cNvPicPr>
                      <p:nvPr/>
                    </p:nvPicPr>
                    <p:blipFill>
                      <a:blip r:embed="rId5"/>
                      <a:srcRect/>
                      <a:stretch>
                        <a:fillRect/>
                      </a:stretch>
                    </p:blipFill>
                    <p:spPr bwMode="auto">
                      <a:xfrm>
                        <a:off x="1843088" y="646113"/>
                        <a:ext cx="7204075" cy="1174750"/>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70820918"/>
              </p:ext>
            </p:extLst>
          </p:nvPr>
        </p:nvGraphicFramePr>
        <p:xfrm>
          <a:off x="4117975" y="3046413"/>
          <a:ext cx="2714625" cy="536575"/>
        </p:xfrm>
        <a:graphic>
          <a:graphicData uri="http://schemas.openxmlformats.org/presentationml/2006/ole">
            <mc:AlternateContent xmlns:mc="http://schemas.openxmlformats.org/markup-compatibility/2006">
              <mc:Choice xmlns:v="urn:schemas-microsoft-com:vml" Requires="v">
                <p:oleObj spid="_x0000_s311504" name="Equation" r:id="rId6" imgW="1028700" imgH="203200" progId="Equation.DSMT4">
                  <p:embed/>
                </p:oleObj>
              </mc:Choice>
              <mc:Fallback>
                <p:oleObj name="Equation" r:id="rId6" imgW="1028700" imgH="203200" progId="Equation.DSMT4">
                  <p:embed/>
                  <p:pic>
                    <p:nvPicPr>
                      <p:cNvPr id="0" name=""/>
                      <p:cNvPicPr>
                        <a:picLocks noChangeAspect="1" noChangeArrowheads="1"/>
                      </p:cNvPicPr>
                      <p:nvPr/>
                    </p:nvPicPr>
                    <p:blipFill>
                      <a:blip r:embed="rId7"/>
                      <a:srcRect/>
                      <a:stretch>
                        <a:fillRect/>
                      </a:stretch>
                    </p:blipFill>
                    <p:spPr bwMode="auto">
                      <a:xfrm>
                        <a:off x="4117975" y="3046413"/>
                        <a:ext cx="2714625" cy="536575"/>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980103942"/>
              </p:ext>
            </p:extLst>
          </p:nvPr>
        </p:nvGraphicFramePr>
        <p:xfrm>
          <a:off x="4003675" y="4451350"/>
          <a:ext cx="3149600" cy="603250"/>
        </p:xfrm>
        <a:graphic>
          <a:graphicData uri="http://schemas.openxmlformats.org/presentationml/2006/ole">
            <mc:AlternateContent xmlns:mc="http://schemas.openxmlformats.org/markup-compatibility/2006">
              <mc:Choice xmlns:v="urn:schemas-microsoft-com:vml" Requires="v">
                <p:oleObj spid="_x0000_s311505" name="Equation" r:id="rId8" imgW="1193800" imgH="228600" progId="Equation.DSMT4">
                  <p:embed/>
                </p:oleObj>
              </mc:Choice>
              <mc:Fallback>
                <p:oleObj name="Equation" r:id="rId8" imgW="1193800" imgH="228600" progId="Equation.DSMT4">
                  <p:embed/>
                  <p:pic>
                    <p:nvPicPr>
                      <p:cNvPr id="0" name=""/>
                      <p:cNvPicPr>
                        <a:picLocks noChangeAspect="1" noChangeArrowheads="1"/>
                      </p:cNvPicPr>
                      <p:nvPr/>
                    </p:nvPicPr>
                    <p:blipFill>
                      <a:blip r:embed="rId9"/>
                      <a:srcRect/>
                      <a:stretch>
                        <a:fillRect/>
                      </a:stretch>
                    </p:blipFill>
                    <p:spPr bwMode="auto">
                      <a:xfrm>
                        <a:off x="4003675" y="4451350"/>
                        <a:ext cx="3149600" cy="603250"/>
                      </a:xfrm>
                      <a:prstGeom prst="rect">
                        <a:avLst/>
                      </a:prstGeom>
                      <a:noFill/>
                      <a:extLst/>
                    </p:spPr>
                  </p:pic>
                </p:oleObj>
              </mc:Fallback>
            </mc:AlternateContent>
          </a:graphicData>
        </a:graphic>
      </p:graphicFrame>
      <p:sp>
        <p:nvSpPr>
          <p:cNvPr id="9" name="TextBox 8"/>
          <p:cNvSpPr txBox="1"/>
          <p:nvPr/>
        </p:nvSpPr>
        <p:spPr>
          <a:xfrm>
            <a:off x="778933" y="2032000"/>
            <a:ext cx="4007227" cy="584776"/>
          </a:xfrm>
          <a:prstGeom prst="rect">
            <a:avLst/>
          </a:prstGeom>
          <a:noFill/>
        </p:spPr>
        <p:txBody>
          <a:bodyPr wrap="none" rtlCol="0">
            <a:spAutoFit/>
          </a:bodyPr>
          <a:lstStyle/>
          <a:p>
            <a:r>
              <a:rPr lang="en-US" sz="3200" dirty="0"/>
              <a:t>Choose a linear model:</a:t>
            </a:r>
          </a:p>
        </p:txBody>
      </p:sp>
      <p:sp>
        <p:nvSpPr>
          <p:cNvPr id="10" name="TextBox 9"/>
          <p:cNvSpPr txBox="1"/>
          <p:nvPr/>
        </p:nvSpPr>
        <p:spPr>
          <a:xfrm>
            <a:off x="762000" y="3759200"/>
            <a:ext cx="2453917" cy="584776"/>
          </a:xfrm>
          <a:prstGeom prst="rect">
            <a:avLst/>
          </a:prstGeom>
          <a:noFill/>
        </p:spPr>
        <p:txBody>
          <a:bodyPr wrap="none" rtlCol="0">
            <a:spAutoFit/>
          </a:bodyPr>
          <a:lstStyle/>
          <a:p>
            <a:r>
              <a:rPr lang="en-US" sz="3200" dirty="0"/>
              <a:t>To regularize:</a:t>
            </a:r>
          </a:p>
        </p:txBody>
      </p:sp>
      <p:graphicFrame>
        <p:nvGraphicFramePr>
          <p:cNvPr id="8" name="Object 7"/>
          <p:cNvGraphicFramePr>
            <a:graphicFrameLocks noChangeAspect="1"/>
          </p:cNvGraphicFramePr>
          <p:nvPr>
            <p:extLst>
              <p:ext uri="{D42A27DB-BD31-4B8C-83A1-F6EECF244321}">
                <p14:modId xmlns:p14="http://schemas.microsoft.com/office/powerpoint/2010/main" val="3226210890"/>
              </p:ext>
            </p:extLst>
          </p:nvPr>
        </p:nvGraphicFramePr>
        <p:xfrm>
          <a:off x="4176713" y="5127625"/>
          <a:ext cx="3786187" cy="604838"/>
        </p:xfrm>
        <a:graphic>
          <a:graphicData uri="http://schemas.openxmlformats.org/presentationml/2006/ole">
            <mc:AlternateContent xmlns:mc="http://schemas.openxmlformats.org/markup-compatibility/2006">
              <mc:Choice xmlns:v="urn:schemas-microsoft-com:vml" Requires="v">
                <p:oleObj spid="_x0000_s311506" name="Equation" r:id="rId10" imgW="1435100" imgH="228600" progId="Equation.DSMT4">
                  <p:embed/>
                </p:oleObj>
              </mc:Choice>
              <mc:Fallback>
                <p:oleObj name="Equation" r:id="rId10" imgW="1435100" imgH="228600" progId="Equation.DSMT4">
                  <p:embed/>
                  <p:pic>
                    <p:nvPicPr>
                      <p:cNvPr id="0" name=""/>
                      <p:cNvPicPr>
                        <a:picLocks noChangeAspect="1" noChangeArrowheads="1"/>
                      </p:cNvPicPr>
                      <p:nvPr/>
                    </p:nvPicPr>
                    <p:blipFill>
                      <a:blip r:embed="rId11"/>
                      <a:srcRect/>
                      <a:stretch>
                        <a:fillRect/>
                      </a:stretch>
                    </p:blipFill>
                    <p:spPr bwMode="auto">
                      <a:xfrm>
                        <a:off x="4176713" y="5127625"/>
                        <a:ext cx="3786187" cy="604838"/>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938673973"/>
              </p:ext>
            </p:extLst>
          </p:nvPr>
        </p:nvGraphicFramePr>
        <p:xfrm>
          <a:off x="4111625" y="5907088"/>
          <a:ext cx="4054475" cy="638175"/>
        </p:xfrm>
        <a:graphic>
          <a:graphicData uri="http://schemas.openxmlformats.org/presentationml/2006/ole">
            <mc:AlternateContent xmlns:mc="http://schemas.openxmlformats.org/markup-compatibility/2006">
              <mc:Choice xmlns:v="urn:schemas-microsoft-com:vml" Requires="v">
                <p:oleObj spid="_x0000_s311507" name="Equation" r:id="rId12" imgW="1536700" imgH="241300" progId="Equation.DSMT4">
                  <p:embed/>
                </p:oleObj>
              </mc:Choice>
              <mc:Fallback>
                <p:oleObj name="Equation" r:id="rId12" imgW="1536700" imgH="241300" progId="Equation.DSMT4">
                  <p:embed/>
                  <p:pic>
                    <p:nvPicPr>
                      <p:cNvPr id="0" name=""/>
                      <p:cNvPicPr>
                        <a:picLocks noChangeAspect="1" noChangeArrowheads="1"/>
                      </p:cNvPicPr>
                      <p:nvPr/>
                    </p:nvPicPr>
                    <p:blipFill>
                      <a:blip r:embed="rId13"/>
                      <a:srcRect/>
                      <a:stretch>
                        <a:fillRect/>
                      </a:stretch>
                    </p:blipFill>
                    <p:spPr bwMode="auto">
                      <a:xfrm>
                        <a:off x="4111625" y="5907088"/>
                        <a:ext cx="4054475" cy="638175"/>
                      </a:xfrm>
                      <a:prstGeom prst="rect">
                        <a:avLst/>
                      </a:prstGeom>
                      <a:noFill/>
                      <a:extLst/>
                    </p:spPr>
                  </p:pic>
                </p:oleObj>
              </mc:Fallback>
            </mc:AlternateContent>
          </a:graphicData>
        </a:graphic>
      </p:graphicFrame>
    </p:spTree>
    <p:extLst>
      <p:ext uri="{BB962C8B-B14F-4D97-AF65-F5344CB8AC3E}">
        <p14:creationId xmlns:p14="http://schemas.microsoft.com/office/powerpoint/2010/main" val="2369364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1" name="Oval 10"/>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320616" y="482176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034182" y="27770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283015" y="259926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769349"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71516" y="4402659"/>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612716" y="42206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4743016" y="4148665"/>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287249" y="35813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314" y="30183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612282" y="2116666"/>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413317" y="251036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5843683" y="3890432"/>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V="1">
            <a:off x="3166533" y="2269067"/>
            <a:ext cx="5875867" cy="245533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8836637" y="28998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757149" y="34290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909549" y="2260626"/>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5" name="Object 34"/>
          <p:cNvGraphicFramePr>
            <a:graphicFrameLocks noChangeAspect="1"/>
          </p:cNvGraphicFramePr>
          <p:nvPr>
            <p:extLst>
              <p:ext uri="{D42A27DB-BD31-4B8C-83A1-F6EECF244321}">
                <p14:modId xmlns:p14="http://schemas.microsoft.com/office/powerpoint/2010/main" val="1392696357"/>
              </p:ext>
            </p:extLst>
          </p:nvPr>
        </p:nvGraphicFramePr>
        <p:xfrm>
          <a:off x="7792508" y="1353080"/>
          <a:ext cx="2714625" cy="536575"/>
        </p:xfrm>
        <a:graphic>
          <a:graphicData uri="http://schemas.openxmlformats.org/presentationml/2006/ole">
            <mc:AlternateContent xmlns:mc="http://schemas.openxmlformats.org/markup-compatibility/2006">
              <mc:Choice xmlns:v="urn:schemas-microsoft-com:vml" Requires="v">
                <p:oleObj spid="_x0000_s312359" name="Equation" r:id="rId4" imgW="1028700" imgH="203200" progId="Equation.DSMT4">
                  <p:embed/>
                </p:oleObj>
              </mc:Choice>
              <mc:Fallback>
                <p:oleObj name="Equation" r:id="rId4" imgW="1028700" imgH="203200" progId="Equation.DSMT4">
                  <p:embed/>
                  <p:pic>
                    <p:nvPicPr>
                      <p:cNvPr id="0" name=""/>
                      <p:cNvPicPr>
                        <a:picLocks noChangeAspect="1" noChangeArrowheads="1"/>
                      </p:cNvPicPr>
                      <p:nvPr/>
                    </p:nvPicPr>
                    <p:blipFill>
                      <a:blip r:embed="rId5"/>
                      <a:srcRect/>
                      <a:stretch>
                        <a:fillRect/>
                      </a:stretch>
                    </p:blipFill>
                    <p:spPr bwMode="auto">
                      <a:xfrm>
                        <a:off x="7792508" y="1353080"/>
                        <a:ext cx="2714625" cy="536575"/>
                      </a:xfrm>
                      <a:prstGeom prst="rect">
                        <a:avLst/>
                      </a:prstGeom>
                      <a:noFill/>
                      <a:extLst/>
                    </p:spPr>
                  </p:pic>
                </p:oleObj>
              </mc:Fallback>
            </mc:AlternateContent>
          </a:graphicData>
        </a:graphic>
      </p:graphicFrame>
    </p:spTree>
    <p:extLst>
      <p:ext uri="{BB962C8B-B14F-4D97-AF65-F5344CB8AC3E}">
        <p14:creationId xmlns:p14="http://schemas.microsoft.com/office/powerpoint/2010/main" val="786166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1" name="Oval 10"/>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320616" y="482176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034182" y="27770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283015" y="259926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769349"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71516" y="4402659"/>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612716" y="42206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4743016" y="4148665"/>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287249" y="35813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314" y="30183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612282" y="2116666"/>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413317" y="251036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5843683" y="3890432"/>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V="1">
            <a:off x="3166533" y="2269067"/>
            <a:ext cx="5875867" cy="245533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8836637" y="28998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757149" y="34290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909549" y="2260626"/>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5" name="Object 34"/>
          <p:cNvGraphicFramePr>
            <a:graphicFrameLocks noChangeAspect="1"/>
          </p:cNvGraphicFramePr>
          <p:nvPr>
            <p:extLst>
              <p:ext uri="{D42A27DB-BD31-4B8C-83A1-F6EECF244321}">
                <p14:modId xmlns:p14="http://schemas.microsoft.com/office/powerpoint/2010/main" val="3879736944"/>
              </p:ext>
            </p:extLst>
          </p:nvPr>
        </p:nvGraphicFramePr>
        <p:xfrm>
          <a:off x="7792508" y="1353080"/>
          <a:ext cx="2714625" cy="536575"/>
        </p:xfrm>
        <a:graphic>
          <a:graphicData uri="http://schemas.openxmlformats.org/presentationml/2006/ole">
            <mc:AlternateContent xmlns:mc="http://schemas.openxmlformats.org/markup-compatibility/2006">
              <mc:Choice xmlns:v="urn:schemas-microsoft-com:vml" Requires="v">
                <p:oleObj spid="_x0000_s331877" name="Equation" r:id="rId4" imgW="1028700" imgH="203200" progId="Equation.DSMT4">
                  <p:embed/>
                </p:oleObj>
              </mc:Choice>
              <mc:Fallback>
                <p:oleObj name="Equation" r:id="rId4" imgW="1028700" imgH="203200" progId="Equation.DSMT4">
                  <p:embed/>
                  <p:pic>
                    <p:nvPicPr>
                      <p:cNvPr id="0" name=""/>
                      <p:cNvPicPr>
                        <a:picLocks noChangeAspect="1" noChangeArrowheads="1"/>
                      </p:cNvPicPr>
                      <p:nvPr/>
                    </p:nvPicPr>
                    <p:blipFill>
                      <a:blip r:embed="rId5"/>
                      <a:srcRect/>
                      <a:stretch>
                        <a:fillRect/>
                      </a:stretch>
                    </p:blipFill>
                    <p:spPr bwMode="auto">
                      <a:xfrm>
                        <a:off x="7792508" y="1353080"/>
                        <a:ext cx="2714625" cy="536575"/>
                      </a:xfrm>
                      <a:prstGeom prst="rect">
                        <a:avLst/>
                      </a:prstGeom>
                      <a:noFill/>
                      <a:extLst/>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3819540585"/>
              </p:ext>
            </p:extLst>
          </p:nvPr>
        </p:nvGraphicFramePr>
        <p:xfrm>
          <a:off x="7885113" y="4348691"/>
          <a:ext cx="3786187" cy="604838"/>
        </p:xfrm>
        <a:graphic>
          <a:graphicData uri="http://schemas.openxmlformats.org/presentationml/2006/ole">
            <mc:AlternateContent xmlns:mc="http://schemas.openxmlformats.org/markup-compatibility/2006">
              <mc:Choice xmlns:v="urn:schemas-microsoft-com:vml" Requires="v">
                <p:oleObj spid="_x0000_s331878" name="Equation" r:id="rId6" imgW="1435100" imgH="228600" progId="Equation.DSMT4">
                  <p:embed/>
                </p:oleObj>
              </mc:Choice>
              <mc:Fallback>
                <p:oleObj name="Equation" r:id="rId6" imgW="1435100" imgH="228600" progId="Equation.DSMT4">
                  <p:embed/>
                  <p:pic>
                    <p:nvPicPr>
                      <p:cNvPr id="0" name=""/>
                      <p:cNvPicPr>
                        <a:picLocks noChangeAspect="1" noChangeArrowheads="1"/>
                      </p:cNvPicPr>
                      <p:nvPr/>
                    </p:nvPicPr>
                    <p:blipFill>
                      <a:blip r:embed="rId7"/>
                      <a:srcRect/>
                      <a:stretch>
                        <a:fillRect/>
                      </a:stretch>
                    </p:blipFill>
                    <p:spPr bwMode="auto">
                      <a:xfrm>
                        <a:off x="7885113" y="4348691"/>
                        <a:ext cx="3786187" cy="604838"/>
                      </a:xfrm>
                      <a:prstGeom prst="rect">
                        <a:avLst/>
                      </a:prstGeom>
                      <a:noFill/>
                      <a:extLst/>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3357152554"/>
              </p:ext>
            </p:extLst>
          </p:nvPr>
        </p:nvGraphicFramePr>
        <p:xfrm>
          <a:off x="7820025" y="5128154"/>
          <a:ext cx="4054475" cy="638175"/>
        </p:xfrm>
        <a:graphic>
          <a:graphicData uri="http://schemas.openxmlformats.org/presentationml/2006/ole">
            <mc:AlternateContent xmlns:mc="http://schemas.openxmlformats.org/markup-compatibility/2006">
              <mc:Choice xmlns:v="urn:schemas-microsoft-com:vml" Requires="v">
                <p:oleObj spid="_x0000_s331879" name="Equation" r:id="rId8" imgW="1536700" imgH="241300" progId="Equation.DSMT4">
                  <p:embed/>
                </p:oleObj>
              </mc:Choice>
              <mc:Fallback>
                <p:oleObj name="Equation" r:id="rId8" imgW="1536700" imgH="241300" progId="Equation.DSMT4">
                  <p:embed/>
                  <p:pic>
                    <p:nvPicPr>
                      <p:cNvPr id="0" name=""/>
                      <p:cNvPicPr>
                        <a:picLocks noChangeAspect="1" noChangeArrowheads="1"/>
                      </p:cNvPicPr>
                      <p:nvPr/>
                    </p:nvPicPr>
                    <p:blipFill>
                      <a:blip r:embed="rId9"/>
                      <a:srcRect/>
                      <a:stretch>
                        <a:fillRect/>
                      </a:stretch>
                    </p:blipFill>
                    <p:spPr bwMode="auto">
                      <a:xfrm>
                        <a:off x="7820025" y="5128154"/>
                        <a:ext cx="4054475" cy="638175"/>
                      </a:xfrm>
                      <a:prstGeom prst="rect">
                        <a:avLst/>
                      </a:prstGeom>
                      <a:noFill/>
                      <a:extLst/>
                    </p:spPr>
                  </p:pic>
                </p:oleObj>
              </mc:Fallback>
            </mc:AlternateContent>
          </a:graphicData>
        </a:graphic>
      </p:graphicFrame>
    </p:spTree>
    <p:extLst>
      <p:ext uri="{BB962C8B-B14F-4D97-AF65-F5344CB8AC3E}">
        <p14:creationId xmlns:p14="http://schemas.microsoft.com/office/powerpoint/2010/main" val="3143565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1" name="Oval 10"/>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034182" y="27770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283015" y="259926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769349"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71516" y="4402659"/>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612716" y="42206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4743016" y="4148665"/>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287249" y="35813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314" y="30183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612282" y="2116666"/>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413317" y="251036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5843683" y="3890432"/>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V="1">
            <a:off x="3217333" y="2658532"/>
            <a:ext cx="5842000" cy="174413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8836637" y="28998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757149" y="34290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3320616" y="482176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7909549" y="2260626"/>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1722275071"/>
              </p:ext>
            </p:extLst>
          </p:nvPr>
        </p:nvGraphicFramePr>
        <p:xfrm>
          <a:off x="7792508" y="1353080"/>
          <a:ext cx="2714625" cy="536575"/>
        </p:xfrm>
        <a:graphic>
          <a:graphicData uri="http://schemas.openxmlformats.org/presentationml/2006/ole">
            <mc:AlternateContent xmlns:mc="http://schemas.openxmlformats.org/markup-compatibility/2006">
              <mc:Choice xmlns:v="urn:schemas-microsoft-com:vml" Requires="v">
                <p:oleObj spid="_x0000_s313448" name="Equation" r:id="rId4" imgW="1028700" imgH="203200" progId="Equation.DSMT4">
                  <p:embed/>
                </p:oleObj>
              </mc:Choice>
              <mc:Fallback>
                <p:oleObj name="Equation" r:id="rId4" imgW="1028700" imgH="203200" progId="Equation.DSMT4">
                  <p:embed/>
                  <p:pic>
                    <p:nvPicPr>
                      <p:cNvPr id="0" name=""/>
                      <p:cNvPicPr>
                        <a:picLocks noChangeAspect="1" noChangeArrowheads="1"/>
                      </p:cNvPicPr>
                      <p:nvPr/>
                    </p:nvPicPr>
                    <p:blipFill>
                      <a:blip r:embed="rId5"/>
                      <a:srcRect/>
                      <a:stretch>
                        <a:fillRect/>
                      </a:stretch>
                    </p:blipFill>
                    <p:spPr bwMode="auto">
                      <a:xfrm>
                        <a:off x="7792508" y="1353080"/>
                        <a:ext cx="2714625" cy="536575"/>
                      </a:xfrm>
                      <a:prstGeom prst="rect">
                        <a:avLst/>
                      </a:prstGeom>
                      <a:noFill/>
                      <a:extLst/>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3379122221"/>
              </p:ext>
            </p:extLst>
          </p:nvPr>
        </p:nvGraphicFramePr>
        <p:xfrm>
          <a:off x="7885113" y="4348691"/>
          <a:ext cx="3786187" cy="604838"/>
        </p:xfrm>
        <a:graphic>
          <a:graphicData uri="http://schemas.openxmlformats.org/presentationml/2006/ole">
            <mc:AlternateContent xmlns:mc="http://schemas.openxmlformats.org/markup-compatibility/2006">
              <mc:Choice xmlns:v="urn:schemas-microsoft-com:vml" Requires="v">
                <p:oleObj spid="_x0000_s313449" name="Equation" r:id="rId6" imgW="1435100" imgH="228600" progId="Equation.DSMT4">
                  <p:embed/>
                </p:oleObj>
              </mc:Choice>
              <mc:Fallback>
                <p:oleObj name="Equation" r:id="rId6" imgW="1435100" imgH="228600" progId="Equation.DSMT4">
                  <p:embed/>
                  <p:pic>
                    <p:nvPicPr>
                      <p:cNvPr id="0" name=""/>
                      <p:cNvPicPr>
                        <a:picLocks noChangeAspect="1" noChangeArrowheads="1"/>
                      </p:cNvPicPr>
                      <p:nvPr/>
                    </p:nvPicPr>
                    <p:blipFill>
                      <a:blip r:embed="rId7"/>
                      <a:srcRect/>
                      <a:stretch>
                        <a:fillRect/>
                      </a:stretch>
                    </p:blipFill>
                    <p:spPr bwMode="auto">
                      <a:xfrm>
                        <a:off x="7885113" y="4348691"/>
                        <a:ext cx="3786187" cy="604838"/>
                      </a:xfrm>
                      <a:prstGeom prst="rect">
                        <a:avLst/>
                      </a:prstGeom>
                      <a:noFill/>
                      <a:extLst/>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2552095038"/>
              </p:ext>
            </p:extLst>
          </p:nvPr>
        </p:nvGraphicFramePr>
        <p:xfrm>
          <a:off x="7820025" y="5128154"/>
          <a:ext cx="4054475" cy="638175"/>
        </p:xfrm>
        <a:graphic>
          <a:graphicData uri="http://schemas.openxmlformats.org/presentationml/2006/ole">
            <mc:AlternateContent xmlns:mc="http://schemas.openxmlformats.org/markup-compatibility/2006">
              <mc:Choice xmlns:v="urn:schemas-microsoft-com:vml" Requires="v">
                <p:oleObj spid="_x0000_s313450" name="Equation" r:id="rId8" imgW="1536700" imgH="241300" progId="Equation.DSMT4">
                  <p:embed/>
                </p:oleObj>
              </mc:Choice>
              <mc:Fallback>
                <p:oleObj name="Equation" r:id="rId8" imgW="1536700" imgH="241300" progId="Equation.DSMT4">
                  <p:embed/>
                  <p:pic>
                    <p:nvPicPr>
                      <p:cNvPr id="0" name=""/>
                      <p:cNvPicPr>
                        <a:picLocks noChangeAspect="1" noChangeArrowheads="1"/>
                      </p:cNvPicPr>
                      <p:nvPr/>
                    </p:nvPicPr>
                    <p:blipFill>
                      <a:blip r:embed="rId9"/>
                      <a:srcRect/>
                      <a:stretch>
                        <a:fillRect/>
                      </a:stretch>
                    </p:blipFill>
                    <p:spPr bwMode="auto">
                      <a:xfrm>
                        <a:off x="7820025" y="5128154"/>
                        <a:ext cx="4054475" cy="638175"/>
                      </a:xfrm>
                      <a:prstGeom prst="rect">
                        <a:avLst/>
                      </a:prstGeom>
                      <a:noFill/>
                      <a:extLst/>
                    </p:spPr>
                  </p:pic>
                </p:oleObj>
              </mc:Fallback>
            </mc:AlternateContent>
          </a:graphicData>
        </a:graphic>
      </p:graphicFrame>
    </p:spTree>
    <p:extLst>
      <p:ext uri="{BB962C8B-B14F-4D97-AF65-F5344CB8AC3E}">
        <p14:creationId xmlns:p14="http://schemas.microsoft.com/office/powerpoint/2010/main" val="2784845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997658550"/>
              </p:ext>
            </p:extLst>
          </p:nvPr>
        </p:nvGraphicFramePr>
        <p:xfrm>
          <a:off x="1826683" y="646113"/>
          <a:ext cx="7237413" cy="1174750"/>
        </p:xfrm>
        <a:graphic>
          <a:graphicData uri="http://schemas.openxmlformats.org/presentationml/2006/ole">
            <mc:AlternateContent xmlns:mc="http://schemas.openxmlformats.org/markup-compatibility/2006">
              <mc:Choice xmlns:v="urn:schemas-microsoft-com:vml" Requires="v">
                <p:oleObj spid="_x0000_s315466" name="Equation" r:id="rId4" imgW="2743200" imgH="444500" progId="Equation.DSMT4">
                  <p:embed/>
                </p:oleObj>
              </mc:Choice>
              <mc:Fallback>
                <p:oleObj name="Equation" r:id="rId4" imgW="2743200" imgH="444500" progId="Equation.DSMT4">
                  <p:embed/>
                  <p:pic>
                    <p:nvPicPr>
                      <p:cNvPr id="0" name=""/>
                      <p:cNvPicPr>
                        <a:picLocks noChangeAspect="1" noChangeArrowheads="1"/>
                      </p:cNvPicPr>
                      <p:nvPr/>
                    </p:nvPicPr>
                    <p:blipFill>
                      <a:blip r:embed="rId5"/>
                      <a:srcRect/>
                      <a:stretch>
                        <a:fillRect/>
                      </a:stretch>
                    </p:blipFill>
                    <p:spPr bwMode="auto">
                      <a:xfrm>
                        <a:off x="1826683" y="646113"/>
                        <a:ext cx="7237413" cy="1174750"/>
                      </a:xfrm>
                      <a:prstGeom prst="rect">
                        <a:avLst/>
                      </a:prstGeom>
                      <a:noFill/>
                      <a:extLst/>
                    </p:spPr>
                  </p:pic>
                </p:oleObj>
              </mc:Fallback>
            </mc:AlternateContent>
          </a:graphicData>
        </a:graphic>
      </p:graphicFrame>
      <p:sp>
        <p:nvSpPr>
          <p:cNvPr id="9" name="TextBox 8"/>
          <p:cNvSpPr txBox="1"/>
          <p:nvPr/>
        </p:nvSpPr>
        <p:spPr>
          <a:xfrm>
            <a:off x="778933" y="2032000"/>
            <a:ext cx="4007227" cy="584776"/>
          </a:xfrm>
          <a:prstGeom prst="rect">
            <a:avLst/>
          </a:prstGeom>
          <a:noFill/>
        </p:spPr>
        <p:txBody>
          <a:bodyPr wrap="none" rtlCol="0">
            <a:spAutoFit/>
          </a:bodyPr>
          <a:lstStyle/>
          <a:p>
            <a:r>
              <a:rPr lang="en-US" sz="3200" dirty="0"/>
              <a:t>Choose a linear model:</a:t>
            </a:r>
          </a:p>
        </p:txBody>
      </p:sp>
      <p:graphicFrame>
        <p:nvGraphicFramePr>
          <p:cNvPr id="12" name="Object 11"/>
          <p:cNvGraphicFramePr>
            <a:graphicFrameLocks noChangeAspect="1"/>
          </p:cNvGraphicFramePr>
          <p:nvPr>
            <p:extLst>
              <p:ext uri="{D42A27DB-BD31-4B8C-83A1-F6EECF244321}">
                <p14:modId xmlns:p14="http://schemas.microsoft.com/office/powerpoint/2010/main" val="4050923726"/>
              </p:ext>
            </p:extLst>
          </p:nvPr>
        </p:nvGraphicFramePr>
        <p:xfrm>
          <a:off x="1960563" y="3013075"/>
          <a:ext cx="7035800" cy="603250"/>
        </p:xfrm>
        <a:graphic>
          <a:graphicData uri="http://schemas.openxmlformats.org/presentationml/2006/ole">
            <mc:AlternateContent xmlns:mc="http://schemas.openxmlformats.org/markup-compatibility/2006">
              <mc:Choice xmlns:v="urn:schemas-microsoft-com:vml" Requires="v">
                <p:oleObj spid="_x0000_s315467" name="Equation" r:id="rId6" imgW="2667000" imgH="228600" progId="Equation.DSMT4">
                  <p:embed/>
                </p:oleObj>
              </mc:Choice>
              <mc:Fallback>
                <p:oleObj name="Equation" r:id="rId6" imgW="2667000" imgH="228600" progId="Equation.DSMT4">
                  <p:embed/>
                  <p:pic>
                    <p:nvPicPr>
                      <p:cNvPr id="0" name=""/>
                      <p:cNvPicPr>
                        <a:picLocks noChangeAspect="1" noChangeArrowheads="1"/>
                      </p:cNvPicPr>
                      <p:nvPr/>
                    </p:nvPicPr>
                    <p:blipFill>
                      <a:blip r:embed="rId7"/>
                      <a:srcRect/>
                      <a:stretch>
                        <a:fillRect/>
                      </a:stretch>
                    </p:blipFill>
                    <p:spPr bwMode="auto">
                      <a:xfrm>
                        <a:off x="1960563" y="3013075"/>
                        <a:ext cx="7035800" cy="603250"/>
                      </a:xfrm>
                      <a:prstGeom prst="rect">
                        <a:avLst/>
                      </a:prstGeom>
                      <a:noFill/>
                      <a:extLst/>
                    </p:spPr>
                  </p:pic>
                </p:oleObj>
              </mc:Fallback>
            </mc:AlternateContent>
          </a:graphicData>
        </a:graphic>
      </p:graphicFrame>
    </p:spTree>
    <p:extLst>
      <p:ext uri="{BB962C8B-B14F-4D97-AF65-F5344CB8AC3E}">
        <p14:creationId xmlns:p14="http://schemas.microsoft.com/office/powerpoint/2010/main" val="1665609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2297805"/>
              </p:ext>
            </p:extLst>
          </p:nvPr>
        </p:nvGraphicFramePr>
        <p:xfrm>
          <a:off x="1843088" y="646113"/>
          <a:ext cx="7204075" cy="1174750"/>
        </p:xfrm>
        <a:graphic>
          <a:graphicData uri="http://schemas.openxmlformats.org/presentationml/2006/ole">
            <mc:AlternateContent xmlns:mc="http://schemas.openxmlformats.org/markup-compatibility/2006">
              <mc:Choice xmlns:v="urn:schemas-microsoft-com:vml" Requires="v">
                <p:oleObj spid="_x0000_s316492" name="Equation" r:id="rId4" imgW="2730500" imgH="444500" progId="Equation.DSMT4">
                  <p:embed/>
                </p:oleObj>
              </mc:Choice>
              <mc:Fallback>
                <p:oleObj name="Equation" r:id="rId4" imgW="2730500" imgH="444500" progId="Equation.DSMT4">
                  <p:embed/>
                  <p:pic>
                    <p:nvPicPr>
                      <p:cNvPr id="0" name=""/>
                      <p:cNvPicPr>
                        <a:picLocks noChangeAspect="1" noChangeArrowheads="1"/>
                      </p:cNvPicPr>
                      <p:nvPr/>
                    </p:nvPicPr>
                    <p:blipFill>
                      <a:blip r:embed="rId5"/>
                      <a:srcRect/>
                      <a:stretch>
                        <a:fillRect/>
                      </a:stretch>
                    </p:blipFill>
                    <p:spPr bwMode="auto">
                      <a:xfrm>
                        <a:off x="1843088" y="646113"/>
                        <a:ext cx="7204075" cy="1174750"/>
                      </a:xfrm>
                      <a:prstGeom prst="rect">
                        <a:avLst/>
                      </a:prstGeom>
                      <a:noFill/>
                      <a:extLst/>
                    </p:spPr>
                  </p:pic>
                </p:oleObj>
              </mc:Fallback>
            </mc:AlternateContent>
          </a:graphicData>
        </a:graphic>
      </p:graphicFrame>
      <p:sp>
        <p:nvSpPr>
          <p:cNvPr id="9" name="TextBox 8"/>
          <p:cNvSpPr txBox="1"/>
          <p:nvPr/>
        </p:nvSpPr>
        <p:spPr>
          <a:xfrm>
            <a:off x="778933" y="2032000"/>
            <a:ext cx="4007227" cy="584776"/>
          </a:xfrm>
          <a:prstGeom prst="rect">
            <a:avLst/>
          </a:prstGeom>
          <a:noFill/>
        </p:spPr>
        <p:txBody>
          <a:bodyPr wrap="none" rtlCol="0">
            <a:spAutoFit/>
          </a:bodyPr>
          <a:lstStyle/>
          <a:p>
            <a:r>
              <a:rPr lang="en-US" sz="3200" dirty="0"/>
              <a:t>Choose a linear model:</a:t>
            </a:r>
          </a:p>
        </p:txBody>
      </p:sp>
      <p:graphicFrame>
        <p:nvGraphicFramePr>
          <p:cNvPr id="12" name="Object 11"/>
          <p:cNvGraphicFramePr>
            <a:graphicFrameLocks noChangeAspect="1"/>
          </p:cNvGraphicFramePr>
          <p:nvPr>
            <p:extLst>
              <p:ext uri="{D42A27DB-BD31-4B8C-83A1-F6EECF244321}">
                <p14:modId xmlns:p14="http://schemas.microsoft.com/office/powerpoint/2010/main" val="227652381"/>
              </p:ext>
            </p:extLst>
          </p:nvPr>
        </p:nvGraphicFramePr>
        <p:xfrm>
          <a:off x="2060575" y="2979738"/>
          <a:ext cx="6834188" cy="669925"/>
        </p:xfrm>
        <a:graphic>
          <a:graphicData uri="http://schemas.openxmlformats.org/presentationml/2006/ole">
            <mc:AlternateContent xmlns:mc="http://schemas.openxmlformats.org/markup-compatibility/2006">
              <mc:Choice xmlns:v="urn:schemas-microsoft-com:vml" Requires="v">
                <p:oleObj spid="_x0000_s316493" name="Equation" r:id="rId6" imgW="2590800" imgH="254000" progId="Equation.DSMT4">
                  <p:embed/>
                </p:oleObj>
              </mc:Choice>
              <mc:Fallback>
                <p:oleObj name="Equation" r:id="rId6" imgW="2590800" imgH="254000" progId="Equation.DSMT4">
                  <p:embed/>
                  <p:pic>
                    <p:nvPicPr>
                      <p:cNvPr id="0" name=""/>
                      <p:cNvPicPr>
                        <a:picLocks noChangeAspect="1" noChangeArrowheads="1"/>
                      </p:cNvPicPr>
                      <p:nvPr/>
                    </p:nvPicPr>
                    <p:blipFill>
                      <a:blip r:embed="rId7"/>
                      <a:srcRect/>
                      <a:stretch>
                        <a:fillRect/>
                      </a:stretch>
                    </p:blipFill>
                    <p:spPr bwMode="auto">
                      <a:xfrm>
                        <a:off x="2060575" y="2979738"/>
                        <a:ext cx="6834188" cy="669925"/>
                      </a:xfrm>
                      <a:prstGeom prst="rect">
                        <a:avLst/>
                      </a:prstGeom>
                      <a:noFill/>
                      <a:extLst/>
                    </p:spPr>
                  </p:pic>
                </p:oleObj>
              </mc:Fallback>
            </mc:AlternateContent>
          </a:graphicData>
        </a:graphic>
      </p:graphicFrame>
    </p:spTree>
    <p:extLst>
      <p:ext uri="{BB962C8B-B14F-4D97-AF65-F5344CB8AC3E}">
        <p14:creationId xmlns:p14="http://schemas.microsoft.com/office/powerpoint/2010/main" val="63930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1" name="Oval 10"/>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320616" y="482176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034182" y="27770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283015" y="259926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769349"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71516" y="4402659"/>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612716" y="42206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4743016" y="4148665"/>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287249" y="35813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314" y="30183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612282" y="2116666"/>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413317" y="251036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5843683" y="3890432"/>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8836637" y="28998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757149" y="34290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909549" y="2260626"/>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2" name="Object 31"/>
          <p:cNvGraphicFramePr>
            <a:graphicFrameLocks noChangeAspect="1"/>
          </p:cNvGraphicFramePr>
          <p:nvPr>
            <p:extLst>
              <p:ext uri="{D42A27DB-BD31-4B8C-83A1-F6EECF244321}">
                <p14:modId xmlns:p14="http://schemas.microsoft.com/office/powerpoint/2010/main" val="435109600"/>
              </p:ext>
            </p:extLst>
          </p:nvPr>
        </p:nvGraphicFramePr>
        <p:xfrm>
          <a:off x="5176308" y="1083205"/>
          <a:ext cx="6834188" cy="669925"/>
        </p:xfrm>
        <a:graphic>
          <a:graphicData uri="http://schemas.openxmlformats.org/presentationml/2006/ole">
            <mc:AlternateContent xmlns:mc="http://schemas.openxmlformats.org/markup-compatibility/2006">
              <mc:Choice xmlns:v="urn:schemas-microsoft-com:vml" Requires="v">
                <p:oleObj spid="_x0000_s314407" name="Equation" r:id="rId4" imgW="2590800" imgH="254000" progId="Equation.DSMT4">
                  <p:embed/>
                </p:oleObj>
              </mc:Choice>
              <mc:Fallback>
                <p:oleObj name="Equation" r:id="rId4" imgW="2590800" imgH="254000" progId="Equation.DSMT4">
                  <p:embed/>
                  <p:pic>
                    <p:nvPicPr>
                      <p:cNvPr id="0" name=""/>
                      <p:cNvPicPr>
                        <a:picLocks noChangeAspect="1" noChangeArrowheads="1"/>
                      </p:cNvPicPr>
                      <p:nvPr/>
                    </p:nvPicPr>
                    <p:blipFill>
                      <a:blip r:embed="rId5"/>
                      <a:srcRect/>
                      <a:stretch>
                        <a:fillRect/>
                      </a:stretch>
                    </p:blipFill>
                    <p:spPr bwMode="auto">
                      <a:xfrm>
                        <a:off x="5176308" y="1083205"/>
                        <a:ext cx="6834188" cy="669925"/>
                      </a:xfrm>
                      <a:prstGeom prst="rect">
                        <a:avLst/>
                      </a:prstGeom>
                      <a:noFill/>
                      <a:extLst/>
                    </p:spPr>
                  </p:pic>
                </p:oleObj>
              </mc:Fallback>
            </mc:AlternateContent>
          </a:graphicData>
        </a:graphic>
      </p:graphicFrame>
      <p:sp>
        <p:nvSpPr>
          <p:cNvPr id="28" name="Freeform 27"/>
          <p:cNvSpPr/>
          <p:nvPr/>
        </p:nvSpPr>
        <p:spPr>
          <a:xfrm>
            <a:off x="3200400" y="2487413"/>
            <a:ext cx="5706533" cy="2276513"/>
          </a:xfrm>
          <a:custGeom>
            <a:avLst/>
            <a:gdLst>
              <a:gd name="connsiteX0" fmla="*/ 0 w 5706533"/>
              <a:gd name="connsiteY0" fmla="*/ 2236987 h 2276513"/>
              <a:gd name="connsiteX1" fmla="*/ 220133 w 5706533"/>
              <a:gd name="connsiteY1" fmla="*/ 2253920 h 2276513"/>
              <a:gd name="connsiteX2" fmla="*/ 270933 w 5706533"/>
              <a:gd name="connsiteY2" fmla="*/ 2203120 h 2276513"/>
              <a:gd name="connsiteX3" fmla="*/ 321733 w 5706533"/>
              <a:gd name="connsiteY3" fmla="*/ 2169254 h 2276513"/>
              <a:gd name="connsiteX4" fmla="*/ 355600 w 5706533"/>
              <a:gd name="connsiteY4" fmla="*/ 2118454 h 2276513"/>
              <a:gd name="connsiteX5" fmla="*/ 406400 w 5706533"/>
              <a:gd name="connsiteY5" fmla="*/ 2016854 h 2276513"/>
              <a:gd name="connsiteX6" fmla="*/ 491067 w 5706533"/>
              <a:gd name="connsiteY6" fmla="*/ 1762854 h 2276513"/>
              <a:gd name="connsiteX7" fmla="*/ 508000 w 5706533"/>
              <a:gd name="connsiteY7" fmla="*/ 1712054 h 2276513"/>
              <a:gd name="connsiteX8" fmla="*/ 609600 w 5706533"/>
              <a:gd name="connsiteY8" fmla="*/ 1661254 h 2276513"/>
              <a:gd name="connsiteX9" fmla="*/ 778933 w 5706533"/>
              <a:gd name="connsiteY9" fmla="*/ 1644320 h 2276513"/>
              <a:gd name="connsiteX10" fmla="*/ 846667 w 5706533"/>
              <a:gd name="connsiteY10" fmla="*/ 1745920 h 2276513"/>
              <a:gd name="connsiteX11" fmla="*/ 880533 w 5706533"/>
              <a:gd name="connsiteY11" fmla="*/ 1796720 h 2276513"/>
              <a:gd name="connsiteX12" fmla="*/ 982133 w 5706533"/>
              <a:gd name="connsiteY12" fmla="*/ 1779787 h 2276513"/>
              <a:gd name="connsiteX13" fmla="*/ 1032933 w 5706533"/>
              <a:gd name="connsiteY13" fmla="*/ 1661254 h 2276513"/>
              <a:gd name="connsiteX14" fmla="*/ 1117600 w 5706533"/>
              <a:gd name="connsiteY14" fmla="*/ 1576587 h 2276513"/>
              <a:gd name="connsiteX15" fmla="*/ 1151467 w 5706533"/>
              <a:gd name="connsiteY15" fmla="*/ 1525787 h 2276513"/>
              <a:gd name="connsiteX16" fmla="*/ 1270000 w 5706533"/>
              <a:gd name="connsiteY16" fmla="*/ 1525787 h 2276513"/>
              <a:gd name="connsiteX17" fmla="*/ 1320800 w 5706533"/>
              <a:gd name="connsiteY17" fmla="*/ 1542720 h 2276513"/>
              <a:gd name="connsiteX18" fmla="*/ 1524000 w 5706533"/>
              <a:gd name="connsiteY18" fmla="*/ 1525787 h 2276513"/>
              <a:gd name="connsiteX19" fmla="*/ 1574800 w 5706533"/>
              <a:gd name="connsiteY19" fmla="*/ 1508854 h 2276513"/>
              <a:gd name="connsiteX20" fmla="*/ 1625600 w 5706533"/>
              <a:gd name="connsiteY20" fmla="*/ 1458054 h 2276513"/>
              <a:gd name="connsiteX21" fmla="*/ 1727200 w 5706533"/>
              <a:gd name="connsiteY21" fmla="*/ 1424187 h 2276513"/>
              <a:gd name="connsiteX22" fmla="*/ 1828800 w 5706533"/>
              <a:gd name="connsiteY22" fmla="*/ 1356454 h 2276513"/>
              <a:gd name="connsiteX23" fmla="*/ 1845733 w 5706533"/>
              <a:gd name="connsiteY23" fmla="*/ 1305654 h 2276513"/>
              <a:gd name="connsiteX24" fmla="*/ 1947333 w 5706533"/>
              <a:gd name="connsiteY24" fmla="*/ 1271787 h 2276513"/>
              <a:gd name="connsiteX25" fmla="*/ 2116667 w 5706533"/>
              <a:gd name="connsiteY25" fmla="*/ 1237920 h 2276513"/>
              <a:gd name="connsiteX26" fmla="*/ 2336800 w 5706533"/>
              <a:gd name="connsiteY26" fmla="*/ 1254854 h 2276513"/>
              <a:gd name="connsiteX27" fmla="*/ 2438400 w 5706533"/>
              <a:gd name="connsiteY27" fmla="*/ 1322587 h 2276513"/>
              <a:gd name="connsiteX28" fmla="*/ 2489200 w 5706533"/>
              <a:gd name="connsiteY28" fmla="*/ 1339520 h 2276513"/>
              <a:gd name="connsiteX29" fmla="*/ 2607733 w 5706533"/>
              <a:gd name="connsiteY29" fmla="*/ 1322587 h 2276513"/>
              <a:gd name="connsiteX30" fmla="*/ 2675467 w 5706533"/>
              <a:gd name="connsiteY30" fmla="*/ 1170187 h 2276513"/>
              <a:gd name="connsiteX31" fmla="*/ 2709333 w 5706533"/>
              <a:gd name="connsiteY31" fmla="*/ 1017787 h 2276513"/>
              <a:gd name="connsiteX32" fmla="*/ 2743200 w 5706533"/>
              <a:gd name="connsiteY32" fmla="*/ 882320 h 2276513"/>
              <a:gd name="connsiteX33" fmla="*/ 2794000 w 5706533"/>
              <a:gd name="connsiteY33" fmla="*/ 831520 h 2276513"/>
              <a:gd name="connsiteX34" fmla="*/ 2827867 w 5706533"/>
              <a:gd name="connsiteY34" fmla="*/ 712987 h 2276513"/>
              <a:gd name="connsiteX35" fmla="*/ 2929467 w 5706533"/>
              <a:gd name="connsiteY35" fmla="*/ 645254 h 2276513"/>
              <a:gd name="connsiteX36" fmla="*/ 3335867 w 5706533"/>
              <a:gd name="connsiteY36" fmla="*/ 662187 h 2276513"/>
              <a:gd name="connsiteX37" fmla="*/ 3437467 w 5706533"/>
              <a:gd name="connsiteY37" fmla="*/ 696054 h 2276513"/>
              <a:gd name="connsiteX38" fmla="*/ 3640667 w 5706533"/>
              <a:gd name="connsiteY38" fmla="*/ 797654 h 2276513"/>
              <a:gd name="connsiteX39" fmla="*/ 3691467 w 5706533"/>
              <a:gd name="connsiteY39" fmla="*/ 814587 h 2276513"/>
              <a:gd name="connsiteX40" fmla="*/ 3742267 w 5706533"/>
              <a:gd name="connsiteY40" fmla="*/ 831520 h 2276513"/>
              <a:gd name="connsiteX41" fmla="*/ 3996267 w 5706533"/>
              <a:gd name="connsiteY41" fmla="*/ 797654 h 2276513"/>
              <a:gd name="connsiteX42" fmla="*/ 4047067 w 5706533"/>
              <a:gd name="connsiteY42" fmla="*/ 763787 h 2276513"/>
              <a:gd name="connsiteX43" fmla="*/ 4114800 w 5706533"/>
              <a:gd name="connsiteY43" fmla="*/ 611387 h 2276513"/>
              <a:gd name="connsiteX44" fmla="*/ 4148667 w 5706533"/>
              <a:gd name="connsiteY44" fmla="*/ 492854 h 2276513"/>
              <a:gd name="connsiteX45" fmla="*/ 4199467 w 5706533"/>
              <a:gd name="connsiteY45" fmla="*/ 475920 h 2276513"/>
              <a:gd name="connsiteX46" fmla="*/ 4334933 w 5706533"/>
              <a:gd name="connsiteY46" fmla="*/ 526720 h 2276513"/>
              <a:gd name="connsiteX47" fmla="*/ 4402667 w 5706533"/>
              <a:gd name="connsiteY47" fmla="*/ 594454 h 2276513"/>
              <a:gd name="connsiteX48" fmla="*/ 4504267 w 5706533"/>
              <a:gd name="connsiteY48" fmla="*/ 577520 h 2276513"/>
              <a:gd name="connsiteX49" fmla="*/ 4555067 w 5706533"/>
              <a:gd name="connsiteY49" fmla="*/ 526720 h 2276513"/>
              <a:gd name="connsiteX50" fmla="*/ 4605867 w 5706533"/>
              <a:gd name="connsiteY50" fmla="*/ 425120 h 2276513"/>
              <a:gd name="connsiteX51" fmla="*/ 4656667 w 5706533"/>
              <a:gd name="connsiteY51" fmla="*/ 238854 h 2276513"/>
              <a:gd name="connsiteX52" fmla="*/ 4724400 w 5706533"/>
              <a:gd name="connsiteY52" fmla="*/ 137254 h 2276513"/>
              <a:gd name="connsiteX53" fmla="*/ 4775200 w 5706533"/>
              <a:gd name="connsiteY53" fmla="*/ 120320 h 2276513"/>
              <a:gd name="connsiteX54" fmla="*/ 4944533 w 5706533"/>
              <a:gd name="connsiteY54" fmla="*/ 137254 h 2276513"/>
              <a:gd name="connsiteX55" fmla="*/ 4978400 w 5706533"/>
              <a:gd name="connsiteY55" fmla="*/ 188054 h 2276513"/>
              <a:gd name="connsiteX56" fmla="*/ 5029200 w 5706533"/>
              <a:gd name="connsiteY56" fmla="*/ 221920 h 2276513"/>
              <a:gd name="connsiteX57" fmla="*/ 5181600 w 5706533"/>
              <a:gd name="connsiteY57" fmla="*/ 204987 h 2276513"/>
              <a:gd name="connsiteX58" fmla="*/ 5266267 w 5706533"/>
              <a:gd name="connsiteY58" fmla="*/ 120320 h 2276513"/>
              <a:gd name="connsiteX59" fmla="*/ 5317067 w 5706533"/>
              <a:gd name="connsiteY59" fmla="*/ 103387 h 2276513"/>
              <a:gd name="connsiteX60" fmla="*/ 5418667 w 5706533"/>
              <a:gd name="connsiteY60" fmla="*/ 52587 h 2276513"/>
              <a:gd name="connsiteX61" fmla="*/ 5537200 w 5706533"/>
              <a:gd name="connsiteY61" fmla="*/ 1787 h 2276513"/>
              <a:gd name="connsiteX62" fmla="*/ 5706533 w 5706533"/>
              <a:gd name="connsiteY62" fmla="*/ 1787 h 227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706533" h="2276513">
                <a:moveTo>
                  <a:pt x="0" y="2236987"/>
                </a:moveTo>
                <a:cubicBezTo>
                  <a:pt x="92347" y="2273926"/>
                  <a:pt x="106263" y="2295328"/>
                  <a:pt x="220133" y="2253920"/>
                </a:cubicBezTo>
                <a:cubicBezTo>
                  <a:pt x="242639" y="2245736"/>
                  <a:pt x="252536" y="2218451"/>
                  <a:pt x="270933" y="2203120"/>
                </a:cubicBezTo>
                <a:cubicBezTo>
                  <a:pt x="286567" y="2190092"/>
                  <a:pt x="304800" y="2180543"/>
                  <a:pt x="321733" y="2169254"/>
                </a:cubicBezTo>
                <a:cubicBezTo>
                  <a:pt x="333022" y="2152321"/>
                  <a:pt x="346499" y="2136657"/>
                  <a:pt x="355600" y="2118454"/>
                </a:cubicBezTo>
                <a:cubicBezTo>
                  <a:pt x="425707" y="1978240"/>
                  <a:pt x="309342" y="2162440"/>
                  <a:pt x="406400" y="2016854"/>
                </a:cubicBezTo>
                <a:lnTo>
                  <a:pt x="491067" y="1762854"/>
                </a:lnTo>
                <a:cubicBezTo>
                  <a:pt x="496711" y="1745921"/>
                  <a:pt x="493149" y="1721955"/>
                  <a:pt x="508000" y="1712054"/>
                </a:cubicBezTo>
                <a:cubicBezTo>
                  <a:pt x="573651" y="1668286"/>
                  <a:pt x="539493" y="1684623"/>
                  <a:pt x="609600" y="1661254"/>
                </a:cubicBezTo>
                <a:cubicBezTo>
                  <a:pt x="666827" y="1623102"/>
                  <a:pt x="692776" y="1589493"/>
                  <a:pt x="778933" y="1644320"/>
                </a:cubicBezTo>
                <a:cubicBezTo>
                  <a:pt x="813272" y="1666172"/>
                  <a:pt x="824089" y="1712053"/>
                  <a:pt x="846667" y="1745920"/>
                </a:cubicBezTo>
                <a:lnTo>
                  <a:pt x="880533" y="1796720"/>
                </a:lnTo>
                <a:cubicBezTo>
                  <a:pt x="914400" y="1791076"/>
                  <a:pt x="951424" y="1795141"/>
                  <a:pt x="982133" y="1779787"/>
                </a:cubicBezTo>
                <a:cubicBezTo>
                  <a:pt x="1020781" y="1760463"/>
                  <a:pt x="1020359" y="1690594"/>
                  <a:pt x="1032933" y="1661254"/>
                </a:cubicBezTo>
                <a:cubicBezTo>
                  <a:pt x="1055511" y="1608573"/>
                  <a:pt x="1072445" y="1606691"/>
                  <a:pt x="1117600" y="1576587"/>
                </a:cubicBezTo>
                <a:cubicBezTo>
                  <a:pt x="1128889" y="1559654"/>
                  <a:pt x="1135575" y="1538500"/>
                  <a:pt x="1151467" y="1525787"/>
                </a:cubicBezTo>
                <a:cubicBezTo>
                  <a:pt x="1190874" y="1494261"/>
                  <a:pt x="1228591" y="1513956"/>
                  <a:pt x="1270000" y="1525787"/>
                </a:cubicBezTo>
                <a:cubicBezTo>
                  <a:pt x="1287163" y="1530690"/>
                  <a:pt x="1303867" y="1537076"/>
                  <a:pt x="1320800" y="1542720"/>
                </a:cubicBezTo>
                <a:cubicBezTo>
                  <a:pt x="1388533" y="1537076"/>
                  <a:pt x="1456628" y="1534770"/>
                  <a:pt x="1524000" y="1525787"/>
                </a:cubicBezTo>
                <a:cubicBezTo>
                  <a:pt x="1541693" y="1523428"/>
                  <a:pt x="1559948" y="1518755"/>
                  <a:pt x="1574800" y="1508854"/>
                </a:cubicBezTo>
                <a:cubicBezTo>
                  <a:pt x="1594725" y="1495570"/>
                  <a:pt x="1604666" y="1469684"/>
                  <a:pt x="1625600" y="1458054"/>
                </a:cubicBezTo>
                <a:cubicBezTo>
                  <a:pt x="1656806" y="1440717"/>
                  <a:pt x="1727200" y="1424187"/>
                  <a:pt x="1727200" y="1424187"/>
                </a:cubicBezTo>
                <a:cubicBezTo>
                  <a:pt x="1761067" y="1401609"/>
                  <a:pt x="1815929" y="1395068"/>
                  <a:pt x="1828800" y="1356454"/>
                </a:cubicBezTo>
                <a:cubicBezTo>
                  <a:pt x="1834444" y="1339521"/>
                  <a:pt x="1831208" y="1316029"/>
                  <a:pt x="1845733" y="1305654"/>
                </a:cubicBezTo>
                <a:cubicBezTo>
                  <a:pt x="1874782" y="1284904"/>
                  <a:pt x="1913466" y="1283076"/>
                  <a:pt x="1947333" y="1271787"/>
                </a:cubicBezTo>
                <a:cubicBezTo>
                  <a:pt x="2035994" y="1242233"/>
                  <a:pt x="1980470" y="1257377"/>
                  <a:pt x="2116667" y="1237920"/>
                </a:cubicBezTo>
                <a:cubicBezTo>
                  <a:pt x="2190045" y="1243565"/>
                  <a:pt x="2265629" y="1236125"/>
                  <a:pt x="2336800" y="1254854"/>
                </a:cubicBezTo>
                <a:cubicBezTo>
                  <a:pt x="2376162" y="1265213"/>
                  <a:pt x="2399786" y="1309716"/>
                  <a:pt x="2438400" y="1322587"/>
                </a:cubicBezTo>
                <a:lnTo>
                  <a:pt x="2489200" y="1339520"/>
                </a:lnTo>
                <a:cubicBezTo>
                  <a:pt x="2528711" y="1333876"/>
                  <a:pt x="2571261" y="1338797"/>
                  <a:pt x="2607733" y="1322587"/>
                </a:cubicBezTo>
                <a:cubicBezTo>
                  <a:pt x="2639234" y="1308586"/>
                  <a:pt x="2674049" y="1174441"/>
                  <a:pt x="2675467" y="1170187"/>
                </a:cubicBezTo>
                <a:cubicBezTo>
                  <a:pt x="2705323" y="1080619"/>
                  <a:pt x="2685492" y="1148911"/>
                  <a:pt x="2709333" y="1017787"/>
                </a:cubicBezTo>
                <a:cubicBezTo>
                  <a:pt x="2711470" y="1006036"/>
                  <a:pt x="2728514" y="904350"/>
                  <a:pt x="2743200" y="882320"/>
                </a:cubicBezTo>
                <a:cubicBezTo>
                  <a:pt x="2756484" y="862395"/>
                  <a:pt x="2777067" y="848453"/>
                  <a:pt x="2794000" y="831520"/>
                </a:cubicBezTo>
                <a:cubicBezTo>
                  <a:pt x="2794147" y="830931"/>
                  <a:pt x="2819768" y="721086"/>
                  <a:pt x="2827867" y="712987"/>
                </a:cubicBezTo>
                <a:cubicBezTo>
                  <a:pt x="2856648" y="684206"/>
                  <a:pt x="2929467" y="645254"/>
                  <a:pt x="2929467" y="645254"/>
                </a:cubicBezTo>
                <a:cubicBezTo>
                  <a:pt x="3064934" y="650898"/>
                  <a:pt x="3200956" y="648696"/>
                  <a:pt x="3335867" y="662187"/>
                </a:cubicBezTo>
                <a:cubicBezTo>
                  <a:pt x="3371388" y="665739"/>
                  <a:pt x="3407764" y="676252"/>
                  <a:pt x="3437467" y="696054"/>
                </a:cubicBezTo>
                <a:cubicBezTo>
                  <a:pt x="3568769" y="783588"/>
                  <a:pt x="3500455" y="750917"/>
                  <a:pt x="3640667" y="797654"/>
                </a:cubicBezTo>
                <a:lnTo>
                  <a:pt x="3691467" y="814587"/>
                </a:lnTo>
                <a:lnTo>
                  <a:pt x="3742267" y="831520"/>
                </a:lnTo>
                <a:cubicBezTo>
                  <a:pt x="3787658" y="827737"/>
                  <a:pt x="3927100" y="832237"/>
                  <a:pt x="3996267" y="797654"/>
                </a:cubicBezTo>
                <a:cubicBezTo>
                  <a:pt x="4014470" y="788553"/>
                  <a:pt x="4030134" y="775076"/>
                  <a:pt x="4047067" y="763787"/>
                </a:cubicBezTo>
                <a:cubicBezTo>
                  <a:pt x="4091544" y="697071"/>
                  <a:pt x="4090620" y="708110"/>
                  <a:pt x="4114800" y="611387"/>
                </a:cubicBezTo>
                <a:cubicBezTo>
                  <a:pt x="4114947" y="610798"/>
                  <a:pt x="4140568" y="500953"/>
                  <a:pt x="4148667" y="492854"/>
                </a:cubicBezTo>
                <a:cubicBezTo>
                  <a:pt x="4161288" y="480233"/>
                  <a:pt x="4182534" y="481565"/>
                  <a:pt x="4199467" y="475920"/>
                </a:cubicBezTo>
                <a:cubicBezTo>
                  <a:pt x="4245361" y="485099"/>
                  <a:pt x="4301713" y="485195"/>
                  <a:pt x="4334933" y="526720"/>
                </a:cubicBezTo>
                <a:cubicBezTo>
                  <a:pt x="4400616" y="608822"/>
                  <a:pt x="4291830" y="557507"/>
                  <a:pt x="4402667" y="594454"/>
                </a:cubicBezTo>
                <a:cubicBezTo>
                  <a:pt x="4436534" y="588809"/>
                  <a:pt x="4472892" y="591464"/>
                  <a:pt x="4504267" y="577520"/>
                </a:cubicBezTo>
                <a:cubicBezTo>
                  <a:pt x="4526150" y="567794"/>
                  <a:pt x="4539736" y="545117"/>
                  <a:pt x="4555067" y="526720"/>
                </a:cubicBezTo>
                <a:cubicBezTo>
                  <a:pt x="4584627" y="491248"/>
                  <a:pt x="4594957" y="468758"/>
                  <a:pt x="4605867" y="425120"/>
                </a:cubicBezTo>
                <a:cubicBezTo>
                  <a:pt x="4653740" y="233630"/>
                  <a:pt x="4584005" y="456839"/>
                  <a:pt x="4656667" y="238854"/>
                </a:cubicBezTo>
                <a:cubicBezTo>
                  <a:pt x="4674420" y="185594"/>
                  <a:pt x="4670038" y="173496"/>
                  <a:pt x="4724400" y="137254"/>
                </a:cubicBezTo>
                <a:cubicBezTo>
                  <a:pt x="4739252" y="127353"/>
                  <a:pt x="4758267" y="125965"/>
                  <a:pt x="4775200" y="120320"/>
                </a:cubicBezTo>
                <a:cubicBezTo>
                  <a:pt x="4831644" y="125965"/>
                  <a:pt x="4890718" y="119316"/>
                  <a:pt x="4944533" y="137254"/>
                </a:cubicBezTo>
                <a:cubicBezTo>
                  <a:pt x="4963840" y="143690"/>
                  <a:pt x="4964009" y="173663"/>
                  <a:pt x="4978400" y="188054"/>
                </a:cubicBezTo>
                <a:cubicBezTo>
                  <a:pt x="4992791" y="202444"/>
                  <a:pt x="5012267" y="210631"/>
                  <a:pt x="5029200" y="221920"/>
                </a:cubicBezTo>
                <a:cubicBezTo>
                  <a:pt x="5080000" y="216276"/>
                  <a:pt x="5132013" y="217384"/>
                  <a:pt x="5181600" y="204987"/>
                </a:cubicBezTo>
                <a:cubicBezTo>
                  <a:pt x="5255490" y="186514"/>
                  <a:pt x="5214954" y="161370"/>
                  <a:pt x="5266267" y="120320"/>
                </a:cubicBezTo>
                <a:cubicBezTo>
                  <a:pt x="5280205" y="109170"/>
                  <a:pt x="5300134" y="109031"/>
                  <a:pt x="5317067" y="103387"/>
                </a:cubicBezTo>
                <a:cubicBezTo>
                  <a:pt x="5462653" y="6329"/>
                  <a:pt x="5278453" y="122694"/>
                  <a:pt x="5418667" y="52587"/>
                </a:cubicBezTo>
                <a:cubicBezTo>
                  <a:pt x="5484245" y="19798"/>
                  <a:pt x="5454968" y="7661"/>
                  <a:pt x="5537200" y="1787"/>
                </a:cubicBezTo>
                <a:cubicBezTo>
                  <a:pt x="5593501" y="-2234"/>
                  <a:pt x="5650089" y="1787"/>
                  <a:pt x="5706533" y="1787"/>
                </a:cubicBezTo>
              </a:path>
            </a:pathLst>
          </a:cu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93797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1" name="Oval 10"/>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320616" y="482176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034182" y="27770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283015" y="259926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769349"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71516" y="4402659"/>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612716" y="42206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4743016" y="4148665"/>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287249" y="35813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314" y="30183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612282" y="2116666"/>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413317" y="251036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5843683" y="3890432"/>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8836637" y="28998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757149" y="34290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909549" y="2260626"/>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2" name="Object 31"/>
          <p:cNvGraphicFramePr>
            <a:graphicFrameLocks noChangeAspect="1"/>
          </p:cNvGraphicFramePr>
          <p:nvPr>
            <p:extLst>
              <p:ext uri="{D42A27DB-BD31-4B8C-83A1-F6EECF244321}">
                <p14:modId xmlns:p14="http://schemas.microsoft.com/office/powerpoint/2010/main" val="2450114736"/>
              </p:ext>
            </p:extLst>
          </p:nvPr>
        </p:nvGraphicFramePr>
        <p:xfrm>
          <a:off x="5176308" y="1083205"/>
          <a:ext cx="6834188" cy="669925"/>
        </p:xfrm>
        <a:graphic>
          <a:graphicData uri="http://schemas.openxmlformats.org/presentationml/2006/ole">
            <mc:AlternateContent xmlns:mc="http://schemas.openxmlformats.org/markup-compatibility/2006">
              <mc:Choice xmlns:v="urn:schemas-microsoft-com:vml" Requires="v">
                <p:oleObj spid="_x0000_s317478" name="Equation" r:id="rId4" imgW="2590800" imgH="254000" progId="Equation.DSMT4">
                  <p:embed/>
                </p:oleObj>
              </mc:Choice>
              <mc:Fallback>
                <p:oleObj name="Equation" r:id="rId4" imgW="2590800" imgH="254000" progId="Equation.DSMT4">
                  <p:embed/>
                  <p:pic>
                    <p:nvPicPr>
                      <p:cNvPr id="0" name=""/>
                      <p:cNvPicPr>
                        <a:picLocks noChangeAspect="1" noChangeArrowheads="1"/>
                      </p:cNvPicPr>
                      <p:nvPr/>
                    </p:nvPicPr>
                    <p:blipFill>
                      <a:blip r:embed="rId5"/>
                      <a:srcRect/>
                      <a:stretch>
                        <a:fillRect/>
                      </a:stretch>
                    </p:blipFill>
                    <p:spPr bwMode="auto">
                      <a:xfrm>
                        <a:off x="5176308" y="1083205"/>
                        <a:ext cx="6834188" cy="669925"/>
                      </a:xfrm>
                      <a:prstGeom prst="rect">
                        <a:avLst/>
                      </a:prstGeom>
                      <a:noFill/>
                      <a:extLst/>
                    </p:spPr>
                  </p:pic>
                </p:oleObj>
              </mc:Fallback>
            </mc:AlternateContent>
          </a:graphicData>
        </a:graphic>
      </p:graphicFrame>
      <p:sp>
        <p:nvSpPr>
          <p:cNvPr id="2" name="Freeform 1"/>
          <p:cNvSpPr/>
          <p:nvPr/>
        </p:nvSpPr>
        <p:spPr>
          <a:xfrm>
            <a:off x="3081867" y="2437691"/>
            <a:ext cx="6383866" cy="2218976"/>
          </a:xfrm>
          <a:custGeom>
            <a:avLst/>
            <a:gdLst>
              <a:gd name="connsiteX0" fmla="*/ 0 w 6383866"/>
              <a:gd name="connsiteY0" fmla="*/ 2218976 h 2218976"/>
              <a:gd name="connsiteX1" fmla="*/ 338666 w 6383866"/>
              <a:gd name="connsiteY1" fmla="*/ 2185109 h 2218976"/>
              <a:gd name="connsiteX2" fmla="*/ 491066 w 6383866"/>
              <a:gd name="connsiteY2" fmla="*/ 2151242 h 2218976"/>
              <a:gd name="connsiteX3" fmla="*/ 592666 w 6383866"/>
              <a:gd name="connsiteY3" fmla="*/ 2066576 h 2218976"/>
              <a:gd name="connsiteX4" fmla="*/ 643466 w 6383866"/>
              <a:gd name="connsiteY4" fmla="*/ 2032709 h 2218976"/>
              <a:gd name="connsiteX5" fmla="*/ 711200 w 6383866"/>
              <a:gd name="connsiteY5" fmla="*/ 1981909 h 2218976"/>
              <a:gd name="connsiteX6" fmla="*/ 795866 w 6383866"/>
              <a:gd name="connsiteY6" fmla="*/ 1880309 h 2218976"/>
              <a:gd name="connsiteX7" fmla="*/ 846666 w 6383866"/>
              <a:gd name="connsiteY7" fmla="*/ 1846442 h 2218976"/>
              <a:gd name="connsiteX8" fmla="*/ 897466 w 6383866"/>
              <a:gd name="connsiteY8" fmla="*/ 1795642 h 2218976"/>
              <a:gd name="connsiteX9" fmla="*/ 948266 w 6383866"/>
              <a:gd name="connsiteY9" fmla="*/ 1761776 h 2218976"/>
              <a:gd name="connsiteX10" fmla="*/ 1016000 w 6383866"/>
              <a:gd name="connsiteY10" fmla="*/ 1710976 h 2218976"/>
              <a:gd name="connsiteX11" fmla="*/ 1066800 w 6383866"/>
              <a:gd name="connsiteY11" fmla="*/ 1694042 h 2218976"/>
              <a:gd name="connsiteX12" fmla="*/ 1117600 w 6383866"/>
              <a:gd name="connsiteY12" fmla="*/ 1660176 h 2218976"/>
              <a:gd name="connsiteX13" fmla="*/ 1236133 w 6383866"/>
              <a:gd name="connsiteY13" fmla="*/ 1643242 h 2218976"/>
              <a:gd name="connsiteX14" fmla="*/ 1371600 w 6383866"/>
              <a:gd name="connsiteY14" fmla="*/ 1609376 h 2218976"/>
              <a:gd name="connsiteX15" fmla="*/ 1439333 w 6383866"/>
              <a:gd name="connsiteY15" fmla="*/ 1592442 h 2218976"/>
              <a:gd name="connsiteX16" fmla="*/ 1574800 w 6383866"/>
              <a:gd name="connsiteY16" fmla="*/ 1575509 h 2218976"/>
              <a:gd name="connsiteX17" fmla="*/ 1778000 w 6383866"/>
              <a:gd name="connsiteY17" fmla="*/ 1524709 h 2218976"/>
              <a:gd name="connsiteX18" fmla="*/ 1828800 w 6383866"/>
              <a:gd name="connsiteY18" fmla="*/ 1507776 h 2218976"/>
              <a:gd name="connsiteX19" fmla="*/ 2065866 w 6383866"/>
              <a:gd name="connsiteY19" fmla="*/ 1473909 h 2218976"/>
              <a:gd name="connsiteX20" fmla="*/ 2184400 w 6383866"/>
              <a:gd name="connsiteY20" fmla="*/ 1440042 h 2218976"/>
              <a:gd name="connsiteX21" fmla="*/ 2252133 w 6383866"/>
              <a:gd name="connsiteY21" fmla="*/ 1423109 h 2218976"/>
              <a:gd name="connsiteX22" fmla="*/ 2353733 w 6383866"/>
              <a:gd name="connsiteY22" fmla="*/ 1389242 h 2218976"/>
              <a:gd name="connsiteX23" fmla="*/ 2455333 w 6383866"/>
              <a:gd name="connsiteY23" fmla="*/ 1321509 h 2218976"/>
              <a:gd name="connsiteX24" fmla="*/ 2540000 w 6383866"/>
              <a:gd name="connsiteY24" fmla="*/ 1236842 h 2218976"/>
              <a:gd name="connsiteX25" fmla="*/ 2590800 w 6383866"/>
              <a:gd name="connsiteY25" fmla="*/ 1169109 h 2218976"/>
              <a:gd name="connsiteX26" fmla="*/ 2607733 w 6383866"/>
              <a:gd name="connsiteY26" fmla="*/ 1118309 h 2218976"/>
              <a:gd name="connsiteX27" fmla="*/ 2692400 w 6383866"/>
              <a:gd name="connsiteY27" fmla="*/ 999776 h 2218976"/>
              <a:gd name="connsiteX28" fmla="*/ 2794000 w 6383866"/>
              <a:gd name="connsiteY28" fmla="*/ 898176 h 2218976"/>
              <a:gd name="connsiteX29" fmla="*/ 2895600 w 6383866"/>
              <a:gd name="connsiteY29" fmla="*/ 830442 h 2218976"/>
              <a:gd name="connsiteX30" fmla="*/ 2997200 w 6383866"/>
              <a:gd name="connsiteY30" fmla="*/ 796576 h 2218976"/>
              <a:gd name="connsiteX31" fmla="*/ 3335866 w 6383866"/>
              <a:gd name="connsiteY31" fmla="*/ 762709 h 2218976"/>
              <a:gd name="connsiteX32" fmla="*/ 4199466 w 6383866"/>
              <a:gd name="connsiteY32" fmla="*/ 745776 h 2218976"/>
              <a:gd name="connsiteX33" fmla="*/ 4402666 w 6383866"/>
              <a:gd name="connsiteY33" fmla="*/ 694976 h 2218976"/>
              <a:gd name="connsiteX34" fmla="*/ 4555066 w 6383866"/>
              <a:gd name="connsiteY34" fmla="*/ 627242 h 2218976"/>
              <a:gd name="connsiteX35" fmla="*/ 4707466 w 6383866"/>
              <a:gd name="connsiteY35" fmla="*/ 491776 h 2218976"/>
              <a:gd name="connsiteX36" fmla="*/ 4792133 w 6383866"/>
              <a:gd name="connsiteY36" fmla="*/ 407109 h 2218976"/>
              <a:gd name="connsiteX37" fmla="*/ 4826000 w 6383866"/>
              <a:gd name="connsiteY37" fmla="*/ 356309 h 2218976"/>
              <a:gd name="connsiteX38" fmla="*/ 4910666 w 6383866"/>
              <a:gd name="connsiteY38" fmla="*/ 339376 h 2218976"/>
              <a:gd name="connsiteX39" fmla="*/ 5012266 w 6383866"/>
              <a:gd name="connsiteY39" fmla="*/ 305509 h 2218976"/>
              <a:gd name="connsiteX40" fmla="*/ 5164666 w 6383866"/>
              <a:gd name="connsiteY40" fmla="*/ 254709 h 2218976"/>
              <a:gd name="connsiteX41" fmla="*/ 5215466 w 6383866"/>
              <a:gd name="connsiteY41" fmla="*/ 237776 h 2218976"/>
              <a:gd name="connsiteX42" fmla="*/ 5266266 w 6383866"/>
              <a:gd name="connsiteY42" fmla="*/ 220842 h 2218976"/>
              <a:gd name="connsiteX43" fmla="*/ 5384800 w 6383866"/>
              <a:gd name="connsiteY43" fmla="*/ 203909 h 2218976"/>
              <a:gd name="connsiteX44" fmla="*/ 5486400 w 6383866"/>
              <a:gd name="connsiteY44" fmla="*/ 170042 h 2218976"/>
              <a:gd name="connsiteX45" fmla="*/ 5638800 w 6383866"/>
              <a:gd name="connsiteY45" fmla="*/ 153109 h 2218976"/>
              <a:gd name="connsiteX46" fmla="*/ 5723466 w 6383866"/>
              <a:gd name="connsiteY46" fmla="*/ 136176 h 2218976"/>
              <a:gd name="connsiteX47" fmla="*/ 5825066 w 6383866"/>
              <a:gd name="connsiteY47" fmla="*/ 119242 h 2218976"/>
              <a:gd name="connsiteX48" fmla="*/ 5960533 w 6383866"/>
              <a:gd name="connsiteY48" fmla="*/ 85376 h 2218976"/>
              <a:gd name="connsiteX49" fmla="*/ 6045200 w 6383866"/>
              <a:gd name="connsiteY49" fmla="*/ 68442 h 2218976"/>
              <a:gd name="connsiteX50" fmla="*/ 6096000 w 6383866"/>
              <a:gd name="connsiteY50" fmla="*/ 51509 h 2218976"/>
              <a:gd name="connsiteX51" fmla="*/ 6214533 w 6383866"/>
              <a:gd name="connsiteY51" fmla="*/ 34576 h 2218976"/>
              <a:gd name="connsiteX52" fmla="*/ 6350000 w 6383866"/>
              <a:gd name="connsiteY52" fmla="*/ 709 h 2218976"/>
              <a:gd name="connsiteX53" fmla="*/ 6383866 w 6383866"/>
              <a:gd name="connsiteY53" fmla="*/ 709 h 221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383866" h="2218976">
                <a:moveTo>
                  <a:pt x="0" y="2218976"/>
                </a:moveTo>
                <a:lnTo>
                  <a:pt x="338666" y="2185109"/>
                </a:lnTo>
                <a:cubicBezTo>
                  <a:pt x="380017" y="2180147"/>
                  <a:pt x="448890" y="2161787"/>
                  <a:pt x="491066" y="2151242"/>
                </a:cubicBezTo>
                <a:cubicBezTo>
                  <a:pt x="617186" y="2067164"/>
                  <a:pt x="462293" y="2175221"/>
                  <a:pt x="592666" y="2066576"/>
                </a:cubicBezTo>
                <a:cubicBezTo>
                  <a:pt x="608300" y="2053547"/>
                  <a:pt x="626905" y="2044538"/>
                  <a:pt x="643466" y="2032709"/>
                </a:cubicBezTo>
                <a:cubicBezTo>
                  <a:pt x="666432" y="2016305"/>
                  <a:pt x="689772" y="2000276"/>
                  <a:pt x="711200" y="1981909"/>
                </a:cubicBezTo>
                <a:cubicBezTo>
                  <a:pt x="905373" y="1815476"/>
                  <a:pt x="639103" y="2037074"/>
                  <a:pt x="795866" y="1880309"/>
                </a:cubicBezTo>
                <a:cubicBezTo>
                  <a:pt x="810257" y="1865918"/>
                  <a:pt x="831032" y="1859471"/>
                  <a:pt x="846666" y="1846442"/>
                </a:cubicBezTo>
                <a:cubicBezTo>
                  <a:pt x="865063" y="1831111"/>
                  <a:pt x="879069" y="1810973"/>
                  <a:pt x="897466" y="1795642"/>
                </a:cubicBezTo>
                <a:cubicBezTo>
                  <a:pt x="913100" y="1782614"/>
                  <a:pt x="931705" y="1773605"/>
                  <a:pt x="948266" y="1761776"/>
                </a:cubicBezTo>
                <a:cubicBezTo>
                  <a:pt x="971232" y="1745372"/>
                  <a:pt x="991496" y="1724978"/>
                  <a:pt x="1016000" y="1710976"/>
                </a:cubicBezTo>
                <a:cubicBezTo>
                  <a:pt x="1031498" y="1702120"/>
                  <a:pt x="1050835" y="1702024"/>
                  <a:pt x="1066800" y="1694042"/>
                </a:cubicBezTo>
                <a:cubicBezTo>
                  <a:pt x="1085003" y="1684941"/>
                  <a:pt x="1098107" y="1666024"/>
                  <a:pt x="1117600" y="1660176"/>
                </a:cubicBezTo>
                <a:cubicBezTo>
                  <a:pt x="1155829" y="1648707"/>
                  <a:pt x="1196996" y="1651069"/>
                  <a:pt x="1236133" y="1643242"/>
                </a:cubicBezTo>
                <a:cubicBezTo>
                  <a:pt x="1281774" y="1634114"/>
                  <a:pt x="1326444" y="1620665"/>
                  <a:pt x="1371600" y="1609376"/>
                </a:cubicBezTo>
                <a:cubicBezTo>
                  <a:pt x="1394178" y="1603732"/>
                  <a:pt x="1416240" y="1595329"/>
                  <a:pt x="1439333" y="1592442"/>
                </a:cubicBezTo>
                <a:lnTo>
                  <a:pt x="1574800" y="1575509"/>
                </a:lnTo>
                <a:cubicBezTo>
                  <a:pt x="1780091" y="1507078"/>
                  <a:pt x="1572787" y="1570311"/>
                  <a:pt x="1778000" y="1524709"/>
                </a:cubicBezTo>
                <a:cubicBezTo>
                  <a:pt x="1795424" y="1520837"/>
                  <a:pt x="1811484" y="1512105"/>
                  <a:pt x="1828800" y="1507776"/>
                </a:cubicBezTo>
                <a:cubicBezTo>
                  <a:pt x="1915071" y="1486208"/>
                  <a:pt x="1971020" y="1484447"/>
                  <a:pt x="2065866" y="1473909"/>
                </a:cubicBezTo>
                <a:lnTo>
                  <a:pt x="2184400" y="1440042"/>
                </a:lnTo>
                <a:cubicBezTo>
                  <a:pt x="2206852" y="1433919"/>
                  <a:pt x="2229842" y="1429796"/>
                  <a:pt x="2252133" y="1423109"/>
                </a:cubicBezTo>
                <a:cubicBezTo>
                  <a:pt x="2286326" y="1412851"/>
                  <a:pt x="2324030" y="1409044"/>
                  <a:pt x="2353733" y="1389242"/>
                </a:cubicBezTo>
                <a:lnTo>
                  <a:pt x="2455333" y="1321509"/>
                </a:lnTo>
                <a:cubicBezTo>
                  <a:pt x="2545645" y="1186042"/>
                  <a:pt x="2427111" y="1349731"/>
                  <a:pt x="2540000" y="1236842"/>
                </a:cubicBezTo>
                <a:cubicBezTo>
                  <a:pt x="2559956" y="1216886"/>
                  <a:pt x="2573867" y="1191687"/>
                  <a:pt x="2590800" y="1169109"/>
                </a:cubicBezTo>
                <a:cubicBezTo>
                  <a:pt x="2596444" y="1152176"/>
                  <a:pt x="2599751" y="1134274"/>
                  <a:pt x="2607733" y="1118309"/>
                </a:cubicBezTo>
                <a:cubicBezTo>
                  <a:pt x="2618039" y="1097697"/>
                  <a:pt x="2683772" y="1009363"/>
                  <a:pt x="2692400" y="999776"/>
                </a:cubicBezTo>
                <a:cubicBezTo>
                  <a:pt x="2724440" y="964176"/>
                  <a:pt x="2754149" y="924743"/>
                  <a:pt x="2794000" y="898176"/>
                </a:cubicBezTo>
                <a:cubicBezTo>
                  <a:pt x="2827867" y="875598"/>
                  <a:pt x="2856986" y="843313"/>
                  <a:pt x="2895600" y="830442"/>
                </a:cubicBezTo>
                <a:cubicBezTo>
                  <a:pt x="2929467" y="819153"/>
                  <a:pt x="2961987" y="802445"/>
                  <a:pt x="2997200" y="796576"/>
                </a:cubicBezTo>
                <a:cubicBezTo>
                  <a:pt x="3141768" y="772480"/>
                  <a:pt x="3145722" y="768559"/>
                  <a:pt x="3335866" y="762709"/>
                </a:cubicBezTo>
                <a:cubicBezTo>
                  <a:pt x="3623652" y="753854"/>
                  <a:pt x="3911599" y="751420"/>
                  <a:pt x="4199466" y="745776"/>
                </a:cubicBezTo>
                <a:cubicBezTo>
                  <a:pt x="4333638" y="701052"/>
                  <a:pt x="4265853" y="717778"/>
                  <a:pt x="4402666" y="694976"/>
                </a:cubicBezTo>
                <a:cubicBezTo>
                  <a:pt x="4467090" y="673501"/>
                  <a:pt x="4506764" y="670178"/>
                  <a:pt x="4555066" y="627242"/>
                </a:cubicBezTo>
                <a:cubicBezTo>
                  <a:pt x="4729047" y="472592"/>
                  <a:pt x="4592174" y="568636"/>
                  <a:pt x="4707466" y="491776"/>
                </a:cubicBezTo>
                <a:cubicBezTo>
                  <a:pt x="4797778" y="356309"/>
                  <a:pt x="4679244" y="519998"/>
                  <a:pt x="4792133" y="407109"/>
                </a:cubicBezTo>
                <a:cubicBezTo>
                  <a:pt x="4806524" y="392718"/>
                  <a:pt x="4808330" y="366406"/>
                  <a:pt x="4826000" y="356309"/>
                </a:cubicBezTo>
                <a:cubicBezTo>
                  <a:pt x="4850989" y="342030"/>
                  <a:pt x="4882899" y="346949"/>
                  <a:pt x="4910666" y="339376"/>
                </a:cubicBezTo>
                <a:cubicBezTo>
                  <a:pt x="4945107" y="329983"/>
                  <a:pt x="4978399" y="316798"/>
                  <a:pt x="5012266" y="305509"/>
                </a:cubicBezTo>
                <a:lnTo>
                  <a:pt x="5164666" y="254709"/>
                </a:lnTo>
                <a:lnTo>
                  <a:pt x="5215466" y="237776"/>
                </a:lnTo>
                <a:cubicBezTo>
                  <a:pt x="5232399" y="232131"/>
                  <a:pt x="5248596" y="223366"/>
                  <a:pt x="5266266" y="220842"/>
                </a:cubicBezTo>
                <a:lnTo>
                  <a:pt x="5384800" y="203909"/>
                </a:lnTo>
                <a:cubicBezTo>
                  <a:pt x="5418667" y="192620"/>
                  <a:pt x="5451395" y="177043"/>
                  <a:pt x="5486400" y="170042"/>
                </a:cubicBezTo>
                <a:cubicBezTo>
                  <a:pt x="5536520" y="160018"/>
                  <a:pt x="5588201" y="160337"/>
                  <a:pt x="5638800" y="153109"/>
                </a:cubicBezTo>
                <a:cubicBezTo>
                  <a:pt x="5667292" y="149039"/>
                  <a:pt x="5695149" y="141325"/>
                  <a:pt x="5723466" y="136176"/>
                </a:cubicBezTo>
                <a:cubicBezTo>
                  <a:pt x="5757246" y="130034"/>
                  <a:pt x="5791494" y="126436"/>
                  <a:pt x="5825066" y="119242"/>
                </a:cubicBezTo>
                <a:cubicBezTo>
                  <a:pt x="5870578" y="109489"/>
                  <a:pt x="5914892" y="94505"/>
                  <a:pt x="5960533" y="85376"/>
                </a:cubicBezTo>
                <a:cubicBezTo>
                  <a:pt x="5988755" y="79731"/>
                  <a:pt x="6017278" y="75423"/>
                  <a:pt x="6045200" y="68442"/>
                </a:cubicBezTo>
                <a:cubicBezTo>
                  <a:pt x="6062516" y="64113"/>
                  <a:pt x="6078497" y="55009"/>
                  <a:pt x="6096000" y="51509"/>
                </a:cubicBezTo>
                <a:cubicBezTo>
                  <a:pt x="6135137" y="43682"/>
                  <a:pt x="6175022" y="40220"/>
                  <a:pt x="6214533" y="34576"/>
                </a:cubicBezTo>
                <a:cubicBezTo>
                  <a:pt x="6273631" y="14876"/>
                  <a:pt x="6278477" y="10926"/>
                  <a:pt x="6350000" y="709"/>
                </a:cubicBezTo>
                <a:cubicBezTo>
                  <a:pt x="6361175" y="-887"/>
                  <a:pt x="6372577" y="709"/>
                  <a:pt x="6383866" y="709"/>
                </a:cubicBezTo>
              </a:path>
            </a:pathLst>
          </a:cu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5338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298920166"/>
              </p:ext>
            </p:extLst>
          </p:nvPr>
        </p:nvGraphicFramePr>
        <p:xfrm>
          <a:off x="1826683" y="646113"/>
          <a:ext cx="7237413" cy="1174750"/>
        </p:xfrm>
        <a:graphic>
          <a:graphicData uri="http://schemas.openxmlformats.org/presentationml/2006/ole">
            <mc:AlternateContent xmlns:mc="http://schemas.openxmlformats.org/markup-compatibility/2006">
              <mc:Choice xmlns:v="urn:schemas-microsoft-com:vml" Requires="v">
                <p:oleObj spid="_x0000_s318641" name="Equation" r:id="rId4" imgW="2743200" imgH="444500" progId="Equation.DSMT4">
                  <p:embed/>
                </p:oleObj>
              </mc:Choice>
              <mc:Fallback>
                <p:oleObj name="Equation" r:id="rId4" imgW="2743200" imgH="444500" progId="Equation.DSMT4">
                  <p:embed/>
                  <p:pic>
                    <p:nvPicPr>
                      <p:cNvPr id="0" name=""/>
                      <p:cNvPicPr>
                        <a:picLocks noChangeAspect="1" noChangeArrowheads="1"/>
                      </p:cNvPicPr>
                      <p:nvPr/>
                    </p:nvPicPr>
                    <p:blipFill>
                      <a:blip r:embed="rId5"/>
                      <a:srcRect/>
                      <a:stretch>
                        <a:fillRect/>
                      </a:stretch>
                    </p:blipFill>
                    <p:spPr bwMode="auto">
                      <a:xfrm>
                        <a:off x="1826683" y="646113"/>
                        <a:ext cx="7237413" cy="11747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03587924"/>
              </p:ext>
            </p:extLst>
          </p:nvPr>
        </p:nvGraphicFramePr>
        <p:xfrm>
          <a:off x="2947988" y="4417484"/>
          <a:ext cx="5260975" cy="671513"/>
        </p:xfrm>
        <a:graphic>
          <a:graphicData uri="http://schemas.openxmlformats.org/presentationml/2006/ole">
            <mc:AlternateContent xmlns:mc="http://schemas.openxmlformats.org/markup-compatibility/2006">
              <mc:Choice xmlns:v="urn:schemas-microsoft-com:vml" Requires="v">
                <p:oleObj spid="_x0000_s318642" name="Equation" r:id="rId6" imgW="1993900" imgH="254000" progId="Equation.DSMT4">
                  <p:embed/>
                </p:oleObj>
              </mc:Choice>
              <mc:Fallback>
                <p:oleObj name="Equation" r:id="rId6" imgW="1993900" imgH="254000" progId="Equation.DSMT4">
                  <p:embed/>
                  <p:pic>
                    <p:nvPicPr>
                      <p:cNvPr id="0" name=""/>
                      <p:cNvPicPr>
                        <a:picLocks noChangeAspect="1" noChangeArrowheads="1"/>
                      </p:cNvPicPr>
                      <p:nvPr/>
                    </p:nvPicPr>
                    <p:blipFill>
                      <a:blip r:embed="rId7"/>
                      <a:srcRect/>
                      <a:stretch>
                        <a:fillRect/>
                      </a:stretch>
                    </p:blipFill>
                    <p:spPr bwMode="auto">
                      <a:xfrm>
                        <a:off x="2947988" y="4417484"/>
                        <a:ext cx="5260975" cy="671513"/>
                      </a:xfrm>
                      <a:prstGeom prst="rect">
                        <a:avLst/>
                      </a:prstGeom>
                      <a:noFill/>
                      <a:extLst/>
                    </p:spPr>
                  </p:pic>
                </p:oleObj>
              </mc:Fallback>
            </mc:AlternateContent>
          </a:graphicData>
        </a:graphic>
      </p:graphicFrame>
      <p:sp>
        <p:nvSpPr>
          <p:cNvPr id="9" name="TextBox 8"/>
          <p:cNvSpPr txBox="1"/>
          <p:nvPr/>
        </p:nvSpPr>
        <p:spPr>
          <a:xfrm>
            <a:off x="778933" y="2032000"/>
            <a:ext cx="4007227" cy="584776"/>
          </a:xfrm>
          <a:prstGeom prst="rect">
            <a:avLst/>
          </a:prstGeom>
          <a:noFill/>
        </p:spPr>
        <p:txBody>
          <a:bodyPr wrap="none" rtlCol="0">
            <a:spAutoFit/>
          </a:bodyPr>
          <a:lstStyle/>
          <a:p>
            <a:r>
              <a:rPr lang="en-US" sz="3200" dirty="0"/>
              <a:t>Choose a linear model:</a:t>
            </a:r>
          </a:p>
        </p:txBody>
      </p:sp>
      <p:sp>
        <p:nvSpPr>
          <p:cNvPr id="10" name="TextBox 9"/>
          <p:cNvSpPr txBox="1"/>
          <p:nvPr/>
        </p:nvSpPr>
        <p:spPr>
          <a:xfrm>
            <a:off x="762000" y="3759200"/>
            <a:ext cx="2453917" cy="584776"/>
          </a:xfrm>
          <a:prstGeom prst="rect">
            <a:avLst/>
          </a:prstGeom>
          <a:noFill/>
        </p:spPr>
        <p:txBody>
          <a:bodyPr wrap="none" rtlCol="0">
            <a:spAutoFit/>
          </a:bodyPr>
          <a:lstStyle/>
          <a:p>
            <a:r>
              <a:rPr lang="en-US" sz="3200" dirty="0"/>
              <a:t>To regularize:</a:t>
            </a:r>
          </a:p>
        </p:txBody>
      </p:sp>
      <p:graphicFrame>
        <p:nvGraphicFramePr>
          <p:cNvPr id="8" name="Object 7"/>
          <p:cNvGraphicFramePr>
            <a:graphicFrameLocks noChangeAspect="1"/>
          </p:cNvGraphicFramePr>
          <p:nvPr>
            <p:extLst>
              <p:ext uri="{D42A27DB-BD31-4B8C-83A1-F6EECF244321}">
                <p14:modId xmlns:p14="http://schemas.microsoft.com/office/powerpoint/2010/main" val="2714898016"/>
              </p:ext>
            </p:extLst>
          </p:nvPr>
        </p:nvGraphicFramePr>
        <p:xfrm>
          <a:off x="776808" y="5061478"/>
          <a:ext cx="10588625" cy="738187"/>
        </p:xfrm>
        <a:graphic>
          <a:graphicData uri="http://schemas.openxmlformats.org/presentationml/2006/ole">
            <mc:AlternateContent xmlns:mc="http://schemas.openxmlformats.org/markup-compatibility/2006">
              <mc:Choice xmlns:v="urn:schemas-microsoft-com:vml" Requires="v">
                <p:oleObj spid="_x0000_s318643" name="Equation" r:id="rId8" imgW="4013200" imgH="279400" progId="Equation.DSMT4">
                  <p:embed/>
                </p:oleObj>
              </mc:Choice>
              <mc:Fallback>
                <p:oleObj name="Equation" r:id="rId8" imgW="4013200" imgH="279400" progId="Equation.DSMT4">
                  <p:embed/>
                  <p:pic>
                    <p:nvPicPr>
                      <p:cNvPr id="0" name=""/>
                      <p:cNvPicPr>
                        <a:picLocks noChangeAspect="1" noChangeArrowheads="1"/>
                      </p:cNvPicPr>
                      <p:nvPr/>
                    </p:nvPicPr>
                    <p:blipFill>
                      <a:blip r:embed="rId9"/>
                      <a:srcRect/>
                      <a:stretch>
                        <a:fillRect/>
                      </a:stretch>
                    </p:blipFill>
                    <p:spPr bwMode="auto">
                      <a:xfrm>
                        <a:off x="776808" y="5061478"/>
                        <a:ext cx="10588625" cy="738187"/>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716016047"/>
              </p:ext>
            </p:extLst>
          </p:nvPr>
        </p:nvGraphicFramePr>
        <p:xfrm>
          <a:off x="711199" y="5840408"/>
          <a:ext cx="10856913" cy="773112"/>
        </p:xfrm>
        <a:graphic>
          <a:graphicData uri="http://schemas.openxmlformats.org/presentationml/2006/ole">
            <mc:AlternateContent xmlns:mc="http://schemas.openxmlformats.org/markup-compatibility/2006">
              <mc:Choice xmlns:v="urn:schemas-microsoft-com:vml" Requires="v">
                <p:oleObj spid="_x0000_s318644" name="Equation" r:id="rId10" imgW="4114800" imgH="292100" progId="Equation.DSMT4">
                  <p:embed/>
                </p:oleObj>
              </mc:Choice>
              <mc:Fallback>
                <p:oleObj name="Equation" r:id="rId10" imgW="4114800" imgH="292100" progId="Equation.DSMT4">
                  <p:embed/>
                  <p:pic>
                    <p:nvPicPr>
                      <p:cNvPr id="0" name=""/>
                      <p:cNvPicPr>
                        <a:picLocks noChangeAspect="1" noChangeArrowheads="1"/>
                      </p:cNvPicPr>
                      <p:nvPr/>
                    </p:nvPicPr>
                    <p:blipFill>
                      <a:blip r:embed="rId11"/>
                      <a:srcRect/>
                      <a:stretch>
                        <a:fillRect/>
                      </a:stretch>
                    </p:blipFill>
                    <p:spPr bwMode="auto">
                      <a:xfrm>
                        <a:off x="711199" y="5840408"/>
                        <a:ext cx="10856913" cy="773112"/>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822423872"/>
              </p:ext>
            </p:extLst>
          </p:nvPr>
        </p:nvGraphicFramePr>
        <p:xfrm>
          <a:off x="1960563" y="3013075"/>
          <a:ext cx="7035800" cy="603250"/>
        </p:xfrm>
        <a:graphic>
          <a:graphicData uri="http://schemas.openxmlformats.org/presentationml/2006/ole">
            <mc:AlternateContent xmlns:mc="http://schemas.openxmlformats.org/markup-compatibility/2006">
              <mc:Choice xmlns:v="urn:schemas-microsoft-com:vml" Requires="v">
                <p:oleObj spid="_x0000_s318645" name="Equation" r:id="rId12" imgW="2667000" imgH="228600" progId="Equation.DSMT4">
                  <p:embed/>
                </p:oleObj>
              </mc:Choice>
              <mc:Fallback>
                <p:oleObj name="Equation" r:id="rId12" imgW="2667000" imgH="228600" progId="Equation.DSMT4">
                  <p:embed/>
                  <p:pic>
                    <p:nvPicPr>
                      <p:cNvPr id="0" name=""/>
                      <p:cNvPicPr>
                        <a:picLocks noChangeAspect="1" noChangeArrowheads="1"/>
                      </p:cNvPicPr>
                      <p:nvPr/>
                    </p:nvPicPr>
                    <p:blipFill>
                      <a:blip r:embed="rId13"/>
                      <a:srcRect/>
                      <a:stretch>
                        <a:fillRect/>
                      </a:stretch>
                    </p:blipFill>
                    <p:spPr bwMode="auto">
                      <a:xfrm>
                        <a:off x="1960563" y="3013075"/>
                        <a:ext cx="7035800" cy="603250"/>
                      </a:xfrm>
                      <a:prstGeom prst="rect">
                        <a:avLst/>
                      </a:prstGeom>
                      <a:noFill/>
                      <a:extLst/>
                    </p:spPr>
                  </p:pic>
                </p:oleObj>
              </mc:Fallback>
            </mc:AlternateContent>
          </a:graphicData>
        </a:graphic>
      </p:graphicFrame>
    </p:spTree>
    <p:extLst>
      <p:ext uri="{BB962C8B-B14F-4D97-AF65-F5344CB8AC3E}">
        <p14:creationId xmlns:p14="http://schemas.microsoft.com/office/powerpoint/2010/main" val="672182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3169878288"/>
              </p:ext>
            </p:extLst>
          </p:nvPr>
        </p:nvGraphicFramePr>
        <p:xfrm>
          <a:off x="776808" y="5061478"/>
          <a:ext cx="10588625" cy="738187"/>
        </p:xfrm>
        <a:graphic>
          <a:graphicData uri="http://schemas.openxmlformats.org/presentationml/2006/ole">
            <mc:AlternateContent xmlns:mc="http://schemas.openxmlformats.org/markup-compatibility/2006">
              <mc:Choice xmlns:v="urn:schemas-microsoft-com:vml" Requires="v">
                <p:oleObj spid="_x0000_s319530" name="Equation" r:id="rId4" imgW="4013200" imgH="279400" progId="Equation.DSMT4">
                  <p:embed/>
                </p:oleObj>
              </mc:Choice>
              <mc:Fallback>
                <p:oleObj name="Equation" r:id="rId4" imgW="4013200" imgH="279400" progId="Equation.DSMT4">
                  <p:embed/>
                  <p:pic>
                    <p:nvPicPr>
                      <p:cNvPr id="0" name=""/>
                      <p:cNvPicPr>
                        <a:picLocks noChangeAspect="1" noChangeArrowheads="1"/>
                      </p:cNvPicPr>
                      <p:nvPr/>
                    </p:nvPicPr>
                    <p:blipFill>
                      <a:blip r:embed="rId5"/>
                      <a:srcRect/>
                      <a:stretch>
                        <a:fillRect/>
                      </a:stretch>
                    </p:blipFill>
                    <p:spPr bwMode="auto">
                      <a:xfrm>
                        <a:off x="776808" y="5061478"/>
                        <a:ext cx="10588625" cy="738187"/>
                      </a:xfrm>
                      <a:prstGeom prst="rect">
                        <a:avLst/>
                      </a:prstGeom>
                      <a:noFill/>
                      <a:extLst/>
                    </p:spPr>
                  </p:pic>
                </p:oleObj>
              </mc:Fallback>
            </mc:AlternateContent>
          </a:graphicData>
        </a:graphic>
      </p:graphicFrame>
      <p:sp>
        <p:nvSpPr>
          <p:cNvPr id="13" name="TextBox 12"/>
          <p:cNvSpPr txBox="1"/>
          <p:nvPr/>
        </p:nvSpPr>
        <p:spPr>
          <a:xfrm>
            <a:off x="3488267" y="4334942"/>
            <a:ext cx="4730782" cy="584776"/>
          </a:xfrm>
          <a:prstGeom prst="rect">
            <a:avLst/>
          </a:prstGeom>
          <a:noFill/>
        </p:spPr>
        <p:txBody>
          <a:bodyPr wrap="none" rtlCol="0">
            <a:spAutoFit/>
          </a:bodyPr>
          <a:lstStyle/>
          <a:p>
            <a:r>
              <a:rPr lang="en-US" sz="3200" dirty="0"/>
              <a:t>Makes all coefficients small</a:t>
            </a:r>
          </a:p>
        </p:txBody>
      </p:sp>
    </p:spTree>
    <p:extLst>
      <p:ext uri="{BB962C8B-B14F-4D97-AF65-F5344CB8AC3E}">
        <p14:creationId xmlns:p14="http://schemas.microsoft.com/office/powerpoint/2010/main" val="347289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11078633" y="6195080"/>
            <a:ext cx="912630" cy="523220"/>
          </a:xfrm>
          <a:prstGeom prst="rect">
            <a:avLst/>
          </a:prstGeom>
          <a:noFill/>
        </p:spPr>
        <p:txBody>
          <a:bodyPr wrap="none" rtlCol="0">
            <a:spAutoFit/>
          </a:bodyPr>
          <a:lstStyle/>
          <a:p>
            <a:r>
              <a:rPr lang="en-US" sz="2800" dirty="0"/>
              <a:t>2000</a:t>
            </a:r>
          </a:p>
        </p:txBody>
      </p:sp>
      <p:sp>
        <p:nvSpPr>
          <p:cNvPr id="11" name="TextBox 10"/>
          <p:cNvSpPr txBox="1"/>
          <p:nvPr/>
        </p:nvSpPr>
        <p:spPr>
          <a:xfrm>
            <a:off x="6756401" y="6231235"/>
            <a:ext cx="5143499" cy="461665"/>
          </a:xfrm>
          <a:prstGeom prst="rect">
            <a:avLst/>
          </a:prstGeom>
          <a:noFill/>
        </p:spPr>
        <p:txBody>
          <a:bodyPr wrap="square" rtlCol="0">
            <a:spAutoFit/>
          </a:bodyPr>
          <a:lstStyle/>
          <a:p>
            <a:r>
              <a:rPr lang="en-US" sz="2400" dirty="0"/>
              <a:t>Number of Businessweek clicks</a:t>
            </a:r>
          </a:p>
        </p:txBody>
      </p:sp>
      <p:sp>
        <p:nvSpPr>
          <p:cNvPr id="12" name="TextBox 11"/>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13" name="TextBox 12"/>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4" name="TextBox 13"/>
          <p:cNvSpPr txBox="1"/>
          <p:nvPr/>
        </p:nvSpPr>
        <p:spPr>
          <a:xfrm>
            <a:off x="6228646" y="2173413"/>
            <a:ext cx="1188772" cy="523220"/>
          </a:xfrm>
          <a:prstGeom prst="rect">
            <a:avLst/>
          </a:prstGeom>
          <a:noFill/>
        </p:spPr>
        <p:txBody>
          <a:bodyPr wrap="none" rtlCol="0">
            <a:spAutoFit/>
          </a:bodyPr>
          <a:lstStyle/>
          <a:p>
            <a:r>
              <a:rPr lang="en-US" sz="2800" dirty="0"/>
              <a:t>1,000K</a:t>
            </a:r>
          </a:p>
        </p:txBody>
      </p:sp>
      <p:sp>
        <p:nvSpPr>
          <p:cNvPr id="15" name="TextBox 14"/>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16" name="Freeform 15"/>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Oval 16"/>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2"/>
          <p:cNvSpPr txBox="1">
            <a:spLocks/>
          </p:cNvSpPr>
          <p:nvPr/>
        </p:nvSpPr>
        <p:spPr>
          <a:xfrm>
            <a:off x="341314" y="1058026"/>
            <a:ext cx="9564686"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Ockham’s Razor: The best models are simple models that fit the data well.</a:t>
            </a:r>
          </a:p>
        </p:txBody>
      </p:sp>
    </p:spTree>
    <p:extLst>
      <p:ext uri="{BB962C8B-B14F-4D97-AF65-F5344CB8AC3E}">
        <p14:creationId xmlns:p14="http://schemas.microsoft.com/office/powerpoint/2010/main" val="39930635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p:cNvGraphicFramePr>
            <a:graphicFrameLocks noChangeAspect="1"/>
          </p:cNvGraphicFramePr>
          <p:nvPr>
            <p:extLst>
              <p:ext uri="{D42A27DB-BD31-4B8C-83A1-F6EECF244321}">
                <p14:modId xmlns:p14="http://schemas.microsoft.com/office/powerpoint/2010/main" val="3225146068"/>
              </p:ext>
            </p:extLst>
          </p:nvPr>
        </p:nvGraphicFramePr>
        <p:xfrm>
          <a:off x="711199" y="5840408"/>
          <a:ext cx="10856913" cy="773112"/>
        </p:xfrm>
        <a:graphic>
          <a:graphicData uri="http://schemas.openxmlformats.org/presentationml/2006/ole">
            <mc:AlternateContent xmlns:mc="http://schemas.openxmlformats.org/markup-compatibility/2006">
              <mc:Choice xmlns:v="urn:schemas-microsoft-com:vml" Requires="v">
                <p:oleObj spid="_x0000_s322598" name="Equation" r:id="rId4" imgW="4114800" imgH="292100" progId="Equation.DSMT4">
                  <p:embed/>
                </p:oleObj>
              </mc:Choice>
              <mc:Fallback>
                <p:oleObj name="Equation" r:id="rId4" imgW="4114800" imgH="292100" progId="Equation.DSMT4">
                  <p:embed/>
                  <p:pic>
                    <p:nvPicPr>
                      <p:cNvPr id="0" name=""/>
                      <p:cNvPicPr>
                        <a:picLocks noChangeAspect="1" noChangeArrowheads="1"/>
                      </p:cNvPicPr>
                      <p:nvPr/>
                    </p:nvPicPr>
                    <p:blipFill>
                      <a:blip r:embed="rId5"/>
                      <a:srcRect/>
                      <a:stretch>
                        <a:fillRect/>
                      </a:stretch>
                    </p:blipFill>
                    <p:spPr bwMode="auto">
                      <a:xfrm>
                        <a:off x="711199" y="5840408"/>
                        <a:ext cx="10856913" cy="773112"/>
                      </a:xfrm>
                      <a:prstGeom prst="rect">
                        <a:avLst/>
                      </a:prstGeom>
                      <a:noFill/>
                      <a:extLst/>
                    </p:spPr>
                  </p:pic>
                </p:oleObj>
              </mc:Fallback>
            </mc:AlternateContent>
          </a:graphicData>
        </a:graphic>
      </p:graphicFrame>
      <p:sp>
        <p:nvSpPr>
          <p:cNvPr id="2" name="TextBox 1"/>
          <p:cNvSpPr txBox="1"/>
          <p:nvPr/>
        </p:nvSpPr>
        <p:spPr>
          <a:xfrm>
            <a:off x="3488267" y="4453473"/>
            <a:ext cx="4598935" cy="584776"/>
          </a:xfrm>
          <a:prstGeom prst="rect">
            <a:avLst/>
          </a:prstGeom>
          <a:noFill/>
        </p:spPr>
        <p:txBody>
          <a:bodyPr wrap="none" rtlCol="0">
            <a:spAutoFit/>
          </a:bodyPr>
          <a:lstStyle/>
          <a:p>
            <a:r>
              <a:rPr lang="en-US" sz="3200" dirty="0"/>
              <a:t>Useful for sparse solutions</a:t>
            </a:r>
          </a:p>
        </p:txBody>
      </p:sp>
    </p:spTree>
    <p:extLst>
      <p:ext uri="{BB962C8B-B14F-4D97-AF65-F5344CB8AC3E}">
        <p14:creationId xmlns:p14="http://schemas.microsoft.com/office/powerpoint/2010/main" val="3127432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1273589741"/>
              </p:ext>
            </p:extLst>
          </p:nvPr>
        </p:nvGraphicFramePr>
        <p:xfrm>
          <a:off x="3775075" y="5127625"/>
          <a:ext cx="4591050" cy="604838"/>
        </p:xfrm>
        <a:graphic>
          <a:graphicData uri="http://schemas.openxmlformats.org/presentationml/2006/ole">
            <mc:AlternateContent xmlns:mc="http://schemas.openxmlformats.org/markup-compatibility/2006">
              <mc:Choice xmlns:v="urn:schemas-microsoft-com:vml" Requires="v">
                <p:oleObj spid="_x0000_s320586" name="Equation" r:id="rId4" imgW="1739900" imgH="228600" progId="Equation.DSMT4">
                  <p:embed/>
                </p:oleObj>
              </mc:Choice>
              <mc:Fallback>
                <p:oleObj name="Equation" r:id="rId4" imgW="1739900" imgH="228600" progId="Equation.DSMT4">
                  <p:embed/>
                  <p:pic>
                    <p:nvPicPr>
                      <p:cNvPr id="0" name=""/>
                      <p:cNvPicPr>
                        <a:picLocks noChangeAspect="1" noChangeArrowheads="1"/>
                      </p:cNvPicPr>
                      <p:nvPr/>
                    </p:nvPicPr>
                    <p:blipFill>
                      <a:blip r:embed="rId5"/>
                      <a:srcRect/>
                      <a:stretch>
                        <a:fillRect/>
                      </a:stretch>
                    </p:blipFill>
                    <p:spPr bwMode="auto">
                      <a:xfrm>
                        <a:off x="3775075" y="5127625"/>
                        <a:ext cx="4591050" cy="604838"/>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633666275"/>
              </p:ext>
            </p:extLst>
          </p:nvPr>
        </p:nvGraphicFramePr>
        <p:xfrm>
          <a:off x="3759200" y="5907088"/>
          <a:ext cx="4759325" cy="638175"/>
        </p:xfrm>
        <a:graphic>
          <a:graphicData uri="http://schemas.openxmlformats.org/presentationml/2006/ole">
            <mc:AlternateContent xmlns:mc="http://schemas.openxmlformats.org/markup-compatibility/2006">
              <mc:Choice xmlns:v="urn:schemas-microsoft-com:vml" Requires="v">
                <p:oleObj spid="_x0000_s320587" name="Equation" r:id="rId6" imgW="1803400" imgH="241300" progId="Equation.DSMT4">
                  <p:embed/>
                </p:oleObj>
              </mc:Choice>
              <mc:Fallback>
                <p:oleObj name="Equation" r:id="rId6" imgW="1803400" imgH="241300" progId="Equation.DSMT4">
                  <p:embed/>
                  <p:pic>
                    <p:nvPicPr>
                      <p:cNvPr id="0" name=""/>
                      <p:cNvPicPr>
                        <a:picLocks noChangeAspect="1" noChangeArrowheads="1"/>
                      </p:cNvPicPr>
                      <p:nvPr/>
                    </p:nvPicPr>
                    <p:blipFill>
                      <a:blip r:embed="rId7"/>
                      <a:srcRect/>
                      <a:stretch>
                        <a:fillRect/>
                      </a:stretch>
                    </p:blipFill>
                    <p:spPr bwMode="auto">
                      <a:xfrm>
                        <a:off x="3759200" y="5907088"/>
                        <a:ext cx="4759325" cy="638175"/>
                      </a:xfrm>
                      <a:prstGeom prst="rect">
                        <a:avLst/>
                      </a:prstGeom>
                      <a:noFill/>
                      <a:extLst/>
                    </p:spPr>
                  </p:pic>
                </p:oleObj>
              </mc:Fallback>
            </mc:AlternateContent>
          </a:graphicData>
        </a:graphic>
      </p:graphicFrame>
    </p:spTree>
    <p:extLst>
      <p:ext uri="{BB962C8B-B14F-4D97-AF65-F5344CB8AC3E}">
        <p14:creationId xmlns:p14="http://schemas.microsoft.com/office/powerpoint/2010/main" val="4136524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1391442169"/>
              </p:ext>
            </p:extLst>
          </p:nvPr>
        </p:nvGraphicFramePr>
        <p:xfrm>
          <a:off x="3775075" y="5127625"/>
          <a:ext cx="4591050" cy="604838"/>
        </p:xfrm>
        <a:graphic>
          <a:graphicData uri="http://schemas.openxmlformats.org/presentationml/2006/ole">
            <mc:AlternateContent xmlns:mc="http://schemas.openxmlformats.org/markup-compatibility/2006">
              <mc:Choice xmlns:v="urn:schemas-microsoft-com:vml" Requires="v">
                <p:oleObj spid="_x0000_s321575" name="Equation" r:id="rId4" imgW="1739900" imgH="228600" progId="Equation.DSMT4">
                  <p:embed/>
                </p:oleObj>
              </mc:Choice>
              <mc:Fallback>
                <p:oleObj name="Equation" r:id="rId4" imgW="1739900" imgH="228600" progId="Equation.DSMT4">
                  <p:embed/>
                  <p:pic>
                    <p:nvPicPr>
                      <p:cNvPr id="0" name=""/>
                      <p:cNvPicPr>
                        <a:picLocks noChangeAspect="1" noChangeArrowheads="1"/>
                      </p:cNvPicPr>
                      <p:nvPr/>
                    </p:nvPicPr>
                    <p:blipFill>
                      <a:blip r:embed="rId5"/>
                      <a:srcRect/>
                      <a:stretch>
                        <a:fillRect/>
                      </a:stretch>
                    </p:blipFill>
                    <p:spPr bwMode="auto">
                      <a:xfrm>
                        <a:off x="3775075" y="5127625"/>
                        <a:ext cx="4591050" cy="604838"/>
                      </a:xfrm>
                      <a:prstGeom prst="rect">
                        <a:avLst/>
                      </a:prstGeom>
                      <a:noFill/>
                      <a:extLst/>
                    </p:spPr>
                  </p:pic>
                </p:oleObj>
              </mc:Fallback>
            </mc:AlternateContent>
          </a:graphicData>
        </a:graphic>
      </p:graphicFrame>
    </p:spTree>
    <p:extLst>
      <p:ext uri="{BB962C8B-B14F-4D97-AF65-F5344CB8AC3E}">
        <p14:creationId xmlns:p14="http://schemas.microsoft.com/office/powerpoint/2010/main" val="8623452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2206505121"/>
              </p:ext>
            </p:extLst>
          </p:nvPr>
        </p:nvGraphicFramePr>
        <p:xfrm>
          <a:off x="3775075" y="5127625"/>
          <a:ext cx="4591050" cy="604838"/>
        </p:xfrm>
        <a:graphic>
          <a:graphicData uri="http://schemas.openxmlformats.org/presentationml/2006/ole">
            <mc:AlternateContent xmlns:mc="http://schemas.openxmlformats.org/markup-compatibility/2006">
              <mc:Choice xmlns:v="urn:schemas-microsoft-com:vml" Requires="v">
                <p:oleObj spid="_x0000_s1176" name="Equation" r:id="rId4" imgW="1739900" imgH="228600" progId="Equation.DSMT4">
                  <p:embed/>
                </p:oleObj>
              </mc:Choice>
              <mc:Fallback>
                <p:oleObj name="Equation" r:id="rId4" imgW="1739900" imgH="228600" progId="Equation.DSMT4">
                  <p:embed/>
                  <p:pic>
                    <p:nvPicPr>
                      <p:cNvPr id="0" name=""/>
                      <p:cNvPicPr>
                        <a:picLocks noChangeAspect="1" noChangeArrowheads="1"/>
                      </p:cNvPicPr>
                      <p:nvPr/>
                    </p:nvPicPr>
                    <p:blipFill>
                      <a:blip r:embed="rId5"/>
                      <a:srcRect/>
                      <a:stretch>
                        <a:fillRect/>
                      </a:stretch>
                    </p:blipFill>
                    <p:spPr bwMode="auto">
                      <a:xfrm>
                        <a:off x="3775075" y="5127625"/>
                        <a:ext cx="4591050" cy="604838"/>
                      </a:xfrm>
                      <a:prstGeom prst="rect">
                        <a:avLst/>
                      </a:prstGeom>
                      <a:noFill/>
                      <a:extLst/>
                    </p:spPr>
                  </p:pic>
                </p:oleObj>
              </mc:Fallback>
            </mc:AlternateContent>
          </a:graphicData>
        </a:graphic>
      </p:graphicFrame>
      <p:cxnSp>
        <p:nvCxnSpPr>
          <p:cNvPr id="3" name="Straight Arrow Connector 2"/>
          <p:cNvCxnSpPr/>
          <p:nvPr/>
        </p:nvCxnSpPr>
        <p:spPr>
          <a:xfrm flipV="1">
            <a:off x="5943600" y="745067"/>
            <a:ext cx="0" cy="2082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5943603" y="2844803"/>
            <a:ext cx="3200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4741345" y="1540932"/>
            <a:ext cx="2438400" cy="2455336"/>
          </a:xfrm>
          <a:prstGeom prst="ellipse">
            <a:avLst/>
          </a:prstGeom>
          <a:gradFill flip="none" rotWithShape="1">
            <a:gsLst>
              <a:gs pos="0">
                <a:schemeClr val="accent1">
                  <a:shade val="51000"/>
                  <a:satMod val="130000"/>
                  <a:alpha val="16000"/>
                </a:schemeClr>
              </a:gs>
              <a:gs pos="80000">
                <a:schemeClr val="accent1">
                  <a:shade val="93000"/>
                  <a:satMod val="130000"/>
                  <a:alpha val="16000"/>
                </a:schemeClr>
              </a:gs>
              <a:gs pos="100000">
                <a:schemeClr val="accent1">
                  <a:shade val="94000"/>
                  <a:satMod val="135000"/>
                  <a:alpha val="1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041272235"/>
              </p:ext>
            </p:extLst>
          </p:nvPr>
        </p:nvGraphicFramePr>
        <p:xfrm>
          <a:off x="8798455" y="2181225"/>
          <a:ext cx="503237" cy="604838"/>
        </p:xfrm>
        <a:graphic>
          <a:graphicData uri="http://schemas.openxmlformats.org/presentationml/2006/ole">
            <mc:AlternateContent xmlns:mc="http://schemas.openxmlformats.org/markup-compatibility/2006">
              <mc:Choice xmlns:v="urn:schemas-microsoft-com:vml" Requires="v">
                <p:oleObj spid="_x0000_s1177" name="Equation" r:id="rId6" imgW="190500" imgH="228600" progId="Equation.DSMT4">
                  <p:embed/>
                </p:oleObj>
              </mc:Choice>
              <mc:Fallback>
                <p:oleObj name="Equation" r:id="rId6" imgW="190500" imgH="228600" progId="Equation.DSMT4">
                  <p:embed/>
                  <p:pic>
                    <p:nvPicPr>
                      <p:cNvPr id="0" name=""/>
                      <p:cNvPicPr>
                        <a:picLocks noChangeAspect="1" noChangeArrowheads="1"/>
                      </p:cNvPicPr>
                      <p:nvPr/>
                    </p:nvPicPr>
                    <p:blipFill>
                      <a:blip r:embed="rId7"/>
                      <a:srcRect/>
                      <a:stretch>
                        <a:fillRect/>
                      </a:stretch>
                    </p:blipFill>
                    <p:spPr bwMode="auto">
                      <a:xfrm>
                        <a:off x="8798455" y="2181225"/>
                        <a:ext cx="503237" cy="604838"/>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76270571"/>
              </p:ext>
            </p:extLst>
          </p:nvPr>
        </p:nvGraphicFramePr>
        <p:xfrm>
          <a:off x="5327122" y="420158"/>
          <a:ext cx="503237" cy="604838"/>
        </p:xfrm>
        <a:graphic>
          <a:graphicData uri="http://schemas.openxmlformats.org/presentationml/2006/ole">
            <mc:AlternateContent xmlns:mc="http://schemas.openxmlformats.org/markup-compatibility/2006">
              <mc:Choice xmlns:v="urn:schemas-microsoft-com:vml" Requires="v">
                <p:oleObj spid="_x0000_s1178" name="Equation" r:id="rId8" imgW="190500" imgH="228600" progId="Equation.DSMT4">
                  <p:embed/>
                </p:oleObj>
              </mc:Choice>
              <mc:Fallback>
                <p:oleObj name="Equation" r:id="rId8" imgW="190500" imgH="228600" progId="Equation.DSMT4">
                  <p:embed/>
                  <p:pic>
                    <p:nvPicPr>
                      <p:cNvPr id="0" name=""/>
                      <p:cNvPicPr>
                        <a:picLocks noChangeAspect="1" noChangeArrowheads="1"/>
                      </p:cNvPicPr>
                      <p:nvPr/>
                    </p:nvPicPr>
                    <p:blipFill>
                      <a:blip r:embed="rId9"/>
                      <a:srcRect/>
                      <a:stretch>
                        <a:fillRect/>
                      </a:stretch>
                    </p:blipFill>
                    <p:spPr bwMode="auto">
                      <a:xfrm>
                        <a:off x="5327122" y="420158"/>
                        <a:ext cx="503237" cy="604838"/>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702102071"/>
              </p:ext>
            </p:extLst>
          </p:nvPr>
        </p:nvGraphicFramePr>
        <p:xfrm>
          <a:off x="6979180" y="1284288"/>
          <a:ext cx="1943100" cy="604837"/>
        </p:xfrm>
        <a:graphic>
          <a:graphicData uri="http://schemas.openxmlformats.org/presentationml/2006/ole">
            <mc:AlternateContent xmlns:mc="http://schemas.openxmlformats.org/markup-compatibility/2006">
              <mc:Choice xmlns:v="urn:schemas-microsoft-com:vml" Requires="v">
                <p:oleObj spid="_x0000_s1179" name="Equation" r:id="rId10" imgW="736600" imgH="228600" progId="Equation.DSMT4">
                  <p:embed/>
                </p:oleObj>
              </mc:Choice>
              <mc:Fallback>
                <p:oleObj name="Equation" r:id="rId10" imgW="736600" imgH="228600" progId="Equation.DSMT4">
                  <p:embed/>
                  <p:pic>
                    <p:nvPicPr>
                      <p:cNvPr id="0" name=""/>
                      <p:cNvPicPr>
                        <a:picLocks noChangeAspect="1" noChangeArrowheads="1"/>
                      </p:cNvPicPr>
                      <p:nvPr/>
                    </p:nvPicPr>
                    <p:blipFill>
                      <a:blip r:embed="rId11"/>
                      <a:srcRect/>
                      <a:stretch>
                        <a:fillRect/>
                      </a:stretch>
                    </p:blipFill>
                    <p:spPr bwMode="auto">
                      <a:xfrm>
                        <a:off x="6979180" y="1284288"/>
                        <a:ext cx="1943100" cy="604837"/>
                      </a:xfrm>
                      <a:prstGeom prst="rect">
                        <a:avLst/>
                      </a:prstGeom>
                      <a:noFill/>
                      <a:extLst/>
                    </p:spPr>
                  </p:pic>
                </p:oleObj>
              </mc:Fallback>
            </mc:AlternateContent>
          </a:graphicData>
        </a:graphic>
      </p:graphicFrame>
    </p:spTree>
    <p:extLst>
      <p:ext uri="{BB962C8B-B14F-4D97-AF65-F5344CB8AC3E}">
        <p14:creationId xmlns:p14="http://schemas.microsoft.com/office/powerpoint/2010/main" val="42275103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1586674031"/>
              </p:ext>
            </p:extLst>
          </p:nvPr>
        </p:nvGraphicFramePr>
        <p:xfrm>
          <a:off x="3775075" y="5127625"/>
          <a:ext cx="4591050" cy="604838"/>
        </p:xfrm>
        <a:graphic>
          <a:graphicData uri="http://schemas.openxmlformats.org/presentationml/2006/ole">
            <mc:AlternateContent xmlns:mc="http://schemas.openxmlformats.org/markup-compatibility/2006">
              <mc:Choice xmlns:v="urn:schemas-microsoft-com:vml" Requires="v">
                <p:oleObj spid="_x0000_s323761" name="Equation" r:id="rId4" imgW="1739900" imgH="228600" progId="Equation.DSMT4">
                  <p:embed/>
                </p:oleObj>
              </mc:Choice>
              <mc:Fallback>
                <p:oleObj name="Equation" r:id="rId4" imgW="1739900" imgH="228600" progId="Equation.DSMT4">
                  <p:embed/>
                  <p:pic>
                    <p:nvPicPr>
                      <p:cNvPr id="0" name=""/>
                      <p:cNvPicPr>
                        <a:picLocks noChangeAspect="1" noChangeArrowheads="1"/>
                      </p:cNvPicPr>
                      <p:nvPr/>
                    </p:nvPicPr>
                    <p:blipFill>
                      <a:blip r:embed="rId5"/>
                      <a:srcRect/>
                      <a:stretch>
                        <a:fillRect/>
                      </a:stretch>
                    </p:blipFill>
                    <p:spPr bwMode="auto">
                      <a:xfrm>
                        <a:off x="3775075" y="5127625"/>
                        <a:ext cx="4591050" cy="604838"/>
                      </a:xfrm>
                      <a:prstGeom prst="rect">
                        <a:avLst/>
                      </a:prstGeom>
                      <a:noFill/>
                      <a:extLst/>
                    </p:spPr>
                  </p:pic>
                </p:oleObj>
              </mc:Fallback>
            </mc:AlternateContent>
          </a:graphicData>
        </a:graphic>
      </p:graphicFrame>
      <p:cxnSp>
        <p:nvCxnSpPr>
          <p:cNvPr id="3" name="Straight Arrow Connector 2"/>
          <p:cNvCxnSpPr/>
          <p:nvPr/>
        </p:nvCxnSpPr>
        <p:spPr>
          <a:xfrm flipV="1">
            <a:off x="5943600" y="745067"/>
            <a:ext cx="0" cy="2082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5943603" y="2844803"/>
            <a:ext cx="3200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4741345" y="1540932"/>
            <a:ext cx="2438400" cy="2455336"/>
          </a:xfrm>
          <a:prstGeom prst="ellipse">
            <a:avLst/>
          </a:prstGeom>
          <a:gradFill flip="none" rotWithShape="1">
            <a:gsLst>
              <a:gs pos="0">
                <a:schemeClr val="accent1">
                  <a:shade val="51000"/>
                  <a:satMod val="130000"/>
                  <a:alpha val="16000"/>
                </a:schemeClr>
              </a:gs>
              <a:gs pos="80000">
                <a:schemeClr val="accent1">
                  <a:shade val="93000"/>
                  <a:satMod val="130000"/>
                  <a:alpha val="16000"/>
                </a:schemeClr>
              </a:gs>
              <a:gs pos="100000">
                <a:schemeClr val="accent1">
                  <a:shade val="94000"/>
                  <a:satMod val="135000"/>
                  <a:alpha val="1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4232208459"/>
              </p:ext>
            </p:extLst>
          </p:nvPr>
        </p:nvGraphicFramePr>
        <p:xfrm>
          <a:off x="8798455" y="2181225"/>
          <a:ext cx="503237" cy="604838"/>
        </p:xfrm>
        <a:graphic>
          <a:graphicData uri="http://schemas.openxmlformats.org/presentationml/2006/ole">
            <mc:AlternateContent xmlns:mc="http://schemas.openxmlformats.org/markup-compatibility/2006">
              <mc:Choice xmlns:v="urn:schemas-microsoft-com:vml" Requires="v">
                <p:oleObj spid="_x0000_s323762" name="Equation" r:id="rId6" imgW="190500" imgH="228600" progId="Equation.DSMT4">
                  <p:embed/>
                </p:oleObj>
              </mc:Choice>
              <mc:Fallback>
                <p:oleObj name="Equation" r:id="rId6" imgW="190500" imgH="228600" progId="Equation.DSMT4">
                  <p:embed/>
                  <p:pic>
                    <p:nvPicPr>
                      <p:cNvPr id="0" name=""/>
                      <p:cNvPicPr>
                        <a:picLocks noChangeAspect="1" noChangeArrowheads="1"/>
                      </p:cNvPicPr>
                      <p:nvPr/>
                    </p:nvPicPr>
                    <p:blipFill>
                      <a:blip r:embed="rId7"/>
                      <a:srcRect/>
                      <a:stretch>
                        <a:fillRect/>
                      </a:stretch>
                    </p:blipFill>
                    <p:spPr bwMode="auto">
                      <a:xfrm>
                        <a:off x="8798455" y="2181225"/>
                        <a:ext cx="503237" cy="604838"/>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83723404"/>
              </p:ext>
            </p:extLst>
          </p:nvPr>
        </p:nvGraphicFramePr>
        <p:xfrm>
          <a:off x="5327122" y="420158"/>
          <a:ext cx="503237" cy="604838"/>
        </p:xfrm>
        <a:graphic>
          <a:graphicData uri="http://schemas.openxmlformats.org/presentationml/2006/ole">
            <mc:AlternateContent xmlns:mc="http://schemas.openxmlformats.org/markup-compatibility/2006">
              <mc:Choice xmlns:v="urn:schemas-microsoft-com:vml" Requires="v">
                <p:oleObj spid="_x0000_s323763" name="Equation" r:id="rId8" imgW="190500" imgH="228600" progId="Equation.DSMT4">
                  <p:embed/>
                </p:oleObj>
              </mc:Choice>
              <mc:Fallback>
                <p:oleObj name="Equation" r:id="rId8" imgW="190500" imgH="228600" progId="Equation.DSMT4">
                  <p:embed/>
                  <p:pic>
                    <p:nvPicPr>
                      <p:cNvPr id="0" name=""/>
                      <p:cNvPicPr>
                        <a:picLocks noChangeAspect="1" noChangeArrowheads="1"/>
                      </p:cNvPicPr>
                      <p:nvPr/>
                    </p:nvPicPr>
                    <p:blipFill>
                      <a:blip r:embed="rId9"/>
                      <a:srcRect/>
                      <a:stretch>
                        <a:fillRect/>
                      </a:stretch>
                    </p:blipFill>
                    <p:spPr bwMode="auto">
                      <a:xfrm>
                        <a:off x="5327122" y="420158"/>
                        <a:ext cx="503237" cy="604838"/>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872621803"/>
              </p:ext>
            </p:extLst>
          </p:nvPr>
        </p:nvGraphicFramePr>
        <p:xfrm>
          <a:off x="6979180" y="1284288"/>
          <a:ext cx="1943100" cy="604837"/>
        </p:xfrm>
        <a:graphic>
          <a:graphicData uri="http://schemas.openxmlformats.org/presentationml/2006/ole">
            <mc:AlternateContent xmlns:mc="http://schemas.openxmlformats.org/markup-compatibility/2006">
              <mc:Choice xmlns:v="urn:schemas-microsoft-com:vml" Requires="v">
                <p:oleObj spid="_x0000_s323764" name="Equation" r:id="rId10" imgW="736600" imgH="228600" progId="Equation.DSMT4">
                  <p:embed/>
                </p:oleObj>
              </mc:Choice>
              <mc:Fallback>
                <p:oleObj name="Equation" r:id="rId10" imgW="736600" imgH="228600" progId="Equation.DSMT4">
                  <p:embed/>
                  <p:pic>
                    <p:nvPicPr>
                      <p:cNvPr id="0" name=""/>
                      <p:cNvPicPr>
                        <a:picLocks noChangeAspect="1" noChangeArrowheads="1"/>
                      </p:cNvPicPr>
                      <p:nvPr/>
                    </p:nvPicPr>
                    <p:blipFill>
                      <a:blip r:embed="rId11"/>
                      <a:srcRect/>
                      <a:stretch>
                        <a:fillRect/>
                      </a:stretch>
                    </p:blipFill>
                    <p:spPr bwMode="auto">
                      <a:xfrm>
                        <a:off x="6979180" y="1284288"/>
                        <a:ext cx="1943100" cy="604837"/>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814995891"/>
              </p:ext>
            </p:extLst>
          </p:nvPr>
        </p:nvGraphicFramePr>
        <p:xfrm>
          <a:off x="534988" y="539750"/>
          <a:ext cx="3687762" cy="604838"/>
        </p:xfrm>
        <a:graphic>
          <a:graphicData uri="http://schemas.openxmlformats.org/presentationml/2006/ole">
            <mc:AlternateContent xmlns:mc="http://schemas.openxmlformats.org/markup-compatibility/2006">
              <mc:Choice xmlns:v="urn:schemas-microsoft-com:vml" Requires="v">
                <p:oleObj spid="_x0000_s323765" name="Equation" r:id="rId12" imgW="1397000" imgH="228600" progId="Equation.DSMT4">
                  <p:embed/>
                </p:oleObj>
              </mc:Choice>
              <mc:Fallback>
                <p:oleObj name="Equation" r:id="rId12" imgW="1397000" imgH="228600" progId="Equation.DSMT4">
                  <p:embed/>
                  <p:pic>
                    <p:nvPicPr>
                      <p:cNvPr id="0" name=""/>
                      <p:cNvPicPr>
                        <a:picLocks noChangeAspect="1" noChangeArrowheads="1"/>
                      </p:cNvPicPr>
                      <p:nvPr/>
                    </p:nvPicPr>
                    <p:blipFill>
                      <a:blip r:embed="rId13"/>
                      <a:srcRect/>
                      <a:stretch>
                        <a:fillRect/>
                      </a:stretch>
                    </p:blipFill>
                    <p:spPr bwMode="auto">
                      <a:xfrm>
                        <a:off x="534988" y="539750"/>
                        <a:ext cx="3687762" cy="604838"/>
                      </a:xfrm>
                      <a:prstGeom prst="rect">
                        <a:avLst/>
                      </a:prstGeom>
                      <a:noFill/>
                      <a:extLst/>
                    </p:spPr>
                  </p:pic>
                </p:oleObj>
              </mc:Fallback>
            </mc:AlternateContent>
          </a:graphicData>
        </a:graphic>
      </p:graphicFrame>
      <p:sp>
        <p:nvSpPr>
          <p:cNvPr id="13" name="Oval 12"/>
          <p:cNvSpPr/>
          <p:nvPr/>
        </p:nvSpPr>
        <p:spPr>
          <a:xfrm>
            <a:off x="3272370" y="438150"/>
            <a:ext cx="86780" cy="1016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0067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1926477886"/>
              </p:ext>
            </p:extLst>
          </p:nvPr>
        </p:nvGraphicFramePr>
        <p:xfrm>
          <a:off x="3775075" y="5127625"/>
          <a:ext cx="4591050" cy="604838"/>
        </p:xfrm>
        <a:graphic>
          <a:graphicData uri="http://schemas.openxmlformats.org/presentationml/2006/ole">
            <mc:AlternateContent xmlns:mc="http://schemas.openxmlformats.org/markup-compatibility/2006">
              <mc:Choice xmlns:v="urn:schemas-microsoft-com:vml" Requires="v">
                <p:oleObj spid="_x0000_s324862" name="Equation" r:id="rId4" imgW="1739900" imgH="228600" progId="Equation.DSMT4">
                  <p:embed/>
                </p:oleObj>
              </mc:Choice>
              <mc:Fallback>
                <p:oleObj name="Equation" r:id="rId4" imgW="1739900" imgH="228600" progId="Equation.DSMT4">
                  <p:embed/>
                  <p:pic>
                    <p:nvPicPr>
                      <p:cNvPr id="0" name=""/>
                      <p:cNvPicPr>
                        <a:picLocks noChangeAspect="1" noChangeArrowheads="1"/>
                      </p:cNvPicPr>
                      <p:nvPr/>
                    </p:nvPicPr>
                    <p:blipFill>
                      <a:blip r:embed="rId5"/>
                      <a:srcRect/>
                      <a:stretch>
                        <a:fillRect/>
                      </a:stretch>
                    </p:blipFill>
                    <p:spPr bwMode="auto">
                      <a:xfrm>
                        <a:off x="3775075" y="5127625"/>
                        <a:ext cx="4591050" cy="604838"/>
                      </a:xfrm>
                      <a:prstGeom prst="rect">
                        <a:avLst/>
                      </a:prstGeom>
                      <a:noFill/>
                      <a:extLst/>
                    </p:spPr>
                  </p:pic>
                </p:oleObj>
              </mc:Fallback>
            </mc:AlternateContent>
          </a:graphicData>
        </a:graphic>
      </p:graphicFrame>
      <p:cxnSp>
        <p:nvCxnSpPr>
          <p:cNvPr id="3" name="Straight Arrow Connector 2"/>
          <p:cNvCxnSpPr/>
          <p:nvPr/>
        </p:nvCxnSpPr>
        <p:spPr>
          <a:xfrm flipV="1">
            <a:off x="5943600" y="745067"/>
            <a:ext cx="0" cy="2082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5943603" y="2844803"/>
            <a:ext cx="3200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4741345" y="1540932"/>
            <a:ext cx="2438400" cy="2455336"/>
          </a:xfrm>
          <a:prstGeom prst="ellipse">
            <a:avLst/>
          </a:prstGeom>
          <a:gradFill flip="none" rotWithShape="1">
            <a:gsLst>
              <a:gs pos="0">
                <a:schemeClr val="accent1">
                  <a:shade val="51000"/>
                  <a:satMod val="130000"/>
                  <a:alpha val="16000"/>
                </a:schemeClr>
              </a:gs>
              <a:gs pos="80000">
                <a:schemeClr val="accent1">
                  <a:shade val="93000"/>
                  <a:satMod val="130000"/>
                  <a:alpha val="16000"/>
                </a:schemeClr>
              </a:gs>
              <a:gs pos="100000">
                <a:schemeClr val="accent1">
                  <a:shade val="94000"/>
                  <a:satMod val="135000"/>
                  <a:alpha val="1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402538621"/>
              </p:ext>
            </p:extLst>
          </p:nvPr>
        </p:nvGraphicFramePr>
        <p:xfrm>
          <a:off x="8798455" y="2181225"/>
          <a:ext cx="503237" cy="604838"/>
        </p:xfrm>
        <a:graphic>
          <a:graphicData uri="http://schemas.openxmlformats.org/presentationml/2006/ole">
            <mc:AlternateContent xmlns:mc="http://schemas.openxmlformats.org/markup-compatibility/2006">
              <mc:Choice xmlns:v="urn:schemas-microsoft-com:vml" Requires="v">
                <p:oleObj spid="_x0000_s324863" name="Equation" r:id="rId6" imgW="190500" imgH="228600" progId="Equation.DSMT4">
                  <p:embed/>
                </p:oleObj>
              </mc:Choice>
              <mc:Fallback>
                <p:oleObj name="Equation" r:id="rId6" imgW="190500" imgH="228600" progId="Equation.DSMT4">
                  <p:embed/>
                  <p:pic>
                    <p:nvPicPr>
                      <p:cNvPr id="0" name=""/>
                      <p:cNvPicPr>
                        <a:picLocks noChangeAspect="1" noChangeArrowheads="1"/>
                      </p:cNvPicPr>
                      <p:nvPr/>
                    </p:nvPicPr>
                    <p:blipFill>
                      <a:blip r:embed="rId7"/>
                      <a:srcRect/>
                      <a:stretch>
                        <a:fillRect/>
                      </a:stretch>
                    </p:blipFill>
                    <p:spPr bwMode="auto">
                      <a:xfrm>
                        <a:off x="8798455" y="2181225"/>
                        <a:ext cx="503237" cy="604838"/>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058955666"/>
              </p:ext>
            </p:extLst>
          </p:nvPr>
        </p:nvGraphicFramePr>
        <p:xfrm>
          <a:off x="5327122" y="420158"/>
          <a:ext cx="503237" cy="604838"/>
        </p:xfrm>
        <a:graphic>
          <a:graphicData uri="http://schemas.openxmlformats.org/presentationml/2006/ole">
            <mc:AlternateContent xmlns:mc="http://schemas.openxmlformats.org/markup-compatibility/2006">
              <mc:Choice xmlns:v="urn:schemas-microsoft-com:vml" Requires="v">
                <p:oleObj spid="_x0000_s324864" name="Equation" r:id="rId8" imgW="190500" imgH="228600" progId="Equation.DSMT4">
                  <p:embed/>
                </p:oleObj>
              </mc:Choice>
              <mc:Fallback>
                <p:oleObj name="Equation" r:id="rId8" imgW="190500" imgH="228600" progId="Equation.DSMT4">
                  <p:embed/>
                  <p:pic>
                    <p:nvPicPr>
                      <p:cNvPr id="0" name=""/>
                      <p:cNvPicPr>
                        <a:picLocks noChangeAspect="1" noChangeArrowheads="1"/>
                      </p:cNvPicPr>
                      <p:nvPr/>
                    </p:nvPicPr>
                    <p:blipFill>
                      <a:blip r:embed="rId9"/>
                      <a:srcRect/>
                      <a:stretch>
                        <a:fillRect/>
                      </a:stretch>
                    </p:blipFill>
                    <p:spPr bwMode="auto">
                      <a:xfrm>
                        <a:off x="5327122" y="420158"/>
                        <a:ext cx="503237" cy="604838"/>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643846694"/>
              </p:ext>
            </p:extLst>
          </p:nvPr>
        </p:nvGraphicFramePr>
        <p:xfrm>
          <a:off x="6962247" y="1741488"/>
          <a:ext cx="1943100" cy="604837"/>
        </p:xfrm>
        <a:graphic>
          <a:graphicData uri="http://schemas.openxmlformats.org/presentationml/2006/ole">
            <mc:AlternateContent xmlns:mc="http://schemas.openxmlformats.org/markup-compatibility/2006">
              <mc:Choice xmlns:v="urn:schemas-microsoft-com:vml" Requires="v">
                <p:oleObj spid="_x0000_s324865" name="Equation" r:id="rId10" imgW="736600" imgH="228600" progId="Equation.DSMT4">
                  <p:embed/>
                </p:oleObj>
              </mc:Choice>
              <mc:Fallback>
                <p:oleObj name="Equation" r:id="rId10" imgW="736600" imgH="228600" progId="Equation.DSMT4">
                  <p:embed/>
                  <p:pic>
                    <p:nvPicPr>
                      <p:cNvPr id="0" name=""/>
                      <p:cNvPicPr>
                        <a:picLocks noChangeAspect="1" noChangeArrowheads="1"/>
                      </p:cNvPicPr>
                      <p:nvPr/>
                    </p:nvPicPr>
                    <p:blipFill>
                      <a:blip r:embed="rId11"/>
                      <a:srcRect/>
                      <a:stretch>
                        <a:fillRect/>
                      </a:stretch>
                    </p:blipFill>
                    <p:spPr bwMode="auto">
                      <a:xfrm>
                        <a:off x="6962247" y="1741488"/>
                        <a:ext cx="1943100" cy="604837"/>
                      </a:xfrm>
                      <a:prstGeom prst="rect">
                        <a:avLst/>
                      </a:prstGeom>
                      <a:noFill/>
                      <a:extLst/>
                    </p:spPr>
                  </p:pic>
                </p:oleObj>
              </mc:Fallback>
            </mc:AlternateContent>
          </a:graphicData>
        </a:graphic>
      </p:graphicFrame>
      <p:sp>
        <p:nvSpPr>
          <p:cNvPr id="13" name="Oval 12"/>
          <p:cNvSpPr/>
          <p:nvPr/>
        </p:nvSpPr>
        <p:spPr>
          <a:xfrm>
            <a:off x="3272370" y="438150"/>
            <a:ext cx="86780" cy="1016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030133" y="948266"/>
            <a:ext cx="3945467" cy="3674535"/>
          </a:xfrm>
          <a:prstGeom prst="ellipse">
            <a:avLst/>
          </a:prstGeom>
          <a:gradFill flip="none" rotWithShape="1">
            <a:gsLst>
              <a:gs pos="0">
                <a:schemeClr val="accent1">
                  <a:shade val="51000"/>
                  <a:satMod val="130000"/>
                  <a:alpha val="16000"/>
                </a:schemeClr>
              </a:gs>
              <a:gs pos="80000">
                <a:schemeClr val="accent1">
                  <a:shade val="93000"/>
                  <a:satMod val="130000"/>
                  <a:alpha val="16000"/>
                </a:schemeClr>
              </a:gs>
              <a:gs pos="100000">
                <a:schemeClr val="accent1">
                  <a:shade val="94000"/>
                  <a:satMod val="135000"/>
                  <a:alpha val="1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403602" y="321734"/>
            <a:ext cx="5113864" cy="4842935"/>
          </a:xfrm>
          <a:prstGeom prst="ellipse">
            <a:avLst/>
          </a:prstGeom>
          <a:gradFill flip="none" rotWithShape="1">
            <a:gsLst>
              <a:gs pos="0">
                <a:schemeClr val="accent1">
                  <a:shade val="51000"/>
                  <a:satMod val="130000"/>
                  <a:alpha val="16000"/>
                </a:schemeClr>
              </a:gs>
              <a:gs pos="80000">
                <a:schemeClr val="accent1">
                  <a:shade val="93000"/>
                  <a:satMod val="130000"/>
                  <a:alpha val="16000"/>
                </a:schemeClr>
              </a:gs>
              <a:gs pos="100000">
                <a:schemeClr val="accent1">
                  <a:shade val="94000"/>
                  <a:satMod val="135000"/>
                  <a:alpha val="1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656684648"/>
              </p:ext>
            </p:extLst>
          </p:nvPr>
        </p:nvGraphicFramePr>
        <p:xfrm>
          <a:off x="7233187" y="1081086"/>
          <a:ext cx="1943100" cy="604837"/>
        </p:xfrm>
        <a:graphic>
          <a:graphicData uri="http://schemas.openxmlformats.org/presentationml/2006/ole">
            <mc:AlternateContent xmlns:mc="http://schemas.openxmlformats.org/markup-compatibility/2006">
              <mc:Choice xmlns:v="urn:schemas-microsoft-com:vml" Requires="v">
                <p:oleObj spid="_x0000_s324866" name="Equation" r:id="rId12" imgW="736600" imgH="228600" progId="Equation.DSMT4">
                  <p:embed/>
                </p:oleObj>
              </mc:Choice>
              <mc:Fallback>
                <p:oleObj name="Equation" r:id="rId12" imgW="736600" imgH="228600" progId="Equation.DSMT4">
                  <p:embed/>
                  <p:pic>
                    <p:nvPicPr>
                      <p:cNvPr id="0" name=""/>
                      <p:cNvPicPr>
                        <a:picLocks noChangeAspect="1" noChangeArrowheads="1"/>
                      </p:cNvPicPr>
                      <p:nvPr/>
                    </p:nvPicPr>
                    <p:blipFill>
                      <a:blip r:embed="rId13"/>
                      <a:srcRect/>
                      <a:stretch>
                        <a:fillRect/>
                      </a:stretch>
                    </p:blipFill>
                    <p:spPr bwMode="auto">
                      <a:xfrm>
                        <a:off x="7233187" y="1081086"/>
                        <a:ext cx="1943100" cy="604837"/>
                      </a:xfrm>
                      <a:prstGeom prst="rect">
                        <a:avLst/>
                      </a:prstGeom>
                      <a:noFill/>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936481285"/>
              </p:ext>
            </p:extLst>
          </p:nvPr>
        </p:nvGraphicFramePr>
        <p:xfrm>
          <a:off x="7571847" y="386820"/>
          <a:ext cx="1943100" cy="604837"/>
        </p:xfrm>
        <a:graphic>
          <a:graphicData uri="http://schemas.openxmlformats.org/presentationml/2006/ole">
            <mc:AlternateContent xmlns:mc="http://schemas.openxmlformats.org/markup-compatibility/2006">
              <mc:Choice xmlns:v="urn:schemas-microsoft-com:vml" Requires="v">
                <p:oleObj spid="_x0000_s324867" name="Equation" r:id="rId14" imgW="736600" imgH="228600" progId="Equation.DSMT4">
                  <p:embed/>
                </p:oleObj>
              </mc:Choice>
              <mc:Fallback>
                <p:oleObj name="Equation" r:id="rId14" imgW="736600" imgH="228600" progId="Equation.DSMT4">
                  <p:embed/>
                  <p:pic>
                    <p:nvPicPr>
                      <p:cNvPr id="0" name=""/>
                      <p:cNvPicPr>
                        <a:picLocks noChangeAspect="1" noChangeArrowheads="1"/>
                      </p:cNvPicPr>
                      <p:nvPr/>
                    </p:nvPicPr>
                    <p:blipFill>
                      <a:blip r:embed="rId15"/>
                      <a:srcRect/>
                      <a:stretch>
                        <a:fillRect/>
                      </a:stretch>
                    </p:blipFill>
                    <p:spPr bwMode="auto">
                      <a:xfrm>
                        <a:off x="7571847" y="386820"/>
                        <a:ext cx="1943100" cy="604837"/>
                      </a:xfrm>
                      <a:prstGeom prst="rect">
                        <a:avLst/>
                      </a:prstGeom>
                      <a:noFill/>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4032449851"/>
              </p:ext>
            </p:extLst>
          </p:nvPr>
        </p:nvGraphicFramePr>
        <p:xfrm>
          <a:off x="534988" y="539750"/>
          <a:ext cx="3687762" cy="604838"/>
        </p:xfrm>
        <a:graphic>
          <a:graphicData uri="http://schemas.openxmlformats.org/presentationml/2006/ole">
            <mc:AlternateContent xmlns:mc="http://schemas.openxmlformats.org/markup-compatibility/2006">
              <mc:Choice xmlns:v="urn:schemas-microsoft-com:vml" Requires="v">
                <p:oleObj spid="_x0000_s324868" name="Equation" r:id="rId16" imgW="1397000" imgH="228600" progId="Equation.DSMT4">
                  <p:embed/>
                </p:oleObj>
              </mc:Choice>
              <mc:Fallback>
                <p:oleObj name="Equation" r:id="rId16" imgW="1397000" imgH="228600" progId="Equation.DSMT4">
                  <p:embed/>
                  <p:pic>
                    <p:nvPicPr>
                      <p:cNvPr id="0" name=""/>
                      <p:cNvPicPr>
                        <a:picLocks noChangeAspect="1" noChangeArrowheads="1"/>
                      </p:cNvPicPr>
                      <p:nvPr/>
                    </p:nvPicPr>
                    <p:blipFill>
                      <a:blip r:embed="rId17"/>
                      <a:srcRect/>
                      <a:stretch>
                        <a:fillRect/>
                      </a:stretch>
                    </p:blipFill>
                    <p:spPr bwMode="auto">
                      <a:xfrm>
                        <a:off x="534988" y="539750"/>
                        <a:ext cx="3687762" cy="604838"/>
                      </a:xfrm>
                      <a:prstGeom prst="rect">
                        <a:avLst/>
                      </a:prstGeom>
                      <a:noFill/>
                      <a:extLst/>
                    </p:spPr>
                  </p:pic>
                </p:oleObj>
              </mc:Fallback>
            </mc:AlternateContent>
          </a:graphicData>
        </a:graphic>
      </p:graphicFrame>
    </p:spTree>
    <p:extLst>
      <p:ext uri="{BB962C8B-B14F-4D97-AF65-F5344CB8AC3E}">
        <p14:creationId xmlns:p14="http://schemas.microsoft.com/office/powerpoint/2010/main" val="3844001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200179880"/>
              </p:ext>
            </p:extLst>
          </p:nvPr>
        </p:nvGraphicFramePr>
        <p:xfrm>
          <a:off x="3775075" y="5127625"/>
          <a:ext cx="4591050" cy="604838"/>
        </p:xfrm>
        <a:graphic>
          <a:graphicData uri="http://schemas.openxmlformats.org/presentationml/2006/ole">
            <mc:AlternateContent xmlns:mc="http://schemas.openxmlformats.org/markup-compatibility/2006">
              <mc:Choice xmlns:v="urn:schemas-microsoft-com:vml" Requires="v">
                <p:oleObj spid="_x0000_s325879" name="Equation" r:id="rId4" imgW="1739900" imgH="228600" progId="Equation.DSMT4">
                  <p:embed/>
                </p:oleObj>
              </mc:Choice>
              <mc:Fallback>
                <p:oleObj name="Equation" r:id="rId4" imgW="1739900" imgH="228600" progId="Equation.DSMT4">
                  <p:embed/>
                  <p:pic>
                    <p:nvPicPr>
                      <p:cNvPr id="0" name=""/>
                      <p:cNvPicPr>
                        <a:picLocks noChangeAspect="1" noChangeArrowheads="1"/>
                      </p:cNvPicPr>
                      <p:nvPr/>
                    </p:nvPicPr>
                    <p:blipFill>
                      <a:blip r:embed="rId5"/>
                      <a:srcRect/>
                      <a:stretch>
                        <a:fillRect/>
                      </a:stretch>
                    </p:blipFill>
                    <p:spPr bwMode="auto">
                      <a:xfrm>
                        <a:off x="3775075" y="5127625"/>
                        <a:ext cx="4591050" cy="604838"/>
                      </a:xfrm>
                      <a:prstGeom prst="rect">
                        <a:avLst/>
                      </a:prstGeom>
                      <a:noFill/>
                      <a:extLst/>
                    </p:spPr>
                  </p:pic>
                </p:oleObj>
              </mc:Fallback>
            </mc:AlternateContent>
          </a:graphicData>
        </a:graphic>
      </p:graphicFrame>
      <p:cxnSp>
        <p:nvCxnSpPr>
          <p:cNvPr id="3" name="Straight Arrow Connector 2"/>
          <p:cNvCxnSpPr/>
          <p:nvPr/>
        </p:nvCxnSpPr>
        <p:spPr>
          <a:xfrm flipV="1">
            <a:off x="5943600" y="745067"/>
            <a:ext cx="0" cy="2082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5943603" y="2844803"/>
            <a:ext cx="3200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4741345" y="1540932"/>
            <a:ext cx="2438400" cy="2455336"/>
          </a:xfrm>
          <a:prstGeom prst="ellipse">
            <a:avLst/>
          </a:prstGeom>
          <a:gradFill flip="none" rotWithShape="1">
            <a:gsLst>
              <a:gs pos="0">
                <a:schemeClr val="accent1">
                  <a:shade val="51000"/>
                  <a:satMod val="130000"/>
                  <a:alpha val="16000"/>
                </a:schemeClr>
              </a:gs>
              <a:gs pos="80000">
                <a:schemeClr val="accent1">
                  <a:shade val="93000"/>
                  <a:satMod val="130000"/>
                  <a:alpha val="16000"/>
                </a:schemeClr>
              </a:gs>
              <a:gs pos="100000">
                <a:schemeClr val="accent1">
                  <a:shade val="94000"/>
                  <a:satMod val="135000"/>
                  <a:alpha val="1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684781074"/>
              </p:ext>
            </p:extLst>
          </p:nvPr>
        </p:nvGraphicFramePr>
        <p:xfrm>
          <a:off x="8798455" y="2181225"/>
          <a:ext cx="503237" cy="604838"/>
        </p:xfrm>
        <a:graphic>
          <a:graphicData uri="http://schemas.openxmlformats.org/presentationml/2006/ole">
            <mc:AlternateContent xmlns:mc="http://schemas.openxmlformats.org/markup-compatibility/2006">
              <mc:Choice xmlns:v="urn:schemas-microsoft-com:vml" Requires="v">
                <p:oleObj spid="_x0000_s325880" name="Equation" r:id="rId6" imgW="190500" imgH="228600" progId="Equation.DSMT4">
                  <p:embed/>
                </p:oleObj>
              </mc:Choice>
              <mc:Fallback>
                <p:oleObj name="Equation" r:id="rId6" imgW="190500" imgH="228600" progId="Equation.DSMT4">
                  <p:embed/>
                  <p:pic>
                    <p:nvPicPr>
                      <p:cNvPr id="0" name=""/>
                      <p:cNvPicPr>
                        <a:picLocks noChangeAspect="1" noChangeArrowheads="1"/>
                      </p:cNvPicPr>
                      <p:nvPr/>
                    </p:nvPicPr>
                    <p:blipFill>
                      <a:blip r:embed="rId7"/>
                      <a:srcRect/>
                      <a:stretch>
                        <a:fillRect/>
                      </a:stretch>
                    </p:blipFill>
                    <p:spPr bwMode="auto">
                      <a:xfrm>
                        <a:off x="8798455" y="2181225"/>
                        <a:ext cx="503237" cy="604838"/>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88023294"/>
              </p:ext>
            </p:extLst>
          </p:nvPr>
        </p:nvGraphicFramePr>
        <p:xfrm>
          <a:off x="5327122" y="420158"/>
          <a:ext cx="503237" cy="604838"/>
        </p:xfrm>
        <a:graphic>
          <a:graphicData uri="http://schemas.openxmlformats.org/presentationml/2006/ole">
            <mc:AlternateContent xmlns:mc="http://schemas.openxmlformats.org/markup-compatibility/2006">
              <mc:Choice xmlns:v="urn:schemas-microsoft-com:vml" Requires="v">
                <p:oleObj spid="_x0000_s325881" name="Equation" r:id="rId8" imgW="190500" imgH="228600" progId="Equation.DSMT4">
                  <p:embed/>
                </p:oleObj>
              </mc:Choice>
              <mc:Fallback>
                <p:oleObj name="Equation" r:id="rId8" imgW="190500" imgH="228600" progId="Equation.DSMT4">
                  <p:embed/>
                  <p:pic>
                    <p:nvPicPr>
                      <p:cNvPr id="0" name=""/>
                      <p:cNvPicPr>
                        <a:picLocks noChangeAspect="1" noChangeArrowheads="1"/>
                      </p:cNvPicPr>
                      <p:nvPr/>
                    </p:nvPicPr>
                    <p:blipFill>
                      <a:blip r:embed="rId9"/>
                      <a:srcRect/>
                      <a:stretch>
                        <a:fillRect/>
                      </a:stretch>
                    </p:blipFill>
                    <p:spPr bwMode="auto">
                      <a:xfrm>
                        <a:off x="5327122" y="420158"/>
                        <a:ext cx="503237" cy="604838"/>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71197248"/>
              </p:ext>
            </p:extLst>
          </p:nvPr>
        </p:nvGraphicFramePr>
        <p:xfrm>
          <a:off x="6962247" y="1741488"/>
          <a:ext cx="1943100" cy="604837"/>
        </p:xfrm>
        <a:graphic>
          <a:graphicData uri="http://schemas.openxmlformats.org/presentationml/2006/ole">
            <mc:AlternateContent xmlns:mc="http://schemas.openxmlformats.org/markup-compatibility/2006">
              <mc:Choice xmlns:v="urn:schemas-microsoft-com:vml" Requires="v">
                <p:oleObj spid="_x0000_s325882" name="Equation" r:id="rId10" imgW="736600" imgH="228600" progId="Equation.DSMT4">
                  <p:embed/>
                </p:oleObj>
              </mc:Choice>
              <mc:Fallback>
                <p:oleObj name="Equation" r:id="rId10" imgW="736600" imgH="228600" progId="Equation.DSMT4">
                  <p:embed/>
                  <p:pic>
                    <p:nvPicPr>
                      <p:cNvPr id="0" name=""/>
                      <p:cNvPicPr>
                        <a:picLocks noChangeAspect="1" noChangeArrowheads="1"/>
                      </p:cNvPicPr>
                      <p:nvPr/>
                    </p:nvPicPr>
                    <p:blipFill>
                      <a:blip r:embed="rId11"/>
                      <a:srcRect/>
                      <a:stretch>
                        <a:fillRect/>
                      </a:stretch>
                    </p:blipFill>
                    <p:spPr bwMode="auto">
                      <a:xfrm>
                        <a:off x="6962247" y="1741488"/>
                        <a:ext cx="1943100" cy="604837"/>
                      </a:xfrm>
                      <a:prstGeom prst="rect">
                        <a:avLst/>
                      </a:prstGeom>
                      <a:noFill/>
                      <a:extLst/>
                    </p:spPr>
                  </p:pic>
                </p:oleObj>
              </mc:Fallback>
            </mc:AlternateContent>
          </a:graphicData>
        </a:graphic>
      </p:graphicFrame>
      <p:sp>
        <p:nvSpPr>
          <p:cNvPr id="13" name="Oval 12"/>
          <p:cNvSpPr/>
          <p:nvPr/>
        </p:nvSpPr>
        <p:spPr>
          <a:xfrm>
            <a:off x="3272370" y="438150"/>
            <a:ext cx="86780" cy="1016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030133" y="948266"/>
            <a:ext cx="3945467" cy="3674535"/>
          </a:xfrm>
          <a:prstGeom prst="ellipse">
            <a:avLst/>
          </a:prstGeom>
          <a:gradFill flip="none" rotWithShape="1">
            <a:gsLst>
              <a:gs pos="0">
                <a:schemeClr val="accent1">
                  <a:shade val="51000"/>
                  <a:satMod val="130000"/>
                  <a:alpha val="16000"/>
                </a:schemeClr>
              </a:gs>
              <a:gs pos="80000">
                <a:schemeClr val="accent1">
                  <a:shade val="93000"/>
                  <a:satMod val="130000"/>
                  <a:alpha val="16000"/>
                </a:schemeClr>
              </a:gs>
              <a:gs pos="100000">
                <a:schemeClr val="accent1">
                  <a:shade val="94000"/>
                  <a:satMod val="135000"/>
                  <a:alpha val="1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403602" y="321734"/>
            <a:ext cx="5113864" cy="4842935"/>
          </a:xfrm>
          <a:prstGeom prst="ellipse">
            <a:avLst/>
          </a:prstGeom>
          <a:gradFill flip="none" rotWithShape="1">
            <a:gsLst>
              <a:gs pos="0">
                <a:schemeClr val="accent1">
                  <a:shade val="51000"/>
                  <a:satMod val="130000"/>
                  <a:alpha val="16000"/>
                </a:schemeClr>
              </a:gs>
              <a:gs pos="80000">
                <a:schemeClr val="accent1">
                  <a:shade val="93000"/>
                  <a:satMod val="130000"/>
                  <a:alpha val="16000"/>
                </a:schemeClr>
              </a:gs>
              <a:gs pos="100000">
                <a:schemeClr val="accent1">
                  <a:shade val="94000"/>
                  <a:satMod val="135000"/>
                  <a:alpha val="1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3126245864"/>
              </p:ext>
            </p:extLst>
          </p:nvPr>
        </p:nvGraphicFramePr>
        <p:xfrm>
          <a:off x="7233187" y="1081086"/>
          <a:ext cx="1943100" cy="604837"/>
        </p:xfrm>
        <a:graphic>
          <a:graphicData uri="http://schemas.openxmlformats.org/presentationml/2006/ole">
            <mc:AlternateContent xmlns:mc="http://schemas.openxmlformats.org/markup-compatibility/2006">
              <mc:Choice xmlns:v="urn:schemas-microsoft-com:vml" Requires="v">
                <p:oleObj spid="_x0000_s325883" name="Equation" r:id="rId12" imgW="736600" imgH="228600" progId="Equation.DSMT4">
                  <p:embed/>
                </p:oleObj>
              </mc:Choice>
              <mc:Fallback>
                <p:oleObj name="Equation" r:id="rId12" imgW="736600" imgH="228600" progId="Equation.DSMT4">
                  <p:embed/>
                  <p:pic>
                    <p:nvPicPr>
                      <p:cNvPr id="0" name=""/>
                      <p:cNvPicPr>
                        <a:picLocks noChangeAspect="1" noChangeArrowheads="1"/>
                      </p:cNvPicPr>
                      <p:nvPr/>
                    </p:nvPicPr>
                    <p:blipFill>
                      <a:blip r:embed="rId13"/>
                      <a:srcRect/>
                      <a:stretch>
                        <a:fillRect/>
                      </a:stretch>
                    </p:blipFill>
                    <p:spPr bwMode="auto">
                      <a:xfrm>
                        <a:off x="7233187" y="1081086"/>
                        <a:ext cx="1943100" cy="604837"/>
                      </a:xfrm>
                      <a:prstGeom prst="rect">
                        <a:avLst/>
                      </a:prstGeom>
                      <a:noFill/>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166271126"/>
              </p:ext>
            </p:extLst>
          </p:nvPr>
        </p:nvGraphicFramePr>
        <p:xfrm>
          <a:off x="7571847" y="386820"/>
          <a:ext cx="1943100" cy="604837"/>
        </p:xfrm>
        <a:graphic>
          <a:graphicData uri="http://schemas.openxmlformats.org/presentationml/2006/ole">
            <mc:AlternateContent xmlns:mc="http://schemas.openxmlformats.org/markup-compatibility/2006">
              <mc:Choice xmlns:v="urn:schemas-microsoft-com:vml" Requires="v">
                <p:oleObj spid="_x0000_s325884" name="Equation" r:id="rId14" imgW="736600" imgH="228600" progId="Equation.DSMT4">
                  <p:embed/>
                </p:oleObj>
              </mc:Choice>
              <mc:Fallback>
                <p:oleObj name="Equation" r:id="rId14" imgW="736600" imgH="228600" progId="Equation.DSMT4">
                  <p:embed/>
                  <p:pic>
                    <p:nvPicPr>
                      <p:cNvPr id="0" name=""/>
                      <p:cNvPicPr>
                        <a:picLocks noChangeAspect="1" noChangeArrowheads="1"/>
                      </p:cNvPicPr>
                      <p:nvPr/>
                    </p:nvPicPr>
                    <p:blipFill>
                      <a:blip r:embed="rId15"/>
                      <a:srcRect/>
                      <a:stretch>
                        <a:fillRect/>
                      </a:stretch>
                    </p:blipFill>
                    <p:spPr bwMode="auto">
                      <a:xfrm>
                        <a:off x="7571847" y="386820"/>
                        <a:ext cx="1943100" cy="604837"/>
                      </a:xfrm>
                      <a:prstGeom prst="rect">
                        <a:avLst/>
                      </a:prstGeom>
                      <a:noFill/>
                      <a:extLst/>
                    </p:spPr>
                  </p:pic>
                </p:oleObj>
              </mc:Fallback>
            </mc:AlternateContent>
          </a:graphicData>
        </a:graphic>
      </p:graphicFrame>
      <p:sp>
        <p:nvSpPr>
          <p:cNvPr id="18" name="Oval 17"/>
          <p:cNvSpPr/>
          <p:nvPr/>
        </p:nvSpPr>
        <p:spPr>
          <a:xfrm>
            <a:off x="4076700" y="10414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572000" y="142875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086350" y="1828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val="4032449851"/>
              </p:ext>
            </p:extLst>
          </p:nvPr>
        </p:nvGraphicFramePr>
        <p:xfrm>
          <a:off x="534988" y="539750"/>
          <a:ext cx="3687762" cy="604838"/>
        </p:xfrm>
        <a:graphic>
          <a:graphicData uri="http://schemas.openxmlformats.org/presentationml/2006/ole">
            <mc:AlternateContent xmlns:mc="http://schemas.openxmlformats.org/markup-compatibility/2006">
              <mc:Choice xmlns:v="urn:schemas-microsoft-com:vml" Requires="v">
                <p:oleObj spid="_x0000_s325885" name="Equation" r:id="rId16" imgW="1397000" imgH="228600" progId="Equation.DSMT4">
                  <p:embed/>
                </p:oleObj>
              </mc:Choice>
              <mc:Fallback>
                <p:oleObj name="Equation" r:id="rId16" imgW="1397000" imgH="228600" progId="Equation.DSMT4">
                  <p:embed/>
                  <p:pic>
                    <p:nvPicPr>
                      <p:cNvPr id="0" name=""/>
                      <p:cNvPicPr>
                        <a:picLocks noChangeAspect="1" noChangeArrowheads="1"/>
                      </p:cNvPicPr>
                      <p:nvPr/>
                    </p:nvPicPr>
                    <p:blipFill>
                      <a:blip r:embed="rId17"/>
                      <a:srcRect/>
                      <a:stretch>
                        <a:fillRect/>
                      </a:stretch>
                    </p:blipFill>
                    <p:spPr bwMode="auto">
                      <a:xfrm>
                        <a:off x="534988" y="539750"/>
                        <a:ext cx="3687762" cy="604838"/>
                      </a:xfrm>
                      <a:prstGeom prst="rect">
                        <a:avLst/>
                      </a:prstGeom>
                      <a:noFill/>
                      <a:extLst/>
                    </p:spPr>
                  </p:pic>
                </p:oleObj>
              </mc:Fallback>
            </mc:AlternateContent>
          </a:graphicData>
        </a:graphic>
      </p:graphicFrame>
    </p:spTree>
    <p:extLst>
      <p:ext uri="{BB962C8B-B14F-4D97-AF65-F5344CB8AC3E}">
        <p14:creationId xmlns:p14="http://schemas.microsoft.com/office/powerpoint/2010/main" val="14104819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401917734"/>
              </p:ext>
            </p:extLst>
          </p:nvPr>
        </p:nvGraphicFramePr>
        <p:xfrm>
          <a:off x="3659188" y="5076825"/>
          <a:ext cx="4824412" cy="706438"/>
        </p:xfrm>
        <a:graphic>
          <a:graphicData uri="http://schemas.openxmlformats.org/presentationml/2006/ole">
            <mc:AlternateContent xmlns:mc="http://schemas.openxmlformats.org/markup-compatibility/2006">
              <mc:Choice xmlns:v="urn:schemas-microsoft-com:vml" Requires="v">
                <p:oleObj spid="_x0000_s333858" name="Equation" r:id="rId4" imgW="1828800" imgH="266700" progId="Equation.DSMT4">
                  <p:embed/>
                </p:oleObj>
              </mc:Choice>
              <mc:Fallback>
                <p:oleObj name="Equation" r:id="rId4" imgW="1828800" imgH="266700" progId="Equation.DSMT4">
                  <p:embed/>
                  <p:pic>
                    <p:nvPicPr>
                      <p:cNvPr id="0" name=""/>
                      <p:cNvPicPr>
                        <a:picLocks noChangeAspect="1" noChangeArrowheads="1"/>
                      </p:cNvPicPr>
                      <p:nvPr/>
                    </p:nvPicPr>
                    <p:blipFill>
                      <a:blip r:embed="rId5"/>
                      <a:srcRect/>
                      <a:stretch>
                        <a:fillRect/>
                      </a:stretch>
                    </p:blipFill>
                    <p:spPr bwMode="auto">
                      <a:xfrm>
                        <a:off x="3659188" y="5076825"/>
                        <a:ext cx="4824412" cy="706438"/>
                      </a:xfrm>
                      <a:prstGeom prst="rect">
                        <a:avLst/>
                      </a:prstGeom>
                      <a:noFill/>
                      <a:extLst/>
                    </p:spPr>
                  </p:pic>
                </p:oleObj>
              </mc:Fallback>
            </mc:AlternateContent>
          </a:graphicData>
        </a:graphic>
      </p:graphicFrame>
    </p:spTree>
    <p:extLst>
      <p:ext uri="{BB962C8B-B14F-4D97-AF65-F5344CB8AC3E}">
        <p14:creationId xmlns:p14="http://schemas.microsoft.com/office/powerpoint/2010/main" val="31938545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785999046"/>
              </p:ext>
            </p:extLst>
          </p:nvPr>
        </p:nvGraphicFramePr>
        <p:xfrm>
          <a:off x="3659188" y="5076825"/>
          <a:ext cx="4824412" cy="706438"/>
        </p:xfrm>
        <a:graphic>
          <a:graphicData uri="http://schemas.openxmlformats.org/presentationml/2006/ole">
            <mc:AlternateContent xmlns:mc="http://schemas.openxmlformats.org/markup-compatibility/2006">
              <mc:Choice xmlns:v="urn:schemas-microsoft-com:vml" Requires="v">
                <p:oleObj spid="_x0000_s326798" name="Equation" r:id="rId4" imgW="1828800" imgH="266700" progId="Equation.DSMT4">
                  <p:embed/>
                </p:oleObj>
              </mc:Choice>
              <mc:Fallback>
                <p:oleObj name="Equation" r:id="rId4" imgW="1828800" imgH="266700" progId="Equation.DSMT4">
                  <p:embed/>
                  <p:pic>
                    <p:nvPicPr>
                      <p:cNvPr id="0" name=""/>
                      <p:cNvPicPr>
                        <a:picLocks noChangeAspect="1" noChangeArrowheads="1"/>
                      </p:cNvPicPr>
                      <p:nvPr/>
                    </p:nvPicPr>
                    <p:blipFill>
                      <a:blip r:embed="rId5"/>
                      <a:srcRect/>
                      <a:stretch>
                        <a:fillRect/>
                      </a:stretch>
                    </p:blipFill>
                    <p:spPr bwMode="auto">
                      <a:xfrm>
                        <a:off x="3659188" y="5076825"/>
                        <a:ext cx="4824412" cy="706438"/>
                      </a:xfrm>
                      <a:prstGeom prst="rect">
                        <a:avLst/>
                      </a:prstGeom>
                      <a:noFill/>
                      <a:extLst/>
                    </p:spPr>
                  </p:pic>
                </p:oleObj>
              </mc:Fallback>
            </mc:AlternateContent>
          </a:graphicData>
        </a:graphic>
      </p:graphicFrame>
      <p:cxnSp>
        <p:nvCxnSpPr>
          <p:cNvPr id="3" name="Straight Arrow Connector 2"/>
          <p:cNvCxnSpPr/>
          <p:nvPr/>
        </p:nvCxnSpPr>
        <p:spPr>
          <a:xfrm flipV="1">
            <a:off x="5943600" y="745067"/>
            <a:ext cx="0" cy="2082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5943603" y="2844803"/>
            <a:ext cx="3200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9" name="Object 8"/>
          <p:cNvGraphicFramePr>
            <a:graphicFrameLocks noChangeAspect="1"/>
          </p:cNvGraphicFramePr>
          <p:nvPr>
            <p:extLst>
              <p:ext uri="{D42A27DB-BD31-4B8C-83A1-F6EECF244321}">
                <p14:modId xmlns:p14="http://schemas.microsoft.com/office/powerpoint/2010/main" val="1007843956"/>
              </p:ext>
            </p:extLst>
          </p:nvPr>
        </p:nvGraphicFramePr>
        <p:xfrm>
          <a:off x="8798455" y="2181225"/>
          <a:ext cx="503237" cy="604838"/>
        </p:xfrm>
        <a:graphic>
          <a:graphicData uri="http://schemas.openxmlformats.org/presentationml/2006/ole">
            <mc:AlternateContent xmlns:mc="http://schemas.openxmlformats.org/markup-compatibility/2006">
              <mc:Choice xmlns:v="urn:schemas-microsoft-com:vml" Requires="v">
                <p:oleObj spid="_x0000_s326799" name="Equation" r:id="rId6" imgW="190500" imgH="228600" progId="Equation.DSMT4">
                  <p:embed/>
                </p:oleObj>
              </mc:Choice>
              <mc:Fallback>
                <p:oleObj name="Equation" r:id="rId6" imgW="190500" imgH="228600" progId="Equation.DSMT4">
                  <p:embed/>
                  <p:pic>
                    <p:nvPicPr>
                      <p:cNvPr id="0" name=""/>
                      <p:cNvPicPr>
                        <a:picLocks noChangeAspect="1" noChangeArrowheads="1"/>
                      </p:cNvPicPr>
                      <p:nvPr/>
                    </p:nvPicPr>
                    <p:blipFill>
                      <a:blip r:embed="rId7"/>
                      <a:srcRect/>
                      <a:stretch>
                        <a:fillRect/>
                      </a:stretch>
                    </p:blipFill>
                    <p:spPr bwMode="auto">
                      <a:xfrm>
                        <a:off x="8798455" y="2181225"/>
                        <a:ext cx="503237" cy="604838"/>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830924796"/>
              </p:ext>
            </p:extLst>
          </p:nvPr>
        </p:nvGraphicFramePr>
        <p:xfrm>
          <a:off x="5327122" y="420158"/>
          <a:ext cx="503237" cy="604838"/>
        </p:xfrm>
        <a:graphic>
          <a:graphicData uri="http://schemas.openxmlformats.org/presentationml/2006/ole">
            <mc:AlternateContent xmlns:mc="http://schemas.openxmlformats.org/markup-compatibility/2006">
              <mc:Choice xmlns:v="urn:schemas-microsoft-com:vml" Requires="v">
                <p:oleObj spid="_x0000_s326800" name="Equation" r:id="rId8" imgW="190500" imgH="228600" progId="Equation.DSMT4">
                  <p:embed/>
                </p:oleObj>
              </mc:Choice>
              <mc:Fallback>
                <p:oleObj name="Equation" r:id="rId8" imgW="190500" imgH="228600" progId="Equation.DSMT4">
                  <p:embed/>
                  <p:pic>
                    <p:nvPicPr>
                      <p:cNvPr id="0" name=""/>
                      <p:cNvPicPr>
                        <a:picLocks noChangeAspect="1" noChangeArrowheads="1"/>
                      </p:cNvPicPr>
                      <p:nvPr/>
                    </p:nvPicPr>
                    <p:blipFill>
                      <a:blip r:embed="rId9"/>
                      <a:srcRect/>
                      <a:stretch>
                        <a:fillRect/>
                      </a:stretch>
                    </p:blipFill>
                    <p:spPr bwMode="auto">
                      <a:xfrm>
                        <a:off x="5327122" y="420158"/>
                        <a:ext cx="503237" cy="604838"/>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779991059"/>
              </p:ext>
            </p:extLst>
          </p:nvPr>
        </p:nvGraphicFramePr>
        <p:xfrm>
          <a:off x="6574896" y="1268942"/>
          <a:ext cx="2143125" cy="704850"/>
        </p:xfrm>
        <a:graphic>
          <a:graphicData uri="http://schemas.openxmlformats.org/presentationml/2006/ole">
            <mc:AlternateContent xmlns:mc="http://schemas.openxmlformats.org/markup-compatibility/2006">
              <mc:Choice xmlns:v="urn:schemas-microsoft-com:vml" Requires="v">
                <p:oleObj spid="_x0000_s326801" name="Equation" r:id="rId10" imgW="812800" imgH="266700" progId="Equation.DSMT4">
                  <p:embed/>
                </p:oleObj>
              </mc:Choice>
              <mc:Fallback>
                <p:oleObj name="Equation" r:id="rId10" imgW="812800" imgH="266700" progId="Equation.DSMT4">
                  <p:embed/>
                  <p:pic>
                    <p:nvPicPr>
                      <p:cNvPr id="0" name=""/>
                      <p:cNvPicPr>
                        <a:picLocks noChangeAspect="1" noChangeArrowheads="1"/>
                      </p:cNvPicPr>
                      <p:nvPr/>
                    </p:nvPicPr>
                    <p:blipFill>
                      <a:blip r:embed="rId11"/>
                      <a:srcRect/>
                      <a:stretch>
                        <a:fillRect/>
                      </a:stretch>
                    </p:blipFill>
                    <p:spPr bwMode="auto">
                      <a:xfrm>
                        <a:off x="6574896" y="1268942"/>
                        <a:ext cx="2143125" cy="704850"/>
                      </a:xfrm>
                      <a:prstGeom prst="rect">
                        <a:avLst/>
                      </a:prstGeom>
                      <a:noFill/>
                      <a:extLst/>
                    </p:spPr>
                  </p:pic>
                </p:oleObj>
              </mc:Fallback>
            </mc:AlternateContent>
          </a:graphicData>
        </a:graphic>
      </p:graphicFrame>
      <p:sp>
        <p:nvSpPr>
          <p:cNvPr id="2" name="Diamond 1"/>
          <p:cNvSpPr/>
          <p:nvPr/>
        </p:nvSpPr>
        <p:spPr>
          <a:xfrm>
            <a:off x="4588933" y="1371600"/>
            <a:ext cx="2709334" cy="2963333"/>
          </a:xfrm>
          <a:prstGeom prst="diamond">
            <a:avLst/>
          </a:prstGeom>
          <a:gradFill flip="none" rotWithShape="1">
            <a:gsLst>
              <a:gs pos="0">
                <a:schemeClr val="accent1">
                  <a:shade val="51000"/>
                  <a:satMod val="130000"/>
                  <a:alpha val="27000"/>
                </a:schemeClr>
              </a:gs>
              <a:gs pos="80000">
                <a:schemeClr val="accent1">
                  <a:shade val="93000"/>
                  <a:satMod val="130000"/>
                  <a:alpha val="27000"/>
                </a:schemeClr>
              </a:gs>
              <a:gs pos="100000">
                <a:schemeClr val="accent1">
                  <a:shade val="94000"/>
                  <a:satMod val="135000"/>
                  <a:alpha val="2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109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2474450484"/>
              </p:ext>
            </p:extLst>
          </p:nvPr>
        </p:nvGraphicFramePr>
        <p:xfrm>
          <a:off x="3659188" y="5076825"/>
          <a:ext cx="4824412" cy="706438"/>
        </p:xfrm>
        <a:graphic>
          <a:graphicData uri="http://schemas.openxmlformats.org/presentationml/2006/ole">
            <mc:AlternateContent xmlns:mc="http://schemas.openxmlformats.org/markup-compatibility/2006">
              <mc:Choice xmlns:v="urn:schemas-microsoft-com:vml" Requires="v">
                <p:oleObj spid="_x0000_s327867" name="Equation" r:id="rId4" imgW="1828800" imgH="266700" progId="Equation.DSMT4">
                  <p:embed/>
                </p:oleObj>
              </mc:Choice>
              <mc:Fallback>
                <p:oleObj name="Equation" r:id="rId4" imgW="1828800" imgH="266700" progId="Equation.DSMT4">
                  <p:embed/>
                  <p:pic>
                    <p:nvPicPr>
                      <p:cNvPr id="0" name=""/>
                      <p:cNvPicPr>
                        <a:picLocks noChangeAspect="1" noChangeArrowheads="1"/>
                      </p:cNvPicPr>
                      <p:nvPr/>
                    </p:nvPicPr>
                    <p:blipFill>
                      <a:blip r:embed="rId5"/>
                      <a:srcRect/>
                      <a:stretch>
                        <a:fillRect/>
                      </a:stretch>
                    </p:blipFill>
                    <p:spPr bwMode="auto">
                      <a:xfrm>
                        <a:off x="3659188" y="5076825"/>
                        <a:ext cx="4824412" cy="706438"/>
                      </a:xfrm>
                      <a:prstGeom prst="rect">
                        <a:avLst/>
                      </a:prstGeom>
                      <a:noFill/>
                      <a:extLst/>
                    </p:spPr>
                  </p:pic>
                </p:oleObj>
              </mc:Fallback>
            </mc:AlternateContent>
          </a:graphicData>
        </a:graphic>
      </p:graphicFrame>
      <p:cxnSp>
        <p:nvCxnSpPr>
          <p:cNvPr id="3" name="Straight Arrow Connector 2"/>
          <p:cNvCxnSpPr/>
          <p:nvPr/>
        </p:nvCxnSpPr>
        <p:spPr>
          <a:xfrm flipV="1">
            <a:off x="5943600" y="745067"/>
            <a:ext cx="0" cy="2082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5943603" y="2844803"/>
            <a:ext cx="3200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9" name="Object 8"/>
          <p:cNvGraphicFramePr>
            <a:graphicFrameLocks noChangeAspect="1"/>
          </p:cNvGraphicFramePr>
          <p:nvPr>
            <p:extLst>
              <p:ext uri="{D42A27DB-BD31-4B8C-83A1-F6EECF244321}">
                <p14:modId xmlns:p14="http://schemas.microsoft.com/office/powerpoint/2010/main" val="385120444"/>
              </p:ext>
            </p:extLst>
          </p:nvPr>
        </p:nvGraphicFramePr>
        <p:xfrm>
          <a:off x="8798455" y="2181225"/>
          <a:ext cx="503237" cy="604838"/>
        </p:xfrm>
        <a:graphic>
          <a:graphicData uri="http://schemas.openxmlformats.org/presentationml/2006/ole">
            <mc:AlternateContent xmlns:mc="http://schemas.openxmlformats.org/markup-compatibility/2006">
              <mc:Choice xmlns:v="urn:schemas-microsoft-com:vml" Requires="v">
                <p:oleObj spid="_x0000_s327868" name="Equation" r:id="rId6" imgW="190500" imgH="228600" progId="Equation.DSMT4">
                  <p:embed/>
                </p:oleObj>
              </mc:Choice>
              <mc:Fallback>
                <p:oleObj name="Equation" r:id="rId6" imgW="190500" imgH="228600" progId="Equation.DSMT4">
                  <p:embed/>
                  <p:pic>
                    <p:nvPicPr>
                      <p:cNvPr id="0" name=""/>
                      <p:cNvPicPr>
                        <a:picLocks noChangeAspect="1" noChangeArrowheads="1"/>
                      </p:cNvPicPr>
                      <p:nvPr/>
                    </p:nvPicPr>
                    <p:blipFill>
                      <a:blip r:embed="rId7"/>
                      <a:srcRect/>
                      <a:stretch>
                        <a:fillRect/>
                      </a:stretch>
                    </p:blipFill>
                    <p:spPr bwMode="auto">
                      <a:xfrm>
                        <a:off x="8798455" y="2181225"/>
                        <a:ext cx="503237" cy="604838"/>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549824263"/>
              </p:ext>
            </p:extLst>
          </p:nvPr>
        </p:nvGraphicFramePr>
        <p:xfrm>
          <a:off x="5327122" y="420158"/>
          <a:ext cx="503237" cy="604838"/>
        </p:xfrm>
        <a:graphic>
          <a:graphicData uri="http://schemas.openxmlformats.org/presentationml/2006/ole">
            <mc:AlternateContent xmlns:mc="http://schemas.openxmlformats.org/markup-compatibility/2006">
              <mc:Choice xmlns:v="urn:schemas-microsoft-com:vml" Requires="v">
                <p:oleObj spid="_x0000_s327869" name="Equation" r:id="rId8" imgW="190500" imgH="228600" progId="Equation.DSMT4">
                  <p:embed/>
                </p:oleObj>
              </mc:Choice>
              <mc:Fallback>
                <p:oleObj name="Equation" r:id="rId8" imgW="190500" imgH="228600" progId="Equation.DSMT4">
                  <p:embed/>
                  <p:pic>
                    <p:nvPicPr>
                      <p:cNvPr id="0" name=""/>
                      <p:cNvPicPr>
                        <a:picLocks noChangeAspect="1" noChangeArrowheads="1"/>
                      </p:cNvPicPr>
                      <p:nvPr/>
                    </p:nvPicPr>
                    <p:blipFill>
                      <a:blip r:embed="rId9"/>
                      <a:srcRect/>
                      <a:stretch>
                        <a:fillRect/>
                      </a:stretch>
                    </p:blipFill>
                    <p:spPr bwMode="auto">
                      <a:xfrm>
                        <a:off x="5327122" y="420158"/>
                        <a:ext cx="503237" cy="604838"/>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69152713"/>
              </p:ext>
            </p:extLst>
          </p:nvPr>
        </p:nvGraphicFramePr>
        <p:xfrm>
          <a:off x="6574896" y="1268942"/>
          <a:ext cx="2143125" cy="704850"/>
        </p:xfrm>
        <a:graphic>
          <a:graphicData uri="http://schemas.openxmlformats.org/presentationml/2006/ole">
            <mc:AlternateContent xmlns:mc="http://schemas.openxmlformats.org/markup-compatibility/2006">
              <mc:Choice xmlns:v="urn:schemas-microsoft-com:vml" Requires="v">
                <p:oleObj spid="_x0000_s327870" name="Equation" r:id="rId10" imgW="812800" imgH="266700" progId="Equation.DSMT4">
                  <p:embed/>
                </p:oleObj>
              </mc:Choice>
              <mc:Fallback>
                <p:oleObj name="Equation" r:id="rId10" imgW="812800" imgH="266700" progId="Equation.DSMT4">
                  <p:embed/>
                  <p:pic>
                    <p:nvPicPr>
                      <p:cNvPr id="0" name=""/>
                      <p:cNvPicPr>
                        <a:picLocks noChangeAspect="1" noChangeArrowheads="1"/>
                      </p:cNvPicPr>
                      <p:nvPr/>
                    </p:nvPicPr>
                    <p:blipFill>
                      <a:blip r:embed="rId11"/>
                      <a:srcRect/>
                      <a:stretch>
                        <a:fillRect/>
                      </a:stretch>
                    </p:blipFill>
                    <p:spPr bwMode="auto">
                      <a:xfrm>
                        <a:off x="6574896" y="1268942"/>
                        <a:ext cx="2143125" cy="704850"/>
                      </a:xfrm>
                      <a:prstGeom prst="rect">
                        <a:avLst/>
                      </a:prstGeom>
                      <a:noFill/>
                      <a:extLst/>
                    </p:spPr>
                  </p:pic>
                </p:oleObj>
              </mc:Fallback>
            </mc:AlternateContent>
          </a:graphicData>
        </a:graphic>
      </p:graphicFrame>
      <p:sp>
        <p:nvSpPr>
          <p:cNvPr id="2" name="Diamond 1"/>
          <p:cNvSpPr/>
          <p:nvPr/>
        </p:nvSpPr>
        <p:spPr>
          <a:xfrm>
            <a:off x="4588933" y="1371600"/>
            <a:ext cx="2709334" cy="2963333"/>
          </a:xfrm>
          <a:prstGeom prst="diamond">
            <a:avLst/>
          </a:prstGeom>
          <a:gradFill flip="none" rotWithShape="1">
            <a:gsLst>
              <a:gs pos="0">
                <a:schemeClr val="accent1">
                  <a:shade val="51000"/>
                  <a:satMod val="130000"/>
                  <a:alpha val="27000"/>
                </a:schemeClr>
              </a:gs>
              <a:gs pos="80000">
                <a:schemeClr val="accent1">
                  <a:shade val="93000"/>
                  <a:satMod val="130000"/>
                  <a:alpha val="27000"/>
                </a:schemeClr>
              </a:gs>
              <a:gs pos="100000">
                <a:schemeClr val="accent1">
                  <a:shade val="94000"/>
                  <a:satMod val="135000"/>
                  <a:alpha val="2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272370" y="438150"/>
            <a:ext cx="86780" cy="1016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901270" y="1352550"/>
            <a:ext cx="86780" cy="1016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4032449851"/>
              </p:ext>
            </p:extLst>
          </p:nvPr>
        </p:nvGraphicFramePr>
        <p:xfrm>
          <a:off x="534988" y="539750"/>
          <a:ext cx="3687762" cy="604838"/>
        </p:xfrm>
        <a:graphic>
          <a:graphicData uri="http://schemas.openxmlformats.org/presentationml/2006/ole">
            <mc:AlternateContent xmlns:mc="http://schemas.openxmlformats.org/markup-compatibility/2006">
              <mc:Choice xmlns:v="urn:schemas-microsoft-com:vml" Requires="v">
                <p:oleObj spid="_x0000_s327871" name="Equation" r:id="rId12" imgW="1397000" imgH="228600" progId="Equation.DSMT4">
                  <p:embed/>
                </p:oleObj>
              </mc:Choice>
              <mc:Fallback>
                <p:oleObj name="Equation" r:id="rId12" imgW="1397000" imgH="228600" progId="Equation.DSMT4">
                  <p:embed/>
                  <p:pic>
                    <p:nvPicPr>
                      <p:cNvPr id="0" name=""/>
                      <p:cNvPicPr>
                        <a:picLocks noChangeAspect="1" noChangeArrowheads="1"/>
                      </p:cNvPicPr>
                      <p:nvPr/>
                    </p:nvPicPr>
                    <p:blipFill>
                      <a:blip r:embed="rId13"/>
                      <a:srcRect/>
                      <a:stretch>
                        <a:fillRect/>
                      </a:stretch>
                    </p:blipFill>
                    <p:spPr bwMode="auto">
                      <a:xfrm>
                        <a:off x="534988" y="539750"/>
                        <a:ext cx="3687762" cy="604838"/>
                      </a:xfrm>
                      <a:prstGeom prst="rect">
                        <a:avLst/>
                      </a:prstGeom>
                      <a:noFill/>
                      <a:extLst/>
                    </p:spPr>
                  </p:pic>
                </p:oleObj>
              </mc:Fallback>
            </mc:AlternateContent>
          </a:graphicData>
        </a:graphic>
      </p:graphicFrame>
    </p:spTree>
    <p:extLst>
      <p:ext uri="{BB962C8B-B14F-4D97-AF65-F5344CB8AC3E}">
        <p14:creationId xmlns:p14="http://schemas.microsoft.com/office/powerpoint/2010/main" val="3448502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11078633" y="6195080"/>
            <a:ext cx="912630" cy="523220"/>
          </a:xfrm>
          <a:prstGeom prst="rect">
            <a:avLst/>
          </a:prstGeom>
          <a:noFill/>
        </p:spPr>
        <p:txBody>
          <a:bodyPr wrap="none" rtlCol="0">
            <a:spAutoFit/>
          </a:bodyPr>
          <a:lstStyle/>
          <a:p>
            <a:r>
              <a:rPr lang="en-US" sz="2800" dirty="0"/>
              <a:t>2000</a:t>
            </a:r>
          </a:p>
        </p:txBody>
      </p:sp>
      <p:sp>
        <p:nvSpPr>
          <p:cNvPr id="11" name="TextBox 10"/>
          <p:cNvSpPr txBox="1"/>
          <p:nvPr/>
        </p:nvSpPr>
        <p:spPr>
          <a:xfrm>
            <a:off x="6756401" y="6231235"/>
            <a:ext cx="5143499" cy="461665"/>
          </a:xfrm>
          <a:prstGeom prst="rect">
            <a:avLst/>
          </a:prstGeom>
          <a:noFill/>
        </p:spPr>
        <p:txBody>
          <a:bodyPr wrap="square" rtlCol="0">
            <a:spAutoFit/>
          </a:bodyPr>
          <a:lstStyle/>
          <a:p>
            <a:r>
              <a:rPr lang="en-US" sz="2400" dirty="0"/>
              <a:t>Number of Businessweek clicks</a:t>
            </a:r>
          </a:p>
        </p:txBody>
      </p:sp>
      <p:sp>
        <p:nvSpPr>
          <p:cNvPr id="12" name="TextBox 11"/>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13" name="TextBox 12"/>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4" name="TextBox 13"/>
          <p:cNvSpPr txBox="1"/>
          <p:nvPr/>
        </p:nvSpPr>
        <p:spPr>
          <a:xfrm>
            <a:off x="6228646" y="2173413"/>
            <a:ext cx="1188772" cy="523220"/>
          </a:xfrm>
          <a:prstGeom prst="rect">
            <a:avLst/>
          </a:prstGeom>
          <a:noFill/>
        </p:spPr>
        <p:txBody>
          <a:bodyPr wrap="none" rtlCol="0">
            <a:spAutoFit/>
          </a:bodyPr>
          <a:lstStyle/>
          <a:p>
            <a:r>
              <a:rPr lang="en-US" sz="2800" dirty="0"/>
              <a:t>1,000K</a:t>
            </a:r>
          </a:p>
        </p:txBody>
      </p:sp>
      <p:sp>
        <p:nvSpPr>
          <p:cNvPr id="15" name="TextBox 14"/>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16" name="Freeform 15"/>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Oval 16"/>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2"/>
          <p:cNvSpPr txBox="1">
            <a:spLocks/>
          </p:cNvSpPr>
          <p:nvPr/>
        </p:nvSpPr>
        <p:spPr>
          <a:xfrm>
            <a:off x="341313" y="1058026"/>
            <a:ext cx="9437687"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Ockham’s Razor: The best models are simple models that fit the data well.</a:t>
            </a:r>
          </a:p>
        </p:txBody>
      </p:sp>
      <p:sp>
        <p:nvSpPr>
          <p:cNvPr id="27" name="Oval 26"/>
          <p:cNvSpPr/>
          <p:nvPr/>
        </p:nvSpPr>
        <p:spPr>
          <a:xfrm>
            <a:off x="6650567" y="42206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611533" y="36067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378699" y="38015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0325100" y="35813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0100733" y="34332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11163299" y="32723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1599333" y="3234266"/>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1315699" y="34247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712200" y="36702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5029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722383682"/>
              </p:ext>
            </p:extLst>
          </p:nvPr>
        </p:nvGraphicFramePr>
        <p:xfrm>
          <a:off x="2967038" y="646113"/>
          <a:ext cx="4957762" cy="1174750"/>
        </p:xfrm>
        <a:graphic>
          <a:graphicData uri="http://schemas.openxmlformats.org/presentationml/2006/ole">
            <mc:AlternateContent xmlns:mc="http://schemas.openxmlformats.org/markup-compatibility/2006">
              <mc:Choice xmlns:v="urn:schemas-microsoft-com:vml" Requires="v">
                <p:oleObj spid="_x0000_s334946" name="Equation" r:id="rId4" imgW="1879600" imgH="444500" progId="Equation.DSMT4">
                  <p:embed/>
                </p:oleObj>
              </mc:Choice>
              <mc:Fallback>
                <p:oleObj name="Equation" r:id="rId4" imgW="1879600" imgH="444500" progId="Equation.DSMT4">
                  <p:embed/>
                  <p:pic>
                    <p:nvPicPr>
                      <p:cNvPr id="0" name=""/>
                      <p:cNvPicPr>
                        <a:picLocks noChangeAspect="1" noChangeArrowheads="1"/>
                      </p:cNvPicPr>
                      <p:nvPr/>
                    </p:nvPicPr>
                    <p:blipFill>
                      <a:blip r:embed="rId5"/>
                      <a:srcRect/>
                      <a:stretch>
                        <a:fillRect/>
                      </a:stretch>
                    </p:blipFill>
                    <p:spPr bwMode="auto">
                      <a:xfrm>
                        <a:off x="2967038" y="646113"/>
                        <a:ext cx="4957762" cy="1174750"/>
                      </a:xfrm>
                      <a:prstGeom prst="rect">
                        <a:avLst/>
                      </a:prstGeom>
                      <a:noFill/>
                      <a:extLst/>
                    </p:spPr>
                  </p:pic>
                </p:oleObj>
              </mc:Fallback>
            </mc:AlternateContent>
          </a:graphicData>
        </a:graphic>
      </p:graphicFrame>
      <p:sp>
        <p:nvSpPr>
          <p:cNvPr id="9" name="TextBox 8"/>
          <p:cNvSpPr txBox="1"/>
          <p:nvPr/>
        </p:nvSpPr>
        <p:spPr>
          <a:xfrm>
            <a:off x="948265" y="1761074"/>
            <a:ext cx="1245052" cy="584776"/>
          </a:xfrm>
          <a:prstGeom prst="rect">
            <a:avLst/>
          </a:prstGeom>
          <a:noFill/>
        </p:spPr>
        <p:txBody>
          <a:bodyPr wrap="none" rtlCol="0">
            <a:spAutoFit/>
          </a:bodyPr>
          <a:lstStyle/>
          <a:p>
            <a:r>
              <a:rPr lang="en-US" sz="3200" dirty="0"/>
              <a:t>where</a:t>
            </a:r>
          </a:p>
        </p:txBody>
      </p:sp>
      <p:graphicFrame>
        <p:nvGraphicFramePr>
          <p:cNvPr id="12" name="Object 11"/>
          <p:cNvGraphicFramePr>
            <a:graphicFrameLocks noChangeAspect="1"/>
          </p:cNvGraphicFramePr>
          <p:nvPr>
            <p:extLst>
              <p:ext uri="{D42A27DB-BD31-4B8C-83A1-F6EECF244321}">
                <p14:modId xmlns:p14="http://schemas.microsoft.com/office/powerpoint/2010/main" val="561274761"/>
              </p:ext>
            </p:extLst>
          </p:nvPr>
        </p:nvGraphicFramePr>
        <p:xfrm>
          <a:off x="2282296" y="1776947"/>
          <a:ext cx="7035800" cy="603250"/>
        </p:xfrm>
        <a:graphic>
          <a:graphicData uri="http://schemas.openxmlformats.org/presentationml/2006/ole">
            <mc:AlternateContent xmlns:mc="http://schemas.openxmlformats.org/markup-compatibility/2006">
              <mc:Choice xmlns:v="urn:schemas-microsoft-com:vml" Requires="v">
                <p:oleObj spid="_x0000_s334947" name="Equation" r:id="rId6" imgW="2667000" imgH="228600" progId="Equation.DSMT4">
                  <p:embed/>
                </p:oleObj>
              </mc:Choice>
              <mc:Fallback>
                <p:oleObj name="Equation" r:id="rId6" imgW="2667000" imgH="228600" progId="Equation.DSMT4">
                  <p:embed/>
                  <p:pic>
                    <p:nvPicPr>
                      <p:cNvPr id="0" name=""/>
                      <p:cNvPicPr>
                        <a:picLocks noChangeAspect="1" noChangeArrowheads="1"/>
                      </p:cNvPicPr>
                      <p:nvPr/>
                    </p:nvPicPr>
                    <p:blipFill>
                      <a:blip r:embed="rId7"/>
                      <a:srcRect/>
                      <a:stretch>
                        <a:fillRect/>
                      </a:stretch>
                    </p:blipFill>
                    <p:spPr bwMode="auto">
                      <a:xfrm>
                        <a:off x="2282296" y="1776947"/>
                        <a:ext cx="7035800" cy="603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68278684"/>
              </p:ext>
            </p:extLst>
          </p:nvPr>
        </p:nvGraphicFramePr>
        <p:xfrm>
          <a:off x="4688416" y="2726266"/>
          <a:ext cx="1212011" cy="3966105"/>
        </p:xfrm>
        <a:graphic>
          <a:graphicData uri="http://schemas.openxmlformats.org/presentationml/2006/ole">
            <mc:AlternateContent xmlns:mc="http://schemas.openxmlformats.org/markup-compatibility/2006">
              <mc:Choice xmlns:v="urn:schemas-microsoft-com:vml" Requires="v">
                <p:oleObj spid="_x0000_s334948" name="Equation" r:id="rId8" imgW="558800" imgH="1828800" progId="Equation.DSMT4">
                  <p:embed/>
                </p:oleObj>
              </mc:Choice>
              <mc:Fallback>
                <p:oleObj name="Equation" r:id="rId8" imgW="558800" imgH="1828800" progId="Equation.DSMT4">
                  <p:embed/>
                  <p:pic>
                    <p:nvPicPr>
                      <p:cNvPr id="0" name=""/>
                      <p:cNvPicPr>
                        <a:picLocks noChangeAspect="1" noChangeArrowheads="1"/>
                      </p:cNvPicPr>
                      <p:nvPr/>
                    </p:nvPicPr>
                    <p:blipFill>
                      <a:blip r:embed="rId9"/>
                      <a:srcRect/>
                      <a:stretch>
                        <a:fillRect/>
                      </a:stretch>
                    </p:blipFill>
                    <p:spPr bwMode="auto">
                      <a:xfrm>
                        <a:off x="4688416" y="2726266"/>
                        <a:ext cx="1212011" cy="3966105"/>
                      </a:xfrm>
                      <a:prstGeom prst="rect">
                        <a:avLst/>
                      </a:prstGeom>
                      <a:noFill/>
                      <a:extLst/>
                    </p:spPr>
                  </p:pic>
                </p:oleObj>
              </mc:Fallback>
            </mc:AlternateContent>
          </a:graphicData>
        </a:graphic>
      </p:graphicFrame>
    </p:spTree>
    <p:extLst>
      <p:ext uri="{BB962C8B-B14F-4D97-AF65-F5344CB8AC3E}">
        <p14:creationId xmlns:p14="http://schemas.microsoft.com/office/powerpoint/2010/main" val="11035240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896328828"/>
              </p:ext>
            </p:extLst>
          </p:nvPr>
        </p:nvGraphicFramePr>
        <p:xfrm>
          <a:off x="1826683" y="646113"/>
          <a:ext cx="7237413" cy="1174750"/>
        </p:xfrm>
        <a:graphic>
          <a:graphicData uri="http://schemas.openxmlformats.org/presentationml/2006/ole">
            <mc:AlternateContent xmlns:mc="http://schemas.openxmlformats.org/markup-compatibility/2006">
              <mc:Choice xmlns:v="urn:schemas-microsoft-com:vml" Requires="v">
                <p:oleObj spid="_x0000_s336034" name="Equation" r:id="rId4" imgW="2743200" imgH="444500" progId="Equation.DSMT4">
                  <p:embed/>
                </p:oleObj>
              </mc:Choice>
              <mc:Fallback>
                <p:oleObj name="Equation" r:id="rId4" imgW="2743200" imgH="444500" progId="Equation.DSMT4">
                  <p:embed/>
                  <p:pic>
                    <p:nvPicPr>
                      <p:cNvPr id="0" name=""/>
                      <p:cNvPicPr>
                        <a:picLocks noChangeAspect="1" noChangeArrowheads="1"/>
                      </p:cNvPicPr>
                      <p:nvPr/>
                    </p:nvPicPr>
                    <p:blipFill>
                      <a:blip r:embed="rId5"/>
                      <a:srcRect/>
                      <a:stretch>
                        <a:fillRect/>
                      </a:stretch>
                    </p:blipFill>
                    <p:spPr bwMode="auto">
                      <a:xfrm>
                        <a:off x="1826683" y="646113"/>
                        <a:ext cx="7237413" cy="11747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93970863"/>
              </p:ext>
            </p:extLst>
          </p:nvPr>
        </p:nvGraphicFramePr>
        <p:xfrm>
          <a:off x="2947988" y="4417484"/>
          <a:ext cx="5260975" cy="671513"/>
        </p:xfrm>
        <a:graphic>
          <a:graphicData uri="http://schemas.openxmlformats.org/presentationml/2006/ole">
            <mc:AlternateContent xmlns:mc="http://schemas.openxmlformats.org/markup-compatibility/2006">
              <mc:Choice xmlns:v="urn:schemas-microsoft-com:vml" Requires="v">
                <p:oleObj spid="_x0000_s336035" name="Equation" r:id="rId6" imgW="1993900" imgH="254000" progId="Equation.DSMT4">
                  <p:embed/>
                </p:oleObj>
              </mc:Choice>
              <mc:Fallback>
                <p:oleObj name="Equation" r:id="rId6" imgW="1993900" imgH="254000" progId="Equation.DSMT4">
                  <p:embed/>
                  <p:pic>
                    <p:nvPicPr>
                      <p:cNvPr id="0" name=""/>
                      <p:cNvPicPr>
                        <a:picLocks noChangeAspect="1" noChangeArrowheads="1"/>
                      </p:cNvPicPr>
                      <p:nvPr/>
                    </p:nvPicPr>
                    <p:blipFill>
                      <a:blip r:embed="rId7"/>
                      <a:srcRect/>
                      <a:stretch>
                        <a:fillRect/>
                      </a:stretch>
                    </p:blipFill>
                    <p:spPr bwMode="auto">
                      <a:xfrm>
                        <a:off x="2947988" y="4417484"/>
                        <a:ext cx="5260975" cy="671513"/>
                      </a:xfrm>
                      <a:prstGeom prst="rect">
                        <a:avLst/>
                      </a:prstGeom>
                      <a:noFill/>
                      <a:extLst/>
                    </p:spPr>
                  </p:pic>
                </p:oleObj>
              </mc:Fallback>
            </mc:AlternateContent>
          </a:graphicData>
        </a:graphic>
      </p:graphicFrame>
      <p:sp>
        <p:nvSpPr>
          <p:cNvPr id="9" name="TextBox 8"/>
          <p:cNvSpPr txBox="1"/>
          <p:nvPr/>
        </p:nvSpPr>
        <p:spPr>
          <a:xfrm>
            <a:off x="778933" y="2032000"/>
            <a:ext cx="4007227" cy="584776"/>
          </a:xfrm>
          <a:prstGeom prst="rect">
            <a:avLst/>
          </a:prstGeom>
          <a:noFill/>
        </p:spPr>
        <p:txBody>
          <a:bodyPr wrap="none" rtlCol="0">
            <a:spAutoFit/>
          </a:bodyPr>
          <a:lstStyle/>
          <a:p>
            <a:r>
              <a:rPr lang="en-US" sz="3200" dirty="0"/>
              <a:t>Choose a linear model:</a:t>
            </a:r>
          </a:p>
        </p:txBody>
      </p:sp>
      <p:sp>
        <p:nvSpPr>
          <p:cNvPr id="10" name="TextBox 9"/>
          <p:cNvSpPr txBox="1"/>
          <p:nvPr/>
        </p:nvSpPr>
        <p:spPr>
          <a:xfrm>
            <a:off x="762000" y="3759200"/>
            <a:ext cx="2453917" cy="584776"/>
          </a:xfrm>
          <a:prstGeom prst="rect">
            <a:avLst/>
          </a:prstGeom>
          <a:noFill/>
        </p:spPr>
        <p:txBody>
          <a:bodyPr wrap="none" rtlCol="0">
            <a:spAutoFit/>
          </a:bodyPr>
          <a:lstStyle/>
          <a:p>
            <a:r>
              <a:rPr lang="en-US" sz="3200" dirty="0"/>
              <a:t>To regularize:</a:t>
            </a:r>
          </a:p>
        </p:txBody>
      </p:sp>
      <p:graphicFrame>
        <p:nvGraphicFramePr>
          <p:cNvPr id="8" name="Object 7"/>
          <p:cNvGraphicFramePr>
            <a:graphicFrameLocks noChangeAspect="1"/>
          </p:cNvGraphicFramePr>
          <p:nvPr>
            <p:extLst>
              <p:ext uri="{D42A27DB-BD31-4B8C-83A1-F6EECF244321}">
                <p14:modId xmlns:p14="http://schemas.microsoft.com/office/powerpoint/2010/main" val="3025291925"/>
              </p:ext>
            </p:extLst>
          </p:nvPr>
        </p:nvGraphicFramePr>
        <p:xfrm>
          <a:off x="776808" y="5061478"/>
          <a:ext cx="10588625" cy="738187"/>
        </p:xfrm>
        <a:graphic>
          <a:graphicData uri="http://schemas.openxmlformats.org/presentationml/2006/ole">
            <mc:AlternateContent xmlns:mc="http://schemas.openxmlformats.org/markup-compatibility/2006">
              <mc:Choice xmlns:v="urn:schemas-microsoft-com:vml" Requires="v">
                <p:oleObj spid="_x0000_s336036" name="Equation" r:id="rId8" imgW="4013200" imgH="279400" progId="Equation.DSMT4">
                  <p:embed/>
                </p:oleObj>
              </mc:Choice>
              <mc:Fallback>
                <p:oleObj name="Equation" r:id="rId8" imgW="4013200" imgH="279400" progId="Equation.DSMT4">
                  <p:embed/>
                  <p:pic>
                    <p:nvPicPr>
                      <p:cNvPr id="0" name=""/>
                      <p:cNvPicPr>
                        <a:picLocks noChangeAspect="1" noChangeArrowheads="1"/>
                      </p:cNvPicPr>
                      <p:nvPr/>
                    </p:nvPicPr>
                    <p:blipFill>
                      <a:blip r:embed="rId9"/>
                      <a:srcRect/>
                      <a:stretch>
                        <a:fillRect/>
                      </a:stretch>
                    </p:blipFill>
                    <p:spPr bwMode="auto">
                      <a:xfrm>
                        <a:off x="776808" y="5061478"/>
                        <a:ext cx="10588625" cy="738187"/>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865344020"/>
              </p:ext>
            </p:extLst>
          </p:nvPr>
        </p:nvGraphicFramePr>
        <p:xfrm>
          <a:off x="711199" y="5840408"/>
          <a:ext cx="10856913" cy="773112"/>
        </p:xfrm>
        <a:graphic>
          <a:graphicData uri="http://schemas.openxmlformats.org/presentationml/2006/ole">
            <mc:AlternateContent xmlns:mc="http://schemas.openxmlformats.org/markup-compatibility/2006">
              <mc:Choice xmlns:v="urn:schemas-microsoft-com:vml" Requires="v">
                <p:oleObj spid="_x0000_s336037" name="Equation" r:id="rId10" imgW="4114800" imgH="292100" progId="Equation.DSMT4">
                  <p:embed/>
                </p:oleObj>
              </mc:Choice>
              <mc:Fallback>
                <p:oleObj name="Equation" r:id="rId10" imgW="4114800" imgH="292100" progId="Equation.DSMT4">
                  <p:embed/>
                  <p:pic>
                    <p:nvPicPr>
                      <p:cNvPr id="0" name=""/>
                      <p:cNvPicPr>
                        <a:picLocks noChangeAspect="1" noChangeArrowheads="1"/>
                      </p:cNvPicPr>
                      <p:nvPr/>
                    </p:nvPicPr>
                    <p:blipFill>
                      <a:blip r:embed="rId11"/>
                      <a:srcRect/>
                      <a:stretch>
                        <a:fillRect/>
                      </a:stretch>
                    </p:blipFill>
                    <p:spPr bwMode="auto">
                      <a:xfrm>
                        <a:off x="711199" y="5840408"/>
                        <a:ext cx="10856913" cy="773112"/>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309429904"/>
              </p:ext>
            </p:extLst>
          </p:nvPr>
        </p:nvGraphicFramePr>
        <p:xfrm>
          <a:off x="1960563" y="3013075"/>
          <a:ext cx="7035800" cy="603250"/>
        </p:xfrm>
        <a:graphic>
          <a:graphicData uri="http://schemas.openxmlformats.org/presentationml/2006/ole">
            <mc:AlternateContent xmlns:mc="http://schemas.openxmlformats.org/markup-compatibility/2006">
              <mc:Choice xmlns:v="urn:schemas-microsoft-com:vml" Requires="v">
                <p:oleObj spid="_x0000_s336038" name="Equation" r:id="rId12" imgW="2667000" imgH="228600" progId="Equation.DSMT4">
                  <p:embed/>
                </p:oleObj>
              </mc:Choice>
              <mc:Fallback>
                <p:oleObj name="Equation" r:id="rId12" imgW="2667000" imgH="228600" progId="Equation.DSMT4">
                  <p:embed/>
                  <p:pic>
                    <p:nvPicPr>
                      <p:cNvPr id="0" name=""/>
                      <p:cNvPicPr>
                        <a:picLocks noChangeAspect="1" noChangeArrowheads="1"/>
                      </p:cNvPicPr>
                      <p:nvPr/>
                    </p:nvPicPr>
                    <p:blipFill>
                      <a:blip r:embed="rId13"/>
                      <a:srcRect/>
                      <a:stretch>
                        <a:fillRect/>
                      </a:stretch>
                    </p:blipFill>
                    <p:spPr bwMode="auto">
                      <a:xfrm>
                        <a:off x="1960563" y="3013075"/>
                        <a:ext cx="7035800" cy="603250"/>
                      </a:xfrm>
                      <a:prstGeom prst="rect">
                        <a:avLst/>
                      </a:prstGeom>
                      <a:noFill/>
                      <a:extLst/>
                    </p:spPr>
                  </p:pic>
                </p:oleObj>
              </mc:Fallback>
            </mc:AlternateContent>
          </a:graphicData>
        </a:graphic>
      </p:graphicFrame>
    </p:spTree>
    <p:extLst>
      <p:ext uri="{BB962C8B-B14F-4D97-AF65-F5344CB8AC3E}">
        <p14:creationId xmlns:p14="http://schemas.microsoft.com/office/powerpoint/2010/main" val="31411197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799238787"/>
              </p:ext>
            </p:extLst>
          </p:nvPr>
        </p:nvGraphicFramePr>
        <p:xfrm>
          <a:off x="590542" y="878945"/>
          <a:ext cx="10588625" cy="738187"/>
        </p:xfrm>
        <a:graphic>
          <a:graphicData uri="http://schemas.openxmlformats.org/presentationml/2006/ole">
            <mc:AlternateContent xmlns:mc="http://schemas.openxmlformats.org/markup-compatibility/2006">
              <mc:Choice xmlns:v="urn:schemas-microsoft-com:vml" Requires="v">
                <p:oleObj spid="_x0000_s343098" name="Equation" r:id="rId4" imgW="4013200" imgH="279400" progId="Equation.DSMT4">
                  <p:embed/>
                </p:oleObj>
              </mc:Choice>
              <mc:Fallback>
                <p:oleObj name="Equation" r:id="rId4" imgW="4013200" imgH="279400" progId="Equation.DSMT4">
                  <p:embed/>
                  <p:pic>
                    <p:nvPicPr>
                      <p:cNvPr id="0" name=""/>
                      <p:cNvPicPr>
                        <a:picLocks noChangeAspect="1" noChangeArrowheads="1"/>
                      </p:cNvPicPr>
                      <p:nvPr/>
                    </p:nvPicPr>
                    <p:blipFill>
                      <a:blip r:embed="rId5"/>
                      <a:srcRect/>
                      <a:stretch>
                        <a:fillRect/>
                      </a:stretch>
                    </p:blipFill>
                    <p:spPr bwMode="auto">
                      <a:xfrm>
                        <a:off x="590542" y="878945"/>
                        <a:ext cx="10588625" cy="738187"/>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56179488"/>
              </p:ext>
            </p:extLst>
          </p:nvPr>
        </p:nvGraphicFramePr>
        <p:xfrm>
          <a:off x="491065" y="3012542"/>
          <a:ext cx="10856913" cy="773112"/>
        </p:xfrm>
        <a:graphic>
          <a:graphicData uri="http://schemas.openxmlformats.org/presentationml/2006/ole">
            <mc:AlternateContent xmlns:mc="http://schemas.openxmlformats.org/markup-compatibility/2006">
              <mc:Choice xmlns:v="urn:schemas-microsoft-com:vml" Requires="v">
                <p:oleObj spid="_x0000_s343099" name="Equation" r:id="rId6" imgW="4114800" imgH="292100" progId="Equation.DSMT4">
                  <p:embed/>
                </p:oleObj>
              </mc:Choice>
              <mc:Fallback>
                <p:oleObj name="Equation" r:id="rId6" imgW="4114800" imgH="292100" progId="Equation.DSMT4">
                  <p:embed/>
                  <p:pic>
                    <p:nvPicPr>
                      <p:cNvPr id="0" name=""/>
                      <p:cNvPicPr>
                        <a:picLocks noChangeAspect="1" noChangeArrowheads="1"/>
                      </p:cNvPicPr>
                      <p:nvPr/>
                    </p:nvPicPr>
                    <p:blipFill>
                      <a:blip r:embed="rId7"/>
                      <a:srcRect/>
                      <a:stretch>
                        <a:fillRect/>
                      </a:stretch>
                    </p:blipFill>
                    <p:spPr bwMode="auto">
                      <a:xfrm>
                        <a:off x="491065" y="3012542"/>
                        <a:ext cx="10856913" cy="773112"/>
                      </a:xfrm>
                      <a:prstGeom prst="rect">
                        <a:avLst/>
                      </a:prstGeom>
                      <a:noFill/>
                      <a:extLst/>
                    </p:spPr>
                  </p:pic>
                </p:oleObj>
              </mc:Fallback>
            </mc:AlternateContent>
          </a:graphicData>
        </a:graphic>
      </p:graphicFrame>
      <p:sp>
        <p:nvSpPr>
          <p:cNvPr id="13" name="TextBox 12"/>
          <p:cNvSpPr txBox="1"/>
          <p:nvPr/>
        </p:nvSpPr>
        <p:spPr>
          <a:xfrm>
            <a:off x="2269066" y="1828800"/>
            <a:ext cx="6220373" cy="584776"/>
          </a:xfrm>
          <a:prstGeom prst="rect">
            <a:avLst/>
          </a:prstGeom>
          <a:noFill/>
        </p:spPr>
        <p:txBody>
          <a:bodyPr wrap="none" rtlCol="0">
            <a:spAutoFit/>
          </a:bodyPr>
          <a:lstStyle/>
          <a:p>
            <a:r>
              <a:rPr lang="en-US" sz="3200" dirty="0"/>
              <a:t>This is also called “Ridge regression”</a:t>
            </a:r>
          </a:p>
        </p:txBody>
      </p:sp>
      <p:sp>
        <p:nvSpPr>
          <p:cNvPr id="14" name="TextBox 13"/>
          <p:cNvSpPr txBox="1"/>
          <p:nvPr/>
        </p:nvSpPr>
        <p:spPr>
          <a:xfrm>
            <a:off x="2489199" y="4097866"/>
            <a:ext cx="6368650" cy="584776"/>
          </a:xfrm>
          <a:prstGeom prst="rect">
            <a:avLst/>
          </a:prstGeom>
          <a:noFill/>
        </p:spPr>
        <p:txBody>
          <a:bodyPr wrap="none" rtlCol="0">
            <a:spAutoFit/>
          </a:bodyPr>
          <a:lstStyle/>
          <a:p>
            <a:r>
              <a:rPr lang="en-US" sz="3200" dirty="0"/>
              <a:t>This is also called the “Lasso penalty”</a:t>
            </a:r>
          </a:p>
        </p:txBody>
      </p:sp>
      <p:sp>
        <p:nvSpPr>
          <p:cNvPr id="15" name="TextBox 14"/>
          <p:cNvSpPr txBox="1"/>
          <p:nvPr/>
        </p:nvSpPr>
        <p:spPr>
          <a:xfrm>
            <a:off x="2472265" y="5215466"/>
            <a:ext cx="6410328" cy="584776"/>
          </a:xfrm>
          <a:prstGeom prst="rect">
            <a:avLst/>
          </a:prstGeom>
          <a:noFill/>
        </p:spPr>
        <p:txBody>
          <a:bodyPr wrap="none" rtlCol="0">
            <a:spAutoFit/>
          </a:bodyPr>
          <a:lstStyle/>
          <a:p>
            <a:r>
              <a:rPr lang="en-US" sz="3200" dirty="0"/>
              <a:t>Regulation is often called “shrinkage”</a:t>
            </a:r>
          </a:p>
        </p:txBody>
      </p:sp>
    </p:spTree>
    <p:extLst>
      <p:ext uri="{BB962C8B-B14F-4D97-AF65-F5344CB8AC3E}">
        <p14:creationId xmlns:p14="http://schemas.microsoft.com/office/powerpoint/2010/main" val="28588794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6170639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400" indent="-914400"/>
            <a:r>
              <a:rPr lang="en-US" dirty="0"/>
              <a:t>Interpreting Features</a:t>
            </a:r>
          </a:p>
        </p:txBody>
      </p:sp>
    </p:spTree>
    <p:extLst>
      <p:ext uri="{BB962C8B-B14F-4D97-AF65-F5344CB8AC3E}">
        <p14:creationId xmlns:p14="http://schemas.microsoft.com/office/powerpoint/2010/main" val="4049518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Collinear Features</a:t>
            </a:r>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770306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lstStyle/>
          <a:p>
            <a:r>
              <a:rPr lang="en-US" dirty="0"/>
              <a:t>Collinear or highly correlated features are common</a:t>
            </a:r>
          </a:p>
        </p:txBody>
      </p:sp>
    </p:spTree>
    <p:extLst>
      <p:ext uri="{BB962C8B-B14F-4D97-AF65-F5344CB8AC3E}">
        <p14:creationId xmlns:p14="http://schemas.microsoft.com/office/powerpoint/2010/main" val="10973511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118542" y="2102556"/>
            <a:ext cx="10151913" cy="523220"/>
          </a:xfrm>
          <a:prstGeom prst="rect">
            <a:avLst/>
          </a:prstGeom>
          <a:noFill/>
        </p:spPr>
        <p:txBody>
          <a:bodyPr wrap="none" rtlCol="0">
            <a:spAutoFit/>
          </a:bodyPr>
          <a:lstStyle/>
          <a:p>
            <a:r>
              <a:rPr lang="en-US" sz="2800" dirty="0"/>
              <a:t>Coefficients for Manhole Task: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Tree>
    <p:extLst>
      <p:ext uri="{BB962C8B-B14F-4D97-AF65-F5344CB8AC3E}">
        <p14:creationId xmlns:p14="http://schemas.microsoft.com/office/powerpoint/2010/main" val="4539717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169330" y="2102556"/>
            <a:ext cx="11630107" cy="523220"/>
          </a:xfrm>
          <a:prstGeom prst="rect">
            <a:avLst/>
          </a:prstGeom>
          <a:noFill/>
        </p:spPr>
        <p:txBody>
          <a:bodyPr wrap="none" rtlCol="0">
            <a:spAutoFit/>
          </a:bodyPr>
          <a:lstStyle/>
          <a:p>
            <a:r>
              <a:rPr lang="en-US" sz="2800" dirty="0"/>
              <a:t>Coefficients for Manhole Task: [   5      3     120     </a:t>
            </a:r>
            <a:r>
              <a:rPr lang="en-US" sz="2800" dirty="0">
                <a:solidFill>
                  <a:srgbClr val="3366FF"/>
                </a:solidFill>
              </a:rPr>
              <a:t>100    70    </a:t>
            </a:r>
            <a:r>
              <a:rPr lang="en-US" sz="2800" dirty="0">
                <a:solidFill>
                  <a:srgbClr val="000000"/>
                </a:solidFill>
              </a:rPr>
              <a:t>12  </a:t>
            </a:r>
            <a:r>
              <a:rPr lang="en-US" sz="2800" dirty="0">
                <a:solidFill>
                  <a:srgbClr val="3366FF"/>
                </a:solidFill>
              </a:rPr>
              <a:t>    </a:t>
            </a:r>
            <a:r>
              <a:rPr lang="en-US" sz="2800" dirty="0"/>
              <a:t>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4222221" y="4436799"/>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7595091" y="3460310"/>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8812183" y="3245823"/>
            <a:ext cx="1777350" cy="523220"/>
          </a:xfrm>
          <a:prstGeom prst="rect">
            <a:avLst/>
          </a:prstGeom>
          <a:noFill/>
        </p:spPr>
        <p:txBody>
          <a:bodyPr wrap="none" rtlCol="0">
            <a:spAutoFit/>
          </a:bodyPr>
          <a:lstStyle/>
          <a:p>
            <a:r>
              <a:rPr lang="en-US" sz="2800" dirty="0"/>
              <a:t>Inspected?</a:t>
            </a:r>
          </a:p>
        </p:txBody>
      </p:sp>
      <p:sp>
        <p:nvSpPr>
          <p:cNvPr id="15" name="TextBox 14"/>
          <p:cNvSpPr txBox="1"/>
          <p:nvPr/>
        </p:nvSpPr>
        <p:spPr>
          <a:xfrm rot="18895295">
            <a:off x="2701059" y="4456286"/>
            <a:ext cx="5578119" cy="523220"/>
          </a:xfrm>
          <a:prstGeom prst="rect">
            <a:avLst/>
          </a:prstGeom>
          <a:noFill/>
        </p:spPr>
        <p:txBody>
          <a:bodyPr wrap="none" rtlCol="0">
            <a:spAutoFit/>
          </a:bodyPr>
          <a:lstStyle/>
          <a:p>
            <a:r>
              <a:rPr lang="en-US" sz="2800" dirty="0">
                <a:solidFill>
                  <a:srgbClr val="3366FF"/>
                </a:solidFill>
              </a:rPr>
              <a:t>Number of pre-1950 electrical cables</a:t>
            </a:r>
          </a:p>
        </p:txBody>
      </p:sp>
      <p:sp>
        <p:nvSpPr>
          <p:cNvPr id="16" name="TextBox 15"/>
          <p:cNvSpPr txBox="1"/>
          <p:nvPr/>
        </p:nvSpPr>
        <p:spPr>
          <a:xfrm rot="18895295">
            <a:off x="3479980" y="4473232"/>
            <a:ext cx="5578119" cy="523220"/>
          </a:xfrm>
          <a:prstGeom prst="rect">
            <a:avLst/>
          </a:prstGeom>
          <a:noFill/>
        </p:spPr>
        <p:txBody>
          <a:bodyPr wrap="none" rtlCol="0">
            <a:spAutoFit/>
          </a:bodyPr>
          <a:lstStyle/>
          <a:p>
            <a:r>
              <a:rPr lang="en-US" sz="2800" dirty="0">
                <a:solidFill>
                  <a:srgbClr val="3366FF"/>
                </a:solidFill>
              </a:rPr>
              <a:t>Number of pre-1970 electrical cables</a:t>
            </a:r>
          </a:p>
        </p:txBody>
      </p:sp>
    </p:spTree>
    <p:extLst>
      <p:ext uri="{BB962C8B-B14F-4D97-AF65-F5344CB8AC3E}">
        <p14:creationId xmlns:p14="http://schemas.microsoft.com/office/powerpoint/2010/main" val="16475935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Collinear or highly correlated features are common	</a:t>
            </a:r>
          </a:p>
          <a:p>
            <a:pPr lvl="1"/>
            <a:r>
              <a:rPr lang="en-US" dirty="0"/>
              <a:t>Data scientists create them to get more information about important topics.</a:t>
            </a:r>
          </a:p>
        </p:txBody>
      </p:sp>
    </p:spTree>
    <p:extLst>
      <p:ext uri="{BB962C8B-B14F-4D97-AF65-F5344CB8AC3E}">
        <p14:creationId xmlns:p14="http://schemas.microsoft.com/office/powerpoint/2010/main" val="187179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41313" y="1058026"/>
            <a:ext cx="9437687" cy="5290388"/>
          </a:xfrm>
        </p:spPr>
        <p:txBody>
          <a:bodyPr/>
          <a:lstStyle/>
          <a:p>
            <a:r>
              <a:rPr lang="en-US" dirty="0"/>
              <a:t>Ockham’s Razor: The best models are simple models that fit the data well.</a:t>
            </a:r>
          </a:p>
          <a:p>
            <a:r>
              <a:rPr lang="en-US" dirty="0"/>
              <a:t>We need a balance between accuracy and simplicity.</a:t>
            </a:r>
          </a:p>
          <a:p>
            <a:r>
              <a:rPr lang="en-US" dirty="0"/>
              <a:t>Thwart the “curse” of dimensionality.</a:t>
            </a:r>
          </a:p>
        </p:txBody>
      </p:sp>
    </p:spTree>
    <p:extLst>
      <p:ext uri="{BB962C8B-B14F-4D97-AF65-F5344CB8AC3E}">
        <p14:creationId xmlns:p14="http://schemas.microsoft.com/office/powerpoint/2010/main" val="248520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Collinear or highly correlated features are common</a:t>
            </a:r>
          </a:p>
          <a:p>
            <a:pPr lvl="1"/>
            <a:r>
              <a:rPr lang="en-US" dirty="0"/>
              <a:t>Data scientists create them to get more information about important topics.</a:t>
            </a:r>
          </a:p>
          <a:p>
            <a:endParaRPr lang="en-US" dirty="0"/>
          </a:p>
          <a:p>
            <a:r>
              <a:rPr lang="en-US" dirty="0"/>
              <a:t>They mess up the interpretation of the coefficients.</a:t>
            </a:r>
          </a:p>
        </p:txBody>
      </p:sp>
    </p:spTree>
    <p:extLst>
      <p:ext uri="{BB962C8B-B14F-4D97-AF65-F5344CB8AC3E}">
        <p14:creationId xmlns:p14="http://schemas.microsoft.com/office/powerpoint/2010/main" val="30606950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20" name="TextBox 19"/>
          <p:cNvSpPr txBox="1"/>
          <p:nvPr/>
        </p:nvSpPr>
        <p:spPr>
          <a:xfrm rot="18895295">
            <a:off x="1378780"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22805" y="2102556"/>
            <a:ext cx="12118396" cy="523220"/>
          </a:xfrm>
          <a:prstGeom prst="rect">
            <a:avLst/>
          </a:prstGeom>
          <a:noFill/>
        </p:spPr>
        <p:txBody>
          <a:bodyPr wrap="none" rtlCol="0">
            <a:spAutoFit/>
          </a:bodyPr>
          <a:lstStyle/>
          <a:p>
            <a:r>
              <a:rPr lang="en-US" sz="2800" dirty="0"/>
              <a:t>Coefficients for Manhole Task: [   5      3     120    </a:t>
            </a:r>
            <a:r>
              <a:rPr lang="en-US" sz="2800" dirty="0">
                <a:solidFill>
                  <a:srgbClr val="3366FF"/>
                </a:solidFill>
              </a:rPr>
              <a:t>-1000    1000    </a:t>
            </a:r>
            <a:r>
              <a:rPr lang="en-US" sz="2800" dirty="0">
                <a:solidFill>
                  <a:srgbClr val="000000"/>
                </a:solidFill>
              </a:rPr>
              <a:t>12  </a:t>
            </a:r>
            <a:r>
              <a:rPr lang="en-US" sz="2800" dirty="0">
                <a:solidFill>
                  <a:srgbClr val="3366FF"/>
                </a:solidFill>
              </a:rPr>
              <a:t>    </a:t>
            </a:r>
            <a:r>
              <a:rPr lang="en-US" sz="2800" dirty="0"/>
              <a:t>1       0   …..   ]       </a:t>
            </a:r>
          </a:p>
        </p:txBody>
      </p:sp>
      <p:sp>
        <p:nvSpPr>
          <p:cNvPr id="10" name="TextBox 9"/>
          <p:cNvSpPr txBox="1"/>
          <p:nvPr/>
        </p:nvSpPr>
        <p:spPr>
          <a:xfrm rot="18895295">
            <a:off x="1193807"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2814170"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4594744" y="4267466"/>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7916818" y="3460310"/>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9133910" y="3245823"/>
            <a:ext cx="1777350" cy="523220"/>
          </a:xfrm>
          <a:prstGeom prst="rect">
            <a:avLst/>
          </a:prstGeom>
          <a:noFill/>
        </p:spPr>
        <p:txBody>
          <a:bodyPr wrap="none" rtlCol="0">
            <a:spAutoFit/>
          </a:bodyPr>
          <a:lstStyle/>
          <a:p>
            <a:r>
              <a:rPr lang="en-US" sz="2800" dirty="0"/>
              <a:t>Inspected?</a:t>
            </a:r>
          </a:p>
        </p:txBody>
      </p:sp>
      <p:sp>
        <p:nvSpPr>
          <p:cNvPr id="15" name="TextBox 14"/>
          <p:cNvSpPr txBox="1"/>
          <p:nvPr/>
        </p:nvSpPr>
        <p:spPr>
          <a:xfrm rot="18895295">
            <a:off x="2667193" y="4337755"/>
            <a:ext cx="5578119" cy="523220"/>
          </a:xfrm>
          <a:prstGeom prst="rect">
            <a:avLst/>
          </a:prstGeom>
          <a:noFill/>
        </p:spPr>
        <p:txBody>
          <a:bodyPr wrap="none" rtlCol="0">
            <a:spAutoFit/>
          </a:bodyPr>
          <a:lstStyle/>
          <a:p>
            <a:r>
              <a:rPr lang="en-US" sz="2800" dirty="0">
                <a:solidFill>
                  <a:srgbClr val="3366FF"/>
                </a:solidFill>
              </a:rPr>
              <a:t>Number of pre-1975 electrical cables</a:t>
            </a:r>
          </a:p>
        </p:txBody>
      </p:sp>
      <p:sp>
        <p:nvSpPr>
          <p:cNvPr id="16" name="TextBox 15"/>
          <p:cNvSpPr txBox="1"/>
          <p:nvPr/>
        </p:nvSpPr>
        <p:spPr>
          <a:xfrm rot="18895295">
            <a:off x="3700109" y="4354701"/>
            <a:ext cx="5578119" cy="523220"/>
          </a:xfrm>
          <a:prstGeom prst="rect">
            <a:avLst/>
          </a:prstGeom>
          <a:noFill/>
        </p:spPr>
        <p:txBody>
          <a:bodyPr wrap="none" rtlCol="0">
            <a:spAutoFit/>
          </a:bodyPr>
          <a:lstStyle/>
          <a:p>
            <a:r>
              <a:rPr lang="en-US" sz="2800" dirty="0">
                <a:solidFill>
                  <a:srgbClr val="3366FF"/>
                </a:solidFill>
              </a:rPr>
              <a:t>Number of pre-1970 electrical cables</a:t>
            </a:r>
          </a:p>
        </p:txBody>
      </p:sp>
    </p:spTree>
    <p:extLst>
      <p:ext uri="{BB962C8B-B14F-4D97-AF65-F5344CB8AC3E}">
        <p14:creationId xmlns:p14="http://schemas.microsoft.com/office/powerpoint/2010/main" val="20291036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20" name="TextBox 19"/>
          <p:cNvSpPr txBox="1"/>
          <p:nvPr/>
        </p:nvSpPr>
        <p:spPr>
          <a:xfrm rot="18895295">
            <a:off x="1378780"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0" y="2102556"/>
            <a:ext cx="12341064" cy="523220"/>
          </a:xfrm>
          <a:prstGeom prst="rect">
            <a:avLst/>
          </a:prstGeom>
          <a:noFill/>
        </p:spPr>
        <p:txBody>
          <a:bodyPr wrap="none" rtlCol="0">
            <a:spAutoFit/>
          </a:bodyPr>
          <a:lstStyle/>
          <a:p>
            <a:r>
              <a:rPr lang="en-US" sz="2800" dirty="0"/>
              <a:t>Coefficients for Manhole Task: [   20      3     </a:t>
            </a:r>
            <a:r>
              <a:rPr lang="en-US" sz="2800" dirty="0">
                <a:solidFill>
                  <a:srgbClr val="0000FF"/>
                </a:solidFill>
              </a:rPr>
              <a:t>10</a:t>
            </a:r>
            <a:r>
              <a:rPr lang="en-US" sz="2800" dirty="0"/>
              <a:t>    </a:t>
            </a:r>
            <a:r>
              <a:rPr lang="en-US" sz="2800" dirty="0">
                <a:solidFill>
                  <a:srgbClr val="3366FF"/>
                </a:solidFill>
              </a:rPr>
              <a:t>     10         10      </a:t>
            </a:r>
            <a:r>
              <a:rPr lang="en-US" sz="2800" dirty="0">
                <a:solidFill>
                  <a:srgbClr val="0000FF"/>
                </a:solidFill>
              </a:rPr>
              <a:t>12 </a:t>
            </a:r>
            <a:r>
              <a:rPr lang="en-US" sz="2800" dirty="0">
                <a:solidFill>
                  <a:srgbClr val="000000"/>
                </a:solidFill>
              </a:rPr>
              <a:t> </a:t>
            </a:r>
            <a:r>
              <a:rPr lang="en-US" sz="2800" dirty="0">
                <a:solidFill>
                  <a:srgbClr val="3366FF"/>
                </a:solidFill>
              </a:rPr>
              <a:t>    </a:t>
            </a:r>
            <a:r>
              <a:rPr lang="en-US" sz="2800" dirty="0"/>
              <a:t>1       0   …..   ]       </a:t>
            </a:r>
          </a:p>
        </p:txBody>
      </p:sp>
      <p:sp>
        <p:nvSpPr>
          <p:cNvPr id="10" name="TextBox 9"/>
          <p:cNvSpPr txBox="1"/>
          <p:nvPr/>
        </p:nvSpPr>
        <p:spPr>
          <a:xfrm rot="18895295">
            <a:off x="1193807"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2814170" y="3965228"/>
            <a:ext cx="4166550" cy="523220"/>
          </a:xfrm>
          <a:prstGeom prst="rect">
            <a:avLst/>
          </a:prstGeom>
          <a:noFill/>
        </p:spPr>
        <p:txBody>
          <a:bodyPr wrap="none" rtlCol="0">
            <a:spAutoFit/>
          </a:bodyPr>
          <a:lstStyle/>
          <a:p>
            <a:r>
              <a:rPr lang="en-US" sz="2800" dirty="0">
                <a:solidFill>
                  <a:srgbClr val="0000FF"/>
                </a:solidFill>
              </a:rPr>
              <a:t>Number of electrical cables</a:t>
            </a:r>
          </a:p>
        </p:txBody>
      </p:sp>
      <p:sp>
        <p:nvSpPr>
          <p:cNvPr id="12" name="TextBox 11"/>
          <p:cNvSpPr txBox="1"/>
          <p:nvPr/>
        </p:nvSpPr>
        <p:spPr>
          <a:xfrm rot="18895295">
            <a:off x="4594744" y="4267466"/>
            <a:ext cx="5578119" cy="523220"/>
          </a:xfrm>
          <a:prstGeom prst="rect">
            <a:avLst/>
          </a:prstGeom>
          <a:noFill/>
        </p:spPr>
        <p:txBody>
          <a:bodyPr wrap="none" rtlCol="0">
            <a:spAutoFit/>
          </a:bodyPr>
          <a:lstStyle/>
          <a:p>
            <a:r>
              <a:rPr lang="en-US" sz="2800" dirty="0">
                <a:solidFill>
                  <a:srgbClr val="0000FF"/>
                </a:solidFill>
              </a:rPr>
              <a:t>Number of pre-1930 electrical cables</a:t>
            </a:r>
          </a:p>
        </p:txBody>
      </p:sp>
      <p:sp>
        <p:nvSpPr>
          <p:cNvPr id="13" name="TextBox 12"/>
          <p:cNvSpPr txBox="1"/>
          <p:nvPr/>
        </p:nvSpPr>
        <p:spPr>
          <a:xfrm rot="18895295">
            <a:off x="7916818" y="3460310"/>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9133910" y="3245823"/>
            <a:ext cx="1777350" cy="523220"/>
          </a:xfrm>
          <a:prstGeom prst="rect">
            <a:avLst/>
          </a:prstGeom>
          <a:noFill/>
        </p:spPr>
        <p:txBody>
          <a:bodyPr wrap="none" rtlCol="0">
            <a:spAutoFit/>
          </a:bodyPr>
          <a:lstStyle/>
          <a:p>
            <a:r>
              <a:rPr lang="en-US" sz="2800" dirty="0"/>
              <a:t>Inspected?</a:t>
            </a:r>
          </a:p>
        </p:txBody>
      </p:sp>
      <p:sp>
        <p:nvSpPr>
          <p:cNvPr id="15" name="TextBox 14"/>
          <p:cNvSpPr txBox="1"/>
          <p:nvPr/>
        </p:nvSpPr>
        <p:spPr>
          <a:xfrm rot="18895295">
            <a:off x="2667193" y="4337755"/>
            <a:ext cx="5578119" cy="523220"/>
          </a:xfrm>
          <a:prstGeom prst="rect">
            <a:avLst/>
          </a:prstGeom>
          <a:noFill/>
        </p:spPr>
        <p:txBody>
          <a:bodyPr wrap="none" rtlCol="0">
            <a:spAutoFit/>
          </a:bodyPr>
          <a:lstStyle/>
          <a:p>
            <a:r>
              <a:rPr lang="en-US" sz="2800" dirty="0">
                <a:solidFill>
                  <a:srgbClr val="3366FF"/>
                </a:solidFill>
              </a:rPr>
              <a:t>Number of pre-1975 electrical cables</a:t>
            </a:r>
          </a:p>
        </p:txBody>
      </p:sp>
      <p:sp>
        <p:nvSpPr>
          <p:cNvPr id="16" name="TextBox 15"/>
          <p:cNvSpPr txBox="1"/>
          <p:nvPr/>
        </p:nvSpPr>
        <p:spPr>
          <a:xfrm rot="18895295">
            <a:off x="3700109" y="4354701"/>
            <a:ext cx="5578119" cy="523220"/>
          </a:xfrm>
          <a:prstGeom prst="rect">
            <a:avLst/>
          </a:prstGeom>
          <a:noFill/>
        </p:spPr>
        <p:txBody>
          <a:bodyPr wrap="none" rtlCol="0">
            <a:spAutoFit/>
          </a:bodyPr>
          <a:lstStyle/>
          <a:p>
            <a:r>
              <a:rPr lang="en-US" sz="2800" dirty="0">
                <a:solidFill>
                  <a:srgbClr val="3366FF"/>
                </a:solidFill>
              </a:rPr>
              <a:t>Number of pre-1970 electrical cables</a:t>
            </a:r>
          </a:p>
        </p:txBody>
      </p:sp>
      <p:sp>
        <p:nvSpPr>
          <p:cNvPr id="3" name="TextBox 2"/>
          <p:cNvSpPr txBox="1"/>
          <p:nvPr/>
        </p:nvSpPr>
        <p:spPr>
          <a:xfrm>
            <a:off x="3132667" y="609600"/>
            <a:ext cx="3016972" cy="584776"/>
          </a:xfrm>
          <a:prstGeom prst="rect">
            <a:avLst/>
          </a:prstGeom>
          <a:noFill/>
        </p:spPr>
        <p:txBody>
          <a:bodyPr wrap="none" rtlCol="0">
            <a:spAutoFit/>
          </a:bodyPr>
          <a:lstStyle/>
          <a:p>
            <a:r>
              <a:rPr lang="en-US" sz="3200" dirty="0">
                <a:solidFill>
                  <a:srgbClr val="008000"/>
                </a:solidFill>
              </a:rPr>
              <a:t>Most important?</a:t>
            </a:r>
          </a:p>
        </p:txBody>
      </p:sp>
      <p:cxnSp>
        <p:nvCxnSpPr>
          <p:cNvPr id="6" name="Straight Arrow Connector 5"/>
          <p:cNvCxnSpPr/>
          <p:nvPr/>
        </p:nvCxnSpPr>
        <p:spPr>
          <a:xfrm>
            <a:off x="4792133" y="1303867"/>
            <a:ext cx="186267" cy="694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53380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20" name="TextBox 19"/>
          <p:cNvSpPr txBox="1"/>
          <p:nvPr/>
        </p:nvSpPr>
        <p:spPr>
          <a:xfrm rot="18895295">
            <a:off x="1378780"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0" y="2102556"/>
            <a:ext cx="12119799" cy="523220"/>
          </a:xfrm>
          <a:prstGeom prst="rect">
            <a:avLst/>
          </a:prstGeom>
          <a:noFill/>
        </p:spPr>
        <p:txBody>
          <a:bodyPr wrap="none" rtlCol="0">
            <a:spAutoFit/>
          </a:bodyPr>
          <a:lstStyle/>
          <a:p>
            <a:r>
              <a:rPr lang="en-US" sz="2800" dirty="0"/>
              <a:t>Coefficients for Manhole Task: [   20      3     </a:t>
            </a:r>
            <a:r>
              <a:rPr lang="en-US" sz="2800" dirty="0">
                <a:solidFill>
                  <a:srgbClr val="0000FF"/>
                </a:solidFill>
              </a:rPr>
              <a:t>42</a:t>
            </a:r>
            <a:r>
              <a:rPr lang="en-US" sz="2800" dirty="0"/>
              <a:t>    </a:t>
            </a:r>
            <a:r>
              <a:rPr lang="en-US" sz="2800" dirty="0">
                <a:solidFill>
                  <a:srgbClr val="3366FF"/>
                </a:solidFill>
              </a:rPr>
              <a:t>      0          0      </a:t>
            </a:r>
            <a:r>
              <a:rPr lang="en-US" sz="2800" dirty="0">
                <a:solidFill>
                  <a:srgbClr val="0000FF"/>
                </a:solidFill>
              </a:rPr>
              <a:t>  0 </a:t>
            </a:r>
            <a:r>
              <a:rPr lang="en-US" sz="2800" dirty="0">
                <a:solidFill>
                  <a:srgbClr val="000000"/>
                </a:solidFill>
              </a:rPr>
              <a:t> </a:t>
            </a:r>
            <a:r>
              <a:rPr lang="en-US" sz="2800" dirty="0">
                <a:solidFill>
                  <a:srgbClr val="3366FF"/>
                </a:solidFill>
              </a:rPr>
              <a:t>    </a:t>
            </a:r>
            <a:r>
              <a:rPr lang="en-US" sz="2800" dirty="0"/>
              <a:t>1       0   …..   ]       </a:t>
            </a:r>
          </a:p>
        </p:txBody>
      </p:sp>
      <p:sp>
        <p:nvSpPr>
          <p:cNvPr id="10" name="TextBox 9"/>
          <p:cNvSpPr txBox="1"/>
          <p:nvPr/>
        </p:nvSpPr>
        <p:spPr>
          <a:xfrm rot="18895295">
            <a:off x="1193807"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2814170" y="3965228"/>
            <a:ext cx="4166550" cy="523220"/>
          </a:xfrm>
          <a:prstGeom prst="rect">
            <a:avLst/>
          </a:prstGeom>
          <a:noFill/>
        </p:spPr>
        <p:txBody>
          <a:bodyPr wrap="none" rtlCol="0">
            <a:spAutoFit/>
          </a:bodyPr>
          <a:lstStyle/>
          <a:p>
            <a:r>
              <a:rPr lang="en-US" sz="2800" dirty="0">
                <a:solidFill>
                  <a:srgbClr val="0000FF"/>
                </a:solidFill>
              </a:rPr>
              <a:t>Number of electrical cables</a:t>
            </a:r>
          </a:p>
        </p:txBody>
      </p:sp>
      <p:sp>
        <p:nvSpPr>
          <p:cNvPr id="12" name="TextBox 11"/>
          <p:cNvSpPr txBox="1"/>
          <p:nvPr/>
        </p:nvSpPr>
        <p:spPr>
          <a:xfrm rot="18895295">
            <a:off x="4594744" y="4267466"/>
            <a:ext cx="5578119" cy="523220"/>
          </a:xfrm>
          <a:prstGeom prst="rect">
            <a:avLst/>
          </a:prstGeom>
          <a:noFill/>
        </p:spPr>
        <p:txBody>
          <a:bodyPr wrap="none" rtlCol="0">
            <a:spAutoFit/>
          </a:bodyPr>
          <a:lstStyle/>
          <a:p>
            <a:r>
              <a:rPr lang="en-US" sz="2800" dirty="0">
                <a:solidFill>
                  <a:srgbClr val="0000FF"/>
                </a:solidFill>
              </a:rPr>
              <a:t>Number of pre-1930 electrical cables</a:t>
            </a:r>
          </a:p>
        </p:txBody>
      </p:sp>
      <p:sp>
        <p:nvSpPr>
          <p:cNvPr id="13" name="TextBox 12"/>
          <p:cNvSpPr txBox="1"/>
          <p:nvPr/>
        </p:nvSpPr>
        <p:spPr>
          <a:xfrm rot="18895295">
            <a:off x="7916818" y="3460310"/>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9133910" y="3245823"/>
            <a:ext cx="1777350" cy="523220"/>
          </a:xfrm>
          <a:prstGeom prst="rect">
            <a:avLst/>
          </a:prstGeom>
          <a:noFill/>
        </p:spPr>
        <p:txBody>
          <a:bodyPr wrap="none" rtlCol="0">
            <a:spAutoFit/>
          </a:bodyPr>
          <a:lstStyle/>
          <a:p>
            <a:r>
              <a:rPr lang="en-US" sz="2800" dirty="0"/>
              <a:t>Inspected?</a:t>
            </a:r>
          </a:p>
        </p:txBody>
      </p:sp>
      <p:sp>
        <p:nvSpPr>
          <p:cNvPr id="15" name="TextBox 14"/>
          <p:cNvSpPr txBox="1"/>
          <p:nvPr/>
        </p:nvSpPr>
        <p:spPr>
          <a:xfrm rot="18895295">
            <a:off x="2667193" y="4337755"/>
            <a:ext cx="5578119" cy="523220"/>
          </a:xfrm>
          <a:prstGeom prst="rect">
            <a:avLst/>
          </a:prstGeom>
          <a:noFill/>
        </p:spPr>
        <p:txBody>
          <a:bodyPr wrap="none" rtlCol="0">
            <a:spAutoFit/>
          </a:bodyPr>
          <a:lstStyle/>
          <a:p>
            <a:r>
              <a:rPr lang="en-US" sz="2800" dirty="0">
                <a:solidFill>
                  <a:srgbClr val="3366FF"/>
                </a:solidFill>
              </a:rPr>
              <a:t>Number of pre-1975 electrical cables</a:t>
            </a:r>
          </a:p>
        </p:txBody>
      </p:sp>
      <p:sp>
        <p:nvSpPr>
          <p:cNvPr id="16" name="TextBox 15"/>
          <p:cNvSpPr txBox="1"/>
          <p:nvPr/>
        </p:nvSpPr>
        <p:spPr>
          <a:xfrm rot="18895295">
            <a:off x="3700109" y="4354701"/>
            <a:ext cx="5578119" cy="523220"/>
          </a:xfrm>
          <a:prstGeom prst="rect">
            <a:avLst/>
          </a:prstGeom>
          <a:noFill/>
        </p:spPr>
        <p:txBody>
          <a:bodyPr wrap="none" rtlCol="0">
            <a:spAutoFit/>
          </a:bodyPr>
          <a:lstStyle/>
          <a:p>
            <a:r>
              <a:rPr lang="en-US" sz="2800" dirty="0">
                <a:solidFill>
                  <a:srgbClr val="3366FF"/>
                </a:solidFill>
              </a:rPr>
              <a:t>Number of pre-1970 electrical cables</a:t>
            </a:r>
          </a:p>
        </p:txBody>
      </p:sp>
      <p:sp>
        <p:nvSpPr>
          <p:cNvPr id="17" name="TextBox 16"/>
          <p:cNvSpPr txBox="1"/>
          <p:nvPr/>
        </p:nvSpPr>
        <p:spPr>
          <a:xfrm>
            <a:off x="4622801" y="626534"/>
            <a:ext cx="3016972" cy="584776"/>
          </a:xfrm>
          <a:prstGeom prst="rect">
            <a:avLst/>
          </a:prstGeom>
          <a:noFill/>
        </p:spPr>
        <p:txBody>
          <a:bodyPr wrap="none" rtlCol="0">
            <a:spAutoFit/>
          </a:bodyPr>
          <a:lstStyle/>
          <a:p>
            <a:r>
              <a:rPr lang="en-US" sz="3200" dirty="0">
                <a:solidFill>
                  <a:srgbClr val="008000"/>
                </a:solidFill>
              </a:rPr>
              <a:t>Most important?</a:t>
            </a:r>
          </a:p>
        </p:txBody>
      </p:sp>
      <p:cxnSp>
        <p:nvCxnSpPr>
          <p:cNvPr id="18" name="Straight Arrow Connector 17"/>
          <p:cNvCxnSpPr/>
          <p:nvPr/>
        </p:nvCxnSpPr>
        <p:spPr>
          <a:xfrm>
            <a:off x="6282267" y="1320801"/>
            <a:ext cx="203200" cy="795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73136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Collinear or highly correlated features are common</a:t>
            </a:r>
          </a:p>
          <a:p>
            <a:pPr lvl="1"/>
            <a:r>
              <a:rPr lang="en-US" dirty="0"/>
              <a:t>Data scientists create them to get more information about important topics.</a:t>
            </a:r>
          </a:p>
          <a:p>
            <a:endParaRPr lang="en-US" dirty="0"/>
          </a:p>
          <a:p>
            <a:r>
              <a:rPr lang="en-US" dirty="0"/>
              <a:t>They mess up the interpretation of the coefficients.</a:t>
            </a:r>
          </a:p>
        </p:txBody>
      </p:sp>
    </p:spTree>
    <p:extLst>
      <p:ext uri="{BB962C8B-B14F-4D97-AF65-F5344CB8AC3E}">
        <p14:creationId xmlns:p14="http://schemas.microsoft.com/office/powerpoint/2010/main" val="7365318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Features</a:t>
            </a:r>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21384896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Features</a:t>
            </a:r>
          </a:p>
        </p:txBody>
      </p:sp>
      <p:sp>
        <p:nvSpPr>
          <p:cNvPr id="3" name="Content Placeholder 2"/>
          <p:cNvSpPr>
            <a:spLocks noGrp="1"/>
          </p:cNvSpPr>
          <p:nvPr>
            <p:ph sz="quarter" idx="10"/>
          </p:nvPr>
        </p:nvSpPr>
        <p:spPr/>
        <p:txBody>
          <a:bodyPr/>
          <a:lstStyle/>
          <a:p>
            <a:r>
              <a:rPr lang="en-US" dirty="0"/>
              <a:t>Bad scaling also messes up the interpretation of the coefficients.</a:t>
            </a:r>
          </a:p>
        </p:txBody>
      </p:sp>
    </p:spTree>
    <p:extLst>
      <p:ext uri="{BB962C8B-B14F-4D97-AF65-F5344CB8AC3E}">
        <p14:creationId xmlns:p14="http://schemas.microsoft.com/office/powerpoint/2010/main" val="23849928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rot="18895295">
            <a:off x="2174647" y="3256845"/>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58810" y="1408289"/>
            <a:ext cx="9514593" cy="523220"/>
          </a:xfrm>
          <a:prstGeom prst="rect">
            <a:avLst/>
          </a:prstGeom>
          <a:noFill/>
        </p:spPr>
        <p:txBody>
          <a:bodyPr wrap="none" rtlCol="0">
            <a:spAutoFit/>
          </a:bodyPr>
          <a:lstStyle/>
          <a:p>
            <a:r>
              <a:rPr lang="en-US" sz="2800" dirty="0"/>
              <a:t>Coefficients for Manhole Task:  [    5      3      .1       1       0   …..   ]       </a:t>
            </a:r>
          </a:p>
        </p:txBody>
      </p:sp>
      <p:sp>
        <p:nvSpPr>
          <p:cNvPr id="10" name="TextBox 9"/>
          <p:cNvSpPr txBox="1"/>
          <p:nvPr/>
        </p:nvSpPr>
        <p:spPr>
          <a:xfrm rot="18895295">
            <a:off x="1989674" y="3592691"/>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610037" y="3270961"/>
            <a:ext cx="4166550" cy="523220"/>
          </a:xfrm>
          <a:prstGeom prst="rect">
            <a:avLst/>
          </a:prstGeom>
          <a:noFill/>
        </p:spPr>
        <p:txBody>
          <a:bodyPr wrap="none" rtlCol="0">
            <a:spAutoFit/>
          </a:bodyPr>
          <a:lstStyle/>
          <a:p>
            <a:r>
              <a:rPr lang="en-US" sz="2800" dirty="0"/>
              <a:t>Number of electrical cables</a:t>
            </a:r>
          </a:p>
        </p:txBody>
      </p:sp>
      <p:sp>
        <p:nvSpPr>
          <p:cNvPr id="13" name="TextBox 12"/>
          <p:cNvSpPr txBox="1"/>
          <p:nvPr/>
        </p:nvSpPr>
        <p:spPr>
          <a:xfrm rot="18895295">
            <a:off x="5969484" y="2766043"/>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186576" y="2551556"/>
            <a:ext cx="1777350" cy="523220"/>
          </a:xfrm>
          <a:prstGeom prst="rect">
            <a:avLst/>
          </a:prstGeom>
          <a:noFill/>
        </p:spPr>
        <p:txBody>
          <a:bodyPr wrap="none" rtlCol="0">
            <a:spAutoFit/>
          </a:bodyPr>
          <a:lstStyle/>
          <a:p>
            <a:r>
              <a:rPr lang="en-US" sz="2800" dirty="0"/>
              <a:t>Inspected?</a:t>
            </a:r>
          </a:p>
        </p:txBody>
      </p:sp>
      <p:sp>
        <p:nvSpPr>
          <p:cNvPr id="17" name="TextBox 16"/>
          <p:cNvSpPr txBox="1"/>
          <p:nvPr/>
        </p:nvSpPr>
        <p:spPr>
          <a:xfrm>
            <a:off x="4318001" y="186268"/>
            <a:ext cx="3016972" cy="584776"/>
          </a:xfrm>
          <a:prstGeom prst="rect">
            <a:avLst/>
          </a:prstGeom>
          <a:noFill/>
        </p:spPr>
        <p:txBody>
          <a:bodyPr wrap="none" rtlCol="0">
            <a:spAutoFit/>
          </a:bodyPr>
          <a:lstStyle/>
          <a:p>
            <a:r>
              <a:rPr lang="en-US" sz="3200" dirty="0">
                <a:solidFill>
                  <a:srgbClr val="008000"/>
                </a:solidFill>
              </a:rPr>
              <a:t>Most important?</a:t>
            </a:r>
          </a:p>
        </p:txBody>
      </p:sp>
      <p:cxnSp>
        <p:nvCxnSpPr>
          <p:cNvPr id="18" name="Straight Arrow Connector 17"/>
          <p:cNvCxnSpPr/>
          <p:nvPr/>
        </p:nvCxnSpPr>
        <p:spPr>
          <a:xfrm flipH="1">
            <a:off x="5808133" y="880535"/>
            <a:ext cx="169334" cy="5587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636934" y="254002"/>
            <a:ext cx="3022983" cy="584776"/>
          </a:xfrm>
          <a:prstGeom prst="rect">
            <a:avLst/>
          </a:prstGeom>
          <a:noFill/>
        </p:spPr>
        <p:txBody>
          <a:bodyPr wrap="none" rtlCol="0">
            <a:spAutoFit/>
          </a:bodyPr>
          <a:lstStyle/>
          <a:p>
            <a:r>
              <a:rPr lang="en-US" sz="3200" dirty="0">
                <a:solidFill>
                  <a:srgbClr val="008000"/>
                </a:solidFill>
              </a:rPr>
              <a:t>Least important?</a:t>
            </a:r>
          </a:p>
        </p:txBody>
      </p:sp>
      <p:cxnSp>
        <p:nvCxnSpPr>
          <p:cNvPr id="21" name="Straight Arrow Connector 20"/>
          <p:cNvCxnSpPr/>
          <p:nvPr/>
        </p:nvCxnSpPr>
        <p:spPr>
          <a:xfrm flipH="1">
            <a:off x="7315200" y="812802"/>
            <a:ext cx="355600" cy="5249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8036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rot="18895295">
            <a:off x="2174647" y="3256845"/>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694276" y="1408289"/>
            <a:ext cx="9180417" cy="523220"/>
          </a:xfrm>
          <a:prstGeom prst="rect">
            <a:avLst/>
          </a:prstGeom>
          <a:noFill/>
        </p:spPr>
        <p:txBody>
          <a:bodyPr wrap="none" rtlCol="0">
            <a:spAutoFit/>
          </a:bodyPr>
          <a:lstStyle/>
          <a:p>
            <a:r>
              <a:rPr lang="en-US" sz="2800" dirty="0"/>
              <a:t>Coefficients for Manhole Task: [   5       3       0       1       0   …..   ]       </a:t>
            </a:r>
          </a:p>
        </p:txBody>
      </p:sp>
      <p:sp>
        <p:nvSpPr>
          <p:cNvPr id="10" name="TextBox 9"/>
          <p:cNvSpPr txBox="1"/>
          <p:nvPr/>
        </p:nvSpPr>
        <p:spPr>
          <a:xfrm rot="18895295">
            <a:off x="1989674" y="3592691"/>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610037" y="3270961"/>
            <a:ext cx="4166550" cy="523220"/>
          </a:xfrm>
          <a:prstGeom prst="rect">
            <a:avLst/>
          </a:prstGeom>
          <a:noFill/>
        </p:spPr>
        <p:txBody>
          <a:bodyPr wrap="none" rtlCol="0">
            <a:spAutoFit/>
          </a:bodyPr>
          <a:lstStyle/>
          <a:p>
            <a:r>
              <a:rPr lang="en-US" sz="2800" dirty="0"/>
              <a:t>Number of electrical cables</a:t>
            </a:r>
          </a:p>
        </p:txBody>
      </p:sp>
      <p:sp>
        <p:nvSpPr>
          <p:cNvPr id="13" name="TextBox 12"/>
          <p:cNvSpPr txBox="1"/>
          <p:nvPr/>
        </p:nvSpPr>
        <p:spPr>
          <a:xfrm rot="18895295">
            <a:off x="5969484" y="2766043"/>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186576" y="2551556"/>
            <a:ext cx="1777350" cy="523220"/>
          </a:xfrm>
          <a:prstGeom prst="rect">
            <a:avLst/>
          </a:prstGeom>
          <a:noFill/>
        </p:spPr>
        <p:txBody>
          <a:bodyPr wrap="none" rtlCol="0">
            <a:spAutoFit/>
          </a:bodyPr>
          <a:lstStyle/>
          <a:p>
            <a:r>
              <a:rPr lang="en-US" sz="2800" dirty="0"/>
              <a:t>Inspected?</a:t>
            </a:r>
          </a:p>
        </p:txBody>
      </p:sp>
      <p:sp>
        <p:nvSpPr>
          <p:cNvPr id="17" name="TextBox 16"/>
          <p:cNvSpPr txBox="1"/>
          <p:nvPr/>
        </p:nvSpPr>
        <p:spPr>
          <a:xfrm>
            <a:off x="4318001" y="186268"/>
            <a:ext cx="3016972" cy="584776"/>
          </a:xfrm>
          <a:prstGeom prst="rect">
            <a:avLst/>
          </a:prstGeom>
          <a:noFill/>
        </p:spPr>
        <p:txBody>
          <a:bodyPr wrap="none" rtlCol="0">
            <a:spAutoFit/>
          </a:bodyPr>
          <a:lstStyle/>
          <a:p>
            <a:r>
              <a:rPr lang="en-US" sz="3200" dirty="0">
                <a:solidFill>
                  <a:srgbClr val="008000"/>
                </a:solidFill>
              </a:rPr>
              <a:t>Most important?</a:t>
            </a:r>
          </a:p>
        </p:txBody>
      </p:sp>
      <p:cxnSp>
        <p:nvCxnSpPr>
          <p:cNvPr id="18" name="Straight Arrow Connector 17"/>
          <p:cNvCxnSpPr/>
          <p:nvPr/>
        </p:nvCxnSpPr>
        <p:spPr>
          <a:xfrm flipH="1">
            <a:off x="5808133" y="880535"/>
            <a:ext cx="169334" cy="5587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571068" y="5672667"/>
            <a:ext cx="5506836" cy="584776"/>
          </a:xfrm>
          <a:prstGeom prst="rect">
            <a:avLst/>
          </a:prstGeom>
          <a:noFill/>
        </p:spPr>
        <p:txBody>
          <a:bodyPr wrap="none" rtlCol="0">
            <a:spAutoFit/>
          </a:bodyPr>
          <a:lstStyle/>
          <a:p>
            <a:r>
              <a:rPr lang="en-US" sz="3200" dirty="0">
                <a:solidFill>
                  <a:srgbClr val="008000"/>
                </a:solidFill>
              </a:rPr>
              <a:t>Accuracy goes from 70% to 40%</a:t>
            </a:r>
          </a:p>
        </p:txBody>
      </p:sp>
    </p:spTree>
    <p:extLst>
      <p:ext uri="{BB962C8B-B14F-4D97-AF65-F5344CB8AC3E}">
        <p14:creationId xmlns:p14="http://schemas.microsoft.com/office/powerpoint/2010/main" val="249165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rot="18895295">
            <a:off x="2174647" y="3256845"/>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660409" y="1408289"/>
            <a:ext cx="9371876" cy="523220"/>
          </a:xfrm>
          <a:prstGeom prst="rect">
            <a:avLst/>
          </a:prstGeom>
          <a:noFill/>
        </p:spPr>
        <p:txBody>
          <a:bodyPr wrap="none" rtlCol="0">
            <a:spAutoFit/>
          </a:bodyPr>
          <a:lstStyle/>
          <a:p>
            <a:r>
              <a:rPr lang="en-US" sz="2800" dirty="0"/>
              <a:t>Coefficients for Manhole Task: [   5        3      .1     1       0   …..   ]       </a:t>
            </a:r>
          </a:p>
        </p:txBody>
      </p:sp>
      <p:sp>
        <p:nvSpPr>
          <p:cNvPr id="10" name="TextBox 9"/>
          <p:cNvSpPr txBox="1"/>
          <p:nvPr/>
        </p:nvSpPr>
        <p:spPr>
          <a:xfrm rot="18895295">
            <a:off x="1989674" y="3592691"/>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610037" y="3270961"/>
            <a:ext cx="4166550" cy="523220"/>
          </a:xfrm>
          <a:prstGeom prst="rect">
            <a:avLst/>
          </a:prstGeom>
          <a:noFill/>
        </p:spPr>
        <p:txBody>
          <a:bodyPr wrap="none" rtlCol="0">
            <a:spAutoFit/>
          </a:bodyPr>
          <a:lstStyle/>
          <a:p>
            <a:r>
              <a:rPr lang="en-US" sz="2800" dirty="0"/>
              <a:t>Number of electrical cables</a:t>
            </a:r>
          </a:p>
        </p:txBody>
      </p:sp>
      <p:sp>
        <p:nvSpPr>
          <p:cNvPr id="13" name="TextBox 12"/>
          <p:cNvSpPr txBox="1"/>
          <p:nvPr/>
        </p:nvSpPr>
        <p:spPr>
          <a:xfrm rot="18895295">
            <a:off x="5969484" y="2766043"/>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186576" y="2551556"/>
            <a:ext cx="1777350" cy="523220"/>
          </a:xfrm>
          <a:prstGeom prst="rect">
            <a:avLst/>
          </a:prstGeom>
          <a:noFill/>
        </p:spPr>
        <p:txBody>
          <a:bodyPr wrap="none" rtlCol="0">
            <a:spAutoFit/>
          </a:bodyPr>
          <a:lstStyle/>
          <a:p>
            <a:r>
              <a:rPr lang="en-US" sz="2800" dirty="0"/>
              <a:t>Inspected?</a:t>
            </a:r>
          </a:p>
        </p:txBody>
      </p:sp>
      <p:sp>
        <p:nvSpPr>
          <p:cNvPr id="17" name="TextBox 16"/>
          <p:cNvSpPr txBox="1"/>
          <p:nvPr/>
        </p:nvSpPr>
        <p:spPr>
          <a:xfrm>
            <a:off x="4318001" y="186268"/>
            <a:ext cx="3956732" cy="584776"/>
          </a:xfrm>
          <a:prstGeom prst="rect">
            <a:avLst/>
          </a:prstGeom>
          <a:noFill/>
        </p:spPr>
        <p:txBody>
          <a:bodyPr wrap="none" rtlCol="0">
            <a:spAutoFit/>
          </a:bodyPr>
          <a:lstStyle/>
          <a:p>
            <a:r>
              <a:rPr lang="en-US" sz="3200" dirty="0">
                <a:solidFill>
                  <a:srgbClr val="008000"/>
                </a:solidFill>
              </a:rPr>
              <a:t>Eliminate this instead?</a:t>
            </a:r>
          </a:p>
        </p:txBody>
      </p:sp>
      <p:cxnSp>
        <p:nvCxnSpPr>
          <p:cNvPr id="18" name="Straight Arrow Connector 17"/>
          <p:cNvCxnSpPr/>
          <p:nvPr/>
        </p:nvCxnSpPr>
        <p:spPr>
          <a:xfrm flipH="1">
            <a:off x="5808133" y="880535"/>
            <a:ext cx="169334" cy="5587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45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a:xfrm>
            <a:off x="337080" y="950782"/>
            <a:ext cx="11566866" cy="5290388"/>
          </a:xfrm>
        </p:spPr>
        <p:txBody>
          <a:bodyPr/>
          <a:lstStyle/>
          <a:p>
            <a:r>
              <a:rPr lang="en-US" dirty="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Tree>
    <p:extLst>
      <p:ext uri="{BB962C8B-B14F-4D97-AF65-F5344CB8AC3E}">
        <p14:creationId xmlns:p14="http://schemas.microsoft.com/office/powerpoint/2010/main" val="558384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rot="18895295">
            <a:off x="2174647" y="3256845"/>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643475" y="1408289"/>
            <a:ext cx="9209522" cy="523220"/>
          </a:xfrm>
          <a:prstGeom prst="rect">
            <a:avLst/>
          </a:prstGeom>
          <a:noFill/>
        </p:spPr>
        <p:txBody>
          <a:bodyPr wrap="none" rtlCol="0">
            <a:spAutoFit/>
          </a:bodyPr>
          <a:lstStyle/>
          <a:p>
            <a:r>
              <a:rPr lang="en-US" sz="2800" dirty="0"/>
              <a:t>Coefficients for Manhole Task: [     0      3     .1       1       0   …..   ]       </a:t>
            </a:r>
          </a:p>
        </p:txBody>
      </p:sp>
      <p:sp>
        <p:nvSpPr>
          <p:cNvPr id="10" name="TextBox 9"/>
          <p:cNvSpPr txBox="1"/>
          <p:nvPr/>
        </p:nvSpPr>
        <p:spPr>
          <a:xfrm rot="18895295">
            <a:off x="1989674" y="3592691"/>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610037" y="3270961"/>
            <a:ext cx="4166550" cy="523220"/>
          </a:xfrm>
          <a:prstGeom prst="rect">
            <a:avLst/>
          </a:prstGeom>
          <a:noFill/>
        </p:spPr>
        <p:txBody>
          <a:bodyPr wrap="none" rtlCol="0">
            <a:spAutoFit/>
          </a:bodyPr>
          <a:lstStyle/>
          <a:p>
            <a:r>
              <a:rPr lang="en-US" sz="2800" dirty="0"/>
              <a:t>Number of electrical cables</a:t>
            </a:r>
          </a:p>
        </p:txBody>
      </p:sp>
      <p:sp>
        <p:nvSpPr>
          <p:cNvPr id="13" name="TextBox 12"/>
          <p:cNvSpPr txBox="1"/>
          <p:nvPr/>
        </p:nvSpPr>
        <p:spPr>
          <a:xfrm rot="18895295">
            <a:off x="5969484" y="2766043"/>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186576" y="2551556"/>
            <a:ext cx="1777350" cy="523220"/>
          </a:xfrm>
          <a:prstGeom prst="rect">
            <a:avLst/>
          </a:prstGeom>
          <a:noFill/>
        </p:spPr>
        <p:txBody>
          <a:bodyPr wrap="none" rtlCol="0">
            <a:spAutoFit/>
          </a:bodyPr>
          <a:lstStyle/>
          <a:p>
            <a:r>
              <a:rPr lang="en-US" sz="2800" dirty="0"/>
              <a:t>Inspected?</a:t>
            </a:r>
          </a:p>
        </p:txBody>
      </p:sp>
      <p:sp>
        <p:nvSpPr>
          <p:cNvPr id="12" name="TextBox 11"/>
          <p:cNvSpPr txBox="1"/>
          <p:nvPr/>
        </p:nvSpPr>
        <p:spPr>
          <a:xfrm>
            <a:off x="5571068" y="5672667"/>
            <a:ext cx="5506836" cy="584776"/>
          </a:xfrm>
          <a:prstGeom prst="rect">
            <a:avLst/>
          </a:prstGeom>
          <a:noFill/>
        </p:spPr>
        <p:txBody>
          <a:bodyPr wrap="none" rtlCol="0">
            <a:spAutoFit/>
          </a:bodyPr>
          <a:lstStyle/>
          <a:p>
            <a:r>
              <a:rPr lang="en-US" sz="3200" dirty="0">
                <a:solidFill>
                  <a:srgbClr val="008000"/>
                </a:solidFill>
              </a:rPr>
              <a:t>Accuracy goes from 70% to 68%</a:t>
            </a:r>
          </a:p>
        </p:txBody>
      </p:sp>
    </p:spTree>
    <p:extLst>
      <p:ext uri="{BB962C8B-B14F-4D97-AF65-F5344CB8AC3E}">
        <p14:creationId xmlns:p14="http://schemas.microsoft.com/office/powerpoint/2010/main" val="239775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rot="18895295">
            <a:off x="2174647" y="3256845"/>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660409" y="1408289"/>
            <a:ext cx="9371876" cy="523220"/>
          </a:xfrm>
          <a:prstGeom prst="rect">
            <a:avLst/>
          </a:prstGeom>
          <a:noFill/>
        </p:spPr>
        <p:txBody>
          <a:bodyPr wrap="none" rtlCol="0">
            <a:spAutoFit/>
          </a:bodyPr>
          <a:lstStyle/>
          <a:p>
            <a:r>
              <a:rPr lang="en-US" sz="2800" dirty="0"/>
              <a:t>Coefficients for Manhole Task:  [   5        3      .1      1       0   …..   ]       </a:t>
            </a:r>
          </a:p>
        </p:txBody>
      </p:sp>
      <p:sp>
        <p:nvSpPr>
          <p:cNvPr id="10" name="TextBox 9"/>
          <p:cNvSpPr txBox="1"/>
          <p:nvPr/>
        </p:nvSpPr>
        <p:spPr>
          <a:xfrm rot="18895295">
            <a:off x="1989674" y="3592691"/>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610037" y="3270961"/>
            <a:ext cx="4166550" cy="523220"/>
          </a:xfrm>
          <a:prstGeom prst="rect">
            <a:avLst/>
          </a:prstGeom>
          <a:noFill/>
        </p:spPr>
        <p:txBody>
          <a:bodyPr wrap="none" rtlCol="0">
            <a:spAutoFit/>
          </a:bodyPr>
          <a:lstStyle/>
          <a:p>
            <a:r>
              <a:rPr lang="en-US" sz="2800" dirty="0"/>
              <a:t>Number of electrical cables</a:t>
            </a:r>
          </a:p>
        </p:txBody>
      </p:sp>
      <p:sp>
        <p:nvSpPr>
          <p:cNvPr id="13" name="TextBox 12"/>
          <p:cNvSpPr txBox="1"/>
          <p:nvPr/>
        </p:nvSpPr>
        <p:spPr>
          <a:xfrm rot="18895295">
            <a:off x="5969484" y="2766043"/>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186576" y="2551556"/>
            <a:ext cx="1777350" cy="523220"/>
          </a:xfrm>
          <a:prstGeom prst="rect">
            <a:avLst/>
          </a:prstGeom>
          <a:noFill/>
        </p:spPr>
        <p:txBody>
          <a:bodyPr wrap="none" rtlCol="0">
            <a:spAutoFit/>
          </a:bodyPr>
          <a:lstStyle/>
          <a:p>
            <a:r>
              <a:rPr lang="en-US" sz="2800" dirty="0"/>
              <a:t>Inspected?</a:t>
            </a:r>
          </a:p>
        </p:txBody>
      </p:sp>
      <p:sp>
        <p:nvSpPr>
          <p:cNvPr id="17" name="TextBox 16"/>
          <p:cNvSpPr txBox="1"/>
          <p:nvPr/>
        </p:nvSpPr>
        <p:spPr>
          <a:xfrm>
            <a:off x="4318001" y="186268"/>
            <a:ext cx="3065262" cy="584776"/>
          </a:xfrm>
          <a:prstGeom prst="rect">
            <a:avLst/>
          </a:prstGeom>
          <a:noFill/>
        </p:spPr>
        <p:txBody>
          <a:bodyPr wrap="none" rtlCol="0">
            <a:spAutoFit/>
          </a:bodyPr>
          <a:lstStyle/>
          <a:p>
            <a:r>
              <a:rPr lang="en-US" sz="3200" dirty="0">
                <a:solidFill>
                  <a:srgbClr val="008000"/>
                </a:solidFill>
              </a:rPr>
              <a:t>What happened?</a:t>
            </a:r>
          </a:p>
        </p:txBody>
      </p:sp>
      <p:cxnSp>
        <p:nvCxnSpPr>
          <p:cNvPr id="18" name="Straight Arrow Connector 17"/>
          <p:cNvCxnSpPr/>
          <p:nvPr/>
        </p:nvCxnSpPr>
        <p:spPr>
          <a:xfrm flipH="1">
            <a:off x="5808133" y="880535"/>
            <a:ext cx="169334" cy="5587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620933" y="863600"/>
            <a:ext cx="558800" cy="55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1021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rot="18895295">
            <a:off x="2174647" y="3256845"/>
            <a:ext cx="4130433" cy="523220"/>
          </a:xfrm>
          <a:prstGeom prst="rect">
            <a:avLst/>
          </a:prstGeom>
          <a:noFill/>
        </p:spPr>
        <p:txBody>
          <a:bodyPr wrap="none" rtlCol="0">
            <a:spAutoFit/>
          </a:bodyPr>
          <a:lstStyle/>
          <a:p>
            <a:r>
              <a:rPr lang="en-US" sz="2800" dirty="0"/>
              <a:t>Number of events last year</a:t>
            </a:r>
          </a:p>
        </p:txBody>
      </p:sp>
      <p:sp>
        <p:nvSpPr>
          <p:cNvPr id="10" name="TextBox 9"/>
          <p:cNvSpPr txBox="1"/>
          <p:nvPr/>
        </p:nvSpPr>
        <p:spPr>
          <a:xfrm rot="18895295">
            <a:off x="1989674" y="3592691"/>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610037" y="3270961"/>
            <a:ext cx="4166550" cy="523220"/>
          </a:xfrm>
          <a:prstGeom prst="rect">
            <a:avLst/>
          </a:prstGeom>
          <a:noFill/>
        </p:spPr>
        <p:txBody>
          <a:bodyPr wrap="none" rtlCol="0">
            <a:spAutoFit/>
          </a:bodyPr>
          <a:lstStyle/>
          <a:p>
            <a:r>
              <a:rPr lang="en-US" sz="2800" dirty="0"/>
              <a:t>Number of electrical cables</a:t>
            </a:r>
          </a:p>
        </p:txBody>
      </p:sp>
      <p:sp>
        <p:nvSpPr>
          <p:cNvPr id="13" name="TextBox 12"/>
          <p:cNvSpPr txBox="1"/>
          <p:nvPr/>
        </p:nvSpPr>
        <p:spPr>
          <a:xfrm rot="18895295">
            <a:off x="5969484" y="2766043"/>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186576" y="2551556"/>
            <a:ext cx="1777350" cy="523220"/>
          </a:xfrm>
          <a:prstGeom prst="rect">
            <a:avLst/>
          </a:prstGeom>
          <a:noFill/>
        </p:spPr>
        <p:txBody>
          <a:bodyPr wrap="none" rtlCol="0">
            <a:spAutoFit/>
          </a:bodyPr>
          <a:lstStyle/>
          <a:p>
            <a:r>
              <a:rPr lang="en-US" sz="2800" dirty="0"/>
              <a:t>Inspected?</a:t>
            </a:r>
          </a:p>
        </p:txBody>
      </p:sp>
      <p:sp>
        <p:nvSpPr>
          <p:cNvPr id="12" name="TextBox 11"/>
          <p:cNvSpPr txBox="1"/>
          <p:nvPr/>
        </p:nvSpPr>
        <p:spPr>
          <a:xfrm>
            <a:off x="812801" y="2692401"/>
            <a:ext cx="2618225" cy="584776"/>
          </a:xfrm>
          <a:prstGeom prst="rect">
            <a:avLst/>
          </a:prstGeom>
          <a:noFill/>
        </p:spPr>
        <p:txBody>
          <a:bodyPr wrap="none" rtlCol="0">
            <a:spAutoFit/>
          </a:bodyPr>
          <a:lstStyle/>
          <a:p>
            <a:r>
              <a:rPr lang="en-US" sz="3200" dirty="0">
                <a:solidFill>
                  <a:srgbClr val="008000"/>
                </a:solidFill>
              </a:rPr>
              <a:t>Range is 0 or 1</a:t>
            </a:r>
          </a:p>
        </p:txBody>
      </p:sp>
      <p:cxnSp>
        <p:nvCxnSpPr>
          <p:cNvPr id="15" name="Straight Arrow Connector 14"/>
          <p:cNvCxnSpPr/>
          <p:nvPr/>
        </p:nvCxnSpPr>
        <p:spPr>
          <a:xfrm>
            <a:off x="3251200" y="3352800"/>
            <a:ext cx="491067" cy="4233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8534" y="3572935"/>
            <a:ext cx="3098799" cy="1077218"/>
          </a:xfrm>
          <a:prstGeom prst="rect">
            <a:avLst/>
          </a:prstGeom>
          <a:noFill/>
        </p:spPr>
        <p:txBody>
          <a:bodyPr wrap="square" rtlCol="0">
            <a:spAutoFit/>
          </a:bodyPr>
          <a:lstStyle/>
          <a:p>
            <a:r>
              <a:rPr lang="en-US" sz="3200" dirty="0">
                <a:solidFill>
                  <a:srgbClr val="008000"/>
                </a:solidFill>
              </a:rPr>
              <a:t>Contributes ≤ 5 to the score </a:t>
            </a:r>
          </a:p>
        </p:txBody>
      </p:sp>
      <p:sp>
        <p:nvSpPr>
          <p:cNvPr id="19" name="TextBox 18"/>
          <p:cNvSpPr txBox="1"/>
          <p:nvPr/>
        </p:nvSpPr>
        <p:spPr>
          <a:xfrm>
            <a:off x="660409" y="1408289"/>
            <a:ext cx="9371876" cy="523220"/>
          </a:xfrm>
          <a:prstGeom prst="rect">
            <a:avLst/>
          </a:prstGeom>
          <a:noFill/>
        </p:spPr>
        <p:txBody>
          <a:bodyPr wrap="none" rtlCol="0">
            <a:spAutoFit/>
          </a:bodyPr>
          <a:lstStyle/>
          <a:p>
            <a:r>
              <a:rPr lang="en-US" sz="2800" dirty="0"/>
              <a:t>Coefficients for Manhole Task:  [   5        3      .1      1       0   …..   ]       </a:t>
            </a:r>
          </a:p>
        </p:txBody>
      </p:sp>
    </p:spTree>
    <p:extLst>
      <p:ext uri="{BB962C8B-B14F-4D97-AF65-F5344CB8AC3E}">
        <p14:creationId xmlns:p14="http://schemas.microsoft.com/office/powerpoint/2010/main" val="217721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rot="18895295">
            <a:off x="2174647" y="3256845"/>
            <a:ext cx="4130433" cy="523220"/>
          </a:xfrm>
          <a:prstGeom prst="rect">
            <a:avLst/>
          </a:prstGeom>
          <a:noFill/>
        </p:spPr>
        <p:txBody>
          <a:bodyPr wrap="none" rtlCol="0">
            <a:spAutoFit/>
          </a:bodyPr>
          <a:lstStyle/>
          <a:p>
            <a:r>
              <a:rPr lang="en-US" sz="2800" dirty="0"/>
              <a:t>Number of events last year</a:t>
            </a:r>
          </a:p>
        </p:txBody>
      </p:sp>
      <p:sp>
        <p:nvSpPr>
          <p:cNvPr id="10" name="TextBox 9"/>
          <p:cNvSpPr txBox="1"/>
          <p:nvPr/>
        </p:nvSpPr>
        <p:spPr>
          <a:xfrm rot="18895295">
            <a:off x="1989674" y="3592691"/>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610037" y="3270961"/>
            <a:ext cx="4166550" cy="523220"/>
          </a:xfrm>
          <a:prstGeom prst="rect">
            <a:avLst/>
          </a:prstGeom>
          <a:noFill/>
        </p:spPr>
        <p:txBody>
          <a:bodyPr wrap="none" rtlCol="0">
            <a:spAutoFit/>
          </a:bodyPr>
          <a:lstStyle/>
          <a:p>
            <a:r>
              <a:rPr lang="en-US" sz="2800" dirty="0"/>
              <a:t>Number of electrical cables</a:t>
            </a:r>
          </a:p>
        </p:txBody>
      </p:sp>
      <p:sp>
        <p:nvSpPr>
          <p:cNvPr id="13" name="TextBox 12"/>
          <p:cNvSpPr txBox="1"/>
          <p:nvPr/>
        </p:nvSpPr>
        <p:spPr>
          <a:xfrm rot="18895295">
            <a:off x="5969484" y="2766043"/>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186576" y="2551556"/>
            <a:ext cx="1777350" cy="523220"/>
          </a:xfrm>
          <a:prstGeom prst="rect">
            <a:avLst/>
          </a:prstGeom>
          <a:noFill/>
        </p:spPr>
        <p:txBody>
          <a:bodyPr wrap="none" rtlCol="0">
            <a:spAutoFit/>
          </a:bodyPr>
          <a:lstStyle/>
          <a:p>
            <a:r>
              <a:rPr lang="en-US" sz="2800" dirty="0"/>
              <a:t>Inspected?</a:t>
            </a:r>
          </a:p>
        </p:txBody>
      </p:sp>
      <p:sp>
        <p:nvSpPr>
          <p:cNvPr id="12" name="TextBox 11"/>
          <p:cNvSpPr txBox="1"/>
          <p:nvPr/>
        </p:nvSpPr>
        <p:spPr>
          <a:xfrm>
            <a:off x="812801" y="2692401"/>
            <a:ext cx="2618225" cy="584776"/>
          </a:xfrm>
          <a:prstGeom prst="rect">
            <a:avLst/>
          </a:prstGeom>
          <a:noFill/>
        </p:spPr>
        <p:txBody>
          <a:bodyPr wrap="none" rtlCol="0">
            <a:spAutoFit/>
          </a:bodyPr>
          <a:lstStyle/>
          <a:p>
            <a:r>
              <a:rPr lang="en-US" sz="3200" dirty="0">
                <a:solidFill>
                  <a:srgbClr val="008000"/>
                </a:solidFill>
              </a:rPr>
              <a:t>Range is 0 or 1</a:t>
            </a:r>
          </a:p>
        </p:txBody>
      </p:sp>
      <p:cxnSp>
        <p:nvCxnSpPr>
          <p:cNvPr id="15" name="Straight Arrow Connector 14"/>
          <p:cNvCxnSpPr/>
          <p:nvPr/>
        </p:nvCxnSpPr>
        <p:spPr>
          <a:xfrm>
            <a:off x="3251200" y="3352800"/>
            <a:ext cx="491067" cy="4233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8534" y="3572935"/>
            <a:ext cx="3098799" cy="1077218"/>
          </a:xfrm>
          <a:prstGeom prst="rect">
            <a:avLst/>
          </a:prstGeom>
          <a:noFill/>
        </p:spPr>
        <p:txBody>
          <a:bodyPr wrap="square" rtlCol="0">
            <a:spAutoFit/>
          </a:bodyPr>
          <a:lstStyle/>
          <a:p>
            <a:r>
              <a:rPr lang="en-US" sz="3200" dirty="0">
                <a:solidFill>
                  <a:srgbClr val="008000"/>
                </a:solidFill>
              </a:rPr>
              <a:t>Contributes ≤ 5 to the score </a:t>
            </a:r>
          </a:p>
        </p:txBody>
      </p:sp>
      <p:sp>
        <p:nvSpPr>
          <p:cNvPr id="17" name="TextBox 16"/>
          <p:cNvSpPr txBox="1"/>
          <p:nvPr/>
        </p:nvSpPr>
        <p:spPr>
          <a:xfrm>
            <a:off x="6163734" y="4572001"/>
            <a:ext cx="3028594" cy="584776"/>
          </a:xfrm>
          <a:prstGeom prst="rect">
            <a:avLst/>
          </a:prstGeom>
          <a:noFill/>
        </p:spPr>
        <p:txBody>
          <a:bodyPr wrap="none" rtlCol="0">
            <a:spAutoFit/>
          </a:bodyPr>
          <a:lstStyle/>
          <a:p>
            <a:r>
              <a:rPr lang="en-US" sz="3200" dirty="0">
                <a:solidFill>
                  <a:srgbClr val="008000"/>
                </a:solidFill>
              </a:rPr>
              <a:t>Range is 0 to 145</a:t>
            </a:r>
          </a:p>
        </p:txBody>
      </p:sp>
      <p:cxnSp>
        <p:nvCxnSpPr>
          <p:cNvPr id="18" name="Straight Arrow Connector 17"/>
          <p:cNvCxnSpPr/>
          <p:nvPr/>
        </p:nvCxnSpPr>
        <p:spPr>
          <a:xfrm flipH="1" flipV="1">
            <a:off x="5130800" y="4572000"/>
            <a:ext cx="745068" cy="1524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60409" y="1408289"/>
            <a:ext cx="9371876" cy="523220"/>
          </a:xfrm>
          <a:prstGeom prst="rect">
            <a:avLst/>
          </a:prstGeom>
          <a:noFill/>
        </p:spPr>
        <p:txBody>
          <a:bodyPr wrap="none" rtlCol="0">
            <a:spAutoFit/>
          </a:bodyPr>
          <a:lstStyle/>
          <a:p>
            <a:r>
              <a:rPr lang="en-US" sz="2800" dirty="0"/>
              <a:t>Coefficients for Manhole Task:  [   5        3      .1      1       0   …..   ]       </a:t>
            </a:r>
          </a:p>
        </p:txBody>
      </p:sp>
      <p:sp>
        <p:nvSpPr>
          <p:cNvPr id="21" name="TextBox 20"/>
          <p:cNvSpPr txBox="1"/>
          <p:nvPr/>
        </p:nvSpPr>
        <p:spPr>
          <a:xfrm>
            <a:off x="6299201" y="5232402"/>
            <a:ext cx="3369732" cy="1077218"/>
          </a:xfrm>
          <a:prstGeom prst="rect">
            <a:avLst/>
          </a:prstGeom>
          <a:noFill/>
        </p:spPr>
        <p:txBody>
          <a:bodyPr wrap="square" rtlCol="0">
            <a:spAutoFit/>
          </a:bodyPr>
          <a:lstStyle/>
          <a:p>
            <a:r>
              <a:rPr lang="en-US" sz="3200" dirty="0">
                <a:solidFill>
                  <a:srgbClr val="008000"/>
                </a:solidFill>
              </a:rPr>
              <a:t>Contributes ≤ 14.5 to the score </a:t>
            </a:r>
          </a:p>
        </p:txBody>
      </p:sp>
    </p:spTree>
    <p:extLst>
      <p:ext uri="{BB962C8B-B14F-4D97-AF65-F5344CB8AC3E}">
        <p14:creationId xmlns:p14="http://schemas.microsoft.com/office/powerpoint/2010/main" val="29245613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Features</a:t>
            </a:r>
          </a:p>
        </p:txBody>
      </p:sp>
      <p:sp>
        <p:nvSpPr>
          <p:cNvPr id="3" name="Content Placeholder 2"/>
          <p:cNvSpPr>
            <a:spLocks noGrp="1"/>
          </p:cNvSpPr>
          <p:nvPr>
            <p:ph sz="quarter" idx="10"/>
          </p:nvPr>
        </p:nvSpPr>
        <p:spPr/>
        <p:txBody>
          <a:bodyPr/>
          <a:lstStyle/>
          <a:p>
            <a:r>
              <a:rPr lang="en-US" dirty="0"/>
              <a:t>Bad scaling also messes up the interpretation of the coefficients.</a:t>
            </a:r>
          </a:p>
          <a:p>
            <a:endParaRPr lang="en-US" dirty="0"/>
          </a:p>
          <a:p>
            <a:r>
              <a:rPr lang="en-US" dirty="0"/>
              <a:t>Bad scaling messes up regularization.</a:t>
            </a:r>
          </a:p>
        </p:txBody>
      </p:sp>
    </p:spTree>
    <p:extLst>
      <p:ext uri="{BB962C8B-B14F-4D97-AF65-F5344CB8AC3E}">
        <p14:creationId xmlns:p14="http://schemas.microsoft.com/office/powerpoint/2010/main" val="103813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Features</a:t>
            </a:r>
          </a:p>
        </p:txBody>
      </p:sp>
      <p:sp>
        <p:nvSpPr>
          <p:cNvPr id="3" name="Content Placeholder 2"/>
          <p:cNvSpPr>
            <a:spLocks noGrp="1"/>
          </p:cNvSpPr>
          <p:nvPr>
            <p:ph sz="quarter" idx="10"/>
          </p:nvPr>
        </p:nvSpPr>
        <p:spPr>
          <a:xfrm>
            <a:off x="379413" y="1388226"/>
            <a:ext cx="11525250" cy="846974"/>
          </a:xfrm>
        </p:spPr>
        <p:txBody>
          <a:bodyPr/>
          <a:lstStyle/>
          <a:p>
            <a:r>
              <a:rPr lang="en-US" dirty="0"/>
              <a:t>Want to regularize all coefficients equally.</a:t>
            </a:r>
          </a:p>
        </p:txBody>
      </p:sp>
      <p:graphicFrame>
        <p:nvGraphicFramePr>
          <p:cNvPr id="4" name="Object 3"/>
          <p:cNvGraphicFramePr>
            <a:graphicFrameLocks noChangeAspect="1"/>
          </p:cNvGraphicFramePr>
          <p:nvPr>
            <p:extLst>
              <p:ext uri="{D42A27DB-BD31-4B8C-83A1-F6EECF244321}">
                <p14:modId xmlns:p14="http://schemas.microsoft.com/office/powerpoint/2010/main" val="978245414"/>
              </p:ext>
            </p:extLst>
          </p:nvPr>
        </p:nvGraphicFramePr>
        <p:xfrm>
          <a:off x="3675063" y="2283883"/>
          <a:ext cx="4759325" cy="603250"/>
        </p:xfrm>
        <a:graphic>
          <a:graphicData uri="http://schemas.openxmlformats.org/presentationml/2006/ole">
            <mc:AlternateContent xmlns:mc="http://schemas.openxmlformats.org/markup-compatibility/2006">
              <mc:Choice xmlns:v="urn:schemas-microsoft-com:vml" Requires="v">
                <p:oleObj spid="_x0000_s344200" name="Equation" r:id="rId4" imgW="1803400" imgH="228600" progId="Equation.DSMT4">
                  <p:embed/>
                </p:oleObj>
              </mc:Choice>
              <mc:Fallback>
                <p:oleObj name="Equation" r:id="rId4" imgW="1803400" imgH="228600" progId="Equation.DSMT4">
                  <p:embed/>
                  <p:pic>
                    <p:nvPicPr>
                      <p:cNvPr id="0" name=""/>
                      <p:cNvPicPr>
                        <a:picLocks noChangeAspect="1" noChangeArrowheads="1"/>
                      </p:cNvPicPr>
                      <p:nvPr/>
                    </p:nvPicPr>
                    <p:blipFill>
                      <a:blip r:embed="rId5"/>
                      <a:srcRect/>
                      <a:stretch>
                        <a:fillRect/>
                      </a:stretch>
                    </p:blipFill>
                    <p:spPr bwMode="auto">
                      <a:xfrm>
                        <a:off x="3675063" y="2283883"/>
                        <a:ext cx="4759325" cy="603250"/>
                      </a:xfrm>
                      <a:prstGeom prst="rect">
                        <a:avLst/>
                      </a:prstGeom>
                      <a:noFill/>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64145088"/>
              </p:ext>
            </p:extLst>
          </p:nvPr>
        </p:nvGraphicFramePr>
        <p:xfrm>
          <a:off x="4049713" y="3232680"/>
          <a:ext cx="2341562" cy="781050"/>
        </p:xfrm>
        <a:graphic>
          <a:graphicData uri="http://schemas.openxmlformats.org/presentationml/2006/ole">
            <mc:AlternateContent xmlns:mc="http://schemas.openxmlformats.org/markup-compatibility/2006">
              <mc:Choice xmlns:v="urn:schemas-microsoft-com:vml" Requires="v">
                <p:oleObj spid="_x0000_s344201" name="Equation" r:id="rId6" imgW="571500" imgH="190500" progId="Equation.DSMT4">
                  <p:embed/>
                </p:oleObj>
              </mc:Choice>
              <mc:Fallback>
                <p:oleObj name="Equation" r:id="rId6" imgW="571500" imgH="190500" progId="Equation.DSMT4">
                  <p:embed/>
                  <p:pic>
                    <p:nvPicPr>
                      <p:cNvPr id="0" name=""/>
                      <p:cNvPicPr>
                        <a:picLocks noChangeAspect="1" noChangeArrowheads="1"/>
                      </p:cNvPicPr>
                      <p:nvPr/>
                    </p:nvPicPr>
                    <p:blipFill>
                      <a:blip r:embed="rId7"/>
                      <a:srcRect/>
                      <a:stretch>
                        <a:fillRect/>
                      </a:stretch>
                    </p:blipFill>
                    <p:spPr bwMode="auto">
                      <a:xfrm>
                        <a:off x="4049713" y="3232680"/>
                        <a:ext cx="2341562" cy="781050"/>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98141734"/>
              </p:ext>
            </p:extLst>
          </p:nvPr>
        </p:nvGraphicFramePr>
        <p:xfrm>
          <a:off x="4100513" y="4248683"/>
          <a:ext cx="2341562" cy="781050"/>
        </p:xfrm>
        <a:graphic>
          <a:graphicData uri="http://schemas.openxmlformats.org/presentationml/2006/ole">
            <mc:AlternateContent xmlns:mc="http://schemas.openxmlformats.org/markup-compatibility/2006">
              <mc:Choice xmlns:v="urn:schemas-microsoft-com:vml" Requires="v">
                <p:oleObj spid="_x0000_s344202" name="Equation" r:id="rId8" imgW="571500" imgH="190500" progId="Equation.DSMT4">
                  <p:embed/>
                </p:oleObj>
              </mc:Choice>
              <mc:Fallback>
                <p:oleObj name="Equation" r:id="rId8" imgW="571500" imgH="190500" progId="Equation.DSMT4">
                  <p:embed/>
                  <p:pic>
                    <p:nvPicPr>
                      <p:cNvPr id="0" name=""/>
                      <p:cNvPicPr>
                        <a:picLocks noChangeAspect="1" noChangeArrowheads="1"/>
                      </p:cNvPicPr>
                      <p:nvPr/>
                    </p:nvPicPr>
                    <p:blipFill>
                      <a:blip r:embed="rId9"/>
                      <a:srcRect/>
                      <a:stretch>
                        <a:fillRect/>
                      </a:stretch>
                    </p:blipFill>
                    <p:spPr bwMode="auto">
                      <a:xfrm>
                        <a:off x="4100513" y="4248683"/>
                        <a:ext cx="2341562" cy="7810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931147570"/>
              </p:ext>
            </p:extLst>
          </p:nvPr>
        </p:nvGraphicFramePr>
        <p:xfrm>
          <a:off x="7370233" y="3316819"/>
          <a:ext cx="1560513" cy="677863"/>
        </p:xfrm>
        <a:graphic>
          <a:graphicData uri="http://schemas.openxmlformats.org/presentationml/2006/ole">
            <mc:AlternateContent xmlns:mc="http://schemas.openxmlformats.org/markup-compatibility/2006">
              <mc:Choice xmlns:v="urn:schemas-microsoft-com:vml" Requires="v">
                <p:oleObj spid="_x0000_s344203" name="Equation" r:id="rId10" imgW="381000" imgH="165100" progId="Equation.DSMT4">
                  <p:embed/>
                </p:oleObj>
              </mc:Choice>
              <mc:Fallback>
                <p:oleObj name="Equation" r:id="rId10" imgW="381000" imgH="165100" progId="Equation.DSMT4">
                  <p:embed/>
                  <p:pic>
                    <p:nvPicPr>
                      <p:cNvPr id="0" name=""/>
                      <p:cNvPicPr>
                        <a:picLocks noChangeAspect="1" noChangeArrowheads="1"/>
                      </p:cNvPicPr>
                      <p:nvPr/>
                    </p:nvPicPr>
                    <p:blipFill>
                      <a:blip r:embed="rId11"/>
                      <a:srcRect/>
                      <a:stretch>
                        <a:fillRect/>
                      </a:stretch>
                    </p:blipFill>
                    <p:spPr bwMode="auto">
                      <a:xfrm>
                        <a:off x="7370233" y="3316819"/>
                        <a:ext cx="1560513" cy="677863"/>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61086181"/>
              </p:ext>
            </p:extLst>
          </p:nvPr>
        </p:nvGraphicFramePr>
        <p:xfrm>
          <a:off x="7412567" y="4375683"/>
          <a:ext cx="1508125" cy="625475"/>
        </p:xfrm>
        <a:graphic>
          <a:graphicData uri="http://schemas.openxmlformats.org/presentationml/2006/ole">
            <mc:AlternateContent xmlns:mc="http://schemas.openxmlformats.org/markup-compatibility/2006">
              <mc:Choice xmlns:v="urn:schemas-microsoft-com:vml" Requires="v">
                <p:oleObj spid="_x0000_s344204" name="Equation" r:id="rId12" imgW="368300" imgH="152400" progId="Equation.DSMT4">
                  <p:embed/>
                </p:oleObj>
              </mc:Choice>
              <mc:Fallback>
                <p:oleObj name="Equation" r:id="rId12" imgW="368300" imgH="152400" progId="Equation.DSMT4">
                  <p:embed/>
                  <p:pic>
                    <p:nvPicPr>
                      <p:cNvPr id="0" name=""/>
                      <p:cNvPicPr>
                        <a:picLocks noChangeAspect="1" noChangeArrowheads="1"/>
                      </p:cNvPicPr>
                      <p:nvPr/>
                    </p:nvPicPr>
                    <p:blipFill>
                      <a:blip r:embed="rId13"/>
                      <a:srcRect/>
                      <a:stretch>
                        <a:fillRect/>
                      </a:stretch>
                    </p:blipFill>
                    <p:spPr bwMode="auto">
                      <a:xfrm>
                        <a:off x="7412567" y="4375683"/>
                        <a:ext cx="1508125" cy="625475"/>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44831049"/>
              </p:ext>
            </p:extLst>
          </p:nvPr>
        </p:nvGraphicFramePr>
        <p:xfrm>
          <a:off x="3817940" y="5348818"/>
          <a:ext cx="2705100" cy="781050"/>
        </p:xfrm>
        <a:graphic>
          <a:graphicData uri="http://schemas.openxmlformats.org/presentationml/2006/ole">
            <mc:AlternateContent xmlns:mc="http://schemas.openxmlformats.org/markup-compatibility/2006">
              <mc:Choice xmlns:v="urn:schemas-microsoft-com:vml" Requires="v">
                <p:oleObj spid="_x0000_s344205" name="Equation" r:id="rId14" imgW="660400" imgH="190500" progId="Equation.DSMT4">
                  <p:embed/>
                </p:oleObj>
              </mc:Choice>
              <mc:Fallback>
                <p:oleObj name="Equation" r:id="rId14" imgW="660400" imgH="190500" progId="Equation.DSMT4">
                  <p:embed/>
                  <p:pic>
                    <p:nvPicPr>
                      <p:cNvPr id="0" name=""/>
                      <p:cNvPicPr>
                        <a:picLocks noChangeAspect="1" noChangeArrowheads="1"/>
                      </p:cNvPicPr>
                      <p:nvPr/>
                    </p:nvPicPr>
                    <p:blipFill>
                      <a:blip r:embed="rId15"/>
                      <a:srcRect/>
                      <a:stretch>
                        <a:fillRect/>
                      </a:stretch>
                    </p:blipFill>
                    <p:spPr bwMode="auto">
                      <a:xfrm>
                        <a:off x="3817940" y="5348818"/>
                        <a:ext cx="2705100" cy="781050"/>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76615712"/>
              </p:ext>
            </p:extLst>
          </p:nvPr>
        </p:nvGraphicFramePr>
        <p:xfrm>
          <a:off x="7303024" y="5434014"/>
          <a:ext cx="2235200" cy="676275"/>
        </p:xfrm>
        <a:graphic>
          <a:graphicData uri="http://schemas.openxmlformats.org/presentationml/2006/ole">
            <mc:AlternateContent xmlns:mc="http://schemas.openxmlformats.org/markup-compatibility/2006">
              <mc:Choice xmlns:v="urn:schemas-microsoft-com:vml" Requires="v">
                <p:oleObj spid="_x0000_s344206" name="Equation" r:id="rId16" imgW="546100" imgH="165100" progId="Equation.DSMT4">
                  <p:embed/>
                </p:oleObj>
              </mc:Choice>
              <mc:Fallback>
                <p:oleObj name="Equation" r:id="rId16" imgW="546100" imgH="165100" progId="Equation.DSMT4">
                  <p:embed/>
                  <p:pic>
                    <p:nvPicPr>
                      <p:cNvPr id="0" name=""/>
                      <p:cNvPicPr>
                        <a:picLocks noChangeAspect="1" noChangeArrowheads="1"/>
                      </p:cNvPicPr>
                      <p:nvPr/>
                    </p:nvPicPr>
                    <p:blipFill>
                      <a:blip r:embed="rId17"/>
                      <a:srcRect/>
                      <a:stretch>
                        <a:fillRect/>
                      </a:stretch>
                    </p:blipFill>
                    <p:spPr bwMode="auto">
                      <a:xfrm>
                        <a:off x="7303024" y="5434014"/>
                        <a:ext cx="2235200" cy="676275"/>
                      </a:xfrm>
                      <a:prstGeom prst="rect">
                        <a:avLst/>
                      </a:prstGeom>
                      <a:noFill/>
                      <a:extLst/>
                    </p:spPr>
                  </p:pic>
                </p:oleObj>
              </mc:Fallback>
            </mc:AlternateContent>
          </a:graphicData>
        </a:graphic>
      </p:graphicFrame>
    </p:spTree>
    <p:extLst>
      <p:ext uri="{BB962C8B-B14F-4D97-AF65-F5344CB8AC3E}">
        <p14:creationId xmlns:p14="http://schemas.microsoft.com/office/powerpoint/2010/main" val="358572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Features</a:t>
            </a:r>
          </a:p>
        </p:txBody>
      </p:sp>
      <p:sp>
        <p:nvSpPr>
          <p:cNvPr id="3" name="Content Placeholder 2"/>
          <p:cNvSpPr>
            <a:spLocks noGrp="1"/>
          </p:cNvSpPr>
          <p:nvPr>
            <p:ph sz="quarter" idx="10"/>
          </p:nvPr>
        </p:nvSpPr>
        <p:spPr/>
        <p:txBody>
          <a:bodyPr/>
          <a:lstStyle/>
          <a:p>
            <a:r>
              <a:rPr lang="en-US" dirty="0"/>
              <a:t>Bad scaling also messes up the interpretation of the coefficients.</a:t>
            </a:r>
          </a:p>
          <a:p>
            <a:endParaRPr lang="en-US" dirty="0"/>
          </a:p>
          <a:p>
            <a:r>
              <a:rPr lang="en-US" dirty="0"/>
              <a:t>Bad scaling messes up regularization.</a:t>
            </a:r>
          </a:p>
          <a:p>
            <a:endParaRPr lang="en-US" dirty="0"/>
          </a:p>
          <a:p>
            <a:r>
              <a:rPr lang="en-US" dirty="0"/>
              <a:t>Bad scaling messes up some distances.</a:t>
            </a:r>
          </a:p>
        </p:txBody>
      </p:sp>
    </p:spTree>
    <p:extLst>
      <p:ext uri="{BB962C8B-B14F-4D97-AF65-F5344CB8AC3E}">
        <p14:creationId xmlns:p14="http://schemas.microsoft.com/office/powerpoint/2010/main" val="151518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Features</a:t>
            </a:r>
          </a:p>
        </p:txBody>
      </p:sp>
      <p:sp>
        <p:nvSpPr>
          <p:cNvPr id="3" name="Content Placeholder 2"/>
          <p:cNvSpPr>
            <a:spLocks noGrp="1"/>
          </p:cNvSpPr>
          <p:nvPr>
            <p:ph sz="quarter" idx="10"/>
          </p:nvPr>
        </p:nvSpPr>
        <p:spPr>
          <a:xfrm>
            <a:off x="379413" y="1388226"/>
            <a:ext cx="11525250" cy="846974"/>
          </a:xfrm>
        </p:spPr>
        <p:txBody>
          <a:bodyPr/>
          <a:lstStyle/>
          <a:p>
            <a:r>
              <a:rPr lang="en-US" dirty="0"/>
              <a:t>Scale coefficients </a:t>
            </a:r>
          </a:p>
          <a:p>
            <a:endParaRPr lang="en-US" dirty="0"/>
          </a:p>
          <a:p>
            <a:endParaRPr lang="en-US" dirty="0"/>
          </a:p>
          <a:p>
            <a:endParaRPr lang="en-US" dirty="0"/>
          </a:p>
          <a:p>
            <a:endParaRPr lang="en-US" dirty="0"/>
          </a:p>
          <a:p>
            <a:endParaRPr lang="en-US" dirty="0"/>
          </a:p>
          <a:p>
            <a:r>
              <a:rPr lang="en-US" dirty="0"/>
              <a:t>Do it as part of pre-processing</a:t>
            </a:r>
          </a:p>
        </p:txBody>
      </p:sp>
      <p:graphicFrame>
        <p:nvGraphicFramePr>
          <p:cNvPr id="11" name="Object 10"/>
          <p:cNvGraphicFramePr>
            <a:graphicFrameLocks noChangeAspect="1"/>
          </p:cNvGraphicFramePr>
          <p:nvPr>
            <p:extLst>
              <p:ext uri="{D42A27DB-BD31-4B8C-83A1-F6EECF244321}">
                <p14:modId xmlns:p14="http://schemas.microsoft.com/office/powerpoint/2010/main" val="2101491660"/>
              </p:ext>
            </p:extLst>
          </p:nvPr>
        </p:nvGraphicFramePr>
        <p:xfrm>
          <a:off x="2971800" y="2677054"/>
          <a:ext cx="6294438" cy="1720850"/>
        </p:xfrm>
        <a:graphic>
          <a:graphicData uri="http://schemas.openxmlformats.org/presentationml/2006/ole">
            <mc:AlternateContent xmlns:mc="http://schemas.openxmlformats.org/markup-compatibility/2006">
              <mc:Choice xmlns:v="urn:schemas-microsoft-com:vml" Requires="v">
                <p:oleObj spid="_x0000_s346128" name="Equation" r:id="rId4" imgW="1536700" imgH="419100" progId="Equation.DSMT4">
                  <p:embed/>
                </p:oleObj>
              </mc:Choice>
              <mc:Fallback>
                <p:oleObj name="Equation" r:id="rId4" imgW="1536700" imgH="419100" progId="Equation.DSMT4">
                  <p:embed/>
                  <p:pic>
                    <p:nvPicPr>
                      <p:cNvPr id="0" name=""/>
                      <p:cNvPicPr>
                        <a:picLocks noChangeAspect="1" noChangeArrowheads="1"/>
                      </p:cNvPicPr>
                      <p:nvPr/>
                    </p:nvPicPr>
                    <p:blipFill>
                      <a:blip r:embed="rId5"/>
                      <a:srcRect/>
                      <a:stretch>
                        <a:fillRect/>
                      </a:stretch>
                    </p:blipFill>
                    <p:spPr bwMode="auto">
                      <a:xfrm>
                        <a:off x="2971800" y="2677054"/>
                        <a:ext cx="6294438" cy="1720850"/>
                      </a:xfrm>
                      <a:prstGeom prst="rect">
                        <a:avLst/>
                      </a:prstGeom>
                      <a:noFill/>
                      <a:extLst/>
                    </p:spPr>
                  </p:pic>
                </p:oleObj>
              </mc:Fallback>
            </mc:AlternateContent>
          </a:graphicData>
        </a:graphic>
      </p:graphicFrame>
    </p:spTree>
    <p:extLst>
      <p:ext uri="{BB962C8B-B14F-4D97-AF65-F5344CB8AC3E}">
        <p14:creationId xmlns:p14="http://schemas.microsoft.com/office/powerpoint/2010/main" val="164049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Features</a:t>
            </a:r>
          </a:p>
        </p:txBody>
      </p:sp>
      <p:sp>
        <p:nvSpPr>
          <p:cNvPr id="3" name="Content Placeholder 2"/>
          <p:cNvSpPr>
            <a:spLocks noGrp="1"/>
          </p:cNvSpPr>
          <p:nvPr>
            <p:ph sz="quarter" idx="10"/>
          </p:nvPr>
        </p:nvSpPr>
        <p:spPr>
          <a:xfrm>
            <a:off x="379413" y="1388226"/>
            <a:ext cx="11525250" cy="846974"/>
          </a:xfrm>
        </p:spPr>
        <p:txBody>
          <a:bodyPr/>
          <a:lstStyle/>
          <a:p>
            <a:r>
              <a:rPr lang="en-US" dirty="0"/>
              <a:t>Want to regularize all coefficients fairly equally.</a:t>
            </a:r>
          </a:p>
        </p:txBody>
      </p:sp>
      <p:graphicFrame>
        <p:nvGraphicFramePr>
          <p:cNvPr id="4" name="Object 3"/>
          <p:cNvGraphicFramePr>
            <a:graphicFrameLocks noChangeAspect="1"/>
          </p:cNvGraphicFramePr>
          <p:nvPr>
            <p:extLst>
              <p:ext uri="{D42A27DB-BD31-4B8C-83A1-F6EECF244321}">
                <p14:modId xmlns:p14="http://schemas.microsoft.com/office/powerpoint/2010/main" val="1593386892"/>
              </p:ext>
            </p:extLst>
          </p:nvPr>
        </p:nvGraphicFramePr>
        <p:xfrm>
          <a:off x="759874" y="2910945"/>
          <a:ext cx="10588625" cy="738187"/>
        </p:xfrm>
        <a:graphic>
          <a:graphicData uri="http://schemas.openxmlformats.org/presentationml/2006/ole">
            <mc:AlternateContent xmlns:mc="http://schemas.openxmlformats.org/markup-compatibility/2006">
              <mc:Choice xmlns:v="urn:schemas-microsoft-com:vml" Requires="v">
                <p:oleObj spid="_x0000_s345195" name="Equation" r:id="rId4" imgW="4013200" imgH="279400" progId="Equation.DSMT4">
                  <p:embed/>
                </p:oleObj>
              </mc:Choice>
              <mc:Fallback>
                <p:oleObj name="Equation" r:id="rId4" imgW="4013200" imgH="279400" progId="Equation.DSMT4">
                  <p:embed/>
                  <p:pic>
                    <p:nvPicPr>
                      <p:cNvPr id="0" name=""/>
                      <p:cNvPicPr>
                        <a:picLocks noChangeAspect="1" noChangeArrowheads="1"/>
                      </p:cNvPicPr>
                      <p:nvPr/>
                    </p:nvPicPr>
                    <p:blipFill>
                      <a:blip r:embed="rId5"/>
                      <a:srcRect/>
                      <a:stretch>
                        <a:fillRect/>
                      </a:stretch>
                    </p:blipFill>
                    <p:spPr bwMode="auto">
                      <a:xfrm>
                        <a:off x="759874" y="2910945"/>
                        <a:ext cx="10588625" cy="738187"/>
                      </a:xfrm>
                      <a:prstGeom prst="rect">
                        <a:avLst/>
                      </a:prstGeom>
                      <a:noFill/>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64088234"/>
              </p:ext>
            </p:extLst>
          </p:nvPr>
        </p:nvGraphicFramePr>
        <p:xfrm>
          <a:off x="4405313" y="4011613"/>
          <a:ext cx="2341562" cy="781050"/>
        </p:xfrm>
        <a:graphic>
          <a:graphicData uri="http://schemas.openxmlformats.org/presentationml/2006/ole">
            <mc:AlternateContent xmlns:mc="http://schemas.openxmlformats.org/markup-compatibility/2006">
              <mc:Choice xmlns:v="urn:schemas-microsoft-com:vml" Requires="v">
                <p:oleObj spid="_x0000_s345196" name="Equation" r:id="rId6" imgW="571500" imgH="190500" progId="Equation.DSMT4">
                  <p:embed/>
                </p:oleObj>
              </mc:Choice>
              <mc:Fallback>
                <p:oleObj name="Equation" r:id="rId6" imgW="571500" imgH="190500" progId="Equation.DSMT4">
                  <p:embed/>
                  <p:pic>
                    <p:nvPicPr>
                      <p:cNvPr id="0" name=""/>
                      <p:cNvPicPr>
                        <a:picLocks noChangeAspect="1" noChangeArrowheads="1"/>
                      </p:cNvPicPr>
                      <p:nvPr/>
                    </p:nvPicPr>
                    <p:blipFill>
                      <a:blip r:embed="rId7"/>
                      <a:srcRect/>
                      <a:stretch>
                        <a:fillRect/>
                      </a:stretch>
                    </p:blipFill>
                    <p:spPr bwMode="auto">
                      <a:xfrm>
                        <a:off x="4405313" y="4011613"/>
                        <a:ext cx="2341562" cy="781050"/>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29809380"/>
              </p:ext>
            </p:extLst>
          </p:nvPr>
        </p:nvGraphicFramePr>
        <p:xfrm>
          <a:off x="4405313" y="4892150"/>
          <a:ext cx="2341562" cy="781050"/>
        </p:xfrm>
        <a:graphic>
          <a:graphicData uri="http://schemas.openxmlformats.org/presentationml/2006/ole">
            <mc:AlternateContent xmlns:mc="http://schemas.openxmlformats.org/markup-compatibility/2006">
              <mc:Choice xmlns:v="urn:schemas-microsoft-com:vml" Requires="v">
                <p:oleObj spid="_x0000_s345197" name="Equation" r:id="rId8" imgW="571500" imgH="190500" progId="Equation.DSMT4">
                  <p:embed/>
                </p:oleObj>
              </mc:Choice>
              <mc:Fallback>
                <p:oleObj name="Equation" r:id="rId8" imgW="571500" imgH="190500" progId="Equation.DSMT4">
                  <p:embed/>
                  <p:pic>
                    <p:nvPicPr>
                      <p:cNvPr id="0" name=""/>
                      <p:cNvPicPr>
                        <a:picLocks noChangeAspect="1" noChangeArrowheads="1"/>
                      </p:cNvPicPr>
                      <p:nvPr/>
                    </p:nvPicPr>
                    <p:blipFill>
                      <a:blip r:embed="rId9"/>
                      <a:srcRect/>
                      <a:stretch>
                        <a:fillRect/>
                      </a:stretch>
                    </p:blipFill>
                    <p:spPr bwMode="auto">
                      <a:xfrm>
                        <a:off x="4405313" y="4892150"/>
                        <a:ext cx="2341562" cy="7810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87566626"/>
              </p:ext>
            </p:extLst>
          </p:nvPr>
        </p:nvGraphicFramePr>
        <p:xfrm>
          <a:off x="7268633" y="4129617"/>
          <a:ext cx="1560513" cy="677863"/>
        </p:xfrm>
        <a:graphic>
          <a:graphicData uri="http://schemas.openxmlformats.org/presentationml/2006/ole">
            <mc:AlternateContent xmlns:mc="http://schemas.openxmlformats.org/markup-compatibility/2006">
              <mc:Choice xmlns:v="urn:schemas-microsoft-com:vml" Requires="v">
                <p:oleObj spid="_x0000_s345198" name="Equation" r:id="rId10" imgW="381000" imgH="165100" progId="Equation.DSMT4">
                  <p:embed/>
                </p:oleObj>
              </mc:Choice>
              <mc:Fallback>
                <p:oleObj name="Equation" r:id="rId10" imgW="381000" imgH="165100" progId="Equation.DSMT4">
                  <p:embed/>
                  <p:pic>
                    <p:nvPicPr>
                      <p:cNvPr id="0" name=""/>
                      <p:cNvPicPr>
                        <a:picLocks noChangeAspect="1" noChangeArrowheads="1"/>
                      </p:cNvPicPr>
                      <p:nvPr/>
                    </p:nvPicPr>
                    <p:blipFill>
                      <a:blip r:embed="rId11"/>
                      <a:srcRect/>
                      <a:stretch>
                        <a:fillRect/>
                      </a:stretch>
                    </p:blipFill>
                    <p:spPr bwMode="auto">
                      <a:xfrm>
                        <a:off x="7268633" y="4129617"/>
                        <a:ext cx="1560513" cy="677863"/>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04629499"/>
              </p:ext>
            </p:extLst>
          </p:nvPr>
        </p:nvGraphicFramePr>
        <p:xfrm>
          <a:off x="7327900" y="5053016"/>
          <a:ext cx="1508125" cy="625475"/>
        </p:xfrm>
        <a:graphic>
          <a:graphicData uri="http://schemas.openxmlformats.org/presentationml/2006/ole">
            <mc:AlternateContent xmlns:mc="http://schemas.openxmlformats.org/markup-compatibility/2006">
              <mc:Choice xmlns:v="urn:schemas-microsoft-com:vml" Requires="v">
                <p:oleObj spid="_x0000_s345199" name="Equation" r:id="rId12" imgW="368300" imgH="152400" progId="Equation.DSMT4">
                  <p:embed/>
                </p:oleObj>
              </mc:Choice>
              <mc:Fallback>
                <p:oleObj name="Equation" r:id="rId12" imgW="368300" imgH="152400" progId="Equation.DSMT4">
                  <p:embed/>
                  <p:pic>
                    <p:nvPicPr>
                      <p:cNvPr id="0" name=""/>
                      <p:cNvPicPr>
                        <a:picLocks noChangeAspect="1" noChangeArrowheads="1"/>
                      </p:cNvPicPr>
                      <p:nvPr/>
                    </p:nvPicPr>
                    <p:blipFill>
                      <a:blip r:embed="rId13"/>
                      <a:srcRect/>
                      <a:stretch>
                        <a:fillRect/>
                      </a:stretch>
                    </p:blipFill>
                    <p:spPr bwMode="auto">
                      <a:xfrm>
                        <a:off x="7327900" y="5053016"/>
                        <a:ext cx="1508125" cy="625475"/>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42720288"/>
              </p:ext>
            </p:extLst>
          </p:nvPr>
        </p:nvGraphicFramePr>
        <p:xfrm>
          <a:off x="4122740" y="5856818"/>
          <a:ext cx="2705100" cy="781050"/>
        </p:xfrm>
        <a:graphic>
          <a:graphicData uri="http://schemas.openxmlformats.org/presentationml/2006/ole">
            <mc:AlternateContent xmlns:mc="http://schemas.openxmlformats.org/markup-compatibility/2006">
              <mc:Choice xmlns:v="urn:schemas-microsoft-com:vml" Requires="v">
                <p:oleObj spid="_x0000_s345200" name="Equation" r:id="rId14" imgW="660400" imgH="190500" progId="Equation.DSMT4">
                  <p:embed/>
                </p:oleObj>
              </mc:Choice>
              <mc:Fallback>
                <p:oleObj name="Equation" r:id="rId14" imgW="660400" imgH="190500" progId="Equation.DSMT4">
                  <p:embed/>
                  <p:pic>
                    <p:nvPicPr>
                      <p:cNvPr id="0" name=""/>
                      <p:cNvPicPr>
                        <a:picLocks noChangeAspect="1" noChangeArrowheads="1"/>
                      </p:cNvPicPr>
                      <p:nvPr/>
                    </p:nvPicPr>
                    <p:blipFill>
                      <a:blip r:embed="rId15"/>
                      <a:srcRect/>
                      <a:stretch>
                        <a:fillRect/>
                      </a:stretch>
                    </p:blipFill>
                    <p:spPr bwMode="auto">
                      <a:xfrm>
                        <a:off x="4122740" y="5856818"/>
                        <a:ext cx="2705100" cy="781050"/>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45756099"/>
              </p:ext>
            </p:extLst>
          </p:nvPr>
        </p:nvGraphicFramePr>
        <p:xfrm>
          <a:off x="7319957" y="6009747"/>
          <a:ext cx="2235200" cy="676275"/>
        </p:xfrm>
        <a:graphic>
          <a:graphicData uri="http://schemas.openxmlformats.org/presentationml/2006/ole">
            <mc:AlternateContent xmlns:mc="http://schemas.openxmlformats.org/markup-compatibility/2006">
              <mc:Choice xmlns:v="urn:schemas-microsoft-com:vml" Requires="v">
                <p:oleObj spid="_x0000_s345201" name="Equation" r:id="rId16" imgW="546100" imgH="165100" progId="Equation.DSMT4">
                  <p:embed/>
                </p:oleObj>
              </mc:Choice>
              <mc:Fallback>
                <p:oleObj name="Equation" r:id="rId16" imgW="546100" imgH="165100" progId="Equation.DSMT4">
                  <p:embed/>
                  <p:pic>
                    <p:nvPicPr>
                      <p:cNvPr id="0" name=""/>
                      <p:cNvPicPr>
                        <a:picLocks noChangeAspect="1" noChangeArrowheads="1"/>
                      </p:cNvPicPr>
                      <p:nvPr/>
                    </p:nvPicPr>
                    <p:blipFill>
                      <a:blip r:embed="rId17"/>
                      <a:srcRect/>
                      <a:stretch>
                        <a:fillRect/>
                      </a:stretch>
                    </p:blipFill>
                    <p:spPr bwMode="auto">
                      <a:xfrm>
                        <a:off x="7319957" y="6009747"/>
                        <a:ext cx="2235200" cy="676275"/>
                      </a:xfrm>
                      <a:prstGeom prst="rect">
                        <a:avLst/>
                      </a:prstGeom>
                      <a:noFill/>
                      <a:extLst/>
                    </p:spPr>
                  </p:pic>
                </p:oleObj>
              </mc:Fallback>
            </mc:AlternateContent>
          </a:graphicData>
        </a:graphic>
      </p:graphicFrame>
    </p:spTree>
    <p:extLst>
      <p:ext uri="{BB962C8B-B14F-4D97-AF65-F5344CB8AC3E}">
        <p14:creationId xmlns:p14="http://schemas.microsoft.com/office/powerpoint/2010/main" val="65551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89753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37080" y="950782"/>
            <a:ext cx="11566866" cy="5290388"/>
          </a:xfrm>
        </p:spPr>
        <p:txBody>
          <a:bodyPr/>
          <a:lstStyle/>
          <a:p>
            <a:r>
              <a:rPr lang="en-US" dirty="0">
                <a:latin typeface="Times"/>
                <a:cs typeface="Times"/>
              </a:rPr>
              <a:t>Simpler models tend to predict better.</a:t>
            </a:r>
          </a:p>
          <a:p>
            <a:r>
              <a:rPr lang="en-US" dirty="0">
                <a:latin typeface="Times"/>
                <a:cs typeface="Times"/>
              </a:rPr>
              <a:t>Simpler models are more interpretable to humans.</a:t>
            </a:r>
          </a:p>
          <a:p>
            <a:r>
              <a:rPr lang="en-US" dirty="0">
                <a:latin typeface="Times"/>
                <a:cs typeface="Times"/>
              </a:rPr>
              <a:t>Simpler models are easier to make predictions from (fewer calculations involved).</a:t>
            </a:r>
          </a:p>
          <a:p>
            <a:endParaRPr lang="en-US" dirty="0">
              <a:latin typeface="Times"/>
              <a:cs typeface="Times"/>
            </a:endParaRPr>
          </a:p>
        </p:txBody>
      </p:sp>
    </p:spTree>
    <p:extLst>
      <p:ext uri="{BB962C8B-B14F-4D97-AF65-F5344CB8AC3E}">
        <p14:creationId xmlns:p14="http://schemas.microsoft.com/office/powerpoint/2010/main" val="60229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400" indent="-914400"/>
            <a:r>
              <a:rPr lang="en-US" dirty="0"/>
              <a:t>Sweeping Model Parameters</a:t>
            </a:r>
          </a:p>
        </p:txBody>
      </p:sp>
    </p:spTree>
    <p:extLst>
      <p:ext uri="{BB962C8B-B14F-4D97-AF65-F5344CB8AC3E}">
        <p14:creationId xmlns:p14="http://schemas.microsoft.com/office/powerpoint/2010/main" val="40459000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Sweeping Model Parameters</a:t>
            </a:r>
          </a:p>
        </p:txBody>
      </p:sp>
      <p:sp>
        <p:nvSpPr>
          <p:cNvPr id="3" name="Content Placeholder 2"/>
          <p:cNvSpPr>
            <a:spLocks noGrp="1"/>
          </p:cNvSpPr>
          <p:nvPr>
            <p:ph sz="quarter" idx="10"/>
          </p:nvPr>
        </p:nvSpPr>
        <p:spPr>
          <a:xfrm>
            <a:off x="379413" y="2573866"/>
            <a:ext cx="11525250" cy="4104747"/>
          </a:xfrm>
        </p:spPr>
        <p:txBody>
          <a:bodyPr/>
          <a:lstStyle/>
          <a:p>
            <a:r>
              <a:rPr lang="en-US" dirty="0"/>
              <a:t>What value should we choose for C? Let’s try several.</a:t>
            </a:r>
          </a:p>
        </p:txBody>
      </p:sp>
      <p:graphicFrame>
        <p:nvGraphicFramePr>
          <p:cNvPr id="4" name="Object 3"/>
          <p:cNvGraphicFramePr>
            <a:graphicFrameLocks noChangeAspect="1"/>
          </p:cNvGraphicFramePr>
          <p:nvPr>
            <p:extLst>
              <p:ext uri="{D42A27DB-BD31-4B8C-83A1-F6EECF244321}">
                <p14:modId xmlns:p14="http://schemas.microsoft.com/office/powerpoint/2010/main" val="3639606178"/>
              </p:ext>
            </p:extLst>
          </p:nvPr>
        </p:nvGraphicFramePr>
        <p:xfrm>
          <a:off x="1979083" y="1289579"/>
          <a:ext cx="7237413" cy="1174750"/>
        </p:xfrm>
        <a:graphic>
          <a:graphicData uri="http://schemas.openxmlformats.org/presentationml/2006/ole">
            <mc:AlternateContent xmlns:mc="http://schemas.openxmlformats.org/markup-compatibility/2006">
              <mc:Choice xmlns:v="urn:schemas-microsoft-com:vml" Requires="v">
                <p:oleObj spid="_x0000_s347148" name="Equation" r:id="rId3" imgW="2743200" imgH="444500" progId="Equation.DSMT4">
                  <p:embed/>
                </p:oleObj>
              </mc:Choice>
              <mc:Fallback>
                <p:oleObj name="Equation" r:id="rId3" imgW="2743200" imgH="444500" progId="Equation.DSMT4">
                  <p:embed/>
                  <p:pic>
                    <p:nvPicPr>
                      <p:cNvPr id="0" name=""/>
                      <p:cNvPicPr>
                        <a:picLocks noChangeAspect="1" noChangeArrowheads="1"/>
                      </p:cNvPicPr>
                      <p:nvPr/>
                    </p:nvPicPr>
                    <p:blipFill>
                      <a:blip r:embed="rId4"/>
                      <a:srcRect/>
                      <a:stretch>
                        <a:fillRect/>
                      </a:stretch>
                    </p:blipFill>
                    <p:spPr bwMode="auto">
                      <a:xfrm>
                        <a:off x="1979083" y="1289579"/>
                        <a:ext cx="7237413" cy="1174750"/>
                      </a:xfrm>
                      <a:prstGeom prst="rect">
                        <a:avLst/>
                      </a:prstGeom>
                      <a:noFill/>
                      <a:extLst/>
                    </p:spPr>
                  </p:pic>
                </p:oleObj>
              </mc:Fallback>
            </mc:AlternateContent>
          </a:graphicData>
        </a:graphic>
      </p:graphicFrame>
    </p:spTree>
    <p:extLst>
      <p:ext uri="{BB962C8B-B14F-4D97-AF65-F5344CB8AC3E}">
        <p14:creationId xmlns:p14="http://schemas.microsoft.com/office/powerpoint/2010/main" val="17168145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a:t>
            </a:r>
          </a:p>
        </p:txBody>
      </p:sp>
    </p:spTree>
    <p:extLst>
      <p:ext uri="{BB962C8B-B14F-4D97-AF65-F5344CB8AC3E}">
        <p14:creationId xmlns:p14="http://schemas.microsoft.com/office/powerpoint/2010/main" val="3715577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0043776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Cross-Validation</a:t>
            </a:r>
          </a:p>
        </p:txBody>
      </p:sp>
    </p:spTree>
    <p:extLst>
      <p:ext uri="{BB962C8B-B14F-4D97-AF65-F5344CB8AC3E}">
        <p14:creationId xmlns:p14="http://schemas.microsoft.com/office/powerpoint/2010/main" val="25724940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sp>
        <p:nvSpPr>
          <p:cNvPr id="3" name="Content Placeholder 2"/>
          <p:cNvSpPr>
            <a:spLocks noGrp="1"/>
          </p:cNvSpPr>
          <p:nvPr>
            <p:ph sz="quarter" idx="10"/>
          </p:nvPr>
        </p:nvSpPr>
        <p:spPr>
          <a:xfrm>
            <a:off x="379413" y="2353732"/>
            <a:ext cx="11525250" cy="4324881"/>
          </a:xfrm>
        </p:spPr>
        <p:txBody>
          <a:bodyPr/>
          <a:lstStyle/>
          <a:p>
            <a:r>
              <a:rPr lang="en-US" dirty="0"/>
              <a:t>I tried ridge regression and I tried least square regression, how do I know which one performed better?</a:t>
            </a:r>
          </a:p>
        </p:txBody>
      </p:sp>
    </p:spTree>
    <p:extLst>
      <p:ext uri="{BB962C8B-B14F-4D97-AF65-F5344CB8AC3E}">
        <p14:creationId xmlns:p14="http://schemas.microsoft.com/office/powerpoint/2010/main" val="34587335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Cross Validation (CV) is the most popular way to evaluate                  a machine learning algorithm on a dataset. </a:t>
            </a:r>
          </a:p>
          <a:p>
            <a:r>
              <a:rPr lang="en-US" sz="2800" dirty="0"/>
              <a:t>You will need a dataset, an algorithm, and an evaluation measure for the quality of the result. The evaluation measure might be the squared error between the predictions and the truth.</a:t>
            </a:r>
          </a:p>
          <a:p>
            <a:r>
              <a:rPr lang="en-US" sz="2800" dirty="0">
                <a:solidFill>
                  <a:schemeClr val="bg1"/>
                </a:solidFill>
              </a:rPr>
              <a:t>Divide the data into approximately-equally sized 10 “folds”</a:t>
            </a:r>
          </a:p>
          <a:p>
            <a:r>
              <a:rPr lang="en-US" sz="2800" dirty="0">
                <a:solidFill>
                  <a:schemeClr val="bg1"/>
                </a:solidFill>
              </a:rPr>
              <a:t>Train the algorithm on 9 folds, compute the evaluation measure on the last fold.</a:t>
            </a:r>
          </a:p>
          <a:p>
            <a:r>
              <a:rPr lang="en-US" sz="2800" dirty="0">
                <a:solidFill>
                  <a:schemeClr val="bg1"/>
                </a:solidFill>
              </a:rPr>
              <a:t>Repeat this 10 times, using each fold in turn as the test fold.</a:t>
            </a:r>
          </a:p>
          <a:p>
            <a:r>
              <a:rPr lang="en-US" sz="2800" dirty="0">
                <a:solidFill>
                  <a:schemeClr val="bg1"/>
                </a:solidFill>
              </a:rPr>
              <a:t>Report the mean and standard deviation of the evaluation measure over the 10 folds. </a:t>
            </a:r>
          </a:p>
        </p:txBody>
      </p:sp>
    </p:spTree>
    <p:extLst>
      <p:ext uri="{BB962C8B-B14F-4D97-AF65-F5344CB8AC3E}">
        <p14:creationId xmlns:p14="http://schemas.microsoft.com/office/powerpoint/2010/main" val="13824586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Cross Validation (CV) is the most popular way to evaluate                  a machine learning algorithm on a dataset. </a:t>
            </a:r>
          </a:p>
          <a:p>
            <a:r>
              <a:rPr lang="en-US" sz="2800" dirty="0"/>
              <a:t>You will need a dataset, an algorithm, and an evaluation measure for the quality of the result. The evaluation measure might be the squared error between the predictions and the truth.</a:t>
            </a:r>
          </a:p>
          <a:p>
            <a:r>
              <a:rPr lang="en-US" sz="2800" dirty="0"/>
              <a:t>Divide the data into approximately-equally sized 10 “folds”</a:t>
            </a:r>
          </a:p>
          <a:p>
            <a:r>
              <a:rPr lang="en-US" sz="2800" dirty="0"/>
              <a:t>Train the algorithm on 9 folds, compute the evaluation measure on the last fold.</a:t>
            </a:r>
          </a:p>
          <a:p>
            <a:r>
              <a:rPr lang="en-US" sz="2800" dirty="0"/>
              <a:t>Repeat this 10 times, using each fold in turn as the test fold.</a:t>
            </a:r>
          </a:p>
          <a:p>
            <a:r>
              <a:rPr lang="en-US" sz="2800" dirty="0"/>
              <a:t>Report the mean and standard deviation of the evaluation measure over the 10 folds. </a:t>
            </a:r>
          </a:p>
        </p:txBody>
      </p:sp>
    </p:spTree>
    <p:extLst>
      <p:ext uri="{BB962C8B-B14F-4D97-AF65-F5344CB8AC3E}">
        <p14:creationId xmlns:p14="http://schemas.microsoft.com/office/powerpoint/2010/main" val="24940722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8" name="Left Brace 17"/>
          <p:cNvSpPr/>
          <p:nvPr/>
        </p:nvSpPr>
        <p:spPr>
          <a:xfrm>
            <a:off x="5130797" y="-1557872"/>
            <a:ext cx="508003" cy="8873064"/>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a:off x="10380130" y="2302928"/>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910666" y="3081863"/>
            <a:ext cx="821709" cy="461665"/>
          </a:xfrm>
          <a:prstGeom prst="rect">
            <a:avLst/>
          </a:prstGeom>
          <a:noFill/>
        </p:spPr>
        <p:txBody>
          <a:bodyPr wrap="none" rtlCol="0">
            <a:spAutoFit/>
          </a:bodyPr>
          <a:lstStyle/>
          <a:p>
            <a:r>
              <a:rPr lang="en-US" sz="2400"/>
              <a:t>Train</a:t>
            </a:r>
          </a:p>
        </p:txBody>
      </p:sp>
      <p:sp>
        <p:nvSpPr>
          <p:cNvPr id="21" name="TextBox 20"/>
          <p:cNvSpPr txBox="1"/>
          <p:nvPr/>
        </p:nvSpPr>
        <p:spPr>
          <a:xfrm>
            <a:off x="10109199" y="3031063"/>
            <a:ext cx="711252" cy="461665"/>
          </a:xfrm>
          <a:prstGeom prst="rect">
            <a:avLst/>
          </a:prstGeom>
          <a:noFill/>
        </p:spPr>
        <p:txBody>
          <a:bodyPr wrap="none" rtlCol="0">
            <a:spAutoFit/>
          </a:bodyPr>
          <a:lstStyle/>
          <a:p>
            <a:r>
              <a:rPr lang="en-US" sz="2400"/>
              <a:t>Test</a:t>
            </a:r>
          </a:p>
        </p:txBody>
      </p:sp>
    </p:spTree>
    <p:extLst>
      <p:ext uri="{BB962C8B-B14F-4D97-AF65-F5344CB8AC3E}">
        <p14:creationId xmlns:p14="http://schemas.microsoft.com/office/powerpoint/2010/main" val="30978002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8" name="Left Brace 17"/>
          <p:cNvSpPr/>
          <p:nvPr/>
        </p:nvSpPr>
        <p:spPr>
          <a:xfrm>
            <a:off x="6146793" y="-1625605"/>
            <a:ext cx="508003" cy="8873064"/>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a:off x="1253055" y="2133599"/>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5808133" y="3064929"/>
            <a:ext cx="821709" cy="461665"/>
          </a:xfrm>
          <a:prstGeom prst="rect">
            <a:avLst/>
          </a:prstGeom>
          <a:noFill/>
        </p:spPr>
        <p:txBody>
          <a:bodyPr wrap="none" rtlCol="0">
            <a:spAutoFit/>
          </a:bodyPr>
          <a:lstStyle/>
          <a:p>
            <a:r>
              <a:rPr lang="en-US" sz="2400"/>
              <a:t>Train</a:t>
            </a:r>
          </a:p>
        </p:txBody>
      </p:sp>
      <p:sp>
        <p:nvSpPr>
          <p:cNvPr id="21" name="TextBox 20"/>
          <p:cNvSpPr txBox="1"/>
          <p:nvPr/>
        </p:nvSpPr>
        <p:spPr>
          <a:xfrm>
            <a:off x="982124" y="2861734"/>
            <a:ext cx="711252" cy="461665"/>
          </a:xfrm>
          <a:prstGeom prst="rect">
            <a:avLst/>
          </a:prstGeom>
          <a:noFill/>
        </p:spPr>
        <p:txBody>
          <a:bodyPr wrap="none" rtlCol="0">
            <a:spAutoFit/>
          </a:bodyPr>
          <a:lstStyle/>
          <a:p>
            <a:r>
              <a:rPr lang="en-US" sz="2400"/>
              <a:t>Test</a:t>
            </a:r>
          </a:p>
        </p:txBody>
      </p:sp>
    </p:spTree>
    <p:extLst>
      <p:ext uri="{BB962C8B-B14F-4D97-AF65-F5344CB8AC3E}">
        <p14:creationId xmlns:p14="http://schemas.microsoft.com/office/powerpoint/2010/main" val="114246965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636b0322-90fb-440c-9cbc-22749e7231e9"/>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7622</TotalTime>
  <Words>6650</Words>
  <Application>Microsoft Office PowerPoint</Application>
  <PresentationFormat>Widescreen</PresentationFormat>
  <Paragraphs>629</Paragraphs>
  <Slides>112</Slides>
  <Notes>96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112</vt:i4>
      </vt:variant>
    </vt:vector>
  </HeadingPairs>
  <TitlesOfParts>
    <vt:vector size="120" baseType="lpstr">
      <vt:lpstr>Arial</vt:lpstr>
      <vt:lpstr>Calibri</vt:lpstr>
      <vt:lpstr>Segoe</vt:lpstr>
      <vt:lpstr>Segoe UI</vt:lpstr>
      <vt:lpstr>Segoe UI Light</vt:lpstr>
      <vt:lpstr>Times</vt:lpstr>
      <vt:lpstr>1_Office Theme</vt:lpstr>
      <vt:lpstr>Equation</vt:lpstr>
      <vt:lpstr>PowerPoint Presentation</vt:lpstr>
      <vt:lpstr>Outline</vt:lpstr>
      <vt:lpstr>PowerPoint Presentation</vt:lpstr>
      <vt:lpstr>Feature Selection</vt:lpstr>
      <vt:lpstr>PowerPoint Presentation</vt:lpstr>
      <vt:lpstr>PowerPoint Presentation</vt:lpstr>
      <vt:lpstr>PowerPoint Presentation</vt:lpstr>
      <vt:lpstr>PowerPoint Presentation</vt:lpstr>
      <vt:lpstr>PowerPoint Presentation</vt:lpstr>
      <vt:lpstr>PowerPoint Presentation</vt:lpstr>
      <vt:lpstr>Greedy Backward Selection</vt:lpstr>
      <vt:lpstr>Greedy Backward Selection</vt:lpstr>
      <vt:lpstr>Greedy Backward Selection</vt:lpstr>
      <vt:lpstr>Greedy Backward Selection</vt:lpstr>
      <vt:lpstr>Greedy Backward Selection</vt:lpstr>
      <vt:lpstr>Greedy Forward Selection</vt:lpstr>
      <vt:lpstr>PowerPoint Presentation</vt:lpstr>
      <vt:lpstr>PowerPoint Presentation</vt:lpstr>
      <vt:lpstr>PowerPoint Presentation</vt:lpstr>
      <vt:lpstr>PowerPoint Presentation</vt:lpstr>
      <vt:lpstr>Adjusted R2</vt:lpstr>
      <vt:lpstr>Adjusted R2</vt:lpstr>
      <vt:lpstr>Adjusted R2</vt:lpstr>
      <vt:lpstr>Adjusted R2</vt:lpstr>
      <vt:lpstr>Adjusted R2</vt:lpstr>
      <vt:lpstr>Adjusted R2</vt:lpstr>
      <vt:lpstr>Adjusted R2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Collinear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Features</vt:lpstr>
      <vt:lpstr>Scaling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Features</vt:lpstr>
      <vt:lpstr>Scaling Features</vt:lpstr>
      <vt:lpstr>Scaling Features</vt:lpstr>
      <vt:lpstr>Scaling Features</vt:lpstr>
      <vt:lpstr>Scaling Features</vt:lpstr>
      <vt:lpstr>PowerPoint Presentation</vt:lpstr>
      <vt:lpstr>PowerPoint Presentation</vt:lpstr>
      <vt:lpstr>Sweeping Model Parameters</vt:lpstr>
      <vt:lpstr>PowerPoint Presentation</vt:lpstr>
      <vt:lpstr>PowerPoint Presentation</vt:lpstr>
      <vt:lpstr>PowerPoint Presentation</vt:lpstr>
      <vt:lpstr>Cross-Validation</vt:lpstr>
      <vt:lpstr>Cross-Validation</vt:lpstr>
      <vt:lpstr>Cross-Validation</vt:lpstr>
      <vt:lpstr>Cross-Validation</vt:lpstr>
      <vt:lpstr>Cross-Validation</vt:lpstr>
      <vt:lpstr>Cross-Validation</vt:lpstr>
      <vt:lpstr>Cross-Validation</vt:lpstr>
      <vt:lpstr>Cross-Validation</vt:lpstr>
      <vt:lpstr>PowerPoint Presentation</vt:lpstr>
      <vt:lpstr>Nested Cross-Validation</vt:lpstr>
      <vt:lpstr>Nested Cross-Validation</vt:lpstr>
      <vt:lpstr>Nested Cross-Validation</vt:lpstr>
      <vt:lpstr>Nested Cross-Validation</vt:lpstr>
      <vt:lpstr>Nested Cross-Validation</vt:lpstr>
      <vt:lpstr>Nested Cross-Validation</vt:lpstr>
      <vt:lpstr>Nested Cross-Validation</vt:lpstr>
      <vt:lpstr>Nice Happy Evaluation Procedure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284</cp:revision>
  <dcterms:created xsi:type="dcterms:W3CDTF">2015-06-26T17:24:48Z</dcterms:created>
  <dcterms:modified xsi:type="dcterms:W3CDTF">2016-08-11T19:49:07Z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