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bin" ContentType="application/vnd.openxmlformats-officedocument.oleObject"/>
  <Override PartName="/ppt/notesSlides/notesSlide17.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handoutMasterIdLst>
    <p:handoutMasterId r:id="rId52"/>
  </p:handoutMasterIdLst>
  <p:sldIdLst>
    <p:sldId id="537" r:id="rId5"/>
    <p:sldId id="722" r:id="rId6"/>
    <p:sldId id="723" r:id="rId7"/>
    <p:sldId id="721" r:id="rId8"/>
    <p:sldId id="697" r:id="rId9"/>
    <p:sldId id="698" r:id="rId10"/>
    <p:sldId id="699" r:id="rId11"/>
    <p:sldId id="700" r:id="rId12"/>
    <p:sldId id="724" r:id="rId13"/>
    <p:sldId id="720" r:id="rId14"/>
    <p:sldId id="409" r:id="rId15"/>
    <p:sldId id="691" r:id="rId16"/>
    <p:sldId id="696" r:id="rId17"/>
    <p:sldId id="693" r:id="rId18"/>
    <p:sldId id="702" r:id="rId19"/>
    <p:sldId id="701" r:id="rId20"/>
    <p:sldId id="725" r:id="rId21"/>
    <p:sldId id="703" r:id="rId22"/>
    <p:sldId id="690" r:id="rId23"/>
    <p:sldId id="688" r:id="rId24"/>
    <p:sldId id="689" r:id="rId25"/>
    <p:sldId id="726" r:id="rId26"/>
    <p:sldId id="704" r:id="rId27"/>
    <p:sldId id="705" r:id="rId28"/>
    <p:sldId id="728" r:id="rId29"/>
    <p:sldId id="707" r:id="rId30"/>
    <p:sldId id="706" r:id="rId31"/>
    <p:sldId id="715" r:id="rId32"/>
    <p:sldId id="692" r:id="rId33"/>
    <p:sldId id="709" r:id="rId34"/>
    <p:sldId id="711" r:id="rId35"/>
    <p:sldId id="712" r:id="rId36"/>
    <p:sldId id="713" r:id="rId37"/>
    <p:sldId id="710" r:id="rId38"/>
    <p:sldId id="714" r:id="rId39"/>
    <p:sldId id="727" r:id="rId40"/>
    <p:sldId id="708" r:id="rId41"/>
    <p:sldId id="729" r:id="rId42"/>
    <p:sldId id="716" r:id="rId43"/>
    <p:sldId id="717" r:id="rId44"/>
    <p:sldId id="718" r:id="rId45"/>
    <p:sldId id="719" r:id="rId46"/>
    <p:sldId id="730" r:id="rId47"/>
    <p:sldId id="269" r:id="rId48"/>
    <p:sldId id="694" r:id="rId49"/>
    <p:sldId id="69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04CA"/>
    <a:srgbClr val="D56CD9"/>
    <a:srgbClr val="C07F99"/>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7841" autoAdjust="0"/>
  </p:normalViewPr>
  <p:slideViewPr>
    <p:cSldViewPr snapToGrid="0">
      <p:cViewPr>
        <p:scale>
          <a:sx n="75" d="100"/>
          <a:sy n="75" d="100"/>
        </p:scale>
        <p:origin x="-920" y="-8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Light"/>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latin typeface="Segoe UI Light"/>
              </a:rPr>
              <a:pPr/>
              <a:t>7/19/16</a:t>
            </a:fld>
            <a:endParaRPr lang="en-US" dirty="0">
              <a:latin typeface="Segoe UI Light"/>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Light"/>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latin typeface="Segoe UI Light"/>
              </a:rPr>
              <a:pPr/>
              <a:t>‹#›</a:t>
            </a:fld>
            <a:endParaRPr lang="en-US" dirty="0">
              <a:latin typeface="Segoe UI Light"/>
            </a:endParaRPr>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Light"/>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Light"/>
              </a:defRPr>
            </a:lvl1pPr>
          </a:lstStyle>
          <a:p>
            <a:fld id="{DA005A0C-54D9-45AA-87D4-C551D08DFCE1}" type="datetimeFigureOut">
              <a:rPr lang="en-US" smtClean="0"/>
              <a:pPr/>
              <a:t>7/19/16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Light"/>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Light"/>
              </a:defRPr>
            </a:lvl1pPr>
          </a:lstStyle>
          <a:p>
            <a:fld id="{4CFD207A-07DF-40AD-A916-9872E089CE7A}" type="slidenum">
              <a:rPr lang="en-US" smtClean="0"/>
              <a:pPr/>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Light"/>
        <a:ea typeface="+mn-ea"/>
        <a:cs typeface="+mn-cs"/>
      </a:defRPr>
    </a:lvl1pPr>
    <a:lvl2pPr marL="457200" algn="l" defTabSz="914400" rtl="0" eaLnBrk="1" latinLnBrk="0" hangingPunct="1">
      <a:defRPr sz="1200" kern="1200">
        <a:solidFill>
          <a:schemeClr val="tx1"/>
        </a:solidFill>
        <a:latin typeface="Segoe UI Light"/>
        <a:ea typeface="+mn-ea"/>
        <a:cs typeface="+mn-cs"/>
      </a:defRPr>
    </a:lvl2pPr>
    <a:lvl3pPr marL="914400" algn="l" defTabSz="914400" rtl="0" eaLnBrk="1" latinLnBrk="0" hangingPunct="1">
      <a:defRPr sz="1200" kern="1200">
        <a:solidFill>
          <a:schemeClr val="tx1"/>
        </a:solidFill>
        <a:latin typeface="Segoe UI Light"/>
        <a:ea typeface="+mn-ea"/>
        <a:cs typeface="+mn-cs"/>
      </a:defRPr>
    </a:lvl3pPr>
    <a:lvl4pPr marL="1371600" algn="l" defTabSz="914400" rtl="0" eaLnBrk="1" latinLnBrk="0" hangingPunct="1">
      <a:defRPr sz="1200" kern="1200">
        <a:solidFill>
          <a:schemeClr val="tx1"/>
        </a:solidFill>
        <a:latin typeface="Segoe UI Light"/>
        <a:ea typeface="+mn-ea"/>
        <a:cs typeface="+mn-cs"/>
      </a:defRPr>
    </a:lvl4pPr>
    <a:lvl5pPr marL="1828800" algn="l" defTabSz="914400" rtl="0" eaLnBrk="1" latinLnBrk="0" hangingPunct="1">
      <a:defRPr sz="1200" kern="1200">
        <a:solidFill>
          <a:schemeClr val="tx1"/>
        </a:solidFill>
        <a:latin typeface="Segoe UI Ligh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525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2"/>
                </a:solidFill>
                <a:latin typeface="Segoe" pitchFamily="34" charset="0"/>
              </a:rPr>
              <a:t>Here</a:t>
            </a:r>
            <a:r>
              <a:rPr lang="en-GB" baseline="0" dirty="0" smtClean="0">
                <a:solidFill>
                  <a:schemeClr val="tx2"/>
                </a:solidFill>
                <a:latin typeface="Segoe" pitchFamily="34" charset="0"/>
              </a:rPr>
              <a:t> are the rules for</a:t>
            </a:r>
            <a:r>
              <a:rPr lang="en-GB" dirty="0" smtClean="0">
                <a:solidFill>
                  <a:schemeClr val="tx2"/>
                </a:solidFill>
                <a:latin typeface="Segoe" pitchFamily="34" charset="0"/>
              </a:rPr>
              <a:t> </a:t>
            </a:r>
            <a:r>
              <a:rPr lang="en-GB" dirty="0" smtClean="0">
                <a:solidFill>
                  <a:schemeClr val="tx2"/>
                </a:solidFill>
                <a:latin typeface="Segoe" pitchFamily="34" charset="0"/>
              </a:rPr>
              <a:t>step </a:t>
            </a:r>
            <a:r>
              <a:rPr lang="en-GB" dirty="0" smtClean="0">
                <a:solidFill>
                  <a:schemeClr val="tx2"/>
                </a:solidFill>
                <a:latin typeface="Segoe" pitchFamily="34" charset="0"/>
              </a:rPr>
              <a:t>1.</a:t>
            </a:r>
            <a:r>
              <a:rPr lang="en-GB" baseline="0" dirty="0" smtClean="0">
                <a:solidFill>
                  <a:schemeClr val="tx2"/>
                </a:solidFill>
                <a:latin typeface="Segoe" pitchFamily="34" charset="0"/>
              </a:rPr>
              <a:t> </a:t>
            </a:r>
            <a:r>
              <a:rPr lang="en-GB" baseline="0" dirty="0" smtClean="0">
                <a:solidFill>
                  <a:schemeClr val="tx2"/>
                </a:solidFill>
                <a:latin typeface="Segoe" pitchFamily="34" charset="0"/>
              </a:rPr>
              <a:t>So we’ll replace SSES with SS, so </a:t>
            </a:r>
            <a:r>
              <a:rPr lang="en-GB" baseline="0" dirty="0" smtClean="0">
                <a:solidFill>
                  <a:schemeClr val="tx2"/>
                </a:solidFill>
                <a:latin typeface="Segoe" pitchFamily="34" charset="0"/>
              </a:rPr>
              <a:t>*ad lib*</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2"/>
              </a:solidFill>
              <a:latin typeface="Segoe"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2"/>
                </a:solidFill>
                <a:latin typeface="Segoe" pitchFamily="34" charset="0"/>
              </a:rPr>
              <a:t>m&gt;0 -&gt; at least one VC clause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2"/>
              </a:solidFill>
              <a:latin typeface="Segoe"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2"/>
                </a:solidFill>
                <a:latin typeface="Segoe" pitchFamily="34" charset="0"/>
              </a:rPr>
              <a:t>Ok so I’ve been through step 1 in detail but this is just the </a:t>
            </a:r>
            <a:r>
              <a:rPr lang="en-GB" baseline="0" dirty="0" err="1" smtClean="0">
                <a:solidFill>
                  <a:schemeClr val="tx2"/>
                </a:solidFill>
                <a:latin typeface="Segoe" pitchFamily="34" charset="0"/>
              </a:rPr>
              <a:t>begninning</a:t>
            </a:r>
            <a:r>
              <a:rPr lang="en-GB" baseline="0" dirty="0" smtClean="0">
                <a:solidFill>
                  <a:schemeClr val="tx2"/>
                </a:solidFill>
                <a:latin typeface="Segoe" pitchFamily="34" charset="0"/>
              </a:rPr>
              <a:t>. Porter’s algorithm actually has lots of rules like this.</a:t>
            </a:r>
            <a:endParaRPr lang="en-GB" baseline="0" dirty="0" smtClean="0">
              <a:solidFill>
                <a:schemeClr val="tx2"/>
              </a:solidFill>
              <a:latin typeface="Segoe"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2"/>
                </a:solidFill>
                <a:latin typeface="Segoe" pitchFamily="34" charset="0"/>
              </a:rPr>
              <a:t>Here</a:t>
            </a:r>
            <a:r>
              <a:rPr lang="en-GB" baseline="0" dirty="0" smtClean="0">
                <a:solidFill>
                  <a:schemeClr val="tx2"/>
                </a:solidFill>
                <a:latin typeface="Segoe" pitchFamily="34" charset="0"/>
              </a:rPr>
              <a:t> is step 2 for instance, and </a:t>
            </a:r>
            <a:r>
              <a:rPr lang="en-GB" dirty="0" smtClean="0">
                <a:solidFill>
                  <a:schemeClr val="tx2"/>
                </a:solidFill>
                <a:latin typeface="Segoe" pitchFamily="34" charset="0"/>
              </a:rPr>
              <a:t>Steps </a:t>
            </a:r>
            <a:r>
              <a:rPr lang="en-GB" dirty="0" smtClean="0">
                <a:solidFill>
                  <a:schemeClr val="tx2"/>
                </a:solidFill>
                <a:latin typeface="Segoe" pitchFamily="34" charset="0"/>
              </a:rPr>
              <a:t>3</a:t>
            </a:r>
            <a:r>
              <a:rPr lang="en-GB" baseline="0" dirty="0" smtClean="0">
                <a:solidFill>
                  <a:schemeClr val="tx2"/>
                </a:solidFill>
                <a:latin typeface="Segoe" pitchFamily="34" charset="0"/>
              </a:rPr>
              <a:t>, 4, and 5 are similar sets of rules like this</a:t>
            </a:r>
            <a:r>
              <a:rPr lang="en-GB" baseline="0" dirty="0" smtClean="0">
                <a:solidFill>
                  <a:schemeClr val="tx2"/>
                </a:solidFill>
                <a:latin typeface="Segoe" pitchFamily="34" charset="0"/>
              </a:rPr>
              <a:t>. So you get the idea of Porter’s algorithm now.</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Porter’s algorithm is nice. It’s *click read*</a:t>
            </a:r>
          </a:p>
          <a:p>
            <a:r>
              <a:rPr lang="en-US" dirty="0" smtClean="0"/>
              <a:t>It does mess up on occasion.</a:t>
            </a:r>
            <a:r>
              <a:rPr lang="en-US" baseline="0" dirty="0" smtClean="0"/>
              <a:t> For instance, *click Read*</a:t>
            </a:r>
            <a:endParaRPr lang="en-US" dirty="0" smtClean="0"/>
          </a:p>
          <a:p>
            <a:r>
              <a:rPr lang="en-US" dirty="0" smtClean="0"/>
              <a:t>But it is very useful</a:t>
            </a:r>
            <a:r>
              <a:rPr lang="en-US" baseline="0" dirty="0" smtClean="0"/>
              <a:t> in general and doesn’t mess up all that often.</a:t>
            </a:r>
            <a:endParaRPr lang="en-US" dirty="0" smtClean="0"/>
          </a:p>
          <a:p>
            <a:r>
              <a:rPr lang="en-US" dirty="0" smtClean="0"/>
              <a:t>And it helps </a:t>
            </a:r>
            <a:r>
              <a:rPr lang="en-US" dirty="0" smtClean="0"/>
              <a:t>you know that pony on one page</a:t>
            </a:r>
            <a:r>
              <a:rPr lang="en-US" baseline="0" dirty="0" smtClean="0"/>
              <a:t> should be considered similar to ponies on another page. Or when you count the number of times pony appears on a page, you can also count </a:t>
            </a:r>
            <a:r>
              <a:rPr lang="en-US" baseline="0" dirty="0" err="1" smtClean="0"/>
              <a:t>occurences</a:t>
            </a:r>
            <a:r>
              <a:rPr lang="en-US" baseline="0" dirty="0" smtClean="0"/>
              <a:t> of ponies together with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dirty="0"/>
          </a:p>
        </p:txBody>
      </p:sp>
    </p:spTree>
    <p:extLst>
      <p:ext uri="{BB962C8B-B14F-4D97-AF65-F5344CB8AC3E}">
        <p14:creationId xmlns:p14="http://schemas.microsoft.com/office/powerpoint/2010/main" val="301502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 might be wondering what are the most popular nontrivial words. Have you ever wondered that? How would you get that? You might take the collection of words in a large corpus of text, say a set of tweets for instance, then remove all the stop words like “the” “and” “if” and “but” and so on, and then stem everything so that you get things like love and loves counted together. And then you might do a </a:t>
            </a:r>
            <a:r>
              <a:rPr lang="en-US" baseline="0" dirty="0" err="1" smtClean="0"/>
              <a:t>pareto</a:t>
            </a:r>
            <a:r>
              <a:rPr lang="en-US" baseline="0" dirty="0" smtClean="0"/>
              <a:t> chart to find the most popular words. Can you guess what they are? I can show you the answer to this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dirty="0"/>
          </a:p>
        </p:txBody>
      </p:sp>
    </p:spTree>
    <p:extLst>
      <p:ext uri="{BB962C8B-B14F-4D97-AF65-F5344CB8AC3E}">
        <p14:creationId xmlns:p14="http://schemas.microsoft.com/office/powerpoint/2010/main" val="810786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you have the stemmed words, what can we do with them? Maybe we could</a:t>
            </a:r>
            <a:r>
              <a:rPr lang="en-US" baseline="0" dirty="0" smtClean="0"/>
              <a:t> figure out how important they are.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dirty="0"/>
          </a:p>
        </p:txBody>
      </p:sp>
    </p:spTree>
    <p:extLst>
      <p:ext uri="{BB962C8B-B14F-4D97-AF65-F5344CB8AC3E}">
        <p14:creationId xmlns:p14="http://schemas.microsoft.com/office/powerpoint/2010/main" val="3654493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*TF-IDF helps you answer</a:t>
            </a:r>
            <a:r>
              <a:rPr lang="en-GB" baseline="0" dirty="0" smtClean="0"/>
              <a:t> the question “How can you tell how important a word  is?” Of course </a:t>
            </a:r>
            <a:r>
              <a:rPr lang="en-GB" dirty="0" smtClean="0"/>
              <a:t>When</a:t>
            </a:r>
            <a:r>
              <a:rPr lang="en-GB" baseline="0" dirty="0" smtClean="0"/>
              <a:t> </a:t>
            </a:r>
            <a:r>
              <a:rPr lang="en-GB" baseline="0" dirty="0" smtClean="0"/>
              <a:t>I say word I really mean word stem since I stemmed </a:t>
            </a:r>
            <a:r>
              <a:rPr lang="en-GB" baseline="0" dirty="0" smtClean="0"/>
              <a:t>them.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a:t>
            </a:r>
            <a:r>
              <a:rPr lang="en-GB" dirty="0" smtClean="0"/>
              <a:t>TF</a:t>
            </a:r>
            <a:r>
              <a:rPr lang="en-GB" dirty="0" smtClean="0"/>
              <a:t>-IDF is a key factor used in search </a:t>
            </a:r>
            <a:r>
              <a:rPr lang="en-GB" dirty="0" smtClean="0"/>
              <a:t>engines.</a:t>
            </a:r>
            <a:r>
              <a:rPr lang="en-GB" baseline="0" dirty="0" smtClean="0"/>
              <a:t> </a:t>
            </a:r>
            <a:r>
              <a:rPr lang="en-GB" dirty="0" smtClean="0"/>
              <a:t>Let</a:t>
            </a:r>
            <a:r>
              <a:rPr lang="en-GB" baseline="0" dirty="0" smtClean="0"/>
              <a:t> </a:t>
            </a:r>
            <a:r>
              <a:rPr lang="en-GB" baseline="0" dirty="0" smtClean="0"/>
              <a:t>me tell you what this thing means</a:t>
            </a:r>
            <a:r>
              <a:rPr lang="en-GB"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*TF is term frequency, which is just the number of times you see a word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*IDF is inverse doc frequency which is related to the inverse of the fraction of documents the word appears in. And TF-IDF is term frequency* inverse document frequency.</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So let me explain a little more about the </a:t>
            </a:r>
            <a:r>
              <a:rPr lang="en-GB" baseline="0" dirty="0" err="1" smtClean="0"/>
              <a:t>intruition</a:t>
            </a:r>
            <a:r>
              <a:rPr lang="en-GB" baseline="0" dirty="0" smtClean="0"/>
              <a:t> behind what this does.</a:t>
            </a:r>
            <a:endParaRPr lang="en-GB" dirty="0" smtClean="0"/>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Let’s talk about term frequency. You’d think a word would be important if</a:t>
            </a:r>
            <a:r>
              <a:rPr lang="en-GB" baseline="0" dirty="0" smtClean="0"/>
              <a:t> it’s frequent. But the word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is very </a:t>
            </a:r>
            <a:r>
              <a:rPr lang="en-GB" baseline="0" dirty="0" err="1" smtClean="0"/>
              <a:t>freqent</a:t>
            </a:r>
            <a:r>
              <a:rPr lang="en-GB"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appears in all the documents, but it’s not very important. So term frequency is not the answer. I mean, definitely a word in a document that’s important should appear frequently, which makes sense. But we can’t use term frequency on it’s own to determine whether a word is important.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*That’s why we need </a:t>
            </a:r>
            <a:r>
              <a:rPr lang="en-GB" baseline="0" dirty="0" err="1" smtClean="0"/>
              <a:t>idf</a:t>
            </a:r>
            <a:r>
              <a:rPr lang="en-GB" baseline="0" dirty="0" smtClean="0"/>
              <a:t>. IDF says that we should also look at 1/the number of documents where the word appears. The word “the” appears in all the documents, so this number is going to be really small, and so “the” won’t get a high score on this one. To get a high IDF score, the word has to appear in only a few documents. And then we multiply by the number of documents and there’s a log around the outside just to balance out the scales a little bit.</a:t>
            </a:r>
            <a:endParaRPr lang="en-GB" dirty="0" smtClean="0"/>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t>click *read*</a:t>
            </a:r>
            <a:r>
              <a:rPr lang="en-GB" baseline="0" dirty="0" smtClean="0"/>
              <a:t> so what does TF IDF like? IT liked is when you’ve got a term that is really important for *this* documents, but not appearing much in other documents.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read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what will get you a low TF IDF score?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when the term appears in almost all the documents. Then it’s not important. Or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if the term doesn’t appear very often, it’s hard to justify that it’s particularly important.</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*TF</a:t>
            </a:r>
            <a:r>
              <a:rPr lang="en-GB" dirty="0" smtClean="0"/>
              <a:t>-IDF is a key factor used in search engines. It tells</a:t>
            </a:r>
            <a:r>
              <a:rPr lang="en-GB" baseline="0" dirty="0" smtClean="0"/>
              <a:t> you the sort of general importance of each word.</a:t>
            </a:r>
            <a:endParaRPr lang="en-GB" dirty="0" smtClean="0"/>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more subfields I cant</a:t>
            </a:r>
            <a:r>
              <a:rPr lang="en-US" baseline="0" dirty="0" smtClean="0"/>
              <a:t> name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dirty="0"/>
          </a:p>
        </p:txBody>
      </p:sp>
    </p:spTree>
    <p:extLst>
      <p:ext uri="{BB962C8B-B14F-4D97-AF65-F5344CB8AC3E}">
        <p14:creationId xmlns:p14="http://schemas.microsoft.com/office/powerpoint/2010/main" val="3200871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take this sentence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dirty="0"/>
          </a:p>
        </p:txBody>
      </p:sp>
    </p:spTree>
    <p:extLst>
      <p:ext uri="{BB962C8B-B14F-4D97-AF65-F5344CB8AC3E}">
        <p14:creationId xmlns:p14="http://schemas.microsoft.com/office/powerpoint/2010/main" val="269592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this word is full of text data.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dirty="0"/>
          </a:p>
        </p:txBody>
      </p:sp>
    </p:spTree>
    <p:extLst>
      <p:ext uri="{BB962C8B-B14F-4D97-AF65-F5344CB8AC3E}">
        <p14:creationId xmlns:p14="http://schemas.microsoft.com/office/powerpoint/2010/main" val="1756417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the named entity recognizer labels</a:t>
            </a:r>
            <a:r>
              <a:rPr lang="en-US" baseline="0" dirty="0" smtClean="0"/>
              <a:t> words that are names of people, organizations, or locations.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t>
            </a:r>
            <a:r>
              <a:rPr lang="en-US" dirty="0" smtClean="0"/>
              <a:t>you</a:t>
            </a:r>
            <a:r>
              <a:rPr lang="en-US" baseline="0" dirty="0" smtClean="0"/>
              <a:t> have this information, you can search effectively for answers to complicated </a:t>
            </a:r>
            <a:r>
              <a:rPr lang="en-US" baseline="0" dirty="0" smtClean="0"/>
              <a:t>questions like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dirty="0"/>
          </a:p>
        </p:txBody>
      </p:sp>
    </p:spTree>
    <p:extLst>
      <p:ext uri="{BB962C8B-B14F-4D97-AF65-F5344CB8AC3E}">
        <p14:creationId xmlns:p14="http://schemas.microsoft.com/office/powerpoint/2010/main" val="1192041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these named entity recognizers can be particularly useful.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dirty="0"/>
          </a:p>
        </p:txBody>
      </p:sp>
    </p:spTree>
    <p:extLst>
      <p:ext uri="{BB962C8B-B14F-4D97-AF65-F5344CB8AC3E}">
        <p14:creationId xmlns:p14="http://schemas.microsoft.com/office/powerpoint/2010/main" val="1192041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pos</a:t>
            </a:r>
            <a:r>
              <a:rPr lang="en-US" dirty="0" smtClean="0"/>
              <a:t> tagging</a:t>
            </a:r>
            <a:r>
              <a:rPr lang="en-US" baseline="0" dirty="0" smtClean="0"/>
              <a:t> is another subfield of NLP, where the goal is to assign each word in a sentence to a part of speech. For instance you’d like to know whether each word in a sentence is a noun, adjective, or whatever.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dirty="0"/>
          </a:p>
        </p:txBody>
      </p:sp>
    </p:spTree>
    <p:extLst>
      <p:ext uri="{BB962C8B-B14F-4D97-AF65-F5344CB8AC3E}">
        <p14:creationId xmlns:p14="http://schemas.microsoft.com/office/powerpoint/2010/main" val="2132248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like this.</a:t>
            </a:r>
            <a:r>
              <a:rPr lang="en-US" baseline="0" dirty="0" smtClean="0"/>
              <a:t> </a:t>
            </a:r>
          </a:p>
          <a:p>
            <a:r>
              <a:rPr lang="en-US" baseline="0" dirty="0" smtClean="0"/>
              <a:t>* read, looks simple, right? You just label all times you see in with a preposition and it’s easy, right? Well, no. It’s even difficult for this simple sentence to do it.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dirty="0"/>
          </a:p>
        </p:txBody>
      </p:sp>
    </p:spTree>
    <p:extLst>
      <p:ext uri="{BB962C8B-B14F-4D97-AF65-F5344CB8AC3E}">
        <p14:creationId xmlns:p14="http://schemas.microsoft.com/office/powerpoint/2010/main" val="3396916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word “boil” might</a:t>
            </a:r>
            <a:r>
              <a:rPr lang="en-US" baseline="0" dirty="0" smtClean="0"/>
              <a:t> be a verb, like boil water, or it might be a noun, like a boil on your knee or something.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dirty="0"/>
          </a:p>
        </p:txBody>
      </p:sp>
    </p:spTree>
    <p:extLst>
      <p:ext uri="{BB962C8B-B14F-4D97-AF65-F5344CB8AC3E}">
        <p14:creationId xmlns:p14="http://schemas.microsoft.com/office/powerpoint/2010/main" val="3438795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Water also has</a:t>
            </a:r>
            <a:r>
              <a:rPr lang="en-US" baseline="0" dirty="0" smtClean="0"/>
              <a:t> 2 meanings in English, It could be water in a glass which is a noun, or it could be watering a plant which is a verb.</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dirty="0"/>
          </a:p>
        </p:txBody>
      </p:sp>
    </p:spTree>
    <p:extLst>
      <p:ext uri="{BB962C8B-B14F-4D97-AF65-F5344CB8AC3E}">
        <p14:creationId xmlns:p14="http://schemas.microsoft.com/office/powerpoint/2010/main" val="3052659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why do you care if we get the nouns and verbs labeled? Let’s say you’re building a speech synthesizer that is supposed to sound natural. Now as it turns out, you *really* need to know whether you’ve got the noun version or the verb version of a word. Because </a:t>
            </a:r>
          </a:p>
          <a:p>
            <a:pPr marL="171450" indent="-171450">
              <a:buFontTx/>
              <a:buChar char="•"/>
            </a:pPr>
            <a:r>
              <a:rPr lang="en-US" baseline="0" dirty="0" smtClean="0"/>
              <a:t>read</a:t>
            </a:r>
          </a:p>
          <a:p>
            <a:pPr marL="0" indent="0">
              <a:buFontTx/>
              <a:buNone/>
            </a:pPr>
            <a:r>
              <a:rPr lang="en-US" dirty="0" smtClean="0"/>
              <a:t>so </a:t>
            </a:r>
            <a:r>
              <a:rPr lang="en-US" dirty="0" smtClean="0"/>
              <a:t>you kind of need to know whether</a:t>
            </a:r>
            <a:r>
              <a:rPr lang="en-US" baseline="0" dirty="0" smtClean="0"/>
              <a:t> it’s the noun version or the verb version that’s in the language there. Otherwise your speech program will sounds a bit weird. Let me try it with the right pronunciation sounding a </a:t>
            </a:r>
            <a:r>
              <a:rPr lang="en-US" baseline="0" dirty="0" err="1" smtClean="0"/>
              <a:t>litlte</a:t>
            </a:r>
            <a:r>
              <a:rPr lang="en-US" baseline="0" dirty="0" smtClean="0"/>
              <a:t> artificial, like I’m the speech module of the program. **Now the wrong </a:t>
            </a:r>
            <a:r>
              <a:rPr lang="en-US" baseline="0" dirty="0" err="1" smtClean="0"/>
              <a:t>prononciation</a:t>
            </a:r>
            <a:r>
              <a:rPr lang="en-US" baseline="0" dirty="0" smtClean="0"/>
              <a:t>. ** it just doesn’t sound right. If I knew that object was a verb the speech would sound much more natural.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dirty="0"/>
          </a:p>
        </p:txBody>
      </p:sp>
    </p:spTree>
    <p:extLst>
      <p:ext uri="{BB962C8B-B14F-4D97-AF65-F5344CB8AC3E}">
        <p14:creationId xmlns:p14="http://schemas.microsoft.com/office/powerpoint/2010/main" val="2639267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let me give you a little insight about</a:t>
            </a:r>
            <a:r>
              <a:rPr lang="en-US" baseline="0" dirty="0" smtClean="0"/>
              <a:t> how the speech gets tagged. One popular way to do it is to use a probabilistic machine learning model to do the tagging.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dirty="0"/>
          </a:p>
        </p:txBody>
      </p:sp>
    </p:spTree>
    <p:extLst>
      <p:ext uri="{BB962C8B-B14F-4D97-AF65-F5344CB8AC3E}">
        <p14:creationId xmlns:p14="http://schemas.microsoft.com/office/powerpoint/2010/main" val="584156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view the</a:t>
            </a:r>
            <a:r>
              <a:rPr lang="en-US" baseline="0" dirty="0" smtClean="0"/>
              <a:t> sentence as a string of words, like “Boil water in a big vat” Then your goal is to assign a sequence of tags, one for each word. You will choose those tags to maximize the probability that those tags belong to those words. F</a:t>
            </a:r>
            <a:r>
              <a:rPr lang="en-US" dirty="0" smtClean="0"/>
              <a:t>rom</a:t>
            </a:r>
            <a:r>
              <a:rPr lang="en-US" baseline="0" dirty="0" smtClean="0"/>
              <a:t> there it gets complicated. These models </a:t>
            </a:r>
            <a:r>
              <a:rPr lang="en-US" baseline="0" dirty="0" smtClean="0"/>
              <a:t>apply Bayes </a:t>
            </a:r>
            <a:r>
              <a:rPr lang="en-US" baseline="0" dirty="0" smtClean="0"/>
              <a:t>rule. Then they create </a:t>
            </a:r>
            <a:r>
              <a:rPr lang="en-US" baseline="0" dirty="0" smtClean="0"/>
              <a:t>models for sequences of tags and for the probabilities that a particular word arises from a tag, I will spare you the details since it’s an introductory lesson but </a:t>
            </a:r>
            <a:r>
              <a:rPr lang="en-US" baseline="0" dirty="0" smtClean="0"/>
              <a:t>it’s not too complicated. And this is the starting point, to create a </a:t>
            </a:r>
            <a:r>
              <a:rPr lang="en-US" baseline="0" dirty="0" err="1" smtClean="0"/>
              <a:t>probabilitstic</a:t>
            </a:r>
            <a:r>
              <a:rPr lang="en-US" baseline="0" dirty="0" smtClean="0"/>
              <a:t> model.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dirty="0"/>
          </a:p>
        </p:txBody>
      </p:sp>
    </p:spTree>
    <p:extLst>
      <p:ext uri="{BB962C8B-B14F-4D97-AF65-F5344CB8AC3E}">
        <p14:creationId xmlns:p14="http://schemas.microsoft.com/office/powerpoint/2010/main" val="3071678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parsing the goal is to produce what’s called a parse tree, which provides a structure to the sentence. </a:t>
            </a:r>
          </a:p>
          <a:p>
            <a:r>
              <a:rPr lang="en-US" baseline="0" dirty="0" smtClean="0"/>
              <a:t>*The parse tree includes the information about parts of speech</a:t>
            </a:r>
          </a:p>
          <a:p>
            <a:pPr marL="171450" indent="-171450">
              <a:buFontTx/>
              <a:buChar char="•"/>
            </a:pPr>
            <a:r>
              <a:rPr lang="en-US" baseline="0" dirty="0" smtClean="0"/>
              <a:t>it includes phrases (for instance here a noun phrase includes nouns, so for instance the word Steve here is a noun phrase. And it also includes verb phrases like “living in Seattle” here.</a:t>
            </a:r>
          </a:p>
          <a:p>
            <a:pPr marL="171450" indent="-171450">
              <a:buFontTx/>
              <a:buChar char="•"/>
            </a:pPr>
            <a:r>
              <a:rPr lang="en-US" baseline="0" dirty="0" smtClean="0"/>
              <a:t>Having the parse tree is super helpful for machine translation because when you go to translate it into the other language, you know how the parse tree for the sentence ought to look in the other language, so you can put the words in the right order in the new language.</a:t>
            </a:r>
          </a:p>
          <a:p>
            <a:pPr marL="171450" indent="-171450">
              <a:buFontTx/>
              <a:buChar char="•"/>
            </a:pPr>
            <a:r>
              <a:rPr lang="en-US" baseline="0" dirty="0" smtClean="0"/>
              <a:t>Also having the parse tree helps with sentiment analysis because you can understand where words are in context, you can tell whether the word excellent is in the same phrase as the product or whether its in an unrelated phrase.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dirty="0"/>
          </a:p>
        </p:txBody>
      </p:sp>
    </p:spTree>
    <p:extLst>
      <p:ext uri="{BB962C8B-B14F-4D97-AF65-F5344CB8AC3E}">
        <p14:creationId xmlns:p14="http://schemas.microsoft.com/office/powerpoint/2010/main" val="39233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of the important things you</a:t>
            </a:r>
            <a:r>
              <a:rPr lang="en-US" baseline="0" dirty="0" smtClean="0"/>
              <a:t> could do with text</a:t>
            </a:r>
            <a:endParaRPr lang="en-US" dirty="0" smtClean="0"/>
          </a:p>
          <a:p>
            <a:r>
              <a:rPr lang="en-US" dirty="0" smtClean="0"/>
              <a:t>*2 – these</a:t>
            </a:r>
            <a:r>
              <a:rPr lang="en-US" baseline="0" dirty="0" smtClean="0"/>
              <a:t> comments about our product are positive and these are negative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dirty="0"/>
          </a:p>
        </p:txBody>
      </p:sp>
    </p:spTree>
    <p:extLst>
      <p:ext uri="{BB962C8B-B14F-4D97-AF65-F5344CB8AC3E}">
        <p14:creationId xmlns:p14="http://schemas.microsoft.com/office/powerpoint/2010/main" val="17564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sentiment analysis we’re trying to figure</a:t>
            </a:r>
            <a:r>
              <a:rPr lang="en-US" baseline="0" dirty="0" smtClean="0"/>
              <a:t> out whether the writer has a positive perspective or a negative perspective. Companies that sell products online really want to do sentiment analysis, because they want to know things like why </a:t>
            </a:r>
            <a:r>
              <a:rPr lang="en-US" baseline="0" dirty="0" err="1" smtClean="0"/>
              <a:t>cusomers</a:t>
            </a:r>
            <a:r>
              <a:rPr lang="en-US" baseline="0" dirty="0" smtClean="0"/>
              <a:t> don’t like our product?</a:t>
            </a:r>
          </a:p>
          <a:p>
            <a:pPr marL="171450" indent="-171450">
              <a:buFontTx/>
              <a:buChar char="•"/>
            </a:pPr>
            <a:r>
              <a:rPr lang="en-US" baseline="0" dirty="0" smtClean="0"/>
              <a:t>well, if the tweets for the product use phrases like *Read* and if </a:t>
            </a:r>
          </a:p>
          <a:p>
            <a:pPr marL="171450" indent="-171450">
              <a:buFontTx/>
              <a:buChar char="•"/>
            </a:pPr>
            <a:r>
              <a:rPr lang="en-US" baseline="0" dirty="0" smtClean="0"/>
              <a:t>our customers tweets use words like *read* then that would explain it.</a:t>
            </a:r>
            <a:endParaRPr lang="en-US" dirty="0" smtClean="0"/>
          </a:p>
          <a:p>
            <a:r>
              <a:rPr lang="en-US" dirty="0" smtClean="0"/>
              <a:t>Ok </a:t>
            </a:r>
            <a:r>
              <a:rPr lang="en-US" dirty="0" smtClean="0"/>
              <a:t>so</a:t>
            </a:r>
            <a:r>
              <a:rPr lang="en-US" baseline="0" dirty="0" smtClean="0"/>
              <a:t> why is this hard</a:t>
            </a:r>
            <a:r>
              <a:rPr lang="en-US" baseline="0" dirty="0" smtClean="0"/>
              <a:t>? Seems obvious, right? We’ll it’s not.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dirty="0"/>
          </a:p>
        </p:txBody>
      </p:sp>
    </p:spTree>
    <p:extLst>
      <p:ext uri="{BB962C8B-B14F-4D97-AF65-F5344CB8AC3E}">
        <p14:creationId xmlns:p14="http://schemas.microsoft.com/office/powerpoint/2010/main" val="1590505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to use keywords to classify </a:t>
            </a:r>
            <a:r>
              <a:rPr lang="en-US" baseline="0" dirty="0" smtClean="0"/>
              <a:t>this one. This is a 5 star review.*Read*  It has the words crazy, “can’t believe” terrible” it also has “nice” which is confusing.  It’s not easy to classify this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dirty="0"/>
          </a:p>
        </p:txBody>
      </p:sp>
    </p:spTree>
    <p:extLst>
      <p:ext uri="{BB962C8B-B14F-4D97-AF65-F5344CB8AC3E}">
        <p14:creationId xmlns:p14="http://schemas.microsoft.com/office/powerpoint/2010/main" val="2613900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look at this </a:t>
            </a:r>
            <a:r>
              <a:rPr lang="en-US" dirty="0" err="1" smtClean="0"/>
              <a:t>reivew</a:t>
            </a:r>
            <a:r>
              <a:rPr lang="en-US" dirty="0" smtClean="0"/>
              <a:t>, which was a 1 star review. *Read* it</a:t>
            </a:r>
            <a:r>
              <a:rPr lang="en-US" baseline="0" dirty="0" smtClean="0"/>
              <a:t> uses a lot of positive words, and yet it doesn’t recommend the product. So just using a bag of words wont’ do it, you actually need to know more about the structure of the language in the review. That said, if you did just use the words in the reviews to do sentiment analysis, you can get a pretty accurate classifier, so it definitely would work to some extent.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41</a:t>
            </a:fld>
            <a:endParaRPr lang="en-US" dirty="0"/>
          </a:p>
        </p:txBody>
      </p:sp>
    </p:spTree>
    <p:extLst>
      <p:ext uri="{BB962C8B-B14F-4D97-AF65-F5344CB8AC3E}">
        <p14:creationId xmlns:p14="http://schemas.microsoft.com/office/powerpoint/2010/main" val="2613900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a:t>
            </a:r>
            <a:r>
              <a:rPr lang="en-US" baseline="0" dirty="0" smtClean="0"/>
              <a:t> analysis is often done by supervised learning (assuming we have a labeled corpus of text to learn from). If you want to classify documents into “positive and negative” you might construct a set of feature like</a:t>
            </a:r>
          </a:p>
          <a:p>
            <a:r>
              <a:rPr lang="en-US" baseline="0" dirty="0" smtClean="0"/>
              <a:t>*</a:t>
            </a:r>
          </a:p>
          <a:p>
            <a:pPr marL="171450" indent="-171450">
              <a:buFontTx/>
              <a:buChar char="•"/>
            </a:pPr>
            <a:r>
              <a:rPr lang="en-US" baseline="0" dirty="0" smtClean="0"/>
              <a:t>average sentiment of the words in the full review.  *Read* So here words like difficult and annoying would be offset by awesome and definitely recommend</a:t>
            </a:r>
          </a:p>
          <a:p>
            <a:pPr marL="171450" indent="-171450">
              <a:buFontTx/>
              <a:buChar char="•"/>
            </a:pPr>
            <a:r>
              <a:rPr lang="en-US" baseline="0" dirty="0" smtClean="0"/>
              <a:t>another feature might be the average sentiment of single words that directly reference the product” *Read* so here awesome is referring to the bubble blower directly. </a:t>
            </a:r>
          </a:p>
          <a:p>
            <a:pPr marL="0" indent="0">
              <a:buFontTx/>
              <a:buNone/>
            </a:pPr>
            <a:r>
              <a:rPr lang="en-US" baseline="0" dirty="0" smtClean="0"/>
              <a:t>*read* so here we would associate great with the bubble blower.</a:t>
            </a:r>
          </a:p>
          <a:p>
            <a:endParaRPr lang="en-US" dirty="0" smtClean="0"/>
          </a:p>
          <a:p>
            <a:r>
              <a:rPr lang="en-US" dirty="0" smtClean="0"/>
              <a:t>if</a:t>
            </a:r>
            <a:r>
              <a:rPr lang="en-US" baseline="0" dirty="0" smtClean="0"/>
              <a:t> </a:t>
            </a:r>
            <a:r>
              <a:rPr lang="en-US" baseline="0" dirty="0" smtClean="0"/>
              <a:t>you have a parse tree you could handle stuff like this.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dirty="0"/>
          </a:p>
        </p:txBody>
      </p:sp>
    </p:spTree>
    <p:extLst>
      <p:ext uri="{BB962C8B-B14F-4D97-AF65-F5344CB8AC3E}">
        <p14:creationId xmlns:p14="http://schemas.microsoft.com/office/powerpoint/2010/main" val="2613900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hope you enjoyed this overview of important topics in NLP.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dirty="0"/>
          </a:p>
        </p:txBody>
      </p:sp>
    </p:spTree>
    <p:extLst>
      <p:ext uri="{BB962C8B-B14F-4D97-AF65-F5344CB8AC3E}">
        <p14:creationId xmlns:p14="http://schemas.microsoft.com/office/powerpoint/2010/main" val="1022248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2"/>
                </a:solidFill>
                <a:latin typeface="Segoe" pitchFamily="34" charset="0"/>
              </a:rPr>
              <a:t>still</a:t>
            </a:r>
            <a:r>
              <a:rPr lang="en-GB" baseline="0" dirty="0" smtClean="0">
                <a:solidFill>
                  <a:schemeClr val="tx2"/>
                </a:solidFill>
                <a:latin typeface="Segoe" pitchFamily="34" charset="0"/>
              </a:rPr>
              <a:t> used</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2"/>
                </a:solidFill>
                <a:latin typeface="Segoe" pitchFamily="34" charset="0"/>
              </a:rPr>
              <a:t>still</a:t>
            </a:r>
            <a:r>
              <a:rPr lang="en-GB" baseline="0" dirty="0" smtClean="0">
                <a:solidFill>
                  <a:schemeClr val="tx2"/>
                </a:solidFill>
                <a:latin typeface="Segoe" pitchFamily="34" charset="0"/>
              </a:rPr>
              <a:t> used</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
            </a:r>
            <a:r>
              <a:rPr lang="en-US" baseline="0" dirty="0" smtClean="0"/>
              <a:t> the frequency of words on twitter. This is a </a:t>
            </a:r>
            <a:r>
              <a:rPr lang="en-US" baseline="0" dirty="0" err="1" smtClean="0"/>
              <a:t>pareto</a:t>
            </a:r>
            <a:r>
              <a:rPr lang="en-US" baseline="0" dirty="0" smtClean="0"/>
              <a:t> chart, which is a bar chart where the bins have been sorted. Let’s zoom in here and turn this plot sideways so you can see what the most popular words are. So “I” – makes sense that’s a popular word. To, the, a, my, and, makes sense. No matter what you’re talking about, whether you’re being positive or negative, you are going to use those words.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dirty="0"/>
          </a:p>
        </p:txBody>
      </p:sp>
    </p:spTree>
    <p:extLst>
      <p:ext uri="{BB962C8B-B14F-4D97-AF65-F5344CB8AC3E}">
        <p14:creationId xmlns:p14="http://schemas.microsoft.com/office/powerpoint/2010/main" val="25970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cumulative view</a:t>
            </a:r>
            <a:r>
              <a:rPr lang="en-US" baseline="0" dirty="0" smtClean="0"/>
              <a:t> of the same thing. So the word I accounts for something like 4% of the words, and then if you include to and “the”, that’s something like 9% of the total words right there. And if you include a bunch more of the most common words, you’ll very quickly see that almost 40% of the total words in the tweets are these same words over here that have very little content in them. So what happens when we remove the stop words. The stop words are words like </a:t>
            </a:r>
            <a:r>
              <a:rPr lang="en-US" sz="1200" i="1" kern="1200" dirty="0" smtClean="0">
                <a:solidFill>
                  <a:schemeClr val="tx1"/>
                </a:solidFill>
                <a:latin typeface="Segoe UI Light"/>
                <a:ea typeface="+mn-ea"/>
                <a:cs typeface="+mn-cs"/>
              </a:rPr>
              <a:t>the</a:t>
            </a:r>
            <a:r>
              <a:rPr lang="en-US" sz="1200" i="0" kern="1200" dirty="0" smtClean="0">
                <a:solidFill>
                  <a:schemeClr val="tx1"/>
                </a:solidFill>
                <a:latin typeface="Segoe UI Light"/>
                <a:ea typeface="+mn-ea"/>
                <a:cs typeface="+mn-cs"/>
              </a:rPr>
              <a:t>, </a:t>
            </a:r>
            <a:r>
              <a:rPr lang="en-US" sz="1200" i="1" kern="1200" dirty="0" smtClean="0">
                <a:solidFill>
                  <a:schemeClr val="tx1"/>
                </a:solidFill>
                <a:latin typeface="Segoe UI Light"/>
                <a:ea typeface="+mn-ea"/>
                <a:cs typeface="+mn-cs"/>
              </a:rPr>
              <a:t>is</a:t>
            </a:r>
            <a:r>
              <a:rPr lang="en-US" sz="1200" i="0" kern="1200" dirty="0" smtClean="0">
                <a:solidFill>
                  <a:schemeClr val="tx1"/>
                </a:solidFill>
                <a:latin typeface="Segoe UI Light"/>
                <a:ea typeface="+mn-ea"/>
                <a:cs typeface="+mn-cs"/>
              </a:rPr>
              <a:t>, </a:t>
            </a:r>
            <a:r>
              <a:rPr lang="en-US" sz="1200" i="1" kern="1200" dirty="0" smtClean="0">
                <a:solidFill>
                  <a:schemeClr val="tx1"/>
                </a:solidFill>
                <a:latin typeface="Segoe UI Light"/>
                <a:ea typeface="+mn-ea"/>
                <a:cs typeface="+mn-cs"/>
              </a:rPr>
              <a:t>at</a:t>
            </a:r>
            <a:r>
              <a:rPr lang="en-US" sz="1200" i="0" kern="1200" dirty="0" smtClean="0">
                <a:solidFill>
                  <a:schemeClr val="tx1"/>
                </a:solidFill>
                <a:latin typeface="Segoe UI Light"/>
                <a:ea typeface="+mn-ea"/>
                <a:cs typeface="+mn-cs"/>
              </a:rPr>
              <a:t>, </a:t>
            </a:r>
            <a:r>
              <a:rPr lang="en-US" sz="1200" i="1" kern="1200" dirty="0" smtClean="0">
                <a:solidFill>
                  <a:schemeClr val="tx1"/>
                </a:solidFill>
                <a:latin typeface="Segoe UI Light"/>
                <a:ea typeface="+mn-ea"/>
                <a:cs typeface="+mn-cs"/>
              </a:rPr>
              <a:t>which</a:t>
            </a:r>
            <a:r>
              <a:rPr lang="en-US" sz="1200" i="0" kern="1200" dirty="0" smtClean="0">
                <a:solidFill>
                  <a:schemeClr val="tx1"/>
                </a:solidFill>
                <a:latin typeface="Segoe UI Light"/>
                <a:ea typeface="+mn-ea"/>
                <a:cs typeface="+mn-cs"/>
              </a:rPr>
              <a:t>, that, and </a:t>
            </a:r>
            <a:r>
              <a:rPr lang="en-US" sz="1200" i="1" kern="1200" dirty="0" smtClean="0">
                <a:solidFill>
                  <a:schemeClr val="tx1"/>
                </a:solidFill>
                <a:latin typeface="Segoe UI Light"/>
                <a:ea typeface="+mn-ea"/>
                <a:cs typeface="+mn-cs"/>
              </a:rPr>
              <a:t>on, </a:t>
            </a:r>
            <a:r>
              <a:rPr lang="en-US" sz="1200" i="0" kern="1200" dirty="0" smtClean="0">
                <a:solidFill>
                  <a:schemeClr val="tx1"/>
                </a:solidFill>
                <a:latin typeface="Segoe UI Light"/>
                <a:ea typeface="+mn-ea"/>
                <a:cs typeface="+mn-cs"/>
              </a:rPr>
              <a:t>they are very common words that are</a:t>
            </a:r>
            <a:r>
              <a:rPr lang="en-US" sz="1200" i="0" kern="1200" baseline="0" dirty="0" smtClean="0">
                <a:solidFill>
                  <a:schemeClr val="tx1"/>
                </a:solidFill>
                <a:latin typeface="Segoe UI Light"/>
                <a:ea typeface="+mn-ea"/>
                <a:cs typeface="+mn-cs"/>
              </a:rPr>
              <a:t> not very useful for many natural  language processing applications.</a:t>
            </a:r>
            <a:endParaRPr lang="en-US" i="0"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dirty="0"/>
          </a:p>
        </p:txBody>
      </p:sp>
    </p:spTree>
    <p:extLst>
      <p:ext uri="{BB962C8B-B14F-4D97-AF65-F5344CB8AC3E}">
        <p14:creationId xmlns:p14="http://schemas.microsoft.com/office/powerpoint/2010/main" val="372338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what’s left looks like this. Good, going, love, hope, thanks. I</a:t>
            </a:r>
            <a:r>
              <a:rPr lang="en-US" baseline="0" dirty="0" smtClean="0"/>
              <a:t> have to say, it makes me thing positively about humanity when I see such positive words being the most common words! Anyway.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dirty="0"/>
          </a:p>
        </p:txBody>
      </p:sp>
    </p:spTree>
    <p:extLst>
      <p:ext uri="{BB962C8B-B14F-4D97-AF65-F5344CB8AC3E}">
        <p14:creationId xmlns:p14="http://schemas.microsoft.com/office/powerpoint/2010/main" val="277767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they are again</a:t>
            </a:r>
            <a:r>
              <a:rPr lang="en-US" baseline="0" dirty="0" smtClean="0"/>
              <a:t>. “Good” is about 1% of the words in itself. And then if you include a bunch more of the common words, it gets up to about 18% of the words that are tweeted here, just with these words. So that’s kind of a nice way to get a sense about the frequency of words in English.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dirty="0"/>
          </a:p>
        </p:txBody>
      </p:sp>
    </p:spTree>
    <p:extLst>
      <p:ext uri="{BB962C8B-B14F-4D97-AF65-F5344CB8AC3E}">
        <p14:creationId xmlns:p14="http://schemas.microsoft.com/office/powerpoint/2010/main" val="2526915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Stemming</a:t>
            </a:r>
            <a:r>
              <a:rPr lang="en-GB" baseline="0" dirty="0" smtClean="0">
                <a:solidFill>
                  <a:schemeClr val="tx2"/>
                </a:solidFill>
                <a:latin typeface="Segoe" pitchFamily="34" charset="0"/>
              </a:rPr>
              <a:t> words means </a:t>
            </a:r>
          </a:p>
          <a:p>
            <a:r>
              <a:rPr lang="en-GB" baseline="0" dirty="0" smtClean="0">
                <a:solidFill>
                  <a:schemeClr val="tx2"/>
                </a:solidFill>
                <a:latin typeface="Segoe" pitchFamily="34" charset="0"/>
              </a:rPr>
              <a:t>*reducing words to their stems, which is helpful in information </a:t>
            </a:r>
            <a:r>
              <a:rPr lang="en-GB" baseline="0" dirty="0" err="1" smtClean="0">
                <a:solidFill>
                  <a:schemeClr val="tx2"/>
                </a:solidFill>
                <a:latin typeface="Segoe" pitchFamily="34" charset="0"/>
              </a:rPr>
              <a:t>retreival</a:t>
            </a:r>
            <a:r>
              <a:rPr lang="en-GB" baseline="0" dirty="0" smtClean="0">
                <a:solidFill>
                  <a:schemeClr val="tx2"/>
                </a:solidFill>
                <a:latin typeface="Segoe" pitchFamily="34" charset="0"/>
              </a:rPr>
              <a:t> applications. When you’re searching for a word.</a:t>
            </a:r>
          </a:p>
          <a:p>
            <a:r>
              <a:rPr lang="en-GB" baseline="0" dirty="0" smtClean="0">
                <a:solidFill>
                  <a:schemeClr val="tx2"/>
                </a:solidFill>
                <a:latin typeface="Segoe" pitchFamily="34" charset="0"/>
              </a:rPr>
              <a:t>*here’s an example, where all of these words map to the same stem here. So when we’re searching for documents that contain “connect” we also get the ones that have connected, connective, and so on.</a:t>
            </a:r>
          </a:p>
          <a:p>
            <a:r>
              <a:rPr lang="en-GB" baseline="0" dirty="0" smtClean="0">
                <a:solidFill>
                  <a:schemeClr val="tx2"/>
                </a:solidFill>
                <a:latin typeface="Segoe" pitchFamily="34" charset="0"/>
              </a:rPr>
              <a:t>*Same thing with train</a:t>
            </a:r>
          </a:p>
          <a:p>
            <a:r>
              <a:rPr lang="en-GB" baseline="0" dirty="0" smtClean="0">
                <a:solidFill>
                  <a:schemeClr val="tx2"/>
                </a:solidFill>
                <a:latin typeface="Segoe" pitchFamily="34" charset="0"/>
              </a:rPr>
              <a:t>*So that if you stem the whole sentence you get something like this.</a:t>
            </a:r>
          </a:p>
          <a:p>
            <a:r>
              <a:rPr lang="en-GB" baseline="0" dirty="0" smtClean="0">
                <a:solidFill>
                  <a:schemeClr val="tx2"/>
                </a:solidFill>
                <a:latin typeface="Segoe" pitchFamily="34" charset="0"/>
              </a:rPr>
              <a:t>* obviously all of this is completely limited to English. It doesn’t generalize to other languages necessarily.</a:t>
            </a:r>
            <a:endParaRPr lang="en-GB" dirty="0" smtClean="0">
              <a:solidFill>
                <a:schemeClr val="tx2"/>
              </a:solidFill>
              <a:latin typeface="Segoe" pitchFamily="34" charset="0"/>
            </a:endParaRPr>
          </a:p>
          <a:p>
            <a:endParaRPr lang="en-GB" dirty="0" smtClean="0">
              <a:solidFill>
                <a:schemeClr val="tx2"/>
              </a:solidFill>
              <a:latin typeface="Segoe" pitchFamily="34" charset="0"/>
            </a:endParaRPr>
          </a:p>
          <a:p>
            <a:endParaRPr lang="en-GB" dirty="0" smtClean="0">
              <a:solidFill>
                <a:schemeClr val="tx2"/>
              </a:solidFill>
              <a:latin typeface="Segoe" pitchFamily="34" charset="0"/>
            </a:endParaRPr>
          </a:p>
          <a:p>
            <a:endParaRPr lang="en-GB" dirty="0" smtClean="0">
              <a:solidFill>
                <a:schemeClr val="tx2"/>
              </a:solidFill>
              <a:latin typeface="Segoe" pitchFamily="34" charset="0"/>
            </a:endParaRPr>
          </a:p>
          <a:p>
            <a:r>
              <a:rPr lang="en-GB" dirty="0" smtClean="0">
                <a:solidFill>
                  <a:schemeClr val="tx2"/>
                </a:solidFill>
                <a:latin typeface="Segoe" pitchFamily="34" charset="0"/>
              </a:rPr>
              <a:t>http://</a:t>
            </a:r>
            <a:r>
              <a:rPr lang="en-GB" dirty="0" err="1" smtClean="0">
                <a:solidFill>
                  <a:schemeClr val="tx2"/>
                </a:solidFill>
                <a:latin typeface="Segoe" pitchFamily="34" charset="0"/>
              </a:rPr>
              <a:t>xapian.org</a:t>
            </a:r>
            <a:r>
              <a:rPr lang="en-GB" dirty="0" smtClean="0">
                <a:solidFill>
                  <a:schemeClr val="tx2"/>
                </a:solidFill>
                <a:latin typeface="Segoe" pitchFamily="34" charset="0"/>
              </a:rPr>
              <a:t>/docs/</a:t>
            </a:r>
            <a:r>
              <a:rPr lang="en-GB" dirty="0" err="1" smtClean="0">
                <a:solidFill>
                  <a:schemeClr val="tx2"/>
                </a:solidFill>
                <a:latin typeface="Segoe" pitchFamily="34" charset="0"/>
              </a:rPr>
              <a:t>stemming.html</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2"/>
                </a:solidFill>
                <a:latin typeface="Segoe" pitchFamily="34" charset="0"/>
              </a:rPr>
              <a:t>I’m going to teach you about</a:t>
            </a:r>
            <a:r>
              <a:rPr lang="en-GB" baseline="0" dirty="0" smtClean="0">
                <a:solidFill>
                  <a:schemeClr val="tx2"/>
                </a:solidFill>
                <a:latin typeface="Segoe" pitchFamily="34" charset="0"/>
              </a:rPr>
              <a:t> an algorithm called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2"/>
                </a:solidFill>
                <a:latin typeface="Segoe" pitchFamily="34" charset="0"/>
              </a:rPr>
              <a:t>*“Porter’s stemming algorithm” and it comes from one central idea. So let me explain to you the idea before showing you the algorithm. The first thing is that you have to break each word up into groups of vowels,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2"/>
                </a:solidFill>
                <a:latin typeface="Segoe" pitchFamily="34" charset="0"/>
              </a:rPr>
              <a:t>*obviously </a:t>
            </a:r>
            <a:r>
              <a:rPr lang="en-GB" baseline="0" dirty="0" err="1" smtClean="0">
                <a:solidFill>
                  <a:schemeClr val="tx2"/>
                </a:solidFill>
                <a:latin typeface="Segoe" pitchFamily="34" charset="0"/>
              </a:rPr>
              <a:t>aeiou</a:t>
            </a:r>
            <a:r>
              <a:rPr lang="en-GB" baseline="0" dirty="0" smtClean="0">
                <a:solidFill>
                  <a:schemeClr val="tx2"/>
                </a:solidFill>
                <a:latin typeface="Segoe" pitchFamily="34" charset="0"/>
              </a:rPr>
              <a:t> and consonants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2"/>
                </a:solidFill>
                <a:latin typeface="Segoe" pitchFamily="34" charset="0"/>
              </a:rPr>
              <a:t>*which is everything</a:t>
            </a:r>
            <a:r>
              <a:rPr lang="en-GB" baseline="0" dirty="0" smtClean="0">
                <a:solidFill>
                  <a:schemeClr val="tx2"/>
                </a:solidFill>
                <a:latin typeface="Segoe" pitchFamily="34" charset="0"/>
              </a:rPr>
              <a:t> that isn’t a vowel. V is a group of vowels that are adjacent. and C is a group of adjacent consonants. So if you have 2 vowels together, that’s a V group, and if you have 2 consonants together, that’s a C group.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solidFill>
                  <a:schemeClr val="tx2"/>
                </a:solidFill>
                <a:latin typeface="Segoe" pitchFamily="34" charset="0"/>
              </a:rPr>
              <a:t>Now the idea behind Porter’s algorithm is to say that all words are of the following form</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solidFill>
                  <a:schemeClr val="tx2"/>
                </a:solidFill>
                <a:latin typeface="Segoe" pitchFamily="34" charset="0"/>
              </a:rPr>
              <a:t>like that. So this means an optional consonant, and then alternating groups of vowels and consonants, and then an optional vowel group at the end.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solidFill>
                  <a:schemeClr val="tx2"/>
                </a:solidFill>
                <a:latin typeface="Segoe" pitchFamily="34" charset="0"/>
              </a:rPr>
              <a:t>Another way to write that is like this. An optional consonant at the beginning of the word, then m copies of a vowel group followed by a consonant group and then at the end an optional vowel group.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solidFill>
                  <a:schemeClr val="tx2"/>
                </a:solidFill>
                <a:latin typeface="Segoe" pitchFamily="34" charset="0"/>
              </a:rPr>
              <a:t>Here are some examples. So these chunks of letters all have m=0 because there are no V groups followed by C groups. *ad lib</a:t>
            </a:r>
            <a:r>
              <a:rPr lang="en-GB" baseline="0" dirty="0" smtClean="0">
                <a:solidFill>
                  <a:schemeClr val="tx2"/>
                </a:solidFill>
                <a:latin typeface="Segoe" pitchFamily="34" charset="0"/>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solidFill>
                  <a:schemeClr val="tx2"/>
                </a:solidFill>
                <a:latin typeface="Segoe" pitchFamily="34" charset="0"/>
              </a:rPr>
              <a:t>now the way the algorithm works is that there are a bunch of rules that are written out manually. And we follow the rules. Each rule tells us to check whether the word obeys a condition and then the rule tells us how to shorten or lengthen the word.</a:t>
            </a:r>
            <a:endParaRPr lang="en-GB" baseline="0" dirty="0" smtClean="0">
              <a:solidFill>
                <a:schemeClr val="tx2"/>
              </a:solidFill>
              <a:latin typeface="Segoe" pitchFamily="34" charset="0"/>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latin typeface="Segoe UI Light"/>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latin typeface="Segoe UI Light"/>
            </a:endParaRPr>
          </a:p>
        </p:txBody>
      </p:sp>
      <p:sp>
        <p:nvSpPr>
          <p:cNvPr id="11" name="Rectangle 2"/>
          <p:cNvSpPr>
            <a:spLocks noChangeArrowheads="1"/>
          </p:cNvSpPr>
          <p:nvPr userDrawn="1"/>
        </p:nvSpPr>
        <p:spPr bwMode="auto">
          <a:xfrm>
            <a:off x="530087" y="5960743"/>
            <a:ext cx="11078818" cy="900246"/>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latin typeface="Segoe UI Light"/>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bin"/><Relationship Id="rId5"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2.bin"/><Relationship Id="rId5" Type="http://schemas.openxmlformats.org/officeDocument/2006/relationships/image" Target="../media/image9.emf"/><Relationship Id="rId6" Type="http://schemas.openxmlformats.org/officeDocument/2006/relationships/oleObject" Target="../embeddings/oleObject3.bin"/><Relationship Id="rId7"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dirty="0" smtClean="0"/>
              <a:t>Text Analytics</a:t>
            </a:r>
            <a:endParaRPr lang="en-US" dirty="0"/>
          </a:p>
        </p:txBody>
      </p:sp>
      <p:sp>
        <p:nvSpPr>
          <p:cNvPr id="4" name="Subtitle 3"/>
          <p:cNvSpPr>
            <a:spLocks noGrp="1"/>
          </p:cNvSpPr>
          <p:nvPr>
            <p:ph type="subTitle" idx="1"/>
          </p:nvPr>
        </p:nvSpPr>
        <p:spPr>
          <a:xfrm>
            <a:off x="208016" y="5397221"/>
            <a:ext cx="11983984" cy="1460779"/>
          </a:xfrm>
        </p:spPr>
        <p:txBody>
          <a:bodyPr/>
          <a:lstStyle/>
          <a:p>
            <a:r>
              <a:rPr lang="en-US" dirty="0"/>
              <a:t>Cynthia Rudin | </a:t>
            </a:r>
            <a:r>
              <a:rPr lang="en-US" dirty="0" smtClean="0"/>
              <a:t>Computer Science and Electrical and Computer Engineering, Duke</a:t>
            </a:r>
            <a:endParaRPr lang="en-US" dirty="0"/>
          </a:p>
          <a:p>
            <a:endParaRPr lang="en-US" dirty="0"/>
          </a:p>
        </p:txBody>
      </p:sp>
    </p:spTree>
    <p:extLst>
      <p:ext uri="{BB962C8B-B14F-4D97-AF65-F5344CB8AC3E}">
        <p14:creationId xmlns:p14="http://schemas.microsoft.com/office/powerpoint/2010/main" val="37397374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 Words</a:t>
            </a:r>
            <a:endParaRPr lang="en-US" dirty="0"/>
          </a:p>
        </p:txBody>
      </p:sp>
    </p:spTree>
    <p:extLst>
      <p:ext uri="{BB962C8B-B14F-4D97-AF65-F5344CB8AC3E}">
        <p14:creationId xmlns:p14="http://schemas.microsoft.com/office/powerpoint/2010/main" val="2522149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534071" y="1286934"/>
            <a:ext cx="11251529" cy="5181600"/>
          </a:xfrm>
        </p:spPr>
        <p:txBody>
          <a:bodyPr>
            <a:normAutofit fontScale="92500"/>
          </a:bodyPr>
          <a:lstStyle/>
          <a:p>
            <a:pPr marL="0" indent="0">
              <a:buNone/>
            </a:pPr>
            <a:r>
              <a:rPr lang="en-GB" dirty="0"/>
              <a:t>R</a:t>
            </a:r>
            <a:r>
              <a:rPr lang="en-GB" dirty="0" smtClean="0"/>
              <a:t>educes words to their stems. Helps with information retrieval.</a:t>
            </a:r>
          </a:p>
          <a:p>
            <a:endParaRPr lang="en-GB" dirty="0" smtClean="0"/>
          </a:p>
          <a:p>
            <a:pPr marL="0" indent="0" algn="ctr">
              <a:buNone/>
            </a:pPr>
            <a:r>
              <a:rPr lang="en-GB" dirty="0" smtClean="0"/>
              <a:t>connection, </a:t>
            </a:r>
            <a:r>
              <a:rPr lang="en-GB" dirty="0"/>
              <a:t>connected</a:t>
            </a:r>
            <a:r>
              <a:rPr lang="en-GB" dirty="0" smtClean="0"/>
              <a:t>, connective, connecting </a:t>
            </a:r>
            <a:r>
              <a:rPr lang="en-GB" dirty="0" smtClean="0">
                <a:latin typeface="Wingdings"/>
                <a:ea typeface="Wingdings"/>
                <a:cs typeface="Wingdings"/>
                <a:sym typeface="Wingdings"/>
              </a:rPr>
              <a:t></a:t>
            </a:r>
            <a:r>
              <a:rPr lang="en-GB" dirty="0">
                <a:sym typeface="Wingdings"/>
              </a:rPr>
              <a:t> </a:t>
            </a:r>
            <a:r>
              <a:rPr lang="en-GB" dirty="0" smtClean="0"/>
              <a:t>connect</a:t>
            </a:r>
            <a:endParaRPr lang="en-GB" dirty="0"/>
          </a:p>
          <a:p>
            <a:pPr marL="0" indent="0" algn="ctr">
              <a:buNone/>
            </a:pPr>
            <a:r>
              <a:rPr lang="en-GB" dirty="0"/>
              <a:t>t</a:t>
            </a:r>
            <a:r>
              <a:rPr lang="en-GB" dirty="0" smtClean="0"/>
              <a:t>rain, trains, train’s, trains’ </a:t>
            </a:r>
            <a:r>
              <a:rPr lang="en-GB" dirty="0" smtClean="0">
                <a:latin typeface="Wingdings"/>
                <a:ea typeface="Wingdings"/>
                <a:cs typeface="Wingdings"/>
                <a:sym typeface="Wingdings"/>
              </a:rPr>
              <a:t></a:t>
            </a:r>
            <a:r>
              <a:rPr lang="en-GB" dirty="0">
                <a:sym typeface="Wingdings"/>
              </a:rPr>
              <a:t> </a:t>
            </a:r>
            <a:r>
              <a:rPr lang="en-GB" dirty="0" smtClean="0"/>
              <a:t>train</a:t>
            </a:r>
          </a:p>
          <a:p>
            <a:pPr marL="0" indent="0">
              <a:buNone/>
            </a:pPr>
            <a:endParaRPr lang="en-GB" dirty="0" smtClean="0"/>
          </a:p>
          <a:p>
            <a:pPr marL="0" indent="0" algn="ctr">
              <a:buNone/>
            </a:pPr>
            <a:r>
              <a:rPr lang="en-GB" dirty="0" smtClean="0"/>
              <a:t>the child’s trains are connected </a:t>
            </a:r>
            <a:r>
              <a:rPr lang="en-GB" dirty="0">
                <a:latin typeface="Wingdings"/>
                <a:ea typeface="Wingdings"/>
                <a:cs typeface="Wingdings"/>
                <a:sym typeface="Wingdings"/>
              </a:rPr>
              <a:t></a:t>
            </a:r>
            <a:r>
              <a:rPr lang="en-GB" dirty="0">
                <a:sym typeface="Wingdings"/>
              </a:rPr>
              <a:t> </a:t>
            </a:r>
            <a:r>
              <a:rPr lang="en-GB" dirty="0" smtClean="0"/>
              <a:t>the child train be connect</a:t>
            </a:r>
          </a:p>
          <a:p>
            <a:pPr marL="0" indent="0">
              <a:buNone/>
            </a:pPr>
            <a:endParaRPr lang="en-GB" dirty="0" smtClean="0"/>
          </a:p>
          <a:p>
            <a:r>
              <a:rPr lang="en-GB" dirty="0" smtClean="0"/>
              <a:t>Note: this analysis is limited to English.</a:t>
            </a:r>
          </a:p>
          <a:p>
            <a:endParaRPr lang="en-GB" dirty="0" smtClean="0"/>
          </a:p>
          <a:p>
            <a:endParaRPr lang="en-GB" dirty="0" smtClean="0"/>
          </a:p>
          <a:p>
            <a:endParaRPr lang="en-GB" dirty="0" smtClean="0"/>
          </a:p>
        </p:txBody>
      </p:sp>
      <p:sp>
        <p:nvSpPr>
          <p:cNvPr id="2" name="Title 1"/>
          <p:cNvSpPr>
            <a:spLocks noGrp="1"/>
          </p:cNvSpPr>
          <p:nvPr>
            <p:ph type="title"/>
          </p:nvPr>
        </p:nvSpPr>
        <p:spPr/>
        <p:txBody>
          <a:bodyPr>
            <a:normAutofit/>
          </a:bodyPr>
          <a:lstStyle/>
          <a:p>
            <a:r>
              <a:rPr lang="en-US" sz="3600" dirty="0" smtClean="0"/>
              <a:t>Stemming Words</a:t>
            </a:r>
            <a:endParaRPr lang="en-US" sz="3600" dirty="0"/>
          </a:p>
        </p:txBody>
      </p:sp>
    </p:spTree>
    <p:extLst>
      <p:ext uri="{BB962C8B-B14F-4D97-AF65-F5344CB8AC3E}">
        <p14:creationId xmlns:p14="http://schemas.microsoft.com/office/powerpoint/2010/main" val="1917745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91067" y="1134534"/>
            <a:ext cx="11311466" cy="5469466"/>
          </a:xfrm>
        </p:spPr>
        <p:txBody>
          <a:bodyPr>
            <a:normAutofit fontScale="85000" lnSpcReduction="20000"/>
          </a:bodyPr>
          <a:lstStyle/>
          <a:p>
            <a:pPr marL="0" indent="0">
              <a:buNone/>
            </a:pPr>
            <a:r>
              <a:rPr lang="en-GB" dirty="0"/>
              <a:t>Porter’s algorithm (1980):</a:t>
            </a:r>
          </a:p>
          <a:p>
            <a:pPr marL="0" indent="0">
              <a:buNone/>
            </a:pPr>
            <a:endParaRPr lang="en-GB" dirty="0"/>
          </a:p>
          <a:p>
            <a:pPr marL="0" indent="0">
              <a:buNone/>
            </a:pPr>
            <a:r>
              <a:rPr lang="en-GB" dirty="0" smtClean="0"/>
              <a:t>V </a:t>
            </a:r>
            <a:r>
              <a:rPr lang="en-GB" dirty="0"/>
              <a:t>is </a:t>
            </a:r>
            <a:r>
              <a:rPr lang="en-GB" dirty="0" smtClean="0"/>
              <a:t>one or more vowels </a:t>
            </a:r>
            <a:r>
              <a:rPr lang="en-GB" dirty="0"/>
              <a:t>(A, E, I, O, U</a:t>
            </a:r>
            <a:r>
              <a:rPr lang="en-GB" dirty="0" smtClean="0"/>
              <a:t>),</a:t>
            </a:r>
          </a:p>
          <a:p>
            <a:pPr marL="0" indent="0">
              <a:buNone/>
            </a:pPr>
            <a:r>
              <a:rPr lang="en-GB" dirty="0" smtClean="0"/>
              <a:t>C </a:t>
            </a:r>
            <a:r>
              <a:rPr lang="en-GB" dirty="0"/>
              <a:t>is </a:t>
            </a:r>
            <a:r>
              <a:rPr lang="en-GB" dirty="0" smtClean="0"/>
              <a:t>one or more consonants.</a:t>
            </a:r>
          </a:p>
          <a:p>
            <a:pPr marL="0" indent="0">
              <a:buNone/>
            </a:pPr>
            <a:endParaRPr lang="en-GB" dirty="0"/>
          </a:p>
          <a:p>
            <a:pPr marL="0" indent="0">
              <a:buNone/>
            </a:pPr>
            <a:r>
              <a:rPr lang="en-GB" dirty="0" smtClean="0"/>
              <a:t>All words are of the following form:</a:t>
            </a:r>
          </a:p>
          <a:p>
            <a:pPr marL="0" indent="0">
              <a:buNone/>
            </a:pPr>
            <a:r>
              <a:rPr lang="en-GB" dirty="0" smtClean="0"/>
              <a:t>[C]VCVCVC</a:t>
            </a:r>
            <a:r>
              <a:rPr lang="is-IS" dirty="0" smtClean="0"/>
              <a:t>…[V]</a:t>
            </a:r>
          </a:p>
          <a:p>
            <a:pPr marL="0" indent="0">
              <a:buNone/>
            </a:pPr>
            <a:r>
              <a:rPr lang="is-IS" dirty="0" smtClean="0"/>
              <a:t>[C](VC){</a:t>
            </a:r>
            <a:r>
              <a:rPr lang="is-IS" dirty="0" smtClean="0">
                <a:solidFill>
                  <a:srgbClr val="800000"/>
                </a:solidFill>
              </a:rPr>
              <a:t>m</a:t>
            </a:r>
            <a:r>
              <a:rPr lang="is-IS" dirty="0" smtClean="0"/>
              <a:t>}[V]   </a:t>
            </a:r>
            <a:r>
              <a:rPr lang="is-IS" dirty="0" smtClean="0">
                <a:latin typeface="Wingdings"/>
                <a:ea typeface="Wingdings"/>
                <a:cs typeface="Wingdings"/>
                <a:sym typeface="Wingdings"/>
              </a:rPr>
              <a:t> </a:t>
            </a:r>
            <a:r>
              <a:rPr lang="is-IS" dirty="0" smtClean="0">
                <a:solidFill>
                  <a:srgbClr val="800000"/>
                </a:solidFill>
              </a:rPr>
              <a:t>m</a:t>
            </a:r>
            <a:r>
              <a:rPr lang="is-IS" dirty="0" smtClean="0"/>
              <a:t> copes of VC</a:t>
            </a:r>
          </a:p>
          <a:p>
            <a:pPr marL="0" indent="0">
              <a:buNone/>
            </a:pPr>
            <a:endParaRPr lang="is-IS" dirty="0" smtClean="0"/>
          </a:p>
          <a:p>
            <a:pPr marL="0" indent="0">
              <a:buNone/>
            </a:pPr>
            <a:r>
              <a:rPr lang="en-GB" dirty="0"/>
              <a:t>For each word, we check whether it obeys a condition, and shorten or lengthen it </a:t>
            </a:r>
            <a:r>
              <a:rPr lang="en-GB" dirty="0" smtClean="0"/>
              <a:t>accordingly.</a:t>
            </a:r>
          </a:p>
          <a:p>
            <a:pPr marL="0" indent="0">
              <a:buNone/>
            </a:pPr>
            <a:endParaRPr lang="en-GB" dirty="0" smtClean="0"/>
          </a:p>
          <a:p>
            <a:pPr marL="0" indent="0">
              <a:buNone/>
            </a:pPr>
            <a:endParaRPr lang="en-GB" dirty="0"/>
          </a:p>
          <a:p>
            <a:pPr marL="0" indent="0">
              <a:buNone/>
            </a:pPr>
            <a:endParaRPr lang="en-GB" dirty="0"/>
          </a:p>
        </p:txBody>
      </p:sp>
      <p:sp>
        <p:nvSpPr>
          <p:cNvPr id="2" name="Title 1"/>
          <p:cNvSpPr>
            <a:spLocks noGrp="1"/>
          </p:cNvSpPr>
          <p:nvPr>
            <p:ph type="title"/>
          </p:nvPr>
        </p:nvSpPr>
        <p:spPr/>
        <p:txBody>
          <a:bodyPr>
            <a:normAutofit/>
          </a:bodyPr>
          <a:lstStyle/>
          <a:p>
            <a:r>
              <a:rPr lang="en-US" sz="3600" dirty="0" smtClean="0"/>
              <a:t>Stemming Words</a:t>
            </a:r>
            <a:endParaRPr lang="en-US" sz="3600" dirty="0"/>
          </a:p>
        </p:txBody>
      </p:sp>
      <p:sp>
        <p:nvSpPr>
          <p:cNvPr id="3" name="TextBox 2"/>
          <p:cNvSpPr txBox="1"/>
          <p:nvPr/>
        </p:nvSpPr>
        <p:spPr>
          <a:xfrm>
            <a:off x="6502400" y="4148667"/>
            <a:ext cx="4103507" cy="1015663"/>
          </a:xfrm>
          <a:prstGeom prst="rect">
            <a:avLst/>
          </a:prstGeom>
          <a:noFill/>
        </p:spPr>
        <p:txBody>
          <a:bodyPr wrap="none" rtlCol="0">
            <a:spAutoFit/>
          </a:bodyPr>
          <a:lstStyle/>
          <a:p>
            <a:r>
              <a:rPr lang="de-DE" dirty="0"/>
              <a:t> </a:t>
            </a:r>
            <a:r>
              <a:rPr lang="de-DE" dirty="0" smtClean="0"/>
              <a:t>  </a:t>
            </a:r>
            <a:r>
              <a:rPr lang="de-DE" sz="2000" dirty="0" smtClean="0"/>
              <a:t> m</a:t>
            </a:r>
            <a:r>
              <a:rPr lang="de-DE" sz="2000" dirty="0"/>
              <a:t>=0    </a:t>
            </a:r>
            <a:r>
              <a:rPr lang="de-DE" sz="2000" dirty="0" smtClean="0"/>
              <a:t>KN,  </a:t>
            </a:r>
            <a:r>
              <a:rPr lang="de-DE" sz="2000" dirty="0"/>
              <a:t>EE,  </a:t>
            </a:r>
            <a:r>
              <a:rPr lang="de-DE" sz="2000" dirty="0" smtClean="0"/>
              <a:t>KNEE</a:t>
            </a:r>
            <a:r>
              <a:rPr lang="de-DE" sz="2000" dirty="0"/>
              <a:t>,  Y,  BY.</a:t>
            </a:r>
          </a:p>
          <a:p>
            <a:r>
              <a:rPr lang="de-DE" sz="2000" dirty="0"/>
              <a:t>    m=1    </a:t>
            </a:r>
            <a:r>
              <a:rPr lang="de-DE" sz="2000" dirty="0" smtClean="0"/>
              <a:t>BUBBLE,  OAKS</a:t>
            </a:r>
            <a:r>
              <a:rPr lang="de-DE" sz="2000" dirty="0"/>
              <a:t>,  </a:t>
            </a:r>
            <a:r>
              <a:rPr lang="de-DE" sz="2000" dirty="0" smtClean="0"/>
              <a:t>KNEES</a:t>
            </a:r>
            <a:r>
              <a:rPr lang="de-DE" sz="2000" dirty="0"/>
              <a:t>,  IVY.</a:t>
            </a:r>
          </a:p>
          <a:p>
            <a:r>
              <a:rPr lang="de-DE" sz="2000" dirty="0"/>
              <a:t>    m=2    </a:t>
            </a:r>
            <a:r>
              <a:rPr lang="de-DE" sz="2000" dirty="0" smtClean="0"/>
              <a:t>BUBBLES</a:t>
            </a:r>
            <a:r>
              <a:rPr lang="de-DE" sz="2000" dirty="0"/>
              <a:t>,  </a:t>
            </a:r>
            <a:r>
              <a:rPr lang="de-DE" sz="2000" dirty="0" smtClean="0"/>
              <a:t>PRIVATE.</a:t>
            </a:r>
            <a:endParaRPr lang="en-US" sz="2000" dirty="0"/>
          </a:p>
        </p:txBody>
      </p:sp>
    </p:spTree>
    <p:extLst>
      <p:ext uri="{BB962C8B-B14F-4D97-AF65-F5344CB8AC3E}">
        <p14:creationId xmlns:p14="http://schemas.microsoft.com/office/powerpoint/2010/main" val="4226965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7005" y="270933"/>
            <a:ext cx="11251529" cy="6434667"/>
          </a:xfrm>
        </p:spPr>
        <p:txBody>
          <a:bodyPr>
            <a:normAutofit fontScale="85000" lnSpcReduction="10000"/>
          </a:bodyPr>
          <a:lstStyle/>
          <a:p>
            <a:pPr marL="0" indent="0">
              <a:buNone/>
            </a:pPr>
            <a:r>
              <a:rPr lang="en-GB" dirty="0" smtClean="0"/>
              <a:t>Porter’s Algorithm, Step 1:</a:t>
            </a:r>
          </a:p>
          <a:p>
            <a:r>
              <a:rPr lang="en-GB" dirty="0" smtClean="0"/>
              <a:t>SSES </a:t>
            </a:r>
            <a:r>
              <a:rPr lang="en-GB" dirty="0">
                <a:latin typeface="Wingdings"/>
                <a:ea typeface="Wingdings"/>
                <a:cs typeface="Wingdings"/>
                <a:sym typeface="Wingdings"/>
              </a:rPr>
              <a:t></a:t>
            </a:r>
            <a:r>
              <a:rPr lang="en-GB" dirty="0" smtClean="0"/>
              <a:t> SS (e.g., caresses </a:t>
            </a:r>
            <a:r>
              <a:rPr lang="en-GB" dirty="0">
                <a:latin typeface="Wingdings"/>
                <a:ea typeface="Wingdings"/>
                <a:cs typeface="Wingdings"/>
                <a:sym typeface="Wingdings"/>
              </a:rPr>
              <a:t></a:t>
            </a:r>
            <a:r>
              <a:rPr lang="en-GB" dirty="0"/>
              <a:t> </a:t>
            </a:r>
            <a:r>
              <a:rPr lang="en-GB" dirty="0" smtClean="0"/>
              <a:t>caress)</a:t>
            </a:r>
          </a:p>
          <a:p>
            <a:r>
              <a:rPr lang="en-GB" dirty="0" smtClean="0"/>
              <a:t>IES </a:t>
            </a:r>
            <a:r>
              <a:rPr lang="en-GB" dirty="0">
                <a:latin typeface="Wingdings"/>
                <a:ea typeface="Wingdings"/>
                <a:cs typeface="Wingdings"/>
                <a:sym typeface="Wingdings"/>
              </a:rPr>
              <a:t></a:t>
            </a:r>
            <a:r>
              <a:rPr lang="en-GB" dirty="0" smtClean="0"/>
              <a:t> I (e.g., ties </a:t>
            </a:r>
            <a:r>
              <a:rPr lang="en-GB" dirty="0" smtClean="0">
                <a:latin typeface="Wingdings"/>
                <a:ea typeface="Wingdings"/>
                <a:cs typeface="Wingdings"/>
                <a:sym typeface="Wingdings"/>
              </a:rPr>
              <a:t></a:t>
            </a:r>
            <a:r>
              <a:rPr lang="en-GB" dirty="0" smtClean="0"/>
              <a:t> </a:t>
            </a:r>
            <a:r>
              <a:rPr lang="en-GB" dirty="0" err="1" smtClean="0"/>
              <a:t>ti</a:t>
            </a:r>
            <a:r>
              <a:rPr lang="en-GB" dirty="0" smtClean="0"/>
              <a:t>, ponies  </a:t>
            </a:r>
            <a:r>
              <a:rPr lang="en-GB" dirty="0">
                <a:latin typeface="Wingdings"/>
                <a:ea typeface="Wingdings"/>
                <a:cs typeface="Wingdings"/>
                <a:sym typeface="Wingdings"/>
              </a:rPr>
              <a:t></a:t>
            </a:r>
            <a:r>
              <a:rPr lang="en-GB" dirty="0"/>
              <a:t> </a:t>
            </a:r>
            <a:r>
              <a:rPr lang="en-GB" dirty="0" err="1" smtClean="0"/>
              <a:t>poni</a:t>
            </a:r>
            <a:r>
              <a:rPr lang="en-GB" dirty="0" smtClean="0"/>
              <a:t>)</a:t>
            </a:r>
          </a:p>
          <a:p>
            <a:r>
              <a:rPr lang="en-GB" dirty="0" smtClean="0"/>
              <a:t>S </a:t>
            </a:r>
            <a:r>
              <a:rPr lang="en-GB" dirty="0" smtClean="0">
                <a:latin typeface="Wingdings"/>
                <a:ea typeface="Wingdings"/>
                <a:cs typeface="Wingdings"/>
                <a:sym typeface="Wingdings"/>
              </a:rPr>
              <a:t></a:t>
            </a:r>
            <a:r>
              <a:rPr lang="en-GB" dirty="0" smtClean="0"/>
              <a:t> &lt;remove&gt; (</a:t>
            </a:r>
            <a:r>
              <a:rPr lang="en-GB" dirty="0" err="1" smtClean="0"/>
              <a:t>e.g</a:t>
            </a:r>
            <a:r>
              <a:rPr lang="en-GB" dirty="0" smtClean="0"/>
              <a:t>, potatoes </a:t>
            </a:r>
            <a:r>
              <a:rPr lang="en-GB" dirty="0" smtClean="0">
                <a:latin typeface="Wingdings"/>
                <a:ea typeface="Wingdings"/>
                <a:cs typeface="Wingdings"/>
                <a:sym typeface="Wingdings"/>
              </a:rPr>
              <a:t></a:t>
            </a:r>
            <a:r>
              <a:rPr lang="en-GB" dirty="0"/>
              <a:t> </a:t>
            </a:r>
            <a:r>
              <a:rPr lang="en-GB" dirty="0" smtClean="0"/>
              <a:t>potato)</a:t>
            </a:r>
          </a:p>
          <a:p>
            <a:r>
              <a:rPr lang="en-GB" dirty="0" smtClean="0"/>
              <a:t>IF </a:t>
            </a:r>
            <a:r>
              <a:rPr lang="en-GB" dirty="0" smtClean="0">
                <a:solidFill>
                  <a:srgbClr val="800000"/>
                </a:solidFill>
              </a:rPr>
              <a:t>m</a:t>
            </a:r>
            <a:r>
              <a:rPr lang="en-GB" dirty="0" smtClean="0"/>
              <a:t>&gt;0 Then EED </a:t>
            </a:r>
            <a:r>
              <a:rPr lang="en-GB" dirty="0" smtClean="0">
                <a:latin typeface="Wingdings"/>
                <a:ea typeface="Wingdings"/>
                <a:cs typeface="Wingdings"/>
                <a:sym typeface="Wingdings"/>
              </a:rPr>
              <a:t></a:t>
            </a:r>
            <a:r>
              <a:rPr lang="en-GB" dirty="0" smtClean="0"/>
              <a:t> EE </a:t>
            </a:r>
            <a:r>
              <a:rPr lang="en-GB" dirty="0"/>
              <a:t>(e</a:t>
            </a:r>
            <a:r>
              <a:rPr lang="en-GB" dirty="0" smtClean="0"/>
              <a:t>. feed </a:t>
            </a:r>
            <a:r>
              <a:rPr lang="en-GB" dirty="0">
                <a:latin typeface="Wingdings"/>
                <a:ea typeface="Wingdings"/>
                <a:cs typeface="Wingdings"/>
                <a:sym typeface="Wingdings"/>
              </a:rPr>
              <a:t></a:t>
            </a:r>
            <a:r>
              <a:rPr lang="en-GB" dirty="0"/>
              <a:t> </a:t>
            </a:r>
            <a:r>
              <a:rPr lang="en-GB" dirty="0" smtClean="0"/>
              <a:t>fee)</a:t>
            </a:r>
          </a:p>
          <a:p>
            <a:r>
              <a:rPr lang="en-GB" dirty="0" smtClean="0">
                <a:solidFill>
                  <a:srgbClr val="007233"/>
                </a:solidFill>
              </a:rPr>
              <a:t>If stem contains vowel and has ED </a:t>
            </a:r>
            <a:r>
              <a:rPr lang="en-GB" dirty="0">
                <a:solidFill>
                  <a:srgbClr val="007233"/>
                </a:solidFill>
                <a:latin typeface="Wingdings"/>
                <a:ea typeface="Wingdings"/>
                <a:cs typeface="Wingdings"/>
                <a:sym typeface="Wingdings"/>
              </a:rPr>
              <a:t></a:t>
            </a:r>
            <a:r>
              <a:rPr lang="en-GB" dirty="0">
                <a:solidFill>
                  <a:srgbClr val="007233"/>
                </a:solidFill>
              </a:rPr>
              <a:t> </a:t>
            </a:r>
            <a:r>
              <a:rPr lang="en-GB" dirty="0" smtClean="0">
                <a:solidFill>
                  <a:srgbClr val="007233"/>
                </a:solidFill>
              </a:rPr>
              <a:t>&lt;remove&gt; </a:t>
            </a:r>
            <a:r>
              <a:rPr lang="en-GB" dirty="0">
                <a:solidFill>
                  <a:srgbClr val="007233"/>
                </a:solidFill>
              </a:rPr>
              <a:t>(</a:t>
            </a:r>
            <a:r>
              <a:rPr lang="en-GB" dirty="0" err="1">
                <a:solidFill>
                  <a:srgbClr val="007233"/>
                </a:solidFill>
              </a:rPr>
              <a:t>e.g</a:t>
            </a:r>
            <a:r>
              <a:rPr lang="en-GB" dirty="0">
                <a:solidFill>
                  <a:srgbClr val="007233"/>
                </a:solidFill>
              </a:rPr>
              <a:t>, </a:t>
            </a:r>
            <a:r>
              <a:rPr lang="en-GB" dirty="0" smtClean="0">
                <a:solidFill>
                  <a:srgbClr val="007233"/>
                </a:solidFill>
              </a:rPr>
              <a:t>turned </a:t>
            </a:r>
            <a:r>
              <a:rPr lang="en-GB" dirty="0">
                <a:solidFill>
                  <a:srgbClr val="007233"/>
                </a:solidFill>
                <a:latin typeface="Wingdings"/>
                <a:ea typeface="Wingdings"/>
                <a:cs typeface="Wingdings"/>
                <a:sym typeface="Wingdings"/>
              </a:rPr>
              <a:t></a:t>
            </a:r>
            <a:r>
              <a:rPr lang="en-GB" dirty="0">
                <a:solidFill>
                  <a:srgbClr val="007233"/>
                </a:solidFill>
              </a:rPr>
              <a:t> </a:t>
            </a:r>
            <a:r>
              <a:rPr lang="en-GB" dirty="0" smtClean="0">
                <a:solidFill>
                  <a:srgbClr val="007233"/>
                </a:solidFill>
              </a:rPr>
              <a:t>turn)</a:t>
            </a:r>
            <a:endParaRPr lang="en-GB" dirty="0">
              <a:solidFill>
                <a:srgbClr val="007233"/>
              </a:solidFill>
            </a:endParaRPr>
          </a:p>
          <a:p>
            <a:r>
              <a:rPr lang="en-GB" dirty="0" smtClean="0">
                <a:solidFill>
                  <a:srgbClr val="007233"/>
                </a:solidFill>
              </a:rPr>
              <a:t>If stem contains vowel and has ING </a:t>
            </a:r>
            <a:r>
              <a:rPr lang="en-GB" dirty="0">
                <a:solidFill>
                  <a:srgbClr val="007233"/>
                </a:solidFill>
                <a:latin typeface="Wingdings"/>
                <a:ea typeface="Wingdings"/>
                <a:cs typeface="Wingdings"/>
                <a:sym typeface="Wingdings"/>
              </a:rPr>
              <a:t></a:t>
            </a:r>
            <a:r>
              <a:rPr lang="en-GB" dirty="0">
                <a:solidFill>
                  <a:srgbClr val="007233"/>
                </a:solidFill>
              </a:rPr>
              <a:t> </a:t>
            </a:r>
            <a:r>
              <a:rPr lang="en-GB" dirty="0" smtClean="0">
                <a:solidFill>
                  <a:srgbClr val="007233"/>
                </a:solidFill>
              </a:rPr>
              <a:t>&lt;remove&gt; </a:t>
            </a:r>
            <a:r>
              <a:rPr lang="en-GB" dirty="0">
                <a:solidFill>
                  <a:srgbClr val="007233"/>
                </a:solidFill>
              </a:rPr>
              <a:t>(</a:t>
            </a:r>
            <a:r>
              <a:rPr lang="en-GB" dirty="0" err="1">
                <a:solidFill>
                  <a:srgbClr val="007233"/>
                </a:solidFill>
              </a:rPr>
              <a:t>e.g</a:t>
            </a:r>
            <a:r>
              <a:rPr lang="en-GB" dirty="0">
                <a:solidFill>
                  <a:srgbClr val="007233"/>
                </a:solidFill>
              </a:rPr>
              <a:t>, </a:t>
            </a:r>
            <a:r>
              <a:rPr lang="en-GB" dirty="0" smtClean="0">
                <a:solidFill>
                  <a:srgbClr val="007233"/>
                </a:solidFill>
              </a:rPr>
              <a:t>turning </a:t>
            </a:r>
            <a:r>
              <a:rPr lang="en-GB" dirty="0">
                <a:solidFill>
                  <a:srgbClr val="007233"/>
                </a:solidFill>
                <a:latin typeface="Wingdings"/>
                <a:ea typeface="Wingdings"/>
                <a:cs typeface="Wingdings"/>
                <a:sym typeface="Wingdings"/>
              </a:rPr>
              <a:t></a:t>
            </a:r>
            <a:r>
              <a:rPr lang="en-GB" dirty="0">
                <a:solidFill>
                  <a:srgbClr val="007233"/>
                </a:solidFill>
              </a:rPr>
              <a:t> </a:t>
            </a:r>
            <a:r>
              <a:rPr lang="en-GB" dirty="0" smtClean="0">
                <a:solidFill>
                  <a:srgbClr val="007233"/>
                </a:solidFill>
              </a:rPr>
              <a:t>turn)</a:t>
            </a:r>
            <a:endParaRPr lang="en-GB" dirty="0">
              <a:solidFill>
                <a:srgbClr val="007233"/>
              </a:solidFill>
            </a:endParaRPr>
          </a:p>
          <a:p>
            <a:r>
              <a:rPr lang="en-GB" dirty="0" smtClean="0"/>
              <a:t>If either of the</a:t>
            </a:r>
            <a:r>
              <a:rPr lang="en-GB" dirty="0" smtClean="0">
                <a:solidFill>
                  <a:srgbClr val="FF0000"/>
                </a:solidFill>
              </a:rPr>
              <a:t> </a:t>
            </a:r>
            <a:r>
              <a:rPr lang="en-GB" dirty="0" smtClean="0">
                <a:solidFill>
                  <a:srgbClr val="007233"/>
                </a:solidFill>
              </a:rPr>
              <a:t>green</a:t>
            </a:r>
            <a:r>
              <a:rPr lang="en-GB" dirty="0" smtClean="0"/>
              <a:t> rules are successful, </a:t>
            </a:r>
          </a:p>
          <a:p>
            <a:pPr lvl="1"/>
            <a:r>
              <a:rPr lang="en-GB" dirty="0" smtClean="0"/>
              <a:t>AT </a:t>
            </a:r>
            <a:r>
              <a:rPr lang="en-GB" dirty="0">
                <a:latin typeface="Wingdings"/>
                <a:ea typeface="Wingdings"/>
                <a:cs typeface="Wingdings"/>
                <a:sym typeface="Wingdings"/>
              </a:rPr>
              <a:t></a:t>
            </a:r>
            <a:r>
              <a:rPr lang="en-GB" dirty="0"/>
              <a:t> </a:t>
            </a:r>
            <a:r>
              <a:rPr lang="en-GB" dirty="0" smtClean="0"/>
              <a:t>ATE (</a:t>
            </a:r>
            <a:r>
              <a:rPr lang="en-GB" dirty="0" err="1" smtClean="0"/>
              <a:t>conflat</a:t>
            </a:r>
            <a:r>
              <a:rPr lang="en-GB" dirty="0" smtClean="0"/>
              <a:t> </a:t>
            </a:r>
            <a:r>
              <a:rPr lang="en-GB" dirty="0">
                <a:latin typeface="Wingdings"/>
                <a:ea typeface="Wingdings"/>
                <a:cs typeface="Wingdings"/>
                <a:sym typeface="Wingdings"/>
              </a:rPr>
              <a:t></a:t>
            </a:r>
            <a:r>
              <a:rPr lang="en-GB" dirty="0"/>
              <a:t> </a:t>
            </a:r>
            <a:r>
              <a:rPr lang="en-GB" dirty="0" smtClean="0"/>
              <a:t>conflate)</a:t>
            </a:r>
          </a:p>
          <a:p>
            <a:pPr lvl="1"/>
            <a:r>
              <a:rPr lang="en-GB" dirty="0" smtClean="0"/>
              <a:t>BL </a:t>
            </a:r>
            <a:r>
              <a:rPr lang="en-GB" dirty="0">
                <a:latin typeface="Wingdings"/>
                <a:ea typeface="Wingdings"/>
                <a:cs typeface="Wingdings"/>
                <a:sym typeface="Wingdings"/>
              </a:rPr>
              <a:t></a:t>
            </a:r>
            <a:r>
              <a:rPr lang="en-GB" dirty="0"/>
              <a:t> </a:t>
            </a:r>
            <a:r>
              <a:rPr lang="en-GB" dirty="0" smtClean="0"/>
              <a:t>BLE (</a:t>
            </a:r>
            <a:r>
              <a:rPr lang="en-GB" dirty="0" err="1" smtClean="0"/>
              <a:t>troubl</a:t>
            </a:r>
            <a:r>
              <a:rPr lang="en-GB" dirty="0" smtClean="0"/>
              <a:t>(</a:t>
            </a:r>
            <a:r>
              <a:rPr lang="en-GB" dirty="0" err="1" smtClean="0"/>
              <a:t>ed</a:t>
            </a:r>
            <a:r>
              <a:rPr lang="en-GB" dirty="0" smtClean="0"/>
              <a:t>) </a:t>
            </a:r>
            <a:r>
              <a:rPr lang="en-GB" dirty="0">
                <a:latin typeface="Wingdings"/>
                <a:ea typeface="Wingdings"/>
                <a:cs typeface="Wingdings"/>
                <a:sym typeface="Wingdings"/>
              </a:rPr>
              <a:t></a:t>
            </a:r>
            <a:r>
              <a:rPr lang="en-GB" dirty="0"/>
              <a:t> </a:t>
            </a:r>
            <a:r>
              <a:rPr lang="en-GB" dirty="0" smtClean="0"/>
              <a:t>trouble)</a:t>
            </a:r>
          </a:p>
          <a:p>
            <a:pPr lvl="1"/>
            <a:r>
              <a:rPr lang="en-GB" dirty="0" smtClean="0"/>
              <a:t>IZ </a:t>
            </a:r>
            <a:r>
              <a:rPr lang="en-GB" dirty="0">
                <a:latin typeface="Wingdings"/>
                <a:ea typeface="Wingdings"/>
                <a:cs typeface="Wingdings"/>
                <a:sym typeface="Wingdings"/>
              </a:rPr>
              <a:t></a:t>
            </a:r>
            <a:r>
              <a:rPr lang="en-GB" dirty="0"/>
              <a:t> </a:t>
            </a:r>
            <a:r>
              <a:rPr lang="en-GB" dirty="0" smtClean="0"/>
              <a:t>IZE </a:t>
            </a:r>
            <a:r>
              <a:rPr lang="en-GB" dirty="0" smtClean="0"/>
              <a:t>(</a:t>
            </a:r>
            <a:r>
              <a:rPr lang="en-GB" dirty="0" err="1" smtClean="0"/>
              <a:t>siz</a:t>
            </a:r>
            <a:r>
              <a:rPr lang="en-GB" dirty="0" smtClean="0"/>
              <a:t> </a:t>
            </a:r>
            <a:r>
              <a:rPr lang="en-GB" dirty="0">
                <a:latin typeface="Wingdings"/>
                <a:ea typeface="Wingdings"/>
                <a:cs typeface="Wingdings"/>
                <a:sym typeface="Wingdings"/>
              </a:rPr>
              <a:t></a:t>
            </a:r>
            <a:r>
              <a:rPr lang="en-GB" dirty="0"/>
              <a:t> </a:t>
            </a:r>
            <a:r>
              <a:rPr lang="en-GB" dirty="0" smtClean="0"/>
              <a:t>size)</a:t>
            </a:r>
          </a:p>
          <a:p>
            <a:r>
              <a:rPr lang="en-GB" dirty="0">
                <a:solidFill>
                  <a:srgbClr val="FF0000"/>
                </a:solidFill>
              </a:rPr>
              <a:t>&lt;</a:t>
            </a:r>
            <a:r>
              <a:rPr lang="en-GB" dirty="0" smtClean="0">
                <a:solidFill>
                  <a:srgbClr val="FF0000"/>
                </a:solidFill>
              </a:rPr>
              <a:t>vowel&gt;</a:t>
            </a:r>
            <a:r>
              <a:rPr lang="en-GB" dirty="0">
                <a:solidFill>
                  <a:srgbClr val="FF0000"/>
                </a:solidFill>
              </a:rPr>
              <a:t>Y</a:t>
            </a:r>
            <a:r>
              <a:rPr lang="en-GB" dirty="0" smtClean="0">
                <a:solidFill>
                  <a:srgbClr val="FF0000"/>
                </a:solidFill>
              </a:rPr>
              <a:t> </a:t>
            </a:r>
            <a:r>
              <a:rPr lang="en-GB" dirty="0">
                <a:solidFill>
                  <a:srgbClr val="FF0000"/>
                </a:solidFill>
                <a:latin typeface="Wingdings"/>
                <a:ea typeface="Wingdings"/>
                <a:cs typeface="Wingdings"/>
                <a:sym typeface="Wingdings"/>
              </a:rPr>
              <a:t></a:t>
            </a:r>
            <a:r>
              <a:rPr lang="en-GB" dirty="0">
                <a:solidFill>
                  <a:srgbClr val="FF0000"/>
                </a:solidFill>
              </a:rPr>
              <a:t> I</a:t>
            </a:r>
            <a:r>
              <a:rPr lang="en-GB" dirty="0" smtClean="0">
                <a:solidFill>
                  <a:srgbClr val="FF0000"/>
                </a:solidFill>
              </a:rPr>
              <a:t> </a:t>
            </a:r>
            <a:r>
              <a:rPr lang="en-GB" dirty="0">
                <a:solidFill>
                  <a:srgbClr val="FF0000"/>
                </a:solidFill>
              </a:rPr>
              <a:t>(</a:t>
            </a:r>
            <a:r>
              <a:rPr lang="en-GB" dirty="0" err="1">
                <a:solidFill>
                  <a:srgbClr val="FF0000"/>
                </a:solidFill>
              </a:rPr>
              <a:t>e.g</a:t>
            </a:r>
            <a:r>
              <a:rPr lang="en-GB" dirty="0">
                <a:solidFill>
                  <a:srgbClr val="FF0000"/>
                </a:solidFill>
              </a:rPr>
              <a:t>, </a:t>
            </a:r>
            <a:r>
              <a:rPr lang="en-GB" dirty="0" smtClean="0">
                <a:solidFill>
                  <a:srgbClr val="FF0000"/>
                </a:solidFill>
              </a:rPr>
              <a:t>happy </a:t>
            </a:r>
            <a:r>
              <a:rPr lang="en-GB" dirty="0">
                <a:solidFill>
                  <a:srgbClr val="FF0000"/>
                </a:solidFill>
              </a:rPr>
              <a:t> </a:t>
            </a:r>
            <a:r>
              <a:rPr lang="en-GB" dirty="0" smtClean="0">
                <a:solidFill>
                  <a:srgbClr val="FF0000"/>
                </a:solidFill>
                <a:latin typeface="Wingdings"/>
                <a:ea typeface="Wingdings"/>
                <a:cs typeface="Wingdings"/>
                <a:sym typeface="Wingdings"/>
              </a:rPr>
              <a:t></a:t>
            </a:r>
            <a:r>
              <a:rPr lang="en-GB" dirty="0" smtClean="0">
                <a:solidFill>
                  <a:srgbClr val="FF0000"/>
                </a:solidFill>
              </a:rPr>
              <a:t>  </a:t>
            </a:r>
            <a:r>
              <a:rPr lang="en-GB" dirty="0" err="1" smtClean="0">
                <a:solidFill>
                  <a:srgbClr val="FF0000"/>
                </a:solidFill>
              </a:rPr>
              <a:t>happi</a:t>
            </a:r>
            <a:r>
              <a:rPr lang="en-GB" dirty="0" smtClean="0">
                <a:solidFill>
                  <a:srgbClr val="FF0000"/>
                </a:solidFill>
              </a:rPr>
              <a:t> , whereas sky </a:t>
            </a:r>
            <a:r>
              <a:rPr lang="en-GB" dirty="0">
                <a:solidFill>
                  <a:srgbClr val="FF0000"/>
                </a:solidFill>
              </a:rPr>
              <a:t> </a:t>
            </a:r>
            <a:r>
              <a:rPr lang="en-GB" dirty="0">
                <a:solidFill>
                  <a:srgbClr val="FF0000"/>
                </a:solidFill>
                <a:latin typeface="Wingdings"/>
                <a:ea typeface="Wingdings"/>
                <a:cs typeface="Wingdings"/>
                <a:sym typeface="Wingdings"/>
              </a:rPr>
              <a:t></a:t>
            </a:r>
            <a:r>
              <a:rPr lang="en-GB" dirty="0">
                <a:solidFill>
                  <a:srgbClr val="FF0000"/>
                </a:solidFill>
              </a:rPr>
              <a:t>  </a:t>
            </a:r>
            <a:r>
              <a:rPr lang="en-GB" dirty="0" smtClean="0">
                <a:solidFill>
                  <a:srgbClr val="FF0000"/>
                </a:solidFill>
              </a:rPr>
              <a:t>sky not ski)</a:t>
            </a:r>
            <a:endParaRPr lang="en-GB" dirty="0" smtClean="0"/>
          </a:p>
        </p:txBody>
      </p:sp>
    </p:spTree>
    <p:extLst>
      <p:ext uri="{BB962C8B-B14F-4D97-AF65-F5344CB8AC3E}">
        <p14:creationId xmlns:p14="http://schemas.microsoft.com/office/powerpoint/2010/main" val="1811009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12338" y="948267"/>
            <a:ext cx="11725662" cy="5689599"/>
          </a:xfrm>
        </p:spPr>
        <p:txBody>
          <a:bodyPr numCol="2">
            <a:normAutofit fontScale="55000" lnSpcReduction="20000"/>
          </a:bodyPr>
          <a:lstStyle/>
          <a:p>
            <a:pPr marL="0" indent="0">
              <a:buNone/>
            </a:pPr>
            <a:r>
              <a:rPr lang="de-DE" dirty="0" smtClean="0"/>
              <a:t>(</a:t>
            </a:r>
            <a:r>
              <a:rPr lang="de-DE" dirty="0"/>
              <a:t>m&gt;0) ATIONAL </a:t>
            </a:r>
            <a:r>
              <a:rPr lang="en-GB" dirty="0">
                <a:latin typeface="Wingdings"/>
                <a:ea typeface="Wingdings"/>
                <a:cs typeface="Wingdings"/>
                <a:sym typeface="Wingdings"/>
              </a:rPr>
              <a:t></a:t>
            </a:r>
            <a:r>
              <a:rPr lang="de-DE" dirty="0" smtClean="0"/>
              <a:t>  </a:t>
            </a:r>
            <a:r>
              <a:rPr lang="de-DE" dirty="0"/>
              <a:t>ATE      </a:t>
            </a:r>
            <a:r>
              <a:rPr lang="de-DE" dirty="0" smtClean="0"/>
              <a:t> </a:t>
            </a:r>
            <a:r>
              <a:rPr lang="de-DE" dirty="0"/>
              <a:t>relational     -&gt;  </a:t>
            </a:r>
            <a:r>
              <a:rPr lang="de-DE" dirty="0" err="1" smtClean="0"/>
              <a:t>relate</a:t>
            </a:r>
            <a:endParaRPr lang="de-DE" dirty="0"/>
          </a:p>
          <a:p>
            <a:pPr marL="0" indent="0">
              <a:buNone/>
            </a:pPr>
            <a:r>
              <a:rPr lang="ro-RO" dirty="0" smtClean="0"/>
              <a:t>(</a:t>
            </a:r>
            <a:r>
              <a:rPr lang="ro-RO" dirty="0"/>
              <a:t>m&gt;0) TIONAL  </a:t>
            </a:r>
            <a:r>
              <a:rPr lang="en-GB" dirty="0">
                <a:latin typeface="Wingdings"/>
                <a:ea typeface="Wingdings"/>
                <a:cs typeface="Wingdings"/>
                <a:sym typeface="Wingdings"/>
              </a:rPr>
              <a:t></a:t>
            </a:r>
            <a:r>
              <a:rPr lang="ro-RO" dirty="0" smtClean="0"/>
              <a:t>  </a:t>
            </a:r>
            <a:r>
              <a:rPr lang="ro-RO" dirty="0"/>
              <a:t>TION     </a:t>
            </a:r>
            <a:r>
              <a:rPr lang="ro-RO" dirty="0" smtClean="0"/>
              <a:t>conditional    </a:t>
            </a:r>
            <a:r>
              <a:rPr lang="ro-RO" dirty="0"/>
              <a:t>-&gt;  condition</a:t>
            </a:r>
          </a:p>
          <a:p>
            <a:pPr marL="0" indent="0">
              <a:buNone/>
            </a:pPr>
            <a:r>
              <a:rPr lang="de-DE" dirty="0" smtClean="0"/>
              <a:t>(</a:t>
            </a:r>
            <a:r>
              <a:rPr lang="de-DE" dirty="0"/>
              <a:t>m&gt;0) ENCI    </a:t>
            </a:r>
            <a:r>
              <a:rPr lang="en-GB" dirty="0">
                <a:latin typeface="Wingdings"/>
                <a:ea typeface="Wingdings"/>
                <a:cs typeface="Wingdings"/>
                <a:sym typeface="Wingdings"/>
              </a:rPr>
              <a:t></a:t>
            </a:r>
            <a:r>
              <a:rPr lang="de-DE" dirty="0" smtClean="0"/>
              <a:t>  </a:t>
            </a:r>
            <a:r>
              <a:rPr lang="de-DE" dirty="0"/>
              <a:t>ENCE       </a:t>
            </a:r>
            <a:r>
              <a:rPr lang="de-DE" dirty="0" err="1" smtClean="0"/>
              <a:t>valenci</a:t>
            </a:r>
            <a:r>
              <a:rPr lang="de-DE" dirty="0" smtClean="0"/>
              <a:t>        </a:t>
            </a:r>
            <a:r>
              <a:rPr lang="de-DE" dirty="0"/>
              <a:t>-&gt;  </a:t>
            </a:r>
            <a:r>
              <a:rPr lang="de-DE" dirty="0" err="1"/>
              <a:t>valence</a:t>
            </a:r>
            <a:endParaRPr lang="de-DE" dirty="0"/>
          </a:p>
          <a:p>
            <a:pPr marL="0" indent="0">
              <a:buNone/>
            </a:pPr>
            <a:r>
              <a:rPr lang="de-DE" dirty="0" smtClean="0"/>
              <a:t>(</a:t>
            </a:r>
            <a:r>
              <a:rPr lang="de-DE" dirty="0"/>
              <a:t>m&gt;0) ANCI    </a:t>
            </a:r>
            <a:r>
              <a:rPr lang="en-GB" dirty="0">
                <a:latin typeface="Wingdings"/>
                <a:ea typeface="Wingdings"/>
                <a:cs typeface="Wingdings"/>
                <a:sym typeface="Wingdings"/>
              </a:rPr>
              <a:t></a:t>
            </a:r>
            <a:r>
              <a:rPr lang="de-DE" dirty="0" smtClean="0"/>
              <a:t>  </a:t>
            </a:r>
            <a:r>
              <a:rPr lang="de-DE" dirty="0"/>
              <a:t>ANCE     </a:t>
            </a:r>
            <a:r>
              <a:rPr lang="de-DE" dirty="0" smtClean="0"/>
              <a:t> </a:t>
            </a:r>
            <a:r>
              <a:rPr lang="de-DE" dirty="0" err="1"/>
              <a:t>hesitanci</a:t>
            </a:r>
            <a:r>
              <a:rPr lang="de-DE" dirty="0"/>
              <a:t>      -&gt;  </a:t>
            </a:r>
            <a:r>
              <a:rPr lang="de-DE" dirty="0" err="1"/>
              <a:t>hesitance</a:t>
            </a:r>
            <a:endParaRPr lang="de-DE" dirty="0"/>
          </a:p>
          <a:p>
            <a:pPr marL="0" indent="0">
              <a:buNone/>
            </a:pPr>
            <a:r>
              <a:rPr lang="de-DE" dirty="0" smtClean="0"/>
              <a:t>(</a:t>
            </a:r>
            <a:r>
              <a:rPr lang="de-DE" dirty="0"/>
              <a:t>m&gt;0) IZER    </a:t>
            </a:r>
            <a:r>
              <a:rPr lang="en-GB" dirty="0">
                <a:latin typeface="Wingdings"/>
                <a:ea typeface="Wingdings"/>
                <a:cs typeface="Wingdings"/>
                <a:sym typeface="Wingdings"/>
              </a:rPr>
              <a:t></a:t>
            </a:r>
            <a:r>
              <a:rPr lang="de-DE" dirty="0" smtClean="0"/>
              <a:t>  </a:t>
            </a:r>
            <a:r>
              <a:rPr lang="de-DE" dirty="0"/>
              <a:t>IZE          </a:t>
            </a:r>
            <a:r>
              <a:rPr lang="de-DE" dirty="0" err="1" smtClean="0"/>
              <a:t>digitizer</a:t>
            </a:r>
            <a:r>
              <a:rPr lang="de-DE" dirty="0" smtClean="0"/>
              <a:t>      </a:t>
            </a:r>
            <a:r>
              <a:rPr lang="de-DE" dirty="0"/>
              <a:t>-&gt;  </a:t>
            </a:r>
            <a:r>
              <a:rPr lang="de-DE" dirty="0" err="1" smtClean="0"/>
              <a:t>digitize</a:t>
            </a:r>
            <a:endParaRPr lang="de-DE" dirty="0"/>
          </a:p>
          <a:p>
            <a:pPr marL="0" indent="0">
              <a:buNone/>
            </a:pPr>
            <a:r>
              <a:rPr lang="ro-RO" dirty="0" smtClean="0"/>
              <a:t>(</a:t>
            </a:r>
            <a:r>
              <a:rPr lang="ro-RO" dirty="0"/>
              <a:t>m&gt;0) ABLI    </a:t>
            </a:r>
            <a:r>
              <a:rPr lang="en-GB" dirty="0">
                <a:latin typeface="Wingdings"/>
                <a:ea typeface="Wingdings"/>
                <a:cs typeface="Wingdings"/>
                <a:sym typeface="Wingdings"/>
              </a:rPr>
              <a:t></a:t>
            </a:r>
            <a:r>
              <a:rPr lang="ro-RO" dirty="0" smtClean="0"/>
              <a:t>  </a:t>
            </a:r>
            <a:r>
              <a:rPr lang="ro-RO" dirty="0"/>
              <a:t>ABLE    </a:t>
            </a:r>
            <a:r>
              <a:rPr lang="ro-RO" dirty="0" smtClean="0"/>
              <a:t> conformabli    </a:t>
            </a:r>
            <a:r>
              <a:rPr lang="ro-RO" dirty="0"/>
              <a:t>-&gt;  conformable</a:t>
            </a:r>
          </a:p>
          <a:p>
            <a:pPr marL="0" indent="0">
              <a:buNone/>
            </a:pPr>
            <a:r>
              <a:rPr lang="de-DE" dirty="0" smtClean="0"/>
              <a:t>(</a:t>
            </a:r>
            <a:r>
              <a:rPr lang="de-DE" dirty="0"/>
              <a:t>m&gt;0) ALLI    </a:t>
            </a:r>
            <a:r>
              <a:rPr lang="en-GB" dirty="0">
                <a:latin typeface="Wingdings"/>
                <a:ea typeface="Wingdings"/>
                <a:cs typeface="Wingdings"/>
                <a:sym typeface="Wingdings"/>
              </a:rPr>
              <a:t></a:t>
            </a:r>
            <a:r>
              <a:rPr lang="de-DE" dirty="0" smtClean="0"/>
              <a:t>  </a:t>
            </a:r>
            <a:r>
              <a:rPr lang="de-DE" dirty="0"/>
              <a:t>AL            </a:t>
            </a:r>
            <a:r>
              <a:rPr lang="de-DE" dirty="0" err="1"/>
              <a:t>radicalli</a:t>
            </a:r>
            <a:r>
              <a:rPr lang="de-DE" dirty="0"/>
              <a:t>      -&gt;  </a:t>
            </a:r>
            <a:r>
              <a:rPr lang="de-DE" dirty="0" err="1"/>
              <a:t>radical</a:t>
            </a:r>
            <a:endParaRPr lang="de-DE" dirty="0"/>
          </a:p>
          <a:p>
            <a:pPr marL="0" indent="0">
              <a:buNone/>
            </a:pPr>
            <a:r>
              <a:rPr lang="de-DE" dirty="0" smtClean="0"/>
              <a:t>(</a:t>
            </a:r>
            <a:r>
              <a:rPr lang="de-DE" dirty="0"/>
              <a:t>m&gt;0) ENTLI   </a:t>
            </a:r>
            <a:r>
              <a:rPr lang="en-GB" dirty="0">
                <a:latin typeface="Wingdings"/>
                <a:ea typeface="Wingdings"/>
                <a:cs typeface="Wingdings"/>
                <a:sym typeface="Wingdings"/>
              </a:rPr>
              <a:t></a:t>
            </a:r>
            <a:r>
              <a:rPr lang="de-DE" dirty="0" smtClean="0"/>
              <a:t>  </a:t>
            </a:r>
            <a:r>
              <a:rPr lang="de-DE" dirty="0"/>
              <a:t>ENT           </a:t>
            </a:r>
            <a:r>
              <a:rPr lang="de-DE" dirty="0" err="1"/>
              <a:t>differentli</a:t>
            </a:r>
            <a:r>
              <a:rPr lang="de-DE" dirty="0"/>
              <a:t>    -&gt;  different</a:t>
            </a:r>
          </a:p>
          <a:p>
            <a:pPr marL="0" indent="0">
              <a:buNone/>
            </a:pPr>
            <a:r>
              <a:rPr lang="de-DE" dirty="0" smtClean="0"/>
              <a:t>(</a:t>
            </a:r>
            <a:r>
              <a:rPr lang="de-DE" dirty="0"/>
              <a:t>m&gt;0) ELI     </a:t>
            </a:r>
            <a:r>
              <a:rPr lang="en-GB" dirty="0">
                <a:latin typeface="Wingdings"/>
                <a:ea typeface="Wingdings"/>
                <a:cs typeface="Wingdings"/>
                <a:sym typeface="Wingdings"/>
              </a:rPr>
              <a:t></a:t>
            </a:r>
            <a:r>
              <a:rPr lang="de-DE" dirty="0" smtClean="0"/>
              <a:t>  </a:t>
            </a:r>
            <a:r>
              <a:rPr lang="de-DE" dirty="0"/>
              <a:t>E            </a:t>
            </a:r>
            <a:r>
              <a:rPr lang="de-DE" dirty="0" smtClean="0"/>
              <a:t>        </a:t>
            </a:r>
            <a:r>
              <a:rPr lang="de-DE" dirty="0" err="1"/>
              <a:t>vileli</a:t>
            </a:r>
            <a:r>
              <a:rPr lang="de-DE" dirty="0"/>
              <a:t>        - &gt;  </a:t>
            </a:r>
            <a:r>
              <a:rPr lang="de-DE" dirty="0" err="1"/>
              <a:t>vile</a:t>
            </a:r>
            <a:endParaRPr lang="de-DE" dirty="0"/>
          </a:p>
          <a:p>
            <a:pPr marL="0" indent="0">
              <a:buNone/>
            </a:pPr>
            <a:r>
              <a:rPr lang="de-DE" dirty="0" smtClean="0"/>
              <a:t>(</a:t>
            </a:r>
            <a:r>
              <a:rPr lang="de-DE" dirty="0"/>
              <a:t>m&gt;0) OUSLI   </a:t>
            </a:r>
            <a:r>
              <a:rPr lang="en-GB" dirty="0">
                <a:latin typeface="Wingdings"/>
                <a:ea typeface="Wingdings"/>
                <a:cs typeface="Wingdings"/>
                <a:sym typeface="Wingdings"/>
              </a:rPr>
              <a:t></a:t>
            </a:r>
            <a:r>
              <a:rPr lang="de-DE" dirty="0" smtClean="0"/>
              <a:t>  </a:t>
            </a:r>
            <a:r>
              <a:rPr lang="de-DE" dirty="0"/>
              <a:t>OUS   </a:t>
            </a:r>
            <a:r>
              <a:rPr lang="de-DE" dirty="0" smtClean="0"/>
              <a:t> </a:t>
            </a:r>
            <a:r>
              <a:rPr lang="de-DE" dirty="0" err="1"/>
              <a:t>analogousli</a:t>
            </a:r>
            <a:r>
              <a:rPr lang="de-DE" dirty="0"/>
              <a:t>    -&gt;  </a:t>
            </a:r>
            <a:r>
              <a:rPr lang="de-DE" dirty="0" err="1"/>
              <a:t>analogous</a:t>
            </a:r>
            <a:endParaRPr lang="de-DE" dirty="0"/>
          </a:p>
          <a:p>
            <a:pPr marL="0" indent="0">
              <a:buNone/>
            </a:pPr>
            <a:r>
              <a:rPr lang="de-DE" dirty="0" smtClean="0"/>
              <a:t>(</a:t>
            </a:r>
            <a:r>
              <a:rPr lang="de-DE" dirty="0"/>
              <a:t>m&gt;0) IZATION </a:t>
            </a:r>
            <a:r>
              <a:rPr lang="en-GB" dirty="0">
                <a:latin typeface="Wingdings"/>
                <a:ea typeface="Wingdings"/>
                <a:cs typeface="Wingdings"/>
                <a:sym typeface="Wingdings"/>
              </a:rPr>
              <a:t></a:t>
            </a:r>
            <a:r>
              <a:rPr lang="de-DE" dirty="0" smtClean="0"/>
              <a:t>  </a:t>
            </a:r>
            <a:r>
              <a:rPr lang="de-DE" dirty="0"/>
              <a:t>IZE   </a:t>
            </a:r>
            <a:r>
              <a:rPr lang="de-DE" dirty="0" smtClean="0"/>
              <a:t> </a:t>
            </a:r>
            <a:r>
              <a:rPr lang="de-DE" dirty="0" err="1"/>
              <a:t>vietnamization</a:t>
            </a:r>
            <a:r>
              <a:rPr lang="de-DE" dirty="0"/>
              <a:t> -&gt;  </a:t>
            </a:r>
            <a:r>
              <a:rPr lang="de-DE" dirty="0" err="1" smtClean="0"/>
              <a:t>vietnamize</a:t>
            </a:r>
            <a:endParaRPr lang="de-DE" dirty="0"/>
          </a:p>
          <a:p>
            <a:pPr marL="0" indent="0">
              <a:buNone/>
            </a:pPr>
            <a:r>
              <a:rPr lang="ro-RO" dirty="0" smtClean="0"/>
              <a:t>(</a:t>
            </a:r>
            <a:r>
              <a:rPr lang="ro-RO" dirty="0"/>
              <a:t>m&gt;0) ATION   </a:t>
            </a:r>
            <a:r>
              <a:rPr lang="en-GB" dirty="0">
                <a:latin typeface="Wingdings"/>
                <a:ea typeface="Wingdings"/>
                <a:cs typeface="Wingdings"/>
                <a:sym typeface="Wingdings"/>
              </a:rPr>
              <a:t></a:t>
            </a:r>
            <a:r>
              <a:rPr lang="ro-RO" dirty="0" smtClean="0"/>
              <a:t>  </a:t>
            </a:r>
            <a:r>
              <a:rPr lang="ro-RO" dirty="0"/>
              <a:t>ATE        </a:t>
            </a:r>
            <a:r>
              <a:rPr lang="ro-RO" dirty="0" smtClean="0"/>
              <a:t> </a:t>
            </a:r>
            <a:r>
              <a:rPr lang="ro-RO" dirty="0"/>
              <a:t>predication    -&gt;  </a:t>
            </a:r>
            <a:r>
              <a:rPr lang="ro-RO" dirty="0" smtClean="0"/>
              <a:t>predicate</a:t>
            </a:r>
          </a:p>
          <a:p>
            <a:pPr marL="0" indent="0">
              <a:buNone/>
            </a:pPr>
            <a:r>
              <a:rPr lang="de-DE" dirty="0" smtClean="0"/>
              <a:t>(</a:t>
            </a:r>
            <a:r>
              <a:rPr lang="de-DE" dirty="0"/>
              <a:t>m&gt;0) ATOR   </a:t>
            </a:r>
            <a:r>
              <a:rPr lang="en-GB" dirty="0">
                <a:latin typeface="Wingdings"/>
                <a:ea typeface="Wingdings"/>
                <a:cs typeface="Wingdings"/>
                <a:sym typeface="Wingdings"/>
              </a:rPr>
              <a:t></a:t>
            </a:r>
            <a:r>
              <a:rPr lang="de-DE" dirty="0" smtClean="0"/>
              <a:t>&gt;  </a:t>
            </a:r>
            <a:r>
              <a:rPr lang="de-DE" dirty="0"/>
              <a:t>ATE           </a:t>
            </a:r>
            <a:r>
              <a:rPr lang="de-DE" dirty="0" err="1"/>
              <a:t>operator</a:t>
            </a:r>
            <a:r>
              <a:rPr lang="de-DE" dirty="0"/>
              <a:t>       -&gt;  </a:t>
            </a:r>
            <a:r>
              <a:rPr lang="de-DE" dirty="0" err="1"/>
              <a:t>operate</a:t>
            </a:r>
            <a:endParaRPr lang="de-DE" dirty="0"/>
          </a:p>
          <a:p>
            <a:pPr marL="0" indent="0">
              <a:buNone/>
            </a:pPr>
            <a:r>
              <a:rPr lang="de-DE" dirty="0" smtClean="0"/>
              <a:t>(</a:t>
            </a:r>
            <a:r>
              <a:rPr lang="de-DE" dirty="0"/>
              <a:t>m&gt;0) ALISM   </a:t>
            </a:r>
            <a:r>
              <a:rPr lang="en-GB" dirty="0">
                <a:latin typeface="Wingdings"/>
                <a:ea typeface="Wingdings"/>
                <a:cs typeface="Wingdings"/>
                <a:sym typeface="Wingdings"/>
              </a:rPr>
              <a:t></a:t>
            </a:r>
            <a:r>
              <a:rPr lang="de-DE" dirty="0" smtClean="0"/>
              <a:t>  </a:t>
            </a:r>
            <a:r>
              <a:rPr lang="de-DE" dirty="0"/>
              <a:t>AL            </a:t>
            </a:r>
            <a:r>
              <a:rPr lang="de-DE" dirty="0" err="1"/>
              <a:t>feudalism</a:t>
            </a:r>
            <a:r>
              <a:rPr lang="de-DE" dirty="0"/>
              <a:t>      -&gt;  </a:t>
            </a:r>
            <a:r>
              <a:rPr lang="de-DE" dirty="0" smtClean="0"/>
              <a:t>feudal</a:t>
            </a:r>
          </a:p>
          <a:p>
            <a:pPr marL="0" indent="0">
              <a:buNone/>
            </a:pPr>
            <a:r>
              <a:rPr lang="ro-RO" dirty="0" smtClean="0"/>
              <a:t>(</a:t>
            </a:r>
            <a:r>
              <a:rPr lang="ro-RO" dirty="0"/>
              <a:t>m&gt;0) IVENESS </a:t>
            </a:r>
            <a:r>
              <a:rPr lang="en-GB" dirty="0">
                <a:latin typeface="Wingdings"/>
                <a:ea typeface="Wingdings"/>
                <a:cs typeface="Wingdings"/>
                <a:sym typeface="Wingdings"/>
              </a:rPr>
              <a:t></a:t>
            </a:r>
            <a:r>
              <a:rPr lang="ro-RO" dirty="0" smtClean="0"/>
              <a:t>  </a:t>
            </a:r>
            <a:r>
              <a:rPr lang="ro-RO" dirty="0"/>
              <a:t>IVE      </a:t>
            </a:r>
            <a:r>
              <a:rPr lang="ro-RO" dirty="0" smtClean="0"/>
              <a:t> </a:t>
            </a:r>
            <a:r>
              <a:rPr lang="ro-RO" dirty="0"/>
              <a:t>decisiveness   -&gt;  decisive</a:t>
            </a:r>
          </a:p>
          <a:p>
            <a:pPr marL="0" indent="0">
              <a:buNone/>
            </a:pPr>
            <a:r>
              <a:rPr lang="en-US" dirty="0" smtClean="0"/>
              <a:t>(</a:t>
            </a:r>
            <a:r>
              <a:rPr lang="en-US" dirty="0"/>
              <a:t>m&gt;0) FULNESS </a:t>
            </a:r>
            <a:r>
              <a:rPr lang="en-GB" dirty="0">
                <a:latin typeface="Wingdings"/>
                <a:ea typeface="Wingdings"/>
                <a:cs typeface="Wingdings"/>
                <a:sym typeface="Wingdings"/>
              </a:rPr>
              <a:t></a:t>
            </a:r>
            <a:r>
              <a:rPr lang="en-US" dirty="0" smtClean="0"/>
              <a:t>  </a:t>
            </a:r>
            <a:r>
              <a:rPr lang="en-US" dirty="0"/>
              <a:t>FUL    </a:t>
            </a:r>
            <a:r>
              <a:rPr lang="en-US" dirty="0" smtClean="0"/>
              <a:t>  </a:t>
            </a:r>
            <a:r>
              <a:rPr lang="en-US" dirty="0"/>
              <a:t>hopefulness    -&gt;  hopeful</a:t>
            </a:r>
          </a:p>
          <a:p>
            <a:pPr marL="0" indent="0">
              <a:buNone/>
            </a:pPr>
            <a:r>
              <a:rPr lang="de-DE" dirty="0" smtClean="0"/>
              <a:t>(</a:t>
            </a:r>
            <a:r>
              <a:rPr lang="de-DE" dirty="0"/>
              <a:t>m&gt;0) OUSNESS </a:t>
            </a:r>
            <a:r>
              <a:rPr lang="en-GB" dirty="0">
                <a:latin typeface="Wingdings"/>
                <a:ea typeface="Wingdings"/>
                <a:cs typeface="Wingdings"/>
                <a:sym typeface="Wingdings"/>
              </a:rPr>
              <a:t></a:t>
            </a:r>
            <a:r>
              <a:rPr lang="de-DE" dirty="0" smtClean="0"/>
              <a:t>  </a:t>
            </a:r>
            <a:r>
              <a:rPr lang="de-DE" dirty="0"/>
              <a:t>OUS      </a:t>
            </a:r>
            <a:r>
              <a:rPr lang="de-DE" dirty="0" err="1" smtClean="0"/>
              <a:t>callousness</a:t>
            </a:r>
            <a:r>
              <a:rPr lang="de-DE" dirty="0" smtClean="0"/>
              <a:t>    </a:t>
            </a:r>
            <a:r>
              <a:rPr lang="de-DE" dirty="0"/>
              <a:t>-&gt;  </a:t>
            </a:r>
            <a:r>
              <a:rPr lang="de-DE" dirty="0" err="1" smtClean="0"/>
              <a:t>callous</a:t>
            </a:r>
            <a:endParaRPr lang="de-DE" dirty="0"/>
          </a:p>
          <a:p>
            <a:pPr marL="0" indent="0">
              <a:buNone/>
            </a:pPr>
            <a:r>
              <a:rPr lang="de-DE" dirty="0" smtClean="0"/>
              <a:t>(</a:t>
            </a:r>
            <a:r>
              <a:rPr lang="de-DE" dirty="0"/>
              <a:t>m&gt;0) ALITI   </a:t>
            </a:r>
            <a:r>
              <a:rPr lang="en-GB" dirty="0">
                <a:latin typeface="Wingdings"/>
                <a:ea typeface="Wingdings"/>
                <a:cs typeface="Wingdings"/>
                <a:sym typeface="Wingdings"/>
              </a:rPr>
              <a:t></a:t>
            </a:r>
            <a:r>
              <a:rPr lang="de-DE" dirty="0" smtClean="0"/>
              <a:t>  </a:t>
            </a:r>
            <a:r>
              <a:rPr lang="de-DE" dirty="0"/>
              <a:t>AL         </a:t>
            </a:r>
            <a:r>
              <a:rPr lang="de-DE" dirty="0" smtClean="0"/>
              <a:t>           </a:t>
            </a:r>
            <a:r>
              <a:rPr lang="de-DE" dirty="0" err="1"/>
              <a:t>formaliti</a:t>
            </a:r>
            <a:r>
              <a:rPr lang="de-DE" dirty="0"/>
              <a:t>      -&gt;  formal</a:t>
            </a:r>
          </a:p>
          <a:p>
            <a:pPr marL="0" indent="0">
              <a:buNone/>
            </a:pPr>
            <a:r>
              <a:rPr lang="de-DE" dirty="0" smtClean="0"/>
              <a:t>(</a:t>
            </a:r>
            <a:r>
              <a:rPr lang="de-DE" dirty="0"/>
              <a:t>m&gt;0) IVITI   </a:t>
            </a:r>
            <a:r>
              <a:rPr lang="en-GB" dirty="0">
                <a:latin typeface="Wingdings"/>
                <a:ea typeface="Wingdings"/>
                <a:cs typeface="Wingdings"/>
                <a:sym typeface="Wingdings"/>
              </a:rPr>
              <a:t></a:t>
            </a:r>
            <a:r>
              <a:rPr lang="de-DE" dirty="0" smtClean="0"/>
              <a:t>  </a:t>
            </a:r>
            <a:r>
              <a:rPr lang="de-DE" dirty="0"/>
              <a:t>IVE          </a:t>
            </a:r>
            <a:r>
              <a:rPr lang="de-DE" dirty="0" smtClean="0"/>
              <a:t>        </a:t>
            </a:r>
            <a:r>
              <a:rPr lang="de-DE" dirty="0" err="1"/>
              <a:t>sensitiviti</a:t>
            </a:r>
            <a:r>
              <a:rPr lang="de-DE" dirty="0"/>
              <a:t>    -&gt;  sensitive</a:t>
            </a:r>
          </a:p>
          <a:p>
            <a:pPr marL="0" indent="0">
              <a:buNone/>
            </a:pPr>
            <a:r>
              <a:rPr lang="de-DE" dirty="0" smtClean="0"/>
              <a:t>(</a:t>
            </a:r>
            <a:r>
              <a:rPr lang="de-DE" dirty="0"/>
              <a:t>m&gt;0) BILITI  </a:t>
            </a:r>
            <a:r>
              <a:rPr lang="en-GB" dirty="0">
                <a:latin typeface="Wingdings"/>
                <a:ea typeface="Wingdings"/>
                <a:cs typeface="Wingdings"/>
                <a:sym typeface="Wingdings"/>
              </a:rPr>
              <a:t></a:t>
            </a:r>
            <a:r>
              <a:rPr lang="de-DE" dirty="0" smtClean="0"/>
              <a:t>  </a:t>
            </a:r>
            <a:r>
              <a:rPr lang="de-DE" dirty="0"/>
              <a:t>BLE        </a:t>
            </a:r>
            <a:r>
              <a:rPr lang="de-DE" dirty="0" smtClean="0"/>
              <a:t>        </a:t>
            </a:r>
            <a:r>
              <a:rPr lang="de-DE" dirty="0" err="1"/>
              <a:t>sensibiliti</a:t>
            </a:r>
            <a:r>
              <a:rPr lang="de-DE" dirty="0"/>
              <a:t>    -&gt;  sensible</a:t>
            </a:r>
            <a:endParaRPr lang="en-GB" dirty="0" smtClean="0"/>
          </a:p>
        </p:txBody>
      </p:sp>
      <p:sp>
        <p:nvSpPr>
          <p:cNvPr id="2" name="Title 1"/>
          <p:cNvSpPr>
            <a:spLocks noGrp="1"/>
          </p:cNvSpPr>
          <p:nvPr>
            <p:ph type="title"/>
          </p:nvPr>
        </p:nvSpPr>
        <p:spPr/>
        <p:txBody>
          <a:bodyPr>
            <a:normAutofit/>
          </a:bodyPr>
          <a:lstStyle/>
          <a:p>
            <a:r>
              <a:rPr lang="en-US" sz="3600" dirty="0" smtClean="0"/>
              <a:t>Porter’s Algorithm: Step 2</a:t>
            </a:r>
            <a:endParaRPr lang="en-US" sz="3600" dirty="0"/>
          </a:p>
        </p:txBody>
      </p:sp>
    </p:spTree>
    <p:extLst>
      <p:ext uri="{BB962C8B-B14F-4D97-AF65-F5344CB8AC3E}">
        <p14:creationId xmlns:p14="http://schemas.microsoft.com/office/powerpoint/2010/main" val="40972267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Algorithm Notes</a:t>
            </a:r>
            <a:endParaRPr lang="en-US" dirty="0"/>
          </a:p>
        </p:txBody>
      </p:sp>
      <p:sp>
        <p:nvSpPr>
          <p:cNvPr id="3" name="Content Placeholder 2"/>
          <p:cNvSpPr>
            <a:spLocks noGrp="1"/>
          </p:cNvSpPr>
          <p:nvPr>
            <p:ph sz="quarter" idx="10"/>
          </p:nvPr>
        </p:nvSpPr>
        <p:spPr/>
        <p:txBody>
          <a:bodyPr/>
          <a:lstStyle/>
          <a:p>
            <a:r>
              <a:rPr lang="en-US" dirty="0" smtClean="0"/>
              <a:t>It’s not perfect, but often improves information retrieval performance.</a:t>
            </a:r>
          </a:p>
          <a:p>
            <a:endParaRPr lang="en-US" dirty="0"/>
          </a:p>
          <a:p>
            <a:r>
              <a:rPr lang="en-US" dirty="0"/>
              <a:t>Severing vs. several =&gt; sever </a:t>
            </a:r>
            <a:endParaRPr lang="en-US" dirty="0" smtClean="0"/>
          </a:p>
          <a:p>
            <a:r>
              <a:rPr lang="en-US" dirty="0" smtClean="0"/>
              <a:t>University </a:t>
            </a:r>
            <a:r>
              <a:rPr lang="en-US" dirty="0"/>
              <a:t>vs. universe =&gt; </a:t>
            </a:r>
            <a:r>
              <a:rPr lang="en-US" dirty="0" err="1"/>
              <a:t>univers</a:t>
            </a:r>
            <a:r>
              <a:rPr lang="en-US" dirty="0"/>
              <a:t> </a:t>
            </a:r>
            <a:endParaRPr lang="en-US" dirty="0" smtClean="0"/>
          </a:p>
          <a:p>
            <a:r>
              <a:rPr lang="en-US" dirty="0" smtClean="0"/>
              <a:t>Iron </a:t>
            </a:r>
            <a:r>
              <a:rPr lang="en-US" dirty="0"/>
              <a:t>vs. ironic =&gt; </a:t>
            </a:r>
            <a:r>
              <a:rPr lang="en-US" dirty="0" smtClean="0"/>
              <a:t>iron </a:t>
            </a:r>
            <a:endParaRPr lang="en-US" dirty="0"/>
          </a:p>
          <a:p>
            <a:endParaRPr lang="en-US" dirty="0"/>
          </a:p>
        </p:txBody>
      </p:sp>
    </p:spTree>
    <p:extLst>
      <p:ext uri="{BB962C8B-B14F-4D97-AF65-F5344CB8AC3E}">
        <p14:creationId xmlns:p14="http://schemas.microsoft.com/office/powerpoint/2010/main" val="2234409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Frequency of stemmed words for tweets: stop words removed </a:t>
            </a:r>
            <a:endParaRPr lang="en-US" sz="32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03199" y="609600"/>
            <a:ext cx="11413067" cy="624840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200401" y="1947333"/>
            <a:ext cx="11413067" cy="6248400"/>
          </a:xfrm>
          <a:prstGeom prst="rect">
            <a:avLst/>
          </a:prstGeom>
          <a:noFill/>
          <a:ln>
            <a:noFill/>
          </a:ln>
        </p:spPr>
      </p:pic>
    </p:spTree>
    <p:extLst>
      <p:ext uri="{BB962C8B-B14F-4D97-AF65-F5344CB8AC3E}">
        <p14:creationId xmlns:p14="http://schemas.microsoft.com/office/powerpoint/2010/main" val="4120488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830306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Tree>
    <p:extLst>
      <p:ext uri="{BB962C8B-B14F-4D97-AF65-F5344CB8AC3E}">
        <p14:creationId xmlns:p14="http://schemas.microsoft.com/office/powerpoint/2010/main" val="27642347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534071" y="1286934"/>
            <a:ext cx="11251529" cy="5181600"/>
          </a:xfrm>
        </p:spPr>
        <p:txBody>
          <a:bodyPr>
            <a:normAutofit/>
          </a:bodyPr>
          <a:lstStyle/>
          <a:p>
            <a:pPr marL="0" indent="0">
              <a:buNone/>
            </a:pPr>
            <a:r>
              <a:rPr lang="en-GB" dirty="0" smtClean="0"/>
              <a:t>How can you tell how important a word </a:t>
            </a:r>
            <a:r>
              <a:rPr lang="en-GB" dirty="0" smtClean="0"/>
              <a:t>is</a:t>
            </a:r>
            <a:r>
              <a:rPr lang="en-GB" dirty="0" smtClean="0"/>
              <a:t>?</a:t>
            </a:r>
          </a:p>
          <a:p>
            <a:r>
              <a:rPr lang="en-GB" dirty="0" smtClean="0"/>
              <a:t>Term Frequency - the number of times you see a word.</a:t>
            </a:r>
          </a:p>
          <a:p>
            <a:r>
              <a:rPr lang="en-GB" dirty="0" smtClean="0"/>
              <a:t>Inverse Document Frequency </a:t>
            </a:r>
          </a:p>
          <a:p>
            <a:pPr marL="0" indent="0">
              <a:buNone/>
            </a:pPr>
            <a:r>
              <a:rPr lang="en-GB" dirty="0"/>
              <a:t> </a:t>
            </a:r>
            <a:r>
              <a:rPr lang="en-GB" dirty="0" smtClean="0"/>
              <a:t>     – log(1/(fraction of documents the word appears in)).</a:t>
            </a:r>
          </a:p>
          <a:p>
            <a:r>
              <a:rPr lang="en-GB" dirty="0" smtClean="0"/>
              <a:t>TF-IDF: Term Frequency * Inverse Document Frequency</a:t>
            </a:r>
          </a:p>
        </p:txBody>
      </p:sp>
      <p:sp>
        <p:nvSpPr>
          <p:cNvPr id="2" name="Title 1"/>
          <p:cNvSpPr>
            <a:spLocks noGrp="1"/>
          </p:cNvSpPr>
          <p:nvPr>
            <p:ph type="title"/>
          </p:nvPr>
        </p:nvSpPr>
        <p:spPr/>
        <p:txBody>
          <a:bodyPr>
            <a:normAutofit/>
          </a:bodyPr>
          <a:lstStyle/>
          <a:p>
            <a:r>
              <a:rPr lang="en-US" sz="3600" dirty="0" smtClean="0"/>
              <a:t>TF-IDF: Term Frequency Inverse Document Frequency</a:t>
            </a:r>
            <a:endParaRPr lang="en-US" sz="3600" dirty="0"/>
          </a:p>
        </p:txBody>
      </p:sp>
    </p:spTree>
    <p:extLst>
      <p:ext uri="{BB962C8B-B14F-4D97-AF65-F5344CB8AC3E}">
        <p14:creationId xmlns:p14="http://schemas.microsoft.com/office/powerpoint/2010/main" val="4118416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text data arise?</a:t>
            </a:r>
            <a:endParaRPr lang="en-US" dirty="0"/>
          </a:p>
        </p:txBody>
      </p:sp>
      <p:sp>
        <p:nvSpPr>
          <p:cNvPr id="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dirty="0" smtClean="0"/>
              <a:t>Almost everywhere on the internet: webpages, social media pages, tweets, messaging, email, product reviews</a:t>
            </a:r>
          </a:p>
          <a:p>
            <a:r>
              <a:rPr lang="en-US" b="0" dirty="0" smtClean="0"/>
              <a:t>News articles, magazine articles</a:t>
            </a:r>
          </a:p>
          <a:p>
            <a:r>
              <a:rPr lang="en-US" b="0" dirty="0" smtClean="0"/>
              <a:t>Books, reference manuals</a:t>
            </a:r>
          </a:p>
          <a:p>
            <a:r>
              <a:rPr lang="en-US" b="0" dirty="0" smtClean="0"/>
              <a:t>Product descriptions, maintenance logs, customer service logs</a:t>
            </a:r>
            <a:endParaRPr lang="en-US" b="0" dirty="0"/>
          </a:p>
        </p:txBody>
      </p:sp>
    </p:spTree>
    <p:extLst>
      <p:ext uri="{BB962C8B-B14F-4D97-AF65-F5344CB8AC3E}">
        <p14:creationId xmlns:p14="http://schemas.microsoft.com/office/powerpoint/2010/main" val="42765678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534071" y="1286934"/>
            <a:ext cx="11251529" cy="5181600"/>
          </a:xfrm>
        </p:spPr>
        <p:txBody>
          <a:bodyPr>
            <a:normAutofit/>
          </a:bodyPr>
          <a:lstStyle/>
          <a:p>
            <a:pPr marL="0" indent="0">
              <a:buNone/>
            </a:pPr>
            <a:r>
              <a:rPr lang="en-GB" dirty="0" smtClean="0"/>
              <a:t>How can you tell how important a </a:t>
            </a:r>
            <a:r>
              <a:rPr lang="en-GB" dirty="0" smtClean="0"/>
              <a:t>word </a:t>
            </a:r>
            <a:r>
              <a:rPr lang="en-GB" dirty="0" smtClean="0"/>
              <a:t>is?</a:t>
            </a:r>
          </a:p>
          <a:p>
            <a:r>
              <a:rPr lang="en-GB" dirty="0" smtClean="0"/>
              <a:t>Term Frequency - the number of times you see a word.</a:t>
            </a:r>
          </a:p>
          <a:p>
            <a:pPr lvl="1"/>
            <a:r>
              <a:rPr lang="en-GB" dirty="0" smtClean="0"/>
              <a:t>“The” is very frequent.</a:t>
            </a:r>
          </a:p>
          <a:p>
            <a:pPr lvl="1"/>
            <a:r>
              <a:rPr lang="en-GB" dirty="0" smtClean="0"/>
              <a:t>But it appears in all the documents</a:t>
            </a:r>
          </a:p>
          <a:p>
            <a:r>
              <a:rPr lang="en-GB" dirty="0" smtClean="0"/>
              <a:t>Inverse </a:t>
            </a:r>
            <a:r>
              <a:rPr lang="en-GB" dirty="0"/>
              <a:t>Document Frequency </a:t>
            </a:r>
          </a:p>
          <a:p>
            <a:endParaRPr lang="en-GB" dirty="0" smtClean="0"/>
          </a:p>
          <a:p>
            <a:pPr lvl="1"/>
            <a:endParaRPr lang="en-GB" dirty="0"/>
          </a:p>
        </p:txBody>
      </p:sp>
      <p:sp>
        <p:nvSpPr>
          <p:cNvPr id="2" name="Title 1"/>
          <p:cNvSpPr>
            <a:spLocks noGrp="1"/>
          </p:cNvSpPr>
          <p:nvPr>
            <p:ph type="title"/>
          </p:nvPr>
        </p:nvSpPr>
        <p:spPr/>
        <p:txBody>
          <a:bodyPr>
            <a:normAutofit/>
          </a:bodyPr>
          <a:lstStyle/>
          <a:p>
            <a:r>
              <a:rPr lang="en-US" sz="3600" dirty="0" smtClean="0"/>
              <a:t>TF-IDF: Term Frequency Inverse Document Frequency</a:t>
            </a:r>
            <a:endParaRPr lang="en-US" sz="3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62293898"/>
              </p:ext>
            </p:extLst>
          </p:nvPr>
        </p:nvGraphicFramePr>
        <p:xfrm>
          <a:off x="1343025" y="4388908"/>
          <a:ext cx="8404225" cy="1350963"/>
        </p:xfrm>
        <a:graphic>
          <a:graphicData uri="http://schemas.openxmlformats.org/presentationml/2006/ole">
            <mc:AlternateContent xmlns:mc="http://schemas.openxmlformats.org/markup-compatibility/2006">
              <mc:Choice xmlns:v="urn:schemas-microsoft-com:vml" Requires="v">
                <p:oleObj spid="_x0000_s1078" name="Equation" r:id="rId4" imgW="2844800" imgH="457200" progId="Equation.DSMT4">
                  <p:embed/>
                </p:oleObj>
              </mc:Choice>
              <mc:Fallback>
                <p:oleObj name="Equation" r:id="rId4" imgW="2844800" imgH="457200" progId="Equation.DSMT4">
                  <p:embed/>
                  <p:pic>
                    <p:nvPicPr>
                      <p:cNvPr id="0" name=""/>
                      <p:cNvPicPr>
                        <a:picLocks noChangeAspect="1" noChangeArrowheads="1"/>
                      </p:cNvPicPr>
                      <p:nvPr/>
                    </p:nvPicPr>
                    <p:blipFill>
                      <a:blip r:embed="rId5"/>
                      <a:srcRect/>
                      <a:stretch>
                        <a:fillRect/>
                      </a:stretch>
                    </p:blipFill>
                    <p:spPr bwMode="auto">
                      <a:xfrm>
                        <a:off x="1343025" y="4388908"/>
                        <a:ext cx="8404225" cy="1350963"/>
                      </a:xfrm>
                      <a:prstGeom prst="rect">
                        <a:avLst/>
                      </a:prstGeom>
                      <a:noFill/>
                      <a:extLst/>
                    </p:spPr>
                  </p:pic>
                </p:oleObj>
              </mc:Fallback>
            </mc:AlternateContent>
          </a:graphicData>
        </a:graphic>
      </p:graphicFrame>
      <p:sp>
        <p:nvSpPr>
          <p:cNvPr id="3" name="Rectangle 2"/>
          <p:cNvSpPr/>
          <p:nvPr/>
        </p:nvSpPr>
        <p:spPr>
          <a:xfrm>
            <a:off x="2353733" y="4385733"/>
            <a:ext cx="7128934" cy="5926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Times"/>
                <a:cs typeface="Times"/>
              </a:rPr>
              <a:t>1</a:t>
            </a:r>
            <a:endParaRPr lang="en-US" sz="3200" dirty="0">
              <a:solidFill>
                <a:schemeClr val="tx1"/>
              </a:solidFill>
              <a:latin typeface="Times"/>
              <a:cs typeface="Times"/>
            </a:endParaRPr>
          </a:p>
        </p:txBody>
      </p:sp>
      <p:sp>
        <p:nvSpPr>
          <p:cNvPr id="6" name="Rectangle 5"/>
          <p:cNvSpPr/>
          <p:nvPr/>
        </p:nvSpPr>
        <p:spPr>
          <a:xfrm>
            <a:off x="9465734" y="4301067"/>
            <a:ext cx="677333" cy="142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Times"/>
              <a:cs typeface="Times"/>
            </a:endParaRPr>
          </a:p>
        </p:txBody>
      </p:sp>
      <p:sp>
        <p:nvSpPr>
          <p:cNvPr id="8" name="Rectangle 7"/>
          <p:cNvSpPr/>
          <p:nvPr/>
        </p:nvSpPr>
        <p:spPr>
          <a:xfrm>
            <a:off x="1388534" y="4284134"/>
            <a:ext cx="880533" cy="1422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Times"/>
              <a:cs typeface="Times"/>
            </a:endParaRPr>
          </a:p>
        </p:txBody>
      </p:sp>
    </p:spTree>
    <p:extLst>
      <p:ext uri="{BB962C8B-B14F-4D97-AF65-F5344CB8AC3E}">
        <p14:creationId xmlns:p14="http://schemas.microsoft.com/office/powerpoint/2010/main" val="148736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animBg="1"/>
      <p:bldP spid="3" grpId="1" animBg="1"/>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534071" y="1286934"/>
            <a:ext cx="11251529" cy="5181600"/>
          </a:xfrm>
        </p:spPr>
        <p:txBody>
          <a:bodyPr>
            <a:normAutofit/>
          </a:bodyPr>
          <a:lstStyle/>
          <a:p>
            <a:pPr marL="0" indent="0">
              <a:buNone/>
            </a:pPr>
            <a:r>
              <a:rPr lang="en-GB" dirty="0" smtClean="0"/>
              <a:t>TF-IDF: When is it high?</a:t>
            </a:r>
            <a:endParaRPr lang="en-GB" dirty="0"/>
          </a:p>
          <a:p>
            <a:r>
              <a:rPr lang="en-GB" dirty="0" smtClean="0"/>
              <a:t>When the term appears many times in few documents</a:t>
            </a:r>
          </a:p>
          <a:p>
            <a:pPr marL="0" indent="0">
              <a:buNone/>
            </a:pPr>
            <a:r>
              <a:rPr lang="en-GB" dirty="0" smtClean="0"/>
              <a:t>TF-IDF: When is it low:</a:t>
            </a:r>
          </a:p>
          <a:p>
            <a:r>
              <a:rPr lang="en-GB" dirty="0" smtClean="0"/>
              <a:t>When the term appears in almost all documents</a:t>
            </a:r>
          </a:p>
          <a:p>
            <a:r>
              <a:rPr lang="en-GB" dirty="0" smtClean="0"/>
              <a:t>When the term does not appear often</a:t>
            </a:r>
          </a:p>
        </p:txBody>
      </p:sp>
      <p:sp>
        <p:nvSpPr>
          <p:cNvPr id="2" name="Title 1"/>
          <p:cNvSpPr>
            <a:spLocks noGrp="1"/>
          </p:cNvSpPr>
          <p:nvPr>
            <p:ph type="title"/>
          </p:nvPr>
        </p:nvSpPr>
        <p:spPr/>
        <p:txBody>
          <a:bodyPr>
            <a:normAutofit/>
          </a:bodyPr>
          <a:lstStyle/>
          <a:p>
            <a:r>
              <a:rPr lang="en-US" sz="3600" dirty="0" smtClean="0"/>
              <a:t>TF-IDF: Term Frequency Inverse Document Frequency</a:t>
            </a:r>
            <a:endParaRPr lang="en-US" sz="3600" dirty="0"/>
          </a:p>
        </p:txBody>
      </p:sp>
      <p:graphicFrame>
        <p:nvGraphicFramePr>
          <p:cNvPr id="4" name="Object 3"/>
          <p:cNvGraphicFramePr>
            <a:graphicFrameLocks noChangeAspect="1"/>
          </p:cNvGraphicFramePr>
          <p:nvPr>
            <p:extLst>
              <p:ext uri="{D42A27DB-BD31-4B8C-83A1-F6EECF244321}">
                <p14:modId xmlns:p14="http://schemas.microsoft.com/office/powerpoint/2010/main" val="1049215273"/>
              </p:ext>
            </p:extLst>
          </p:nvPr>
        </p:nvGraphicFramePr>
        <p:xfrm>
          <a:off x="1986492" y="5167842"/>
          <a:ext cx="8404225" cy="1350963"/>
        </p:xfrm>
        <a:graphic>
          <a:graphicData uri="http://schemas.openxmlformats.org/presentationml/2006/ole">
            <mc:AlternateContent xmlns:mc="http://schemas.openxmlformats.org/markup-compatibility/2006">
              <mc:Choice xmlns:v="urn:schemas-microsoft-com:vml" Requires="v">
                <p:oleObj spid="_x0000_s752737" name="Equation" r:id="rId4" imgW="2844800" imgH="457200" progId="Equation.DSMT4">
                  <p:embed/>
                </p:oleObj>
              </mc:Choice>
              <mc:Fallback>
                <p:oleObj name="Equation" r:id="rId4" imgW="2844800" imgH="457200" progId="Equation.DSMT4">
                  <p:embed/>
                  <p:pic>
                    <p:nvPicPr>
                      <p:cNvPr id="0" name=""/>
                      <p:cNvPicPr>
                        <a:picLocks noChangeAspect="1" noChangeArrowheads="1"/>
                      </p:cNvPicPr>
                      <p:nvPr/>
                    </p:nvPicPr>
                    <p:blipFill>
                      <a:blip r:embed="rId5"/>
                      <a:srcRect/>
                      <a:stretch>
                        <a:fillRect/>
                      </a:stretch>
                    </p:blipFill>
                    <p:spPr bwMode="auto">
                      <a:xfrm>
                        <a:off x="1986492" y="5167842"/>
                        <a:ext cx="8404225" cy="1350963"/>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52087352"/>
              </p:ext>
            </p:extLst>
          </p:nvPr>
        </p:nvGraphicFramePr>
        <p:xfrm>
          <a:off x="1170517" y="5583239"/>
          <a:ext cx="825500" cy="450850"/>
        </p:xfrm>
        <a:graphic>
          <a:graphicData uri="http://schemas.openxmlformats.org/presentationml/2006/ole">
            <mc:AlternateContent xmlns:mc="http://schemas.openxmlformats.org/markup-compatibility/2006">
              <mc:Choice xmlns:v="urn:schemas-microsoft-com:vml" Requires="v">
                <p:oleObj spid="_x0000_s752738" name="Equation" r:id="rId6" imgW="279400" imgH="152400" progId="Equation.DSMT4">
                  <p:embed/>
                </p:oleObj>
              </mc:Choice>
              <mc:Fallback>
                <p:oleObj name="Equation" r:id="rId6" imgW="279400" imgH="152400" progId="Equation.DSMT4">
                  <p:embed/>
                  <p:pic>
                    <p:nvPicPr>
                      <p:cNvPr id="0" name=""/>
                      <p:cNvPicPr>
                        <a:picLocks noChangeAspect="1" noChangeArrowheads="1"/>
                      </p:cNvPicPr>
                      <p:nvPr/>
                    </p:nvPicPr>
                    <p:blipFill>
                      <a:blip r:embed="rId7"/>
                      <a:srcRect/>
                      <a:stretch>
                        <a:fillRect/>
                      </a:stretch>
                    </p:blipFill>
                    <p:spPr bwMode="auto">
                      <a:xfrm>
                        <a:off x="1170517" y="5583239"/>
                        <a:ext cx="825500" cy="450850"/>
                      </a:xfrm>
                      <a:prstGeom prst="rect">
                        <a:avLst/>
                      </a:prstGeom>
                      <a:noFill/>
                      <a:extLst/>
                    </p:spPr>
                  </p:pic>
                </p:oleObj>
              </mc:Fallback>
            </mc:AlternateContent>
          </a:graphicData>
        </a:graphic>
      </p:graphicFrame>
    </p:spTree>
    <p:extLst>
      <p:ext uri="{BB962C8B-B14F-4D97-AF65-F5344CB8AC3E}">
        <p14:creationId xmlns:p14="http://schemas.microsoft.com/office/powerpoint/2010/main" val="25668229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4307386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Subfields of Natural Language Processing</a:t>
            </a:r>
            <a:endParaRPr lang="en-US" dirty="0"/>
          </a:p>
        </p:txBody>
      </p:sp>
      <p:sp>
        <p:nvSpPr>
          <p:cNvPr id="3" name="Content Placeholder 2"/>
          <p:cNvSpPr>
            <a:spLocks noGrp="1"/>
          </p:cNvSpPr>
          <p:nvPr>
            <p:ph sz="quarter" idx="10"/>
          </p:nvPr>
        </p:nvSpPr>
        <p:spPr/>
        <p:txBody>
          <a:bodyPr/>
          <a:lstStyle/>
          <a:p>
            <a:r>
              <a:rPr lang="en-US" dirty="0" smtClean="0"/>
              <a:t>All of these often use machine learning.</a:t>
            </a:r>
            <a:endParaRPr lang="en-US" dirty="0"/>
          </a:p>
        </p:txBody>
      </p:sp>
    </p:spTree>
    <p:extLst>
      <p:ext uri="{BB962C8B-B14F-4D97-AF65-F5344CB8AC3E}">
        <p14:creationId xmlns:p14="http://schemas.microsoft.com/office/powerpoint/2010/main" val="1620394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Named Entity </a:t>
            </a:r>
            <a:r>
              <a:rPr lang="en-US" dirty="0" smtClean="0"/>
              <a:t>Recognition</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2701796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Named Entity </a:t>
            </a:r>
            <a:r>
              <a:rPr lang="en-US" dirty="0" smtClean="0"/>
              <a:t>Recognition</a:t>
            </a:r>
            <a:endParaRPr lang="en-US" dirty="0"/>
          </a:p>
        </p:txBody>
      </p:sp>
      <p:sp>
        <p:nvSpPr>
          <p:cNvPr id="6" name="Content Placeholder 2"/>
          <p:cNvSpPr>
            <a:spLocks noGrp="1"/>
          </p:cNvSpPr>
          <p:nvPr>
            <p:ph sz="quarter" idx="10"/>
          </p:nvPr>
        </p:nvSpPr>
        <p:spPr>
          <a:xfrm>
            <a:off x="413277" y="1398282"/>
            <a:ext cx="11525250" cy="5290388"/>
          </a:xfrm>
        </p:spPr>
        <p:txBody>
          <a:bodyPr/>
          <a:lstStyle/>
          <a:p>
            <a:r>
              <a:rPr lang="en-US" dirty="0" smtClean="0"/>
              <a:t>Labels words that are names of things</a:t>
            </a:r>
          </a:p>
          <a:p>
            <a:pPr lvl="1"/>
            <a:r>
              <a:rPr lang="en-US" dirty="0" smtClean="0"/>
              <a:t>people</a:t>
            </a:r>
          </a:p>
          <a:p>
            <a:pPr lvl="1"/>
            <a:r>
              <a:rPr lang="en-US" dirty="0" smtClean="0"/>
              <a:t>organizations</a:t>
            </a:r>
          </a:p>
          <a:p>
            <a:pPr lvl="1"/>
            <a:r>
              <a:rPr lang="en-US" dirty="0" smtClean="0"/>
              <a:t>locations</a:t>
            </a:r>
          </a:p>
          <a:p>
            <a:pPr lvl="1"/>
            <a:r>
              <a:rPr lang="en-US" dirty="0" smtClean="0"/>
              <a:t>genes proteins</a:t>
            </a:r>
          </a:p>
          <a:p>
            <a:pPr marL="457046" lvl="1" indent="0">
              <a:buNone/>
            </a:pPr>
            <a:r>
              <a:rPr lang="en-US" dirty="0" smtClean="0"/>
              <a:t>   :</a:t>
            </a:r>
          </a:p>
          <a:p>
            <a:pPr lvl="1"/>
            <a:endParaRPr lang="en-US" dirty="0"/>
          </a:p>
        </p:txBody>
      </p:sp>
    </p:spTree>
    <p:extLst>
      <p:ext uri="{BB962C8B-B14F-4D97-AF65-F5344CB8AC3E}">
        <p14:creationId xmlns:p14="http://schemas.microsoft.com/office/powerpoint/2010/main" val="32456192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Named Entity </a:t>
            </a:r>
            <a:r>
              <a:rPr lang="en-US" dirty="0" smtClean="0"/>
              <a:t>Recognition</a:t>
            </a:r>
            <a:endParaRPr lang="en-US" dirty="0"/>
          </a:p>
        </p:txBody>
      </p:sp>
      <p:sp>
        <p:nvSpPr>
          <p:cNvPr id="6" name="Content Placeholder 2"/>
          <p:cNvSpPr>
            <a:spLocks noGrp="1"/>
          </p:cNvSpPr>
          <p:nvPr>
            <p:ph sz="quarter" idx="10"/>
          </p:nvPr>
        </p:nvSpPr>
        <p:spPr>
          <a:xfrm>
            <a:off x="413277" y="1398282"/>
            <a:ext cx="11525250" cy="5290388"/>
          </a:xfrm>
        </p:spPr>
        <p:txBody>
          <a:bodyPr/>
          <a:lstStyle/>
          <a:p>
            <a:r>
              <a:rPr lang="en-US" dirty="0"/>
              <a:t>Cynthia and Steve worked for Duke and </a:t>
            </a:r>
            <a:r>
              <a:rPr lang="en-US" dirty="0" err="1"/>
              <a:t>Quantia</a:t>
            </a:r>
            <a:r>
              <a:rPr lang="en-US" dirty="0"/>
              <a:t> Analytics in 2016 in </a:t>
            </a:r>
            <a:r>
              <a:rPr lang="en-US" dirty="0" smtClean="0"/>
              <a:t>Niagara</a:t>
            </a:r>
            <a:r>
              <a:rPr lang="en-US" dirty="0" smtClean="0"/>
              <a:t>.</a:t>
            </a:r>
            <a:endParaRPr lang="en-US" dirty="0"/>
          </a:p>
        </p:txBody>
      </p:sp>
    </p:spTree>
    <p:extLst>
      <p:ext uri="{BB962C8B-B14F-4D97-AF65-F5344CB8AC3E}">
        <p14:creationId xmlns:p14="http://schemas.microsoft.com/office/powerpoint/2010/main" val="350073837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31067" y="1439334"/>
            <a:ext cx="1134533" cy="508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Rectangle 3"/>
          <p:cNvSpPr/>
          <p:nvPr/>
        </p:nvSpPr>
        <p:spPr>
          <a:xfrm>
            <a:off x="795867" y="1456267"/>
            <a:ext cx="1473200" cy="508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Named Entity </a:t>
            </a:r>
            <a:r>
              <a:rPr lang="en-US" dirty="0" smtClean="0"/>
              <a:t>Recognition</a:t>
            </a:r>
            <a:endParaRPr lang="en-US" dirty="0"/>
          </a:p>
        </p:txBody>
      </p:sp>
      <p:sp>
        <p:nvSpPr>
          <p:cNvPr id="6" name="Rectangle 5"/>
          <p:cNvSpPr/>
          <p:nvPr/>
        </p:nvSpPr>
        <p:spPr>
          <a:xfrm>
            <a:off x="6282267" y="1490134"/>
            <a:ext cx="931333" cy="50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Rectangle 6"/>
          <p:cNvSpPr/>
          <p:nvPr/>
        </p:nvSpPr>
        <p:spPr>
          <a:xfrm>
            <a:off x="8026400" y="1473203"/>
            <a:ext cx="3285067" cy="50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Rectangle 7"/>
          <p:cNvSpPr/>
          <p:nvPr/>
        </p:nvSpPr>
        <p:spPr>
          <a:xfrm>
            <a:off x="2235200" y="1947336"/>
            <a:ext cx="1828800" cy="508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413277" y="1398282"/>
            <a:ext cx="11525250" cy="5290388"/>
          </a:xfrm>
        </p:spPr>
        <p:txBody>
          <a:bodyPr/>
          <a:lstStyle/>
          <a:p>
            <a:r>
              <a:rPr lang="en-US" dirty="0"/>
              <a:t>Cynthia and Steve worked for Duke and </a:t>
            </a:r>
            <a:r>
              <a:rPr lang="en-US" dirty="0" err="1"/>
              <a:t>Quantia</a:t>
            </a:r>
            <a:r>
              <a:rPr lang="en-US" dirty="0"/>
              <a:t> Analytics in 2016 </a:t>
            </a:r>
            <a:r>
              <a:rPr lang="en-US" dirty="0" smtClean="0"/>
              <a:t>in  Niagara.</a:t>
            </a:r>
            <a:endParaRPr lang="en-US" dirty="0"/>
          </a:p>
        </p:txBody>
      </p:sp>
      <p:sp>
        <p:nvSpPr>
          <p:cNvPr id="9" name="Rectangle 8"/>
          <p:cNvSpPr/>
          <p:nvPr/>
        </p:nvSpPr>
        <p:spPr>
          <a:xfrm>
            <a:off x="880534" y="2861734"/>
            <a:ext cx="931333" cy="508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Rectangle 9"/>
          <p:cNvSpPr/>
          <p:nvPr/>
        </p:nvSpPr>
        <p:spPr>
          <a:xfrm>
            <a:off x="897467" y="3539065"/>
            <a:ext cx="931333" cy="50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ectangle 10"/>
          <p:cNvSpPr/>
          <p:nvPr/>
        </p:nvSpPr>
        <p:spPr>
          <a:xfrm>
            <a:off x="914399" y="4233329"/>
            <a:ext cx="931334" cy="508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TextBox 11"/>
          <p:cNvSpPr txBox="1"/>
          <p:nvPr/>
        </p:nvSpPr>
        <p:spPr>
          <a:xfrm>
            <a:off x="2031999" y="2777067"/>
            <a:ext cx="1336424" cy="584776"/>
          </a:xfrm>
          <a:prstGeom prst="rect">
            <a:avLst/>
          </a:prstGeom>
          <a:noFill/>
        </p:spPr>
        <p:txBody>
          <a:bodyPr wrap="none" rtlCol="0">
            <a:spAutoFit/>
          </a:bodyPr>
          <a:lstStyle/>
          <a:p>
            <a:r>
              <a:rPr lang="en-US" sz="3200" dirty="0" smtClean="0"/>
              <a:t>Person</a:t>
            </a:r>
            <a:endParaRPr lang="en-US" sz="3200" dirty="0"/>
          </a:p>
        </p:txBody>
      </p:sp>
      <p:sp>
        <p:nvSpPr>
          <p:cNvPr id="13" name="TextBox 12"/>
          <p:cNvSpPr txBox="1"/>
          <p:nvPr/>
        </p:nvSpPr>
        <p:spPr>
          <a:xfrm>
            <a:off x="2015068" y="3437467"/>
            <a:ext cx="2318263" cy="584776"/>
          </a:xfrm>
          <a:prstGeom prst="rect">
            <a:avLst/>
          </a:prstGeom>
          <a:noFill/>
        </p:spPr>
        <p:txBody>
          <a:bodyPr wrap="none" rtlCol="0">
            <a:spAutoFit/>
          </a:bodyPr>
          <a:lstStyle/>
          <a:p>
            <a:r>
              <a:rPr lang="en-US" sz="3200" dirty="0" smtClean="0"/>
              <a:t>Organization</a:t>
            </a:r>
            <a:endParaRPr lang="en-US" sz="3200" dirty="0"/>
          </a:p>
        </p:txBody>
      </p:sp>
      <p:sp>
        <p:nvSpPr>
          <p:cNvPr id="14" name="TextBox 13"/>
          <p:cNvSpPr txBox="1"/>
          <p:nvPr/>
        </p:nvSpPr>
        <p:spPr>
          <a:xfrm>
            <a:off x="2116667" y="4131735"/>
            <a:ext cx="1604325" cy="584776"/>
          </a:xfrm>
          <a:prstGeom prst="rect">
            <a:avLst/>
          </a:prstGeom>
          <a:noFill/>
        </p:spPr>
        <p:txBody>
          <a:bodyPr wrap="none" rtlCol="0">
            <a:spAutoFit/>
          </a:bodyPr>
          <a:lstStyle/>
          <a:p>
            <a:r>
              <a:rPr lang="en-US" sz="3200" dirty="0" smtClean="0"/>
              <a:t>Location</a:t>
            </a:r>
            <a:endParaRPr lang="en-US" sz="3200" dirty="0"/>
          </a:p>
        </p:txBody>
      </p:sp>
    </p:spTree>
    <p:extLst>
      <p:ext uri="{BB962C8B-B14F-4D97-AF65-F5344CB8AC3E}">
        <p14:creationId xmlns:p14="http://schemas.microsoft.com/office/powerpoint/2010/main" val="124100326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31067" y="1439334"/>
            <a:ext cx="1134533" cy="508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Rectangle 3"/>
          <p:cNvSpPr/>
          <p:nvPr/>
        </p:nvSpPr>
        <p:spPr>
          <a:xfrm>
            <a:off x="795867" y="1456267"/>
            <a:ext cx="1473200" cy="508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Named Entity </a:t>
            </a:r>
            <a:r>
              <a:rPr lang="en-US" dirty="0" smtClean="0"/>
              <a:t>Recognition</a:t>
            </a:r>
            <a:endParaRPr lang="en-US" dirty="0"/>
          </a:p>
        </p:txBody>
      </p:sp>
      <p:sp>
        <p:nvSpPr>
          <p:cNvPr id="6" name="Rectangle 5"/>
          <p:cNvSpPr/>
          <p:nvPr/>
        </p:nvSpPr>
        <p:spPr>
          <a:xfrm>
            <a:off x="6282267" y="1490134"/>
            <a:ext cx="931333" cy="50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Rectangle 6"/>
          <p:cNvSpPr/>
          <p:nvPr/>
        </p:nvSpPr>
        <p:spPr>
          <a:xfrm>
            <a:off x="8026400" y="1473203"/>
            <a:ext cx="3285067" cy="50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Rectangle 7"/>
          <p:cNvSpPr/>
          <p:nvPr/>
        </p:nvSpPr>
        <p:spPr>
          <a:xfrm>
            <a:off x="2235200" y="1947336"/>
            <a:ext cx="1828800" cy="508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413277" y="1398282"/>
            <a:ext cx="11525250" cy="5290388"/>
          </a:xfrm>
        </p:spPr>
        <p:txBody>
          <a:bodyPr/>
          <a:lstStyle/>
          <a:p>
            <a:r>
              <a:rPr lang="en-US" dirty="0"/>
              <a:t>Cynthia and Steve worked for Duke and </a:t>
            </a:r>
            <a:r>
              <a:rPr lang="en-US" dirty="0" err="1"/>
              <a:t>Quantia</a:t>
            </a:r>
            <a:r>
              <a:rPr lang="en-US" dirty="0"/>
              <a:t> Analytics in 2016 </a:t>
            </a:r>
            <a:r>
              <a:rPr lang="en-US" dirty="0" smtClean="0"/>
              <a:t>in  Niagara.</a:t>
            </a:r>
            <a:endParaRPr lang="en-US" dirty="0"/>
          </a:p>
        </p:txBody>
      </p:sp>
      <p:sp>
        <p:nvSpPr>
          <p:cNvPr id="9" name="Rectangle 8"/>
          <p:cNvSpPr/>
          <p:nvPr/>
        </p:nvSpPr>
        <p:spPr>
          <a:xfrm>
            <a:off x="880534" y="2861734"/>
            <a:ext cx="931333" cy="508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Rectangle 9"/>
          <p:cNvSpPr/>
          <p:nvPr/>
        </p:nvSpPr>
        <p:spPr>
          <a:xfrm>
            <a:off x="897467" y="3539065"/>
            <a:ext cx="931333" cy="50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Rectangle 10"/>
          <p:cNvSpPr/>
          <p:nvPr/>
        </p:nvSpPr>
        <p:spPr>
          <a:xfrm>
            <a:off x="914399" y="4233329"/>
            <a:ext cx="931334" cy="508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TextBox 11"/>
          <p:cNvSpPr txBox="1"/>
          <p:nvPr/>
        </p:nvSpPr>
        <p:spPr>
          <a:xfrm>
            <a:off x="2031999" y="2777067"/>
            <a:ext cx="1336424" cy="584776"/>
          </a:xfrm>
          <a:prstGeom prst="rect">
            <a:avLst/>
          </a:prstGeom>
          <a:noFill/>
        </p:spPr>
        <p:txBody>
          <a:bodyPr wrap="none" rtlCol="0">
            <a:spAutoFit/>
          </a:bodyPr>
          <a:lstStyle/>
          <a:p>
            <a:r>
              <a:rPr lang="en-US" sz="3200" dirty="0" smtClean="0"/>
              <a:t>Person</a:t>
            </a:r>
            <a:endParaRPr lang="en-US" sz="3200" dirty="0"/>
          </a:p>
        </p:txBody>
      </p:sp>
      <p:sp>
        <p:nvSpPr>
          <p:cNvPr id="13" name="TextBox 12"/>
          <p:cNvSpPr txBox="1"/>
          <p:nvPr/>
        </p:nvSpPr>
        <p:spPr>
          <a:xfrm>
            <a:off x="2015068" y="3437467"/>
            <a:ext cx="2318263" cy="584776"/>
          </a:xfrm>
          <a:prstGeom prst="rect">
            <a:avLst/>
          </a:prstGeom>
          <a:noFill/>
        </p:spPr>
        <p:txBody>
          <a:bodyPr wrap="none" rtlCol="0">
            <a:spAutoFit/>
          </a:bodyPr>
          <a:lstStyle/>
          <a:p>
            <a:r>
              <a:rPr lang="en-US" sz="3200" dirty="0" smtClean="0"/>
              <a:t>Organization</a:t>
            </a:r>
            <a:endParaRPr lang="en-US" sz="3200" dirty="0"/>
          </a:p>
        </p:txBody>
      </p:sp>
      <p:sp>
        <p:nvSpPr>
          <p:cNvPr id="14" name="TextBox 13"/>
          <p:cNvSpPr txBox="1"/>
          <p:nvPr/>
        </p:nvSpPr>
        <p:spPr>
          <a:xfrm>
            <a:off x="2116667" y="4131735"/>
            <a:ext cx="1604325" cy="584776"/>
          </a:xfrm>
          <a:prstGeom prst="rect">
            <a:avLst/>
          </a:prstGeom>
          <a:noFill/>
        </p:spPr>
        <p:txBody>
          <a:bodyPr wrap="none" rtlCol="0">
            <a:spAutoFit/>
          </a:bodyPr>
          <a:lstStyle/>
          <a:p>
            <a:r>
              <a:rPr lang="en-US" sz="3200" dirty="0" smtClean="0"/>
              <a:t>Location</a:t>
            </a:r>
            <a:endParaRPr lang="en-US" sz="3200" dirty="0"/>
          </a:p>
        </p:txBody>
      </p:sp>
      <p:sp>
        <p:nvSpPr>
          <p:cNvPr id="15" name="Rectangle 14"/>
          <p:cNvSpPr/>
          <p:nvPr/>
        </p:nvSpPr>
        <p:spPr>
          <a:xfrm>
            <a:off x="152399" y="5154768"/>
            <a:ext cx="12039601" cy="1046440"/>
          </a:xfrm>
          <a:prstGeom prst="rect">
            <a:avLst/>
          </a:prstGeom>
        </p:spPr>
        <p:txBody>
          <a:bodyPr wrap="square">
            <a:spAutoFit/>
          </a:bodyPr>
          <a:lstStyle/>
          <a:p>
            <a:pPr>
              <a:defRPr/>
            </a:pPr>
            <a:r>
              <a:rPr lang="en-US" sz="3100" dirty="0" smtClean="0">
                <a:latin typeface="Segoe"/>
                <a:cs typeface="Segoe"/>
              </a:rPr>
              <a:t>What are </a:t>
            </a:r>
            <a:r>
              <a:rPr lang="en-US" sz="3100" dirty="0">
                <a:latin typeface="Segoe"/>
                <a:cs typeface="Segoe"/>
              </a:rPr>
              <a:t>all organizations mentioned in a set of </a:t>
            </a:r>
            <a:r>
              <a:rPr lang="en-US" sz="3100" dirty="0" smtClean="0">
                <a:latin typeface="Segoe"/>
                <a:cs typeface="Segoe"/>
              </a:rPr>
              <a:t>legal documents?</a:t>
            </a:r>
          </a:p>
          <a:p>
            <a:pPr>
              <a:defRPr/>
            </a:pPr>
            <a:r>
              <a:rPr lang="en-US" sz="3100" dirty="0" smtClean="0">
                <a:latin typeface="Segoe"/>
                <a:cs typeface="Segoe"/>
              </a:rPr>
              <a:t>What places were involved in articles about a military group?</a:t>
            </a:r>
            <a:endParaRPr lang="en-US" sz="3100" dirty="0">
              <a:latin typeface="Segoe"/>
              <a:cs typeface="Segoe"/>
            </a:endParaRPr>
          </a:p>
        </p:txBody>
      </p:sp>
    </p:spTree>
    <p:extLst>
      <p:ext uri="{BB962C8B-B14F-4D97-AF65-F5344CB8AC3E}">
        <p14:creationId xmlns:p14="http://schemas.microsoft.com/office/powerpoint/2010/main" val="30003090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sp>
        <p:nvSpPr>
          <p:cNvPr id="3" name="Content Placeholder 2"/>
          <p:cNvSpPr>
            <a:spLocks noGrp="1"/>
          </p:cNvSpPr>
          <p:nvPr>
            <p:ph sz="quarter" idx="10"/>
          </p:nvPr>
        </p:nvSpPr>
        <p:spPr/>
        <p:txBody>
          <a:bodyPr/>
          <a:lstStyle/>
          <a:p>
            <a:r>
              <a:rPr lang="en-US" dirty="0" smtClean="0"/>
              <a:t>Assigns each word in a sentence to a part of speech.</a:t>
            </a:r>
          </a:p>
          <a:p>
            <a:pPr lvl="1"/>
            <a:r>
              <a:rPr lang="en-US" dirty="0" smtClean="0"/>
              <a:t>noun</a:t>
            </a:r>
          </a:p>
          <a:p>
            <a:pPr lvl="1"/>
            <a:r>
              <a:rPr lang="en-US" dirty="0" smtClean="0"/>
              <a:t>adjective</a:t>
            </a:r>
          </a:p>
          <a:p>
            <a:pPr lvl="1"/>
            <a:r>
              <a:rPr lang="en-US" dirty="0" smtClean="0"/>
              <a:t>verb</a:t>
            </a:r>
          </a:p>
          <a:p>
            <a:pPr lvl="1"/>
            <a:r>
              <a:rPr lang="en-US" dirty="0" smtClean="0"/>
              <a:t>adverb</a:t>
            </a:r>
          </a:p>
        </p:txBody>
      </p:sp>
    </p:spTree>
    <p:extLst>
      <p:ext uri="{BB962C8B-B14F-4D97-AF65-F5344CB8AC3E}">
        <p14:creationId xmlns:p14="http://schemas.microsoft.com/office/powerpoint/2010/main" val="968487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might you want to do with text data?</a:t>
            </a:r>
            <a:endParaRPr lang="en-US" dirty="0"/>
          </a:p>
        </p:txBody>
      </p:sp>
      <p:sp>
        <p:nvSpPr>
          <p:cNvPr id="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dirty="0" smtClean="0"/>
              <a:t>Summarize it, or represent it in a useful way</a:t>
            </a:r>
          </a:p>
          <a:p>
            <a:r>
              <a:rPr lang="en-US" b="0" dirty="0" smtClean="0"/>
              <a:t>Classify it</a:t>
            </a:r>
          </a:p>
          <a:p>
            <a:r>
              <a:rPr lang="en-US" b="0" dirty="0" smtClean="0"/>
              <a:t>Search for things within it: information retrieval</a:t>
            </a:r>
            <a:endParaRPr lang="en-US" b="0" dirty="0"/>
          </a:p>
        </p:txBody>
      </p:sp>
    </p:spTree>
    <p:extLst>
      <p:ext uri="{BB962C8B-B14F-4D97-AF65-F5344CB8AC3E}">
        <p14:creationId xmlns:p14="http://schemas.microsoft.com/office/powerpoint/2010/main" val="276717107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sp>
        <p:nvSpPr>
          <p:cNvPr id="3" name="Content Placeholder 2"/>
          <p:cNvSpPr>
            <a:spLocks noGrp="1"/>
          </p:cNvSpPr>
          <p:nvPr>
            <p:ph sz="quarter" idx="10"/>
          </p:nvPr>
        </p:nvSpPr>
        <p:spPr>
          <a:xfrm>
            <a:off x="379413" y="1388226"/>
            <a:ext cx="11525250" cy="576041"/>
          </a:xfrm>
        </p:spPr>
        <p:txBody>
          <a:bodyPr/>
          <a:lstStyle/>
          <a:p>
            <a:pPr marL="0" indent="0">
              <a:buNone/>
            </a:pPr>
            <a:r>
              <a:rPr lang="en-US" dirty="0" smtClean="0"/>
              <a:t>				Boil water in a big vat.</a:t>
            </a:r>
          </a:p>
        </p:txBody>
      </p:sp>
      <p:sp>
        <p:nvSpPr>
          <p:cNvPr id="4" name="TextBox 3"/>
          <p:cNvSpPr txBox="1"/>
          <p:nvPr/>
        </p:nvSpPr>
        <p:spPr>
          <a:xfrm>
            <a:off x="3149600" y="2286000"/>
            <a:ext cx="932868" cy="584776"/>
          </a:xfrm>
          <a:prstGeom prst="rect">
            <a:avLst/>
          </a:prstGeom>
          <a:noFill/>
        </p:spPr>
        <p:txBody>
          <a:bodyPr wrap="none" rtlCol="0">
            <a:spAutoFit/>
          </a:bodyPr>
          <a:lstStyle/>
          <a:p>
            <a:r>
              <a:rPr lang="en-US" sz="3200" dirty="0" smtClean="0"/>
              <a:t>verb</a:t>
            </a:r>
            <a:endParaRPr lang="en-US" sz="3200" dirty="0"/>
          </a:p>
        </p:txBody>
      </p:sp>
      <p:sp>
        <p:nvSpPr>
          <p:cNvPr id="5" name="TextBox 4"/>
          <p:cNvSpPr txBox="1"/>
          <p:nvPr/>
        </p:nvSpPr>
        <p:spPr>
          <a:xfrm>
            <a:off x="4301067" y="2523067"/>
            <a:ext cx="1047883" cy="584776"/>
          </a:xfrm>
          <a:prstGeom prst="rect">
            <a:avLst/>
          </a:prstGeom>
          <a:noFill/>
        </p:spPr>
        <p:txBody>
          <a:bodyPr wrap="none" rtlCol="0">
            <a:spAutoFit/>
          </a:bodyPr>
          <a:lstStyle/>
          <a:p>
            <a:r>
              <a:rPr lang="en-US" sz="3200" dirty="0" smtClean="0"/>
              <a:t>noun</a:t>
            </a:r>
            <a:endParaRPr lang="en-US" sz="3200" dirty="0"/>
          </a:p>
        </p:txBody>
      </p:sp>
      <p:sp>
        <p:nvSpPr>
          <p:cNvPr id="6" name="TextBox 5"/>
          <p:cNvSpPr txBox="1"/>
          <p:nvPr/>
        </p:nvSpPr>
        <p:spPr>
          <a:xfrm>
            <a:off x="5283200" y="3014132"/>
            <a:ext cx="963124" cy="584776"/>
          </a:xfrm>
          <a:prstGeom prst="rect">
            <a:avLst/>
          </a:prstGeom>
          <a:noFill/>
        </p:spPr>
        <p:txBody>
          <a:bodyPr wrap="none" rtlCol="0">
            <a:spAutoFit/>
          </a:bodyPr>
          <a:lstStyle/>
          <a:p>
            <a:r>
              <a:rPr lang="en-US" sz="3200" dirty="0" smtClean="0"/>
              <a:t>prep</a:t>
            </a:r>
            <a:endParaRPr lang="en-US" sz="3200" dirty="0"/>
          </a:p>
        </p:txBody>
      </p:sp>
      <p:sp>
        <p:nvSpPr>
          <p:cNvPr id="7" name="TextBox 6"/>
          <p:cNvSpPr txBox="1"/>
          <p:nvPr/>
        </p:nvSpPr>
        <p:spPr>
          <a:xfrm>
            <a:off x="6400800" y="2506132"/>
            <a:ext cx="741910" cy="584776"/>
          </a:xfrm>
          <a:prstGeom prst="rect">
            <a:avLst/>
          </a:prstGeom>
          <a:noFill/>
        </p:spPr>
        <p:txBody>
          <a:bodyPr wrap="none" rtlCol="0">
            <a:spAutoFit/>
          </a:bodyPr>
          <a:lstStyle/>
          <a:p>
            <a:r>
              <a:rPr lang="en-US" sz="3200" dirty="0" err="1" smtClean="0"/>
              <a:t>det</a:t>
            </a:r>
            <a:endParaRPr lang="en-US" sz="3200" dirty="0"/>
          </a:p>
        </p:txBody>
      </p:sp>
      <p:sp>
        <p:nvSpPr>
          <p:cNvPr id="8" name="TextBox 7"/>
          <p:cNvSpPr txBox="1"/>
          <p:nvPr/>
        </p:nvSpPr>
        <p:spPr>
          <a:xfrm>
            <a:off x="7128933" y="3014133"/>
            <a:ext cx="695022" cy="584776"/>
          </a:xfrm>
          <a:prstGeom prst="rect">
            <a:avLst/>
          </a:prstGeom>
          <a:noFill/>
        </p:spPr>
        <p:txBody>
          <a:bodyPr wrap="none" rtlCol="0">
            <a:spAutoFit/>
          </a:bodyPr>
          <a:lstStyle/>
          <a:p>
            <a:r>
              <a:rPr lang="en-US" sz="3200" dirty="0" err="1" smtClean="0"/>
              <a:t>adj</a:t>
            </a:r>
            <a:endParaRPr lang="en-US" sz="3200" dirty="0"/>
          </a:p>
        </p:txBody>
      </p:sp>
      <p:sp>
        <p:nvSpPr>
          <p:cNvPr id="9" name="TextBox 8"/>
          <p:cNvSpPr txBox="1"/>
          <p:nvPr/>
        </p:nvSpPr>
        <p:spPr>
          <a:xfrm>
            <a:off x="7772400" y="2319867"/>
            <a:ext cx="1047883" cy="584776"/>
          </a:xfrm>
          <a:prstGeom prst="rect">
            <a:avLst/>
          </a:prstGeom>
          <a:noFill/>
        </p:spPr>
        <p:txBody>
          <a:bodyPr wrap="none" rtlCol="0">
            <a:spAutoFit/>
          </a:bodyPr>
          <a:lstStyle/>
          <a:p>
            <a:r>
              <a:rPr lang="en-US" sz="3200" dirty="0" smtClean="0"/>
              <a:t>noun</a:t>
            </a:r>
            <a:endParaRPr lang="en-US" sz="3200" dirty="0"/>
          </a:p>
        </p:txBody>
      </p:sp>
      <p:cxnSp>
        <p:nvCxnSpPr>
          <p:cNvPr id="11" name="Straight Arrow Connector 10"/>
          <p:cNvCxnSpPr>
            <a:stCxn id="4" idx="0"/>
          </p:cNvCxnSpPr>
          <p:nvPr/>
        </p:nvCxnSpPr>
        <p:spPr>
          <a:xfrm flipV="1">
            <a:off x="3616034" y="1964267"/>
            <a:ext cx="685033" cy="3217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665901" y="2032000"/>
            <a:ext cx="515699" cy="609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3" idx="2"/>
          </p:cNvCxnSpPr>
          <p:nvPr/>
        </p:nvCxnSpPr>
        <p:spPr>
          <a:xfrm flipV="1">
            <a:off x="5648034" y="1964267"/>
            <a:ext cx="494004" cy="1134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671733" y="2015067"/>
            <a:ext cx="127769" cy="5757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7095067" y="2048933"/>
            <a:ext cx="254000" cy="9482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7907867" y="1947334"/>
            <a:ext cx="254000" cy="474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948266" y="5283200"/>
            <a:ext cx="3331962" cy="584776"/>
          </a:xfrm>
          <a:prstGeom prst="rect">
            <a:avLst/>
          </a:prstGeom>
          <a:noFill/>
        </p:spPr>
        <p:txBody>
          <a:bodyPr wrap="none" rtlCol="0">
            <a:spAutoFit/>
          </a:bodyPr>
          <a:lstStyle/>
          <a:p>
            <a:r>
              <a:rPr lang="en-US" sz="3200" dirty="0" smtClean="0">
                <a:latin typeface="Segoe"/>
                <a:cs typeface="Segoe"/>
              </a:rPr>
              <a:t>Why is this hard?</a:t>
            </a:r>
            <a:endParaRPr lang="en-US" sz="3200" dirty="0">
              <a:latin typeface="Segoe"/>
              <a:cs typeface="Segoe"/>
            </a:endParaRPr>
          </a:p>
        </p:txBody>
      </p:sp>
    </p:spTree>
    <p:extLst>
      <p:ext uri="{BB962C8B-B14F-4D97-AF65-F5344CB8AC3E}">
        <p14:creationId xmlns:p14="http://schemas.microsoft.com/office/powerpoint/2010/main" val="4051596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Speech Tagging</a:t>
            </a:r>
          </a:p>
        </p:txBody>
      </p:sp>
      <p:sp>
        <p:nvSpPr>
          <p:cNvPr id="4" name="Content Placeholder 2"/>
          <p:cNvSpPr txBox="1">
            <a:spLocks/>
          </p:cNvSpPr>
          <p:nvPr/>
        </p:nvSpPr>
        <p:spPr>
          <a:xfrm>
            <a:off x="379413" y="1388226"/>
            <a:ext cx="11525250" cy="57604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Boil water in a big vat.</a:t>
            </a:r>
          </a:p>
        </p:txBody>
      </p:sp>
      <p:pic>
        <p:nvPicPr>
          <p:cNvPr id="5" name="Picture 4" descr="IMG_148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37583" y="3287183"/>
            <a:ext cx="4080934" cy="3060700"/>
          </a:xfrm>
          <a:prstGeom prst="rect">
            <a:avLst/>
          </a:prstGeom>
        </p:spPr>
      </p:pic>
      <p:pic>
        <p:nvPicPr>
          <p:cNvPr id="10" name="Picture 9" descr="IMG_147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605868" y="3149604"/>
            <a:ext cx="4063998" cy="3047999"/>
          </a:xfrm>
          <a:prstGeom prst="rect">
            <a:avLst/>
          </a:prstGeom>
        </p:spPr>
      </p:pic>
      <p:sp>
        <p:nvSpPr>
          <p:cNvPr id="11" name="TextBox 10"/>
          <p:cNvSpPr txBox="1"/>
          <p:nvPr/>
        </p:nvSpPr>
        <p:spPr>
          <a:xfrm>
            <a:off x="3149600" y="2286000"/>
            <a:ext cx="932868" cy="584776"/>
          </a:xfrm>
          <a:prstGeom prst="rect">
            <a:avLst/>
          </a:prstGeom>
          <a:noFill/>
        </p:spPr>
        <p:txBody>
          <a:bodyPr wrap="none" rtlCol="0">
            <a:spAutoFit/>
          </a:bodyPr>
          <a:lstStyle/>
          <a:p>
            <a:r>
              <a:rPr lang="en-US" sz="3200" dirty="0" smtClean="0"/>
              <a:t>verb</a:t>
            </a:r>
            <a:endParaRPr lang="en-US" sz="3200" dirty="0"/>
          </a:p>
        </p:txBody>
      </p:sp>
      <p:cxnSp>
        <p:nvCxnSpPr>
          <p:cNvPr id="12" name="Straight Arrow Connector 11"/>
          <p:cNvCxnSpPr>
            <a:stCxn id="11" idx="0"/>
          </p:cNvCxnSpPr>
          <p:nvPr/>
        </p:nvCxnSpPr>
        <p:spPr>
          <a:xfrm flipV="1">
            <a:off x="3616034" y="1964267"/>
            <a:ext cx="685033" cy="3217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Content Placeholder 2"/>
          <p:cNvSpPr txBox="1">
            <a:spLocks/>
          </p:cNvSpPr>
          <p:nvPr/>
        </p:nvSpPr>
        <p:spPr>
          <a:xfrm>
            <a:off x="7576080" y="5519961"/>
            <a:ext cx="2617785" cy="57604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noun?</a:t>
            </a:r>
          </a:p>
        </p:txBody>
      </p:sp>
    </p:spTree>
    <p:extLst>
      <p:ext uri="{BB962C8B-B14F-4D97-AF65-F5344CB8AC3E}">
        <p14:creationId xmlns:p14="http://schemas.microsoft.com/office/powerpoint/2010/main" val="29327690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Speech Tagging</a:t>
            </a:r>
          </a:p>
        </p:txBody>
      </p:sp>
      <p:sp>
        <p:nvSpPr>
          <p:cNvPr id="4" name="Content Placeholder 2"/>
          <p:cNvSpPr txBox="1">
            <a:spLocks/>
          </p:cNvSpPr>
          <p:nvPr/>
        </p:nvSpPr>
        <p:spPr>
          <a:xfrm>
            <a:off x="379413" y="1388226"/>
            <a:ext cx="11525250" cy="57604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Boil water in a big vat.</a:t>
            </a:r>
          </a:p>
        </p:txBody>
      </p:sp>
      <p:pic>
        <p:nvPicPr>
          <p:cNvPr id="6" name="Picture 5" descr="IMG_148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736166" y="3644902"/>
            <a:ext cx="3420536" cy="2565402"/>
          </a:xfrm>
          <a:prstGeom prst="rect">
            <a:avLst/>
          </a:prstGeom>
        </p:spPr>
      </p:pic>
      <p:pic>
        <p:nvPicPr>
          <p:cNvPr id="9" name="Picture 8" descr="IMG_1478.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135719" y="3672420"/>
            <a:ext cx="3369733" cy="2527300"/>
          </a:xfrm>
          <a:prstGeom prst="rect">
            <a:avLst/>
          </a:prstGeom>
        </p:spPr>
      </p:pic>
      <p:sp>
        <p:nvSpPr>
          <p:cNvPr id="13" name="Content Placeholder 2"/>
          <p:cNvSpPr txBox="1">
            <a:spLocks/>
          </p:cNvSpPr>
          <p:nvPr/>
        </p:nvSpPr>
        <p:spPr>
          <a:xfrm>
            <a:off x="8219548" y="5943295"/>
            <a:ext cx="2617785" cy="57604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verb?</a:t>
            </a:r>
          </a:p>
        </p:txBody>
      </p:sp>
      <p:sp>
        <p:nvSpPr>
          <p:cNvPr id="14" name="TextBox 13"/>
          <p:cNvSpPr txBox="1"/>
          <p:nvPr/>
        </p:nvSpPr>
        <p:spPr>
          <a:xfrm>
            <a:off x="4301067" y="2523067"/>
            <a:ext cx="1047883" cy="584776"/>
          </a:xfrm>
          <a:prstGeom prst="rect">
            <a:avLst/>
          </a:prstGeom>
          <a:noFill/>
        </p:spPr>
        <p:txBody>
          <a:bodyPr wrap="none" rtlCol="0">
            <a:spAutoFit/>
          </a:bodyPr>
          <a:lstStyle/>
          <a:p>
            <a:r>
              <a:rPr lang="en-US" sz="3200" dirty="0" smtClean="0"/>
              <a:t>noun</a:t>
            </a:r>
            <a:endParaRPr lang="en-US" sz="3200" dirty="0"/>
          </a:p>
        </p:txBody>
      </p:sp>
      <p:cxnSp>
        <p:nvCxnSpPr>
          <p:cNvPr id="15" name="Straight Arrow Connector 14"/>
          <p:cNvCxnSpPr/>
          <p:nvPr/>
        </p:nvCxnSpPr>
        <p:spPr>
          <a:xfrm flipV="1">
            <a:off x="4665901" y="2032000"/>
            <a:ext cx="515699" cy="609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59868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Speech Tagging</a:t>
            </a:r>
          </a:p>
        </p:txBody>
      </p:sp>
      <p:sp>
        <p:nvSpPr>
          <p:cNvPr id="3" name="Content Placeholder 2"/>
          <p:cNvSpPr>
            <a:spLocks noGrp="1"/>
          </p:cNvSpPr>
          <p:nvPr>
            <p:ph sz="quarter" idx="10"/>
          </p:nvPr>
        </p:nvSpPr>
        <p:spPr/>
        <p:txBody>
          <a:bodyPr/>
          <a:lstStyle/>
          <a:p>
            <a:r>
              <a:rPr lang="en-US" dirty="0" smtClean="0"/>
              <a:t>When text becomes speech sometimes the noun version is pronounced differently than the verb version.</a:t>
            </a:r>
          </a:p>
          <a:p>
            <a:endParaRPr lang="en-US" dirty="0" smtClean="0"/>
          </a:p>
          <a:p>
            <a:pPr lvl="1"/>
            <a:r>
              <a:rPr lang="en-US" dirty="0" smtClean="0"/>
              <a:t>“I</a:t>
            </a:r>
            <a:r>
              <a:rPr lang="en-US" dirty="0" smtClean="0">
                <a:solidFill>
                  <a:srgbClr val="007233"/>
                </a:solidFill>
              </a:rPr>
              <a:t> object</a:t>
            </a:r>
            <a:r>
              <a:rPr lang="en-US" dirty="0" smtClean="0"/>
              <a:t> to your taking this </a:t>
            </a:r>
            <a:r>
              <a:rPr lang="en-US" dirty="0" smtClean="0"/>
              <a:t>class.”</a:t>
            </a:r>
            <a:endParaRPr lang="en-US" dirty="0" smtClean="0"/>
          </a:p>
          <a:p>
            <a:pPr lvl="1"/>
            <a:r>
              <a:rPr lang="en-US" dirty="0" smtClean="0"/>
              <a:t>“What is that </a:t>
            </a:r>
            <a:r>
              <a:rPr lang="en-US" dirty="0" smtClean="0">
                <a:solidFill>
                  <a:srgbClr val="007233"/>
                </a:solidFill>
              </a:rPr>
              <a:t>object</a:t>
            </a:r>
            <a:r>
              <a:rPr lang="en-US" dirty="0" smtClean="0"/>
              <a:t> you’ve got in your </a:t>
            </a:r>
            <a:r>
              <a:rPr lang="en-US" dirty="0" smtClean="0"/>
              <a:t>hand?”</a:t>
            </a:r>
            <a:endParaRPr lang="en-US" dirty="0"/>
          </a:p>
        </p:txBody>
      </p:sp>
    </p:spTree>
    <p:extLst>
      <p:ext uri="{BB962C8B-B14F-4D97-AF65-F5344CB8AC3E}">
        <p14:creationId xmlns:p14="http://schemas.microsoft.com/office/powerpoint/2010/main" val="2138691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sp>
        <p:nvSpPr>
          <p:cNvPr id="3" name="Content Placeholder 2"/>
          <p:cNvSpPr>
            <a:spLocks noGrp="1"/>
          </p:cNvSpPr>
          <p:nvPr>
            <p:ph sz="quarter" idx="10"/>
          </p:nvPr>
        </p:nvSpPr>
        <p:spPr>
          <a:xfrm>
            <a:off x="379413" y="1388226"/>
            <a:ext cx="11525250" cy="576041"/>
          </a:xfrm>
        </p:spPr>
        <p:txBody>
          <a:bodyPr/>
          <a:lstStyle/>
          <a:p>
            <a:pPr marL="0" indent="0">
              <a:buNone/>
            </a:pPr>
            <a:r>
              <a:rPr lang="en-US" dirty="0" smtClean="0"/>
              <a:t>				Boil water in a big vat.</a:t>
            </a:r>
          </a:p>
        </p:txBody>
      </p:sp>
      <p:sp>
        <p:nvSpPr>
          <p:cNvPr id="4" name="TextBox 3"/>
          <p:cNvSpPr txBox="1"/>
          <p:nvPr/>
        </p:nvSpPr>
        <p:spPr>
          <a:xfrm>
            <a:off x="3149600" y="2286000"/>
            <a:ext cx="932868" cy="584776"/>
          </a:xfrm>
          <a:prstGeom prst="rect">
            <a:avLst/>
          </a:prstGeom>
          <a:noFill/>
        </p:spPr>
        <p:txBody>
          <a:bodyPr wrap="none" rtlCol="0">
            <a:spAutoFit/>
          </a:bodyPr>
          <a:lstStyle/>
          <a:p>
            <a:r>
              <a:rPr lang="en-US" sz="3200" dirty="0" smtClean="0"/>
              <a:t>verb</a:t>
            </a:r>
            <a:endParaRPr lang="en-US" sz="3200" dirty="0"/>
          </a:p>
        </p:txBody>
      </p:sp>
      <p:sp>
        <p:nvSpPr>
          <p:cNvPr id="5" name="TextBox 4"/>
          <p:cNvSpPr txBox="1"/>
          <p:nvPr/>
        </p:nvSpPr>
        <p:spPr>
          <a:xfrm>
            <a:off x="4301067" y="2523067"/>
            <a:ext cx="1047883" cy="584776"/>
          </a:xfrm>
          <a:prstGeom prst="rect">
            <a:avLst/>
          </a:prstGeom>
          <a:noFill/>
        </p:spPr>
        <p:txBody>
          <a:bodyPr wrap="none" rtlCol="0">
            <a:spAutoFit/>
          </a:bodyPr>
          <a:lstStyle/>
          <a:p>
            <a:r>
              <a:rPr lang="en-US" sz="3200" dirty="0" smtClean="0"/>
              <a:t>noun</a:t>
            </a:r>
            <a:endParaRPr lang="en-US" sz="3200" dirty="0"/>
          </a:p>
        </p:txBody>
      </p:sp>
      <p:sp>
        <p:nvSpPr>
          <p:cNvPr id="6" name="TextBox 5"/>
          <p:cNvSpPr txBox="1"/>
          <p:nvPr/>
        </p:nvSpPr>
        <p:spPr>
          <a:xfrm>
            <a:off x="5283200" y="3014132"/>
            <a:ext cx="963124" cy="584776"/>
          </a:xfrm>
          <a:prstGeom prst="rect">
            <a:avLst/>
          </a:prstGeom>
          <a:noFill/>
        </p:spPr>
        <p:txBody>
          <a:bodyPr wrap="none" rtlCol="0">
            <a:spAutoFit/>
          </a:bodyPr>
          <a:lstStyle/>
          <a:p>
            <a:r>
              <a:rPr lang="en-US" sz="3200" dirty="0" smtClean="0"/>
              <a:t>prep</a:t>
            </a:r>
            <a:endParaRPr lang="en-US" sz="3200" dirty="0"/>
          </a:p>
        </p:txBody>
      </p:sp>
      <p:sp>
        <p:nvSpPr>
          <p:cNvPr id="7" name="TextBox 6"/>
          <p:cNvSpPr txBox="1"/>
          <p:nvPr/>
        </p:nvSpPr>
        <p:spPr>
          <a:xfrm>
            <a:off x="6400800" y="2506132"/>
            <a:ext cx="741910" cy="584776"/>
          </a:xfrm>
          <a:prstGeom prst="rect">
            <a:avLst/>
          </a:prstGeom>
          <a:noFill/>
        </p:spPr>
        <p:txBody>
          <a:bodyPr wrap="none" rtlCol="0">
            <a:spAutoFit/>
          </a:bodyPr>
          <a:lstStyle/>
          <a:p>
            <a:r>
              <a:rPr lang="en-US" sz="3200" dirty="0" err="1" smtClean="0"/>
              <a:t>det</a:t>
            </a:r>
            <a:endParaRPr lang="en-US" sz="3200" dirty="0"/>
          </a:p>
        </p:txBody>
      </p:sp>
      <p:sp>
        <p:nvSpPr>
          <p:cNvPr id="8" name="TextBox 7"/>
          <p:cNvSpPr txBox="1"/>
          <p:nvPr/>
        </p:nvSpPr>
        <p:spPr>
          <a:xfrm>
            <a:off x="7128933" y="3014133"/>
            <a:ext cx="695022" cy="584776"/>
          </a:xfrm>
          <a:prstGeom prst="rect">
            <a:avLst/>
          </a:prstGeom>
          <a:noFill/>
        </p:spPr>
        <p:txBody>
          <a:bodyPr wrap="none" rtlCol="0">
            <a:spAutoFit/>
          </a:bodyPr>
          <a:lstStyle/>
          <a:p>
            <a:r>
              <a:rPr lang="en-US" sz="3200" dirty="0" err="1" smtClean="0"/>
              <a:t>adj</a:t>
            </a:r>
            <a:endParaRPr lang="en-US" sz="3200" dirty="0"/>
          </a:p>
        </p:txBody>
      </p:sp>
      <p:sp>
        <p:nvSpPr>
          <p:cNvPr id="9" name="TextBox 8"/>
          <p:cNvSpPr txBox="1"/>
          <p:nvPr/>
        </p:nvSpPr>
        <p:spPr>
          <a:xfrm>
            <a:off x="7772400" y="2319867"/>
            <a:ext cx="1047883" cy="584776"/>
          </a:xfrm>
          <a:prstGeom prst="rect">
            <a:avLst/>
          </a:prstGeom>
          <a:noFill/>
        </p:spPr>
        <p:txBody>
          <a:bodyPr wrap="none" rtlCol="0">
            <a:spAutoFit/>
          </a:bodyPr>
          <a:lstStyle/>
          <a:p>
            <a:r>
              <a:rPr lang="en-US" sz="3200" dirty="0" smtClean="0"/>
              <a:t>noun</a:t>
            </a:r>
            <a:endParaRPr lang="en-US" sz="3200" dirty="0"/>
          </a:p>
        </p:txBody>
      </p:sp>
      <p:cxnSp>
        <p:nvCxnSpPr>
          <p:cNvPr id="11" name="Straight Arrow Connector 10"/>
          <p:cNvCxnSpPr>
            <a:stCxn id="4" idx="0"/>
          </p:cNvCxnSpPr>
          <p:nvPr/>
        </p:nvCxnSpPr>
        <p:spPr>
          <a:xfrm flipV="1">
            <a:off x="3616034" y="1964267"/>
            <a:ext cx="685033" cy="3217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665901" y="2032000"/>
            <a:ext cx="515699" cy="609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3" idx="2"/>
          </p:cNvCxnSpPr>
          <p:nvPr/>
        </p:nvCxnSpPr>
        <p:spPr>
          <a:xfrm flipV="1">
            <a:off x="5648034" y="1964267"/>
            <a:ext cx="494004" cy="11345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671733" y="2015067"/>
            <a:ext cx="127769" cy="5757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7095067" y="2048933"/>
            <a:ext cx="254000" cy="9482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7907867" y="1947334"/>
            <a:ext cx="254000" cy="474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767863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sp>
        <p:nvSpPr>
          <p:cNvPr id="4" name="TextBox 3"/>
          <p:cNvSpPr txBox="1"/>
          <p:nvPr/>
        </p:nvSpPr>
        <p:spPr>
          <a:xfrm>
            <a:off x="1524000" y="2201333"/>
            <a:ext cx="5434367" cy="1077218"/>
          </a:xfrm>
          <a:prstGeom prst="rect">
            <a:avLst/>
          </a:prstGeom>
          <a:noFill/>
        </p:spPr>
        <p:txBody>
          <a:bodyPr wrap="none" rtlCol="0">
            <a:spAutoFit/>
          </a:bodyPr>
          <a:lstStyle/>
          <a:p>
            <a:r>
              <a:rPr lang="en-US" sz="3200" dirty="0" smtClean="0">
                <a:latin typeface="Segoe UI Light"/>
                <a:cs typeface="Segoe UI Light"/>
              </a:rPr>
              <a:t>Sentence </a:t>
            </a:r>
            <a:r>
              <a:rPr lang="en-US" sz="3200" dirty="0" smtClean="0">
                <a:solidFill>
                  <a:srgbClr val="007233"/>
                </a:solidFill>
                <a:latin typeface="Segoe UI Light"/>
                <a:cs typeface="Segoe UI Light"/>
              </a:rPr>
              <a:t>W=w</a:t>
            </a:r>
            <a:r>
              <a:rPr lang="en-US" sz="3200" baseline="-25000" dirty="0" smtClean="0">
                <a:solidFill>
                  <a:srgbClr val="007233"/>
                </a:solidFill>
                <a:latin typeface="Segoe UI Light"/>
                <a:cs typeface="Segoe UI Light"/>
              </a:rPr>
              <a:t>1</a:t>
            </a:r>
            <a:r>
              <a:rPr lang="en-US" sz="3200" dirty="0" smtClean="0">
                <a:solidFill>
                  <a:srgbClr val="007233"/>
                </a:solidFill>
                <a:latin typeface="Segoe UI Light"/>
                <a:cs typeface="Segoe UI Light"/>
              </a:rPr>
              <a:t>,w</a:t>
            </a:r>
            <a:r>
              <a:rPr lang="en-US" sz="3200" baseline="-25000" dirty="0" smtClean="0">
                <a:solidFill>
                  <a:srgbClr val="007233"/>
                </a:solidFill>
                <a:latin typeface="Segoe UI Light"/>
                <a:cs typeface="Segoe UI Light"/>
              </a:rPr>
              <a:t>2</a:t>
            </a:r>
            <a:r>
              <a:rPr lang="en-US" sz="3200" dirty="0" smtClean="0">
                <a:solidFill>
                  <a:srgbClr val="007233"/>
                </a:solidFill>
                <a:latin typeface="Segoe UI Light"/>
                <a:cs typeface="Segoe UI Light"/>
              </a:rPr>
              <a:t>,w</a:t>
            </a:r>
            <a:r>
              <a:rPr lang="en-US" sz="3200" baseline="-25000" dirty="0" smtClean="0">
                <a:solidFill>
                  <a:srgbClr val="007233"/>
                </a:solidFill>
                <a:latin typeface="Segoe UI Light"/>
                <a:cs typeface="Segoe UI Light"/>
              </a:rPr>
              <a:t>3</a:t>
            </a:r>
            <a:r>
              <a:rPr lang="en-US" sz="3200" dirty="0" smtClean="0">
                <a:solidFill>
                  <a:srgbClr val="007233"/>
                </a:solidFill>
                <a:latin typeface="Segoe UI Light"/>
                <a:cs typeface="Segoe UI Light"/>
              </a:rPr>
              <a:t>,</a:t>
            </a:r>
            <a:r>
              <a:rPr lang="is-IS" sz="3200" dirty="0" smtClean="0">
                <a:solidFill>
                  <a:srgbClr val="007233"/>
                </a:solidFill>
                <a:latin typeface="Segoe UI Light"/>
                <a:cs typeface="Segoe UI Light"/>
              </a:rPr>
              <a:t>…,w</a:t>
            </a:r>
            <a:r>
              <a:rPr lang="is-IS" sz="3200" baseline="-25000" dirty="0" smtClean="0">
                <a:solidFill>
                  <a:srgbClr val="007233"/>
                </a:solidFill>
                <a:latin typeface="Segoe UI Light"/>
                <a:cs typeface="Segoe UI Light"/>
              </a:rPr>
              <a:t>n</a:t>
            </a:r>
            <a:endParaRPr lang="is-IS" sz="3200" dirty="0" smtClean="0">
              <a:solidFill>
                <a:srgbClr val="007233"/>
              </a:solidFill>
              <a:latin typeface="Segoe UI Light"/>
              <a:cs typeface="Segoe UI Light"/>
            </a:endParaRPr>
          </a:p>
          <a:p>
            <a:endParaRPr lang="en-US" sz="3200" dirty="0">
              <a:latin typeface="Segoe UI Light"/>
              <a:cs typeface="Segoe UI Light"/>
            </a:endParaRPr>
          </a:p>
        </p:txBody>
      </p:sp>
      <p:sp>
        <p:nvSpPr>
          <p:cNvPr id="5" name="TextBox 4"/>
          <p:cNvSpPr txBox="1"/>
          <p:nvPr/>
        </p:nvSpPr>
        <p:spPr>
          <a:xfrm>
            <a:off x="7128934" y="2218267"/>
            <a:ext cx="4199186" cy="584776"/>
          </a:xfrm>
          <a:prstGeom prst="rect">
            <a:avLst/>
          </a:prstGeom>
          <a:noFill/>
        </p:spPr>
        <p:txBody>
          <a:bodyPr wrap="none" rtlCol="0">
            <a:spAutoFit/>
          </a:bodyPr>
          <a:lstStyle/>
          <a:p>
            <a:r>
              <a:rPr lang="en-US" sz="3200" dirty="0" smtClean="0">
                <a:latin typeface="Segoe UI Light"/>
                <a:cs typeface="Segoe UI Light"/>
              </a:rPr>
              <a:t>Boil water in a big vat.</a:t>
            </a:r>
            <a:endParaRPr lang="en-US" sz="3200" dirty="0">
              <a:latin typeface="Segoe UI Light"/>
              <a:cs typeface="Segoe UI Light"/>
            </a:endParaRPr>
          </a:p>
        </p:txBody>
      </p:sp>
      <p:sp>
        <p:nvSpPr>
          <p:cNvPr id="6" name="TextBox 5"/>
          <p:cNvSpPr txBox="1"/>
          <p:nvPr/>
        </p:nvSpPr>
        <p:spPr>
          <a:xfrm>
            <a:off x="795867" y="3809999"/>
            <a:ext cx="5657719" cy="584776"/>
          </a:xfrm>
          <a:prstGeom prst="rect">
            <a:avLst/>
          </a:prstGeom>
          <a:noFill/>
        </p:spPr>
        <p:txBody>
          <a:bodyPr wrap="none" rtlCol="0">
            <a:spAutoFit/>
          </a:bodyPr>
          <a:lstStyle/>
          <a:p>
            <a:r>
              <a:rPr lang="en-US" sz="3200" dirty="0" smtClean="0">
                <a:latin typeface="Segoe UI Light"/>
                <a:cs typeface="Segoe UI Light"/>
              </a:rPr>
              <a:t>Choose </a:t>
            </a:r>
            <a:r>
              <a:rPr lang="en-US" sz="3200" dirty="0" smtClean="0">
                <a:solidFill>
                  <a:srgbClr val="FF0000"/>
                </a:solidFill>
                <a:latin typeface="Segoe UI Light"/>
                <a:cs typeface="Segoe UI Light"/>
              </a:rPr>
              <a:t>T</a:t>
            </a:r>
            <a:r>
              <a:rPr lang="en-US" sz="3200" dirty="0" smtClean="0">
                <a:latin typeface="Segoe UI Light"/>
                <a:cs typeface="Segoe UI Light"/>
              </a:rPr>
              <a:t> to maximize P(</a:t>
            </a:r>
            <a:r>
              <a:rPr lang="en-US" sz="3200" dirty="0" smtClean="0">
                <a:solidFill>
                  <a:srgbClr val="FF0000"/>
                </a:solidFill>
                <a:latin typeface="Segoe UI Light"/>
                <a:cs typeface="Segoe UI Light"/>
              </a:rPr>
              <a:t>T</a:t>
            </a:r>
            <a:r>
              <a:rPr lang="en-US" sz="3200" dirty="0" smtClean="0">
                <a:latin typeface="Segoe UI Light"/>
                <a:cs typeface="Segoe UI Light"/>
              </a:rPr>
              <a:t>|</a:t>
            </a:r>
            <a:r>
              <a:rPr lang="en-US" sz="3200" dirty="0" smtClean="0">
                <a:solidFill>
                  <a:srgbClr val="007233"/>
                </a:solidFill>
                <a:latin typeface="Segoe UI Light"/>
                <a:cs typeface="Segoe UI Light"/>
              </a:rPr>
              <a:t>W</a:t>
            </a:r>
            <a:r>
              <a:rPr lang="en-US" sz="3200" dirty="0" smtClean="0">
                <a:latin typeface="Segoe UI Light"/>
                <a:cs typeface="Segoe UI Light"/>
              </a:rPr>
              <a:t>)</a:t>
            </a:r>
            <a:endParaRPr lang="en-US" sz="3200" dirty="0">
              <a:latin typeface="Segoe UI Light"/>
              <a:cs typeface="Segoe UI Light"/>
            </a:endParaRPr>
          </a:p>
        </p:txBody>
      </p:sp>
      <p:sp>
        <p:nvSpPr>
          <p:cNvPr id="7" name="TextBox 6"/>
          <p:cNvSpPr txBox="1"/>
          <p:nvPr/>
        </p:nvSpPr>
        <p:spPr>
          <a:xfrm>
            <a:off x="1608667" y="2946398"/>
            <a:ext cx="7260120" cy="584776"/>
          </a:xfrm>
          <a:prstGeom prst="rect">
            <a:avLst/>
          </a:prstGeom>
          <a:noFill/>
        </p:spPr>
        <p:txBody>
          <a:bodyPr wrap="none" rtlCol="0">
            <a:spAutoFit/>
          </a:bodyPr>
          <a:lstStyle/>
          <a:p>
            <a:r>
              <a:rPr lang="en-US" sz="3200" dirty="0" smtClean="0">
                <a:latin typeface="Segoe UI Light"/>
                <a:cs typeface="Segoe UI Light"/>
              </a:rPr>
              <a:t>Assign a sequence of tags </a:t>
            </a:r>
            <a:r>
              <a:rPr lang="en-US" sz="3200" dirty="0" smtClean="0">
                <a:solidFill>
                  <a:srgbClr val="FF0000"/>
                </a:solidFill>
                <a:latin typeface="Segoe UI Light"/>
                <a:cs typeface="Segoe UI Light"/>
              </a:rPr>
              <a:t>T=t</a:t>
            </a:r>
            <a:r>
              <a:rPr lang="en-US" sz="3200" baseline="-25000" dirty="0" smtClean="0">
                <a:solidFill>
                  <a:srgbClr val="FF0000"/>
                </a:solidFill>
                <a:latin typeface="Segoe UI Light"/>
                <a:cs typeface="Segoe UI Light"/>
              </a:rPr>
              <a:t>1</a:t>
            </a:r>
            <a:r>
              <a:rPr lang="en-US" sz="3200" dirty="0" smtClean="0">
                <a:solidFill>
                  <a:srgbClr val="FF0000"/>
                </a:solidFill>
                <a:latin typeface="Segoe UI Light"/>
                <a:cs typeface="Segoe UI Light"/>
              </a:rPr>
              <a:t>,t</a:t>
            </a:r>
            <a:r>
              <a:rPr lang="en-US" sz="3200" baseline="-25000" dirty="0" smtClean="0">
                <a:solidFill>
                  <a:srgbClr val="FF0000"/>
                </a:solidFill>
                <a:latin typeface="Segoe UI Light"/>
                <a:cs typeface="Segoe UI Light"/>
              </a:rPr>
              <a:t>2</a:t>
            </a:r>
            <a:r>
              <a:rPr lang="en-US" sz="3200" dirty="0" smtClean="0">
                <a:solidFill>
                  <a:srgbClr val="FF0000"/>
                </a:solidFill>
                <a:latin typeface="Segoe UI Light"/>
                <a:cs typeface="Segoe UI Light"/>
              </a:rPr>
              <a:t>,</a:t>
            </a:r>
            <a:r>
              <a:rPr lang="is-IS" sz="3200" dirty="0" smtClean="0">
                <a:solidFill>
                  <a:srgbClr val="FF0000"/>
                </a:solidFill>
                <a:latin typeface="Segoe UI Light"/>
                <a:cs typeface="Segoe UI Light"/>
              </a:rPr>
              <a:t>…,t</a:t>
            </a:r>
            <a:r>
              <a:rPr lang="is-IS" sz="3200" baseline="-25000" dirty="0">
                <a:solidFill>
                  <a:srgbClr val="FF0000"/>
                </a:solidFill>
                <a:latin typeface="Segoe UI Light"/>
                <a:cs typeface="Segoe UI Light"/>
              </a:rPr>
              <a:t>n</a:t>
            </a:r>
            <a:endParaRPr lang="en-US" sz="3200" dirty="0">
              <a:solidFill>
                <a:srgbClr val="FF0000"/>
              </a:solidFill>
              <a:latin typeface="Segoe UI Light"/>
              <a:cs typeface="Segoe UI Light"/>
            </a:endParaRPr>
          </a:p>
        </p:txBody>
      </p:sp>
    </p:spTree>
    <p:extLst>
      <p:ext uri="{BB962C8B-B14F-4D97-AF65-F5344CB8AC3E}">
        <p14:creationId xmlns:p14="http://schemas.microsoft.com/office/powerpoint/2010/main" val="297056127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80862557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sp>
        <p:nvSpPr>
          <p:cNvPr id="3" name="Content Placeholder 2"/>
          <p:cNvSpPr>
            <a:spLocks noGrp="1"/>
          </p:cNvSpPr>
          <p:nvPr>
            <p:ph sz="quarter" idx="10"/>
          </p:nvPr>
        </p:nvSpPr>
        <p:spPr>
          <a:xfrm>
            <a:off x="2157412" y="710893"/>
            <a:ext cx="5123920" cy="711507"/>
          </a:xfrm>
        </p:spPr>
        <p:txBody>
          <a:bodyPr/>
          <a:lstStyle/>
          <a:p>
            <a:r>
              <a:rPr lang="en-US" dirty="0" smtClean="0"/>
              <a:t>Steve is living in Seattle.</a:t>
            </a:r>
            <a:endParaRPr lang="en-US" dirty="0"/>
          </a:p>
        </p:txBody>
      </p:sp>
      <p:sp>
        <p:nvSpPr>
          <p:cNvPr id="4" name="Content Placeholder 2"/>
          <p:cNvSpPr txBox="1">
            <a:spLocks/>
          </p:cNvSpPr>
          <p:nvPr/>
        </p:nvSpPr>
        <p:spPr>
          <a:xfrm>
            <a:off x="2191279" y="2387293"/>
            <a:ext cx="1415521" cy="3336173"/>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70000"/>
              </a:lnSpc>
              <a:buNone/>
            </a:pPr>
            <a:r>
              <a:rPr lang="en-US" sz="2500" dirty="0" smtClean="0"/>
              <a:t>NP</a:t>
            </a:r>
          </a:p>
          <a:p>
            <a:pPr marL="0" indent="0" algn="ctr">
              <a:lnSpc>
                <a:spcPct val="70000"/>
              </a:lnSpc>
              <a:buNone/>
            </a:pPr>
            <a:r>
              <a:rPr lang="en-US" sz="2500" dirty="0"/>
              <a:t>|</a:t>
            </a:r>
            <a:endParaRPr lang="en-US" sz="2500" dirty="0" smtClean="0"/>
          </a:p>
          <a:p>
            <a:pPr marL="0" indent="0" algn="ctr">
              <a:lnSpc>
                <a:spcPct val="70000"/>
              </a:lnSpc>
              <a:buNone/>
            </a:pPr>
            <a:r>
              <a:rPr lang="en-US" sz="2500" dirty="0" smtClean="0"/>
              <a:t>N</a:t>
            </a:r>
          </a:p>
          <a:p>
            <a:pPr marL="0" indent="0" algn="ctr">
              <a:lnSpc>
                <a:spcPct val="70000"/>
              </a:lnSpc>
              <a:buNone/>
            </a:pPr>
            <a:r>
              <a:rPr lang="en-US" sz="2500" dirty="0" smtClean="0"/>
              <a:t>|</a:t>
            </a:r>
            <a:endParaRPr lang="en-US" sz="2500" dirty="0"/>
          </a:p>
          <a:p>
            <a:pPr marL="0" indent="0" algn="ctr">
              <a:lnSpc>
                <a:spcPct val="70000"/>
              </a:lnSpc>
              <a:buNone/>
            </a:pPr>
            <a:r>
              <a:rPr lang="en-US" sz="2500" dirty="0" smtClean="0"/>
              <a:t>Steve</a:t>
            </a:r>
            <a:endParaRPr lang="en-US" sz="2500" dirty="0"/>
          </a:p>
        </p:txBody>
      </p:sp>
      <p:sp>
        <p:nvSpPr>
          <p:cNvPr id="5" name="Content Placeholder 2"/>
          <p:cNvSpPr txBox="1">
            <a:spLocks/>
          </p:cNvSpPr>
          <p:nvPr/>
        </p:nvSpPr>
        <p:spPr>
          <a:xfrm>
            <a:off x="3325813" y="2726268"/>
            <a:ext cx="1415521" cy="26415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70000"/>
              </a:lnSpc>
              <a:buNone/>
            </a:pPr>
            <a:endParaRPr lang="en-US" sz="2500" dirty="0" smtClean="0"/>
          </a:p>
          <a:p>
            <a:pPr marL="0" indent="0" algn="ctr">
              <a:lnSpc>
                <a:spcPct val="70000"/>
              </a:lnSpc>
              <a:buNone/>
            </a:pPr>
            <a:r>
              <a:rPr lang="en-US" sz="2500" dirty="0"/>
              <a:t>V</a:t>
            </a:r>
            <a:endParaRPr lang="en-US" sz="2500" dirty="0" smtClean="0"/>
          </a:p>
          <a:p>
            <a:pPr marL="0" indent="0" algn="ctr">
              <a:lnSpc>
                <a:spcPct val="70000"/>
              </a:lnSpc>
              <a:buNone/>
            </a:pPr>
            <a:r>
              <a:rPr lang="en-US" sz="2500" dirty="0" smtClean="0"/>
              <a:t>|</a:t>
            </a:r>
            <a:endParaRPr lang="en-US" sz="2500" dirty="0"/>
          </a:p>
          <a:p>
            <a:pPr marL="0" indent="0" algn="ctr">
              <a:lnSpc>
                <a:spcPct val="70000"/>
              </a:lnSpc>
              <a:buNone/>
            </a:pPr>
            <a:r>
              <a:rPr lang="en-US" sz="2500" dirty="0" smtClean="0"/>
              <a:t>is</a:t>
            </a:r>
            <a:endParaRPr lang="en-US" sz="2500" dirty="0"/>
          </a:p>
        </p:txBody>
      </p:sp>
      <p:sp>
        <p:nvSpPr>
          <p:cNvPr id="6" name="Content Placeholder 2"/>
          <p:cNvSpPr txBox="1">
            <a:spLocks/>
          </p:cNvSpPr>
          <p:nvPr/>
        </p:nvSpPr>
        <p:spPr>
          <a:xfrm>
            <a:off x="4206347" y="3556006"/>
            <a:ext cx="1415521" cy="26415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500" dirty="0" smtClean="0"/>
          </a:p>
          <a:p>
            <a:pPr marL="0" indent="0" algn="ctr">
              <a:lnSpc>
                <a:spcPct val="70000"/>
              </a:lnSpc>
              <a:buNone/>
            </a:pPr>
            <a:r>
              <a:rPr lang="en-US" sz="2500" dirty="0"/>
              <a:t>V</a:t>
            </a:r>
            <a:endParaRPr lang="en-US" sz="2500" dirty="0" smtClean="0"/>
          </a:p>
          <a:p>
            <a:pPr marL="0" indent="0" algn="ctr">
              <a:lnSpc>
                <a:spcPct val="70000"/>
              </a:lnSpc>
              <a:buNone/>
            </a:pPr>
            <a:r>
              <a:rPr lang="en-US" sz="2500" dirty="0" smtClean="0"/>
              <a:t>|</a:t>
            </a:r>
            <a:endParaRPr lang="en-US" sz="2500" dirty="0"/>
          </a:p>
          <a:p>
            <a:pPr marL="0" indent="0" algn="ctr">
              <a:lnSpc>
                <a:spcPct val="70000"/>
              </a:lnSpc>
              <a:buNone/>
            </a:pPr>
            <a:r>
              <a:rPr lang="en-US" sz="2500" dirty="0" smtClean="0"/>
              <a:t>living</a:t>
            </a:r>
            <a:endParaRPr lang="en-US" sz="2500" dirty="0"/>
          </a:p>
        </p:txBody>
      </p:sp>
      <p:sp>
        <p:nvSpPr>
          <p:cNvPr id="7" name="Content Placeholder 2"/>
          <p:cNvSpPr txBox="1">
            <a:spLocks/>
          </p:cNvSpPr>
          <p:nvPr/>
        </p:nvSpPr>
        <p:spPr>
          <a:xfrm>
            <a:off x="5222349" y="4436535"/>
            <a:ext cx="1415521" cy="26415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70000"/>
              </a:lnSpc>
              <a:buNone/>
            </a:pPr>
            <a:endParaRPr lang="en-US" sz="2500" dirty="0" smtClean="0"/>
          </a:p>
          <a:p>
            <a:pPr marL="0" indent="0" algn="ctr">
              <a:lnSpc>
                <a:spcPct val="70000"/>
              </a:lnSpc>
              <a:buNone/>
            </a:pPr>
            <a:r>
              <a:rPr lang="en-US" sz="2500" dirty="0" smtClean="0"/>
              <a:t>P</a:t>
            </a:r>
          </a:p>
          <a:p>
            <a:pPr marL="0" indent="0" algn="ctr">
              <a:lnSpc>
                <a:spcPct val="70000"/>
              </a:lnSpc>
              <a:buNone/>
            </a:pPr>
            <a:r>
              <a:rPr lang="en-US" sz="2500" dirty="0" smtClean="0"/>
              <a:t>|</a:t>
            </a:r>
            <a:endParaRPr lang="en-US" sz="2500" dirty="0"/>
          </a:p>
          <a:p>
            <a:pPr marL="0" indent="0" algn="ctr">
              <a:lnSpc>
                <a:spcPct val="70000"/>
              </a:lnSpc>
              <a:buNone/>
            </a:pPr>
            <a:r>
              <a:rPr lang="en-US" sz="2500" dirty="0" smtClean="0"/>
              <a:t>in</a:t>
            </a:r>
            <a:endParaRPr lang="en-US" sz="2500" dirty="0"/>
          </a:p>
        </p:txBody>
      </p:sp>
      <p:sp>
        <p:nvSpPr>
          <p:cNvPr id="8" name="Content Placeholder 2"/>
          <p:cNvSpPr txBox="1">
            <a:spLocks/>
          </p:cNvSpPr>
          <p:nvPr/>
        </p:nvSpPr>
        <p:spPr>
          <a:xfrm>
            <a:off x="6627812" y="4673602"/>
            <a:ext cx="1415521" cy="26415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70000"/>
              </a:lnSpc>
              <a:buNone/>
            </a:pPr>
            <a:r>
              <a:rPr lang="en-US" sz="2500" dirty="0" smtClean="0"/>
              <a:t>NP</a:t>
            </a:r>
          </a:p>
          <a:p>
            <a:pPr marL="0" indent="0" algn="ctr">
              <a:lnSpc>
                <a:spcPct val="70000"/>
              </a:lnSpc>
              <a:buNone/>
            </a:pPr>
            <a:r>
              <a:rPr lang="en-US" sz="2500" dirty="0"/>
              <a:t>|</a:t>
            </a:r>
            <a:endParaRPr lang="en-US" sz="2500" dirty="0" smtClean="0"/>
          </a:p>
          <a:p>
            <a:pPr marL="0" indent="0" algn="ctr">
              <a:lnSpc>
                <a:spcPct val="70000"/>
              </a:lnSpc>
              <a:buNone/>
            </a:pPr>
            <a:r>
              <a:rPr lang="en-US" sz="2500" dirty="0"/>
              <a:t>N</a:t>
            </a:r>
            <a:endParaRPr lang="en-US" sz="2500" dirty="0" smtClean="0"/>
          </a:p>
          <a:p>
            <a:pPr marL="0" indent="0" algn="ctr">
              <a:lnSpc>
                <a:spcPct val="70000"/>
              </a:lnSpc>
              <a:buNone/>
            </a:pPr>
            <a:r>
              <a:rPr lang="en-US" sz="2500" dirty="0" smtClean="0"/>
              <a:t>|</a:t>
            </a:r>
            <a:endParaRPr lang="en-US" sz="2500" dirty="0"/>
          </a:p>
          <a:p>
            <a:pPr marL="0" indent="0" algn="ctr">
              <a:lnSpc>
                <a:spcPct val="70000"/>
              </a:lnSpc>
              <a:buNone/>
            </a:pPr>
            <a:r>
              <a:rPr lang="en-US" sz="2500" dirty="0" smtClean="0"/>
              <a:t>Seattle</a:t>
            </a:r>
            <a:endParaRPr lang="en-US" sz="2500" dirty="0"/>
          </a:p>
        </p:txBody>
      </p:sp>
      <p:cxnSp>
        <p:nvCxnSpPr>
          <p:cNvPr id="10" name="Straight Connector 9"/>
          <p:cNvCxnSpPr/>
          <p:nvPr/>
        </p:nvCxnSpPr>
        <p:spPr>
          <a:xfrm flipV="1">
            <a:off x="3064933" y="1811869"/>
            <a:ext cx="541866" cy="47413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284133" y="2709335"/>
            <a:ext cx="457201" cy="4571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744774" y="2725961"/>
            <a:ext cx="487626" cy="3897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610241" y="1811561"/>
            <a:ext cx="741625" cy="4744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419599" y="2218267"/>
            <a:ext cx="629499" cy="584776"/>
          </a:xfrm>
          <a:prstGeom prst="rect">
            <a:avLst/>
          </a:prstGeom>
          <a:noFill/>
        </p:spPr>
        <p:txBody>
          <a:bodyPr wrap="none" rtlCol="0">
            <a:spAutoFit/>
          </a:bodyPr>
          <a:lstStyle/>
          <a:p>
            <a:r>
              <a:rPr lang="en-US" sz="3200" dirty="0" smtClean="0"/>
              <a:t>VP</a:t>
            </a:r>
            <a:endParaRPr lang="en-US" sz="3200" dirty="0"/>
          </a:p>
        </p:txBody>
      </p:sp>
      <p:sp>
        <p:nvSpPr>
          <p:cNvPr id="19" name="TextBox 18"/>
          <p:cNvSpPr txBox="1"/>
          <p:nvPr/>
        </p:nvSpPr>
        <p:spPr>
          <a:xfrm>
            <a:off x="5147732" y="3132667"/>
            <a:ext cx="629499" cy="584776"/>
          </a:xfrm>
          <a:prstGeom prst="rect">
            <a:avLst/>
          </a:prstGeom>
          <a:noFill/>
        </p:spPr>
        <p:txBody>
          <a:bodyPr wrap="none" rtlCol="0">
            <a:spAutoFit/>
          </a:bodyPr>
          <a:lstStyle/>
          <a:p>
            <a:r>
              <a:rPr lang="en-US" sz="3200" dirty="0" smtClean="0"/>
              <a:t>VP</a:t>
            </a:r>
            <a:endParaRPr lang="en-US" sz="3200" dirty="0"/>
          </a:p>
        </p:txBody>
      </p:sp>
      <p:cxnSp>
        <p:nvCxnSpPr>
          <p:cNvPr id="20" name="Straight Connector 19"/>
          <p:cNvCxnSpPr/>
          <p:nvPr/>
        </p:nvCxnSpPr>
        <p:spPr>
          <a:xfrm flipV="1">
            <a:off x="5147731" y="3640669"/>
            <a:ext cx="406400" cy="40639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574506" y="3640361"/>
            <a:ext cx="521492" cy="3559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Content Placeholder 2"/>
          <p:cNvSpPr txBox="1">
            <a:spLocks/>
          </p:cNvSpPr>
          <p:nvPr/>
        </p:nvSpPr>
        <p:spPr>
          <a:xfrm>
            <a:off x="5645679" y="3894669"/>
            <a:ext cx="1415521" cy="62653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500" dirty="0" smtClean="0"/>
              <a:t>PP</a:t>
            </a:r>
          </a:p>
        </p:txBody>
      </p:sp>
      <p:cxnSp>
        <p:nvCxnSpPr>
          <p:cNvPr id="23" name="Straight Connector 22"/>
          <p:cNvCxnSpPr/>
          <p:nvPr/>
        </p:nvCxnSpPr>
        <p:spPr>
          <a:xfrm flipV="1">
            <a:off x="5994399" y="4419603"/>
            <a:ext cx="457201" cy="4402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488909" y="4402361"/>
            <a:ext cx="572291" cy="2881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369732" y="1286934"/>
            <a:ext cx="373219" cy="584776"/>
          </a:xfrm>
          <a:prstGeom prst="rect">
            <a:avLst/>
          </a:prstGeom>
          <a:noFill/>
        </p:spPr>
        <p:txBody>
          <a:bodyPr wrap="none" rtlCol="0">
            <a:spAutoFit/>
          </a:bodyPr>
          <a:lstStyle/>
          <a:p>
            <a:r>
              <a:rPr lang="en-US" sz="3200" dirty="0"/>
              <a:t>S</a:t>
            </a:r>
          </a:p>
        </p:txBody>
      </p:sp>
      <p:sp>
        <p:nvSpPr>
          <p:cNvPr id="36" name="TextBox 35"/>
          <p:cNvSpPr txBox="1"/>
          <p:nvPr/>
        </p:nvSpPr>
        <p:spPr>
          <a:xfrm>
            <a:off x="5184954" y="1405467"/>
            <a:ext cx="7007046" cy="1569660"/>
          </a:xfrm>
          <a:prstGeom prst="rect">
            <a:avLst/>
          </a:prstGeom>
          <a:noFill/>
        </p:spPr>
        <p:txBody>
          <a:bodyPr wrap="none" rtlCol="0">
            <a:spAutoFit/>
          </a:bodyPr>
          <a:lstStyle/>
          <a:p>
            <a:pPr marL="285750" indent="-285750">
              <a:buFont typeface="Arial"/>
              <a:buChar char="•"/>
            </a:pPr>
            <a:r>
              <a:rPr lang="en-US" sz="2400" dirty="0" smtClean="0">
                <a:latin typeface="Times"/>
                <a:cs typeface="Times"/>
              </a:rPr>
              <a:t>Parts of Speech are included</a:t>
            </a:r>
          </a:p>
          <a:p>
            <a:pPr marL="285750" indent="-285750">
              <a:buFont typeface="Arial"/>
              <a:buChar char="•"/>
            </a:pPr>
            <a:r>
              <a:rPr lang="en-US" sz="2400" dirty="0" smtClean="0">
                <a:latin typeface="Times"/>
                <a:cs typeface="Times"/>
              </a:rPr>
              <a:t>So are phrases (NP = noun phrase, VP = verb phrase)</a:t>
            </a:r>
          </a:p>
          <a:p>
            <a:pPr marL="285750" indent="-285750">
              <a:buFont typeface="Arial"/>
              <a:buChar char="•"/>
            </a:pPr>
            <a:r>
              <a:rPr lang="en-US" sz="2400" dirty="0">
                <a:latin typeface="Times"/>
                <a:cs typeface="Times"/>
              </a:rPr>
              <a:t>H</a:t>
            </a:r>
            <a:r>
              <a:rPr lang="en-US" sz="2400" dirty="0" smtClean="0">
                <a:latin typeface="Times"/>
                <a:cs typeface="Times"/>
              </a:rPr>
              <a:t>elps with machine translation</a:t>
            </a:r>
          </a:p>
          <a:p>
            <a:pPr marL="285750" indent="-285750">
              <a:buFont typeface="Arial"/>
              <a:buChar char="•"/>
            </a:pPr>
            <a:r>
              <a:rPr lang="en-US" sz="2400" dirty="0" smtClean="0">
                <a:latin typeface="Times"/>
                <a:cs typeface="Times"/>
              </a:rPr>
              <a:t>Helps with sentiment analysis</a:t>
            </a:r>
            <a:endParaRPr lang="en-US" sz="2400" dirty="0">
              <a:latin typeface="Times"/>
              <a:cs typeface="Times"/>
            </a:endParaRPr>
          </a:p>
        </p:txBody>
      </p:sp>
    </p:spTree>
    <p:extLst>
      <p:ext uri="{BB962C8B-B14F-4D97-AF65-F5344CB8AC3E}">
        <p14:creationId xmlns:p14="http://schemas.microsoft.com/office/powerpoint/2010/main" val="16209724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537479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sz="quarter" idx="10"/>
          </p:nvPr>
        </p:nvSpPr>
        <p:spPr>
          <a:xfrm>
            <a:off x="379413" y="1117293"/>
            <a:ext cx="11525250" cy="5290388"/>
          </a:xfrm>
        </p:spPr>
        <p:txBody>
          <a:bodyPr/>
          <a:lstStyle/>
          <a:p>
            <a:r>
              <a:rPr lang="en-US" dirty="0" smtClean="0"/>
              <a:t>Why don’t customers like our product?</a:t>
            </a:r>
            <a:endParaRPr lang="en-US" dirty="0"/>
          </a:p>
        </p:txBody>
      </p:sp>
      <p:sp>
        <p:nvSpPr>
          <p:cNvPr id="4" name="TextBox 3"/>
          <p:cNvSpPr txBox="1"/>
          <p:nvPr/>
        </p:nvSpPr>
        <p:spPr>
          <a:xfrm>
            <a:off x="948267" y="1981199"/>
            <a:ext cx="4312799" cy="584776"/>
          </a:xfrm>
          <a:prstGeom prst="rect">
            <a:avLst/>
          </a:prstGeom>
          <a:noFill/>
        </p:spPr>
        <p:txBody>
          <a:bodyPr wrap="none" rtlCol="0">
            <a:spAutoFit/>
          </a:bodyPr>
          <a:lstStyle/>
          <a:p>
            <a:r>
              <a:rPr lang="en-US" sz="3200" dirty="0" smtClean="0">
                <a:latin typeface="Segoe"/>
                <a:cs typeface="Segoe"/>
              </a:rPr>
              <a:t>Tweets use words like:</a:t>
            </a:r>
          </a:p>
        </p:txBody>
      </p:sp>
      <p:sp>
        <p:nvSpPr>
          <p:cNvPr id="5" name="TextBox 4"/>
          <p:cNvSpPr txBox="1"/>
          <p:nvPr/>
        </p:nvSpPr>
        <p:spPr>
          <a:xfrm>
            <a:off x="1574800" y="2810933"/>
            <a:ext cx="6723515" cy="584776"/>
          </a:xfrm>
          <a:prstGeom prst="rect">
            <a:avLst/>
          </a:prstGeom>
          <a:noFill/>
        </p:spPr>
        <p:txBody>
          <a:bodyPr wrap="none" rtlCol="0">
            <a:spAutoFit/>
          </a:bodyPr>
          <a:lstStyle/>
          <a:p>
            <a:r>
              <a:rPr lang="en-US" sz="3200" dirty="0">
                <a:latin typeface="Segoe"/>
                <a:cs typeface="Segoe"/>
              </a:rPr>
              <a:t>s</a:t>
            </a:r>
            <a:r>
              <a:rPr lang="en-US" sz="3200" dirty="0" smtClean="0">
                <a:latin typeface="Segoe"/>
                <a:cs typeface="Segoe"/>
              </a:rPr>
              <a:t>low, hideous, lousy, awful, wasteful  </a:t>
            </a:r>
          </a:p>
        </p:txBody>
      </p:sp>
      <p:sp>
        <p:nvSpPr>
          <p:cNvPr id="6" name="TextBox 5"/>
          <p:cNvSpPr txBox="1"/>
          <p:nvPr/>
        </p:nvSpPr>
        <p:spPr>
          <a:xfrm>
            <a:off x="863601" y="3962399"/>
            <a:ext cx="7421823" cy="584776"/>
          </a:xfrm>
          <a:prstGeom prst="rect">
            <a:avLst/>
          </a:prstGeom>
          <a:noFill/>
        </p:spPr>
        <p:txBody>
          <a:bodyPr wrap="none" rtlCol="0">
            <a:spAutoFit/>
          </a:bodyPr>
          <a:lstStyle/>
          <a:p>
            <a:r>
              <a:rPr lang="en-US" sz="3200" dirty="0" smtClean="0">
                <a:latin typeface="Segoe"/>
                <a:cs typeface="Segoe"/>
              </a:rPr>
              <a:t>Our competitors’ tweets use words like:</a:t>
            </a:r>
          </a:p>
        </p:txBody>
      </p:sp>
      <p:sp>
        <p:nvSpPr>
          <p:cNvPr id="7" name="TextBox 6"/>
          <p:cNvSpPr txBox="1"/>
          <p:nvPr/>
        </p:nvSpPr>
        <p:spPr>
          <a:xfrm>
            <a:off x="1490134" y="4792133"/>
            <a:ext cx="6252232" cy="584776"/>
          </a:xfrm>
          <a:prstGeom prst="rect">
            <a:avLst/>
          </a:prstGeom>
          <a:noFill/>
        </p:spPr>
        <p:txBody>
          <a:bodyPr wrap="none" rtlCol="0">
            <a:spAutoFit/>
          </a:bodyPr>
          <a:lstStyle/>
          <a:p>
            <a:r>
              <a:rPr lang="en-US" sz="3200" dirty="0" smtClean="0">
                <a:latin typeface="Segoe"/>
                <a:cs typeface="Segoe"/>
              </a:rPr>
              <a:t>awesome, best, cool, fun, loved it    </a:t>
            </a:r>
          </a:p>
        </p:txBody>
      </p:sp>
    </p:spTree>
    <p:extLst>
      <p:ext uri="{BB962C8B-B14F-4D97-AF65-F5344CB8AC3E}">
        <p14:creationId xmlns:p14="http://schemas.microsoft.com/office/powerpoint/2010/main" val="2558697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of words and stop words</a:t>
            </a:r>
            <a:endParaRPr lang="en-US" dirty="0"/>
          </a:p>
        </p:txBody>
      </p:sp>
    </p:spTree>
    <p:extLst>
      <p:ext uri="{BB962C8B-B14F-4D97-AF65-F5344CB8AC3E}">
        <p14:creationId xmlns:p14="http://schemas.microsoft.com/office/powerpoint/2010/main" val="285459991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sz="quarter" idx="10"/>
          </p:nvPr>
        </p:nvSpPr>
        <p:spPr/>
        <p:txBody>
          <a:bodyPr/>
          <a:lstStyle/>
          <a:p>
            <a:r>
              <a:rPr lang="en-US" dirty="0" smtClean="0"/>
              <a:t>5 stars: “This product is a crazy idea. I can’t believe I’m actually writing a review of it, I originally thought the idea was terrible, but it’s actually very nice. It allows you to blow lots of bubbles really slowly, so the whole yard is filled with bubbles of all sizes. I ended up totally going for it!</a:t>
            </a:r>
            <a:endParaRPr lang="en-US" dirty="0"/>
          </a:p>
        </p:txBody>
      </p:sp>
    </p:spTree>
    <p:extLst>
      <p:ext uri="{BB962C8B-B14F-4D97-AF65-F5344CB8AC3E}">
        <p14:creationId xmlns:p14="http://schemas.microsoft.com/office/powerpoint/2010/main" val="377451258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sz="quarter" idx="10"/>
          </p:nvPr>
        </p:nvSpPr>
        <p:spPr/>
        <p:txBody>
          <a:bodyPr/>
          <a:lstStyle/>
          <a:p>
            <a:r>
              <a:rPr lang="en-US" dirty="0"/>
              <a:t>1</a:t>
            </a:r>
            <a:r>
              <a:rPr lang="en-US" dirty="0" smtClean="0"/>
              <a:t> star: “I tried this and didn’t have much luck getting it to work. Yesterday I bought a different bubble machine, and it was great, the bubbles came out really fast, and the setup was easy and fun. I loved that one, so I don’t recommend purchasing this.”</a:t>
            </a:r>
            <a:endParaRPr lang="en-US" dirty="0"/>
          </a:p>
        </p:txBody>
      </p:sp>
    </p:spTree>
    <p:extLst>
      <p:ext uri="{BB962C8B-B14F-4D97-AF65-F5344CB8AC3E}">
        <p14:creationId xmlns:p14="http://schemas.microsoft.com/office/powerpoint/2010/main" val="18827484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sz="quarter" idx="10"/>
          </p:nvPr>
        </p:nvSpPr>
        <p:spPr>
          <a:xfrm>
            <a:off x="379413" y="1032626"/>
            <a:ext cx="11525250" cy="5290388"/>
          </a:xfrm>
        </p:spPr>
        <p:txBody>
          <a:bodyPr/>
          <a:lstStyle/>
          <a:p>
            <a:r>
              <a:rPr lang="en-US" dirty="0" smtClean="0"/>
              <a:t>Can use supervised learning (if we have labeled data)</a:t>
            </a:r>
          </a:p>
          <a:p>
            <a:r>
              <a:rPr lang="en-US" dirty="0" smtClean="0"/>
              <a:t>Features might be:</a:t>
            </a:r>
          </a:p>
          <a:p>
            <a:pPr lvl="1"/>
            <a:r>
              <a:rPr lang="is-IS" dirty="0"/>
              <a:t>Average sentiment of the words in the full review</a:t>
            </a:r>
            <a:r>
              <a:rPr lang="is-IS" dirty="0" smtClean="0"/>
              <a:t>.</a:t>
            </a:r>
          </a:p>
          <a:p>
            <a:pPr marL="914090" lvl="2" indent="0">
              <a:buNone/>
            </a:pPr>
            <a:r>
              <a:rPr lang="is-IS" dirty="0" smtClean="0"/>
              <a:t>“I tried this a couple of times and really liked it. The setup was difficult and annoying, but when I finally got it assembled the bubbles were totally awesome. I would definitely recommend this product.</a:t>
            </a:r>
          </a:p>
          <a:p>
            <a:pPr marL="914090" lvl="2" indent="0">
              <a:buNone/>
            </a:pPr>
            <a:endParaRPr lang="en-US" dirty="0" smtClean="0"/>
          </a:p>
          <a:p>
            <a:pPr lvl="1"/>
            <a:r>
              <a:rPr lang="en-US" dirty="0" smtClean="0"/>
              <a:t>Average sentiment of single words that reference the product.</a:t>
            </a:r>
          </a:p>
          <a:p>
            <a:pPr marL="457046" lvl="1" indent="0">
              <a:buNone/>
            </a:pPr>
            <a:r>
              <a:rPr lang="en-US" dirty="0"/>
              <a:t> </a:t>
            </a:r>
            <a:r>
              <a:rPr lang="en-US" dirty="0" smtClean="0"/>
              <a:t>   “The bubble blower is so awesome</a:t>
            </a:r>
            <a:r>
              <a:rPr lang="is-IS" dirty="0" smtClean="0"/>
              <a:t>…</a:t>
            </a:r>
            <a:r>
              <a:rPr lang="en-US" dirty="0" smtClean="0"/>
              <a:t>”</a:t>
            </a:r>
          </a:p>
          <a:p>
            <a:pPr marL="457046" lvl="1" indent="0">
              <a:buNone/>
            </a:pPr>
            <a:r>
              <a:rPr lang="en-US" dirty="0" smtClean="0"/>
              <a:t>    “</a:t>
            </a:r>
            <a:r>
              <a:rPr lang="is-IS" dirty="0" smtClean="0"/>
              <a:t>… n</a:t>
            </a:r>
            <a:r>
              <a:rPr lang="en-US" dirty="0" err="1" smtClean="0"/>
              <a:t>evermind</a:t>
            </a:r>
            <a:r>
              <a:rPr lang="en-US" dirty="0" smtClean="0"/>
              <a:t> that. </a:t>
            </a:r>
            <a:r>
              <a:rPr lang="en-US" dirty="0"/>
              <a:t>L</a:t>
            </a:r>
            <a:r>
              <a:rPr lang="en-US" dirty="0" smtClean="0"/>
              <a:t>et’s discuss the bubble blower, which has worked out great so far</a:t>
            </a:r>
            <a:r>
              <a:rPr lang="is-IS" dirty="0" smtClean="0"/>
              <a:t>…”</a:t>
            </a:r>
          </a:p>
        </p:txBody>
      </p:sp>
    </p:spTree>
    <p:extLst>
      <p:ext uri="{BB962C8B-B14F-4D97-AF65-F5344CB8AC3E}">
        <p14:creationId xmlns:p14="http://schemas.microsoft.com/office/powerpoint/2010/main" val="4228150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3319049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47805" y="1134534"/>
            <a:ext cx="11251529" cy="5181600"/>
          </a:xfrm>
        </p:spPr>
        <p:txBody>
          <a:bodyPr>
            <a:normAutofit fontScale="25000" lnSpcReduction="20000"/>
          </a:bodyPr>
          <a:lstStyle/>
          <a:p>
            <a:r>
              <a:rPr lang="en-US" dirty="0"/>
              <a:t>Step 3</a:t>
            </a:r>
          </a:p>
          <a:p>
            <a:endParaRPr lang="en-US" dirty="0"/>
          </a:p>
          <a:p>
            <a:r>
              <a:rPr lang="ro-RO" dirty="0"/>
              <a:t>    (m&gt;0) ICATE -&gt;  IC              triplicate     -&gt;  triplic</a:t>
            </a:r>
          </a:p>
          <a:p>
            <a:r>
              <a:rPr lang="ro-RO" dirty="0"/>
              <a:t>    (m&gt;0) ATIVE -&gt;                  formative      -&gt;  form</a:t>
            </a:r>
          </a:p>
          <a:p>
            <a:r>
              <a:rPr lang="ro-RO" dirty="0"/>
              <a:t>    (m&gt;0) ALIZE -&gt;  AL              formalize      -&gt;  formal</a:t>
            </a:r>
          </a:p>
          <a:p>
            <a:r>
              <a:rPr lang="ro-RO" dirty="0"/>
              <a:t>    (m&gt;0) ICITI -&gt;  IC              electriciti    -&gt;  electric</a:t>
            </a:r>
          </a:p>
          <a:p>
            <a:r>
              <a:rPr lang="ro-RO" dirty="0"/>
              <a:t>    (m&gt;0) ICAL  -&gt;  IC              electrical     -&gt;  electric</a:t>
            </a:r>
          </a:p>
          <a:p>
            <a:r>
              <a:rPr lang="en-US" dirty="0"/>
              <a:t>    (m&gt;0) FUL   -&gt;                  hopeful        -&gt;  hope</a:t>
            </a:r>
          </a:p>
          <a:p>
            <a:r>
              <a:rPr lang="en-US" dirty="0"/>
              <a:t>    (m&gt;0) NESS  -&gt;                  goodness       -&gt;  good</a:t>
            </a:r>
          </a:p>
          <a:p>
            <a:endParaRPr lang="en-US" dirty="0"/>
          </a:p>
          <a:p>
            <a:r>
              <a:rPr lang="en-US" dirty="0"/>
              <a:t>Step 4</a:t>
            </a:r>
          </a:p>
          <a:p>
            <a:endParaRPr lang="en-US" dirty="0"/>
          </a:p>
          <a:p>
            <a:r>
              <a:rPr lang="de-DE" dirty="0"/>
              <a:t>    (m&gt;1) AL    -&gt;                  </a:t>
            </a:r>
            <a:r>
              <a:rPr lang="de-DE" dirty="0" err="1"/>
              <a:t>revival</a:t>
            </a:r>
            <a:r>
              <a:rPr lang="de-DE" dirty="0"/>
              <a:t>        -&gt;  </a:t>
            </a:r>
            <a:r>
              <a:rPr lang="de-DE" dirty="0" err="1"/>
              <a:t>reviv</a:t>
            </a:r>
            <a:endParaRPr lang="de-DE" dirty="0"/>
          </a:p>
          <a:p>
            <a:r>
              <a:rPr lang="pl-PL" dirty="0"/>
              <a:t>    (m&gt;1) ANCE  -&gt;                  </a:t>
            </a:r>
            <a:r>
              <a:rPr lang="pl-PL" dirty="0" err="1"/>
              <a:t>allowance</a:t>
            </a:r>
            <a:r>
              <a:rPr lang="pl-PL" dirty="0"/>
              <a:t>      -&gt;  </a:t>
            </a:r>
            <a:r>
              <a:rPr lang="pl-PL" dirty="0" err="1"/>
              <a:t>allow</a:t>
            </a:r>
            <a:endParaRPr lang="pl-PL" dirty="0"/>
          </a:p>
          <a:p>
            <a:r>
              <a:rPr lang="de-DE" dirty="0"/>
              <a:t>    (m&gt;1) ENCE  -&gt;                  </a:t>
            </a:r>
            <a:r>
              <a:rPr lang="de-DE" dirty="0" err="1"/>
              <a:t>inference</a:t>
            </a:r>
            <a:r>
              <a:rPr lang="de-DE" dirty="0"/>
              <a:t>      -&gt;  </a:t>
            </a:r>
            <a:r>
              <a:rPr lang="de-DE" dirty="0" err="1"/>
              <a:t>infer</a:t>
            </a:r>
            <a:endParaRPr lang="de-DE" dirty="0"/>
          </a:p>
          <a:p>
            <a:r>
              <a:rPr lang="de-DE" dirty="0"/>
              <a:t>    (m&gt;1) ER    -&gt;                  </a:t>
            </a:r>
            <a:r>
              <a:rPr lang="de-DE" dirty="0" err="1"/>
              <a:t>airliner</a:t>
            </a:r>
            <a:r>
              <a:rPr lang="de-DE" dirty="0"/>
              <a:t>       -&gt;  </a:t>
            </a:r>
            <a:r>
              <a:rPr lang="de-DE" dirty="0" err="1"/>
              <a:t>airlin</a:t>
            </a:r>
            <a:endParaRPr lang="de-DE" dirty="0"/>
          </a:p>
          <a:p>
            <a:r>
              <a:rPr lang="hu-HU" dirty="0"/>
              <a:t>    (m&gt;1) IC    -&gt;                  gyroscopic     -&gt;  gyroscop</a:t>
            </a:r>
          </a:p>
          <a:p>
            <a:r>
              <a:rPr lang="en-US" dirty="0"/>
              <a:t>    (m&gt;1) ABLE  -&gt;                  adjustable     -&gt;  adjust</a:t>
            </a:r>
          </a:p>
          <a:p>
            <a:r>
              <a:rPr lang="de-DE" dirty="0"/>
              <a:t>    (m&gt;1) IBLE  -&gt;                  </a:t>
            </a:r>
            <a:r>
              <a:rPr lang="de-DE" dirty="0" err="1"/>
              <a:t>defensible</a:t>
            </a:r>
            <a:r>
              <a:rPr lang="de-DE" dirty="0"/>
              <a:t>     -&gt;  </a:t>
            </a:r>
            <a:r>
              <a:rPr lang="de-DE" dirty="0" err="1"/>
              <a:t>defens</a:t>
            </a:r>
            <a:endParaRPr lang="de-DE" dirty="0"/>
          </a:p>
          <a:p>
            <a:r>
              <a:rPr lang="de-DE" dirty="0"/>
              <a:t>    (m&gt;1) ANT   -&gt;                  </a:t>
            </a:r>
            <a:r>
              <a:rPr lang="de-DE" dirty="0" err="1"/>
              <a:t>irritant</a:t>
            </a:r>
            <a:r>
              <a:rPr lang="de-DE" dirty="0"/>
              <a:t>       -&gt;  </a:t>
            </a:r>
            <a:r>
              <a:rPr lang="de-DE" dirty="0" err="1"/>
              <a:t>irrit</a:t>
            </a:r>
            <a:endParaRPr lang="de-DE" dirty="0"/>
          </a:p>
          <a:p>
            <a:r>
              <a:rPr lang="en-US" dirty="0"/>
              <a:t>    (m&gt;1) EMENT -&gt;                  replacement    -&gt;  </a:t>
            </a:r>
            <a:r>
              <a:rPr lang="en-US" dirty="0" err="1"/>
              <a:t>replac</a:t>
            </a:r>
            <a:endParaRPr lang="en-US" dirty="0"/>
          </a:p>
          <a:p>
            <a:r>
              <a:rPr lang="de-DE" dirty="0"/>
              <a:t>    (m&gt;1) MENT  -&gt;                  </a:t>
            </a:r>
            <a:r>
              <a:rPr lang="de-DE" dirty="0" err="1"/>
              <a:t>adjustment</a:t>
            </a:r>
            <a:r>
              <a:rPr lang="de-DE" dirty="0"/>
              <a:t>     -&gt;  </a:t>
            </a:r>
            <a:r>
              <a:rPr lang="de-DE" dirty="0" err="1"/>
              <a:t>adjust</a:t>
            </a:r>
            <a:endParaRPr lang="de-DE" dirty="0"/>
          </a:p>
          <a:p>
            <a:r>
              <a:rPr lang="de-DE" dirty="0"/>
              <a:t>    (m&gt;1) ENT   -&gt;                  </a:t>
            </a:r>
            <a:r>
              <a:rPr lang="de-DE" dirty="0" err="1"/>
              <a:t>dependent</a:t>
            </a:r>
            <a:r>
              <a:rPr lang="de-DE" dirty="0"/>
              <a:t>      -&gt;  </a:t>
            </a:r>
            <a:r>
              <a:rPr lang="de-DE" dirty="0" err="1"/>
              <a:t>depend</a:t>
            </a:r>
            <a:endParaRPr lang="de-DE" dirty="0"/>
          </a:p>
          <a:p>
            <a:r>
              <a:rPr lang="de-DE" dirty="0"/>
              <a:t>    (m&gt;1 </a:t>
            </a:r>
            <a:r>
              <a:rPr lang="de-DE" dirty="0" err="1"/>
              <a:t>and</a:t>
            </a:r>
            <a:r>
              <a:rPr lang="de-DE" dirty="0"/>
              <a:t> (*S </a:t>
            </a:r>
            <a:r>
              <a:rPr lang="de-DE" dirty="0" err="1"/>
              <a:t>or</a:t>
            </a:r>
            <a:r>
              <a:rPr lang="de-DE" dirty="0"/>
              <a:t> *T)) ION -&gt;     </a:t>
            </a:r>
            <a:r>
              <a:rPr lang="de-DE" dirty="0" err="1"/>
              <a:t>adoption</a:t>
            </a:r>
            <a:r>
              <a:rPr lang="de-DE" dirty="0"/>
              <a:t>       -&gt;  </a:t>
            </a:r>
            <a:r>
              <a:rPr lang="de-DE" dirty="0" err="1"/>
              <a:t>adopt</a:t>
            </a:r>
            <a:endParaRPr lang="de-DE" dirty="0"/>
          </a:p>
          <a:p>
            <a:r>
              <a:rPr lang="de-DE" dirty="0"/>
              <a:t>    (m&gt;1) OU    -&gt;                  </a:t>
            </a:r>
            <a:r>
              <a:rPr lang="de-DE" dirty="0" err="1"/>
              <a:t>homologou</a:t>
            </a:r>
            <a:r>
              <a:rPr lang="de-DE" dirty="0"/>
              <a:t>      -&gt;  homolog</a:t>
            </a:r>
          </a:p>
          <a:p>
            <a:r>
              <a:rPr lang="ro-RO" dirty="0"/>
              <a:t>    (m&gt;1) ISM   -&gt;                  communism      -&gt;  commun</a:t>
            </a:r>
          </a:p>
          <a:p>
            <a:r>
              <a:rPr lang="ro-RO" dirty="0"/>
              <a:t>    (m&gt;1) ATE   -&gt;                  activate       -&gt;  activ</a:t>
            </a:r>
          </a:p>
          <a:p>
            <a:r>
              <a:rPr lang="de-DE" dirty="0"/>
              <a:t>    (m&gt;1) ITI   -&gt;                  </a:t>
            </a:r>
            <a:r>
              <a:rPr lang="de-DE" dirty="0" err="1"/>
              <a:t>angulariti</a:t>
            </a:r>
            <a:r>
              <a:rPr lang="de-DE" dirty="0"/>
              <a:t>     -&gt;  angular</a:t>
            </a:r>
          </a:p>
          <a:p>
            <a:r>
              <a:rPr lang="de-DE" dirty="0"/>
              <a:t>    (m&gt;1) OUS   -&gt;                  </a:t>
            </a:r>
            <a:r>
              <a:rPr lang="de-DE" dirty="0" err="1"/>
              <a:t>homologous</a:t>
            </a:r>
            <a:r>
              <a:rPr lang="de-DE" dirty="0"/>
              <a:t>     -&gt;  homolog</a:t>
            </a:r>
          </a:p>
          <a:p>
            <a:r>
              <a:rPr lang="de-DE" dirty="0"/>
              <a:t>    (m&gt;1) IVE   -&gt;                  </a:t>
            </a:r>
            <a:r>
              <a:rPr lang="de-DE" dirty="0" err="1"/>
              <a:t>effective</a:t>
            </a:r>
            <a:r>
              <a:rPr lang="de-DE" dirty="0"/>
              <a:t>      -&gt;  </a:t>
            </a:r>
            <a:r>
              <a:rPr lang="de-DE" dirty="0" err="1"/>
              <a:t>effect</a:t>
            </a:r>
            <a:endParaRPr lang="de-DE" dirty="0"/>
          </a:p>
          <a:p>
            <a:r>
              <a:rPr lang="de-DE" dirty="0"/>
              <a:t>    (m&gt;1) IZE   -&gt;                  </a:t>
            </a:r>
            <a:r>
              <a:rPr lang="de-DE" dirty="0" err="1"/>
              <a:t>bowdlerize</a:t>
            </a:r>
            <a:r>
              <a:rPr lang="de-DE" dirty="0"/>
              <a:t>     -&gt;  </a:t>
            </a:r>
            <a:r>
              <a:rPr lang="de-DE" dirty="0" err="1"/>
              <a:t>bowdler</a:t>
            </a:r>
            <a:endParaRPr lang="en-GB" dirty="0" smtClean="0"/>
          </a:p>
        </p:txBody>
      </p:sp>
      <p:sp>
        <p:nvSpPr>
          <p:cNvPr id="2" name="Title 1"/>
          <p:cNvSpPr>
            <a:spLocks noGrp="1"/>
          </p:cNvSpPr>
          <p:nvPr>
            <p:ph type="title"/>
          </p:nvPr>
        </p:nvSpPr>
        <p:spPr/>
        <p:txBody>
          <a:bodyPr>
            <a:normAutofit/>
          </a:bodyPr>
          <a:lstStyle/>
          <a:p>
            <a:r>
              <a:rPr lang="en-US" sz="3600" dirty="0" smtClean="0"/>
              <a:t>Stemming Words</a:t>
            </a:r>
            <a:endParaRPr lang="en-US" sz="3600" dirty="0"/>
          </a:p>
        </p:txBody>
      </p:sp>
    </p:spTree>
    <p:extLst>
      <p:ext uri="{BB962C8B-B14F-4D97-AF65-F5344CB8AC3E}">
        <p14:creationId xmlns:p14="http://schemas.microsoft.com/office/powerpoint/2010/main" val="399690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23" end="2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xEl>
                                              <p:pRg st="24" end="2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
                                            <p:txEl>
                                              <p:pRg st="25" end="2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
                                            <p:txEl>
                                              <p:pRg st="26" end="2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
                                            <p:txEl>
                                              <p:pRg st="27" end="2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
                                            <p:txEl>
                                              <p:pRg st="29" end="2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
                                            <p:txEl>
                                              <p:pRg st="30" end="3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47805" y="1134534"/>
            <a:ext cx="11251529" cy="5181600"/>
          </a:xfrm>
        </p:spPr>
        <p:txBody>
          <a:bodyPr>
            <a:normAutofit fontScale="70000" lnSpcReduction="20000"/>
          </a:bodyPr>
          <a:lstStyle/>
          <a:p>
            <a:r>
              <a:rPr lang="en-US" dirty="0"/>
              <a:t>Step 5a</a:t>
            </a:r>
          </a:p>
          <a:p>
            <a:endParaRPr lang="en-US" dirty="0"/>
          </a:p>
          <a:p>
            <a:r>
              <a:rPr lang="ro-RO" dirty="0"/>
              <a:t>    (m&gt;1) E     -&gt;    </a:t>
            </a:r>
            <a:r>
              <a:rPr lang="ro-RO" dirty="0" smtClean="0"/>
              <a:t>probate        </a:t>
            </a:r>
            <a:r>
              <a:rPr lang="ro-RO" dirty="0"/>
              <a:t>-&gt;  </a:t>
            </a:r>
            <a:r>
              <a:rPr lang="ro-RO" dirty="0" smtClean="0"/>
              <a:t>probat </a:t>
            </a:r>
          </a:p>
          <a:p>
            <a:pPr marL="0" indent="0">
              <a:buNone/>
            </a:pPr>
            <a:r>
              <a:rPr lang="de-DE" dirty="0" smtClean="0"/>
              <a:t>			  rate           </a:t>
            </a:r>
            <a:r>
              <a:rPr lang="de-DE" dirty="0"/>
              <a:t>-&gt;  rate</a:t>
            </a:r>
          </a:p>
          <a:p>
            <a:r>
              <a:rPr lang="ro-RO" dirty="0"/>
              <a:t>    (m=1 and not *o) </a:t>
            </a:r>
            <a:r>
              <a:rPr lang="ro-RO" dirty="0" smtClean="0"/>
              <a:t>    E  -</a:t>
            </a:r>
            <a:r>
              <a:rPr lang="ro-RO" dirty="0"/>
              <a:t>&gt;           cease          -&gt;  ceas</a:t>
            </a:r>
          </a:p>
          <a:p>
            <a:endParaRPr lang="ro-RO" dirty="0"/>
          </a:p>
          <a:p>
            <a:r>
              <a:rPr lang="ro-RO" dirty="0"/>
              <a:t>Step 5b</a:t>
            </a:r>
          </a:p>
          <a:p>
            <a:endParaRPr lang="ro-RO" dirty="0"/>
          </a:p>
          <a:p>
            <a:r>
              <a:rPr lang="en-US" dirty="0"/>
              <a:t>    (m &gt; 1 and *d and *L) -&gt; single letter</a:t>
            </a:r>
          </a:p>
          <a:p>
            <a:r>
              <a:rPr lang="ro-RO" dirty="0"/>
              <a:t>                                    controll       -&gt;  control</a:t>
            </a:r>
          </a:p>
          <a:p>
            <a:r>
              <a:rPr lang="de-DE" dirty="0"/>
              <a:t>                                    roll           -&gt;  roll</a:t>
            </a:r>
            <a:endParaRPr lang="en-GB" dirty="0" smtClean="0"/>
          </a:p>
        </p:txBody>
      </p:sp>
      <p:sp>
        <p:nvSpPr>
          <p:cNvPr id="2" name="Title 1"/>
          <p:cNvSpPr>
            <a:spLocks noGrp="1"/>
          </p:cNvSpPr>
          <p:nvPr>
            <p:ph type="title"/>
          </p:nvPr>
        </p:nvSpPr>
        <p:spPr/>
        <p:txBody>
          <a:bodyPr>
            <a:normAutofit/>
          </a:bodyPr>
          <a:lstStyle/>
          <a:p>
            <a:r>
              <a:rPr lang="en-US" sz="3600" dirty="0" smtClean="0"/>
              <a:t>Stemming Words</a:t>
            </a:r>
            <a:endParaRPr lang="en-US" sz="3600" dirty="0"/>
          </a:p>
        </p:txBody>
      </p:sp>
    </p:spTree>
    <p:extLst>
      <p:ext uri="{BB962C8B-B14F-4D97-AF65-F5344CB8AC3E}">
        <p14:creationId xmlns:p14="http://schemas.microsoft.com/office/powerpoint/2010/main" val="3238104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Frequency of words for tweets</a:t>
            </a:r>
            <a:endParaRPr lang="en-US" sz="3200"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151466" y="753533"/>
            <a:ext cx="9838267" cy="6104467"/>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708524" y="-542925"/>
            <a:ext cx="13263036" cy="12384617"/>
          </a:xfrm>
          <a:prstGeom prst="rect">
            <a:avLst/>
          </a:prstGeom>
          <a:noFill/>
          <a:ln>
            <a:noFill/>
          </a:ln>
        </p:spPr>
      </p:pic>
    </p:spTree>
    <p:extLst>
      <p:ext uri="{BB962C8B-B14F-4D97-AF65-F5344CB8AC3E}">
        <p14:creationId xmlns:p14="http://schemas.microsoft.com/office/powerpoint/2010/main" val="1905214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41868" y="-152400"/>
            <a:ext cx="10498666" cy="7010401"/>
          </a:xfrm>
          <a:prstGeom prst="rect">
            <a:avLst/>
          </a:prstGeom>
          <a:noFill/>
          <a:ln>
            <a:noFill/>
          </a:ln>
        </p:spPr>
      </p:pic>
      <p:sp>
        <p:nvSpPr>
          <p:cNvPr id="2" name="Title 1"/>
          <p:cNvSpPr>
            <a:spLocks noGrp="1"/>
          </p:cNvSpPr>
          <p:nvPr>
            <p:ph type="title"/>
          </p:nvPr>
        </p:nvSpPr>
        <p:spPr>
          <a:xfrm>
            <a:off x="379514" y="182216"/>
            <a:ext cx="10068353" cy="596718"/>
          </a:xfrm>
          <a:solidFill>
            <a:schemeClr val="bg1"/>
          </a:solidFill>
        </p:spPr>
        <p:txBody>
          <a:bodyPr>
            <a:normAutofit/>
          </a:bodyPr>
          <a:lstStyle/>
          <a:p>
            <a:r>
              <a:rPr lang="en-US" sz="3200" dirty="0" smtClean="0"/>
              <a:t>Cumulative fraction of total words vs. words for tweets</a:t>
            </a:r>
            <a:endParaRPr lang="en-US" sz="3200" dirty="0"/>
          </a:p>
        </p:txBody>
      </p:sp>
    </p:spTree>
    <p:extLst>
      <p:ext uri="{BB962C8B-B14F-4D97-AF65-F5344CB8AC3E}">
        <p14:creationId xmlns:p14="http://schemas.microsoft.com/office/powerpoint/2010/main" val="4322042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20134" y="-423333"/>
            <a:ext cx="11802533" cy="7281334"/>
          </a:xfrm>
          <a:prstGeom prst="rect">
            <a:avLst/>
          </a:prstGeom>
          <a:noFill/>
          <a:ln>
            <a:noFill/>
          </a:ln>
        </p:spPr>
      </p:pic>
      <p:sp>
        <p:nvSpPr>
          <p:cNvPr id="2" name="Title 1"/>
          <p:cNvSpPr>
            <a:spLocks noGrp="1"/>
          </p:cNvSpPr>
          <p:nvPr>
            <p:ph type="title"/>
          </p:nvPr>
        </p:nvSpPr>
        <p:spPr>
          <a:xfrm>
            <a:off x="0" y="182216"/>
            <a:ext cx="12192000" cy="512052"/>
          </a:xfrm>
          <a:solidFill>
            <a:srgbClr val="FFFFFF"/>
          </a:solidFill>
        </p:spPr>
        <p:txBody>
          <a:bodyPr>
            <a:normAutofit/>
          </a:bodyPr>
          <a:lstStyle/>
          <a:p>
            <a:r>
              <a:rPr lang="en-US" sz="3200" dirty="0" smtClean="0"/>
              <a:t>Frequency of most common words for tweets: stop words removed</a:t>
            </a:r>
            <a:endParaRPr lang="en-US" sz="32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690535" y="914400"/>
            <a:ext cx="11802533" cy="7281334"/>
          </a:xfrm>
          <a:prstGeom prst="rect">
            <a:avLst/>
          </a:prstGeom>
          <a:noFill/>
          <a:ln>
            <a:noFill/>
          </a:ln>
        </p:spPr>
      </p:pic>
    </p:spTree>
    <p:extLst>
      <p:ext uri="{BB962C8B-B14F-4D97-AF65-F5344CB8AC3E}">
        <p14:creationId xmlns:p14="http://schemas.microsoft.com/office/powerpoint/2010/main" val="23938325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Cumulative frequency of words for tweets: stop words removed</a:t>
            </a:r>
            <a:endParaRPr lang="en-US" sz="3200" dirty="0"/>
          </a:p>
        </p:txBody>
      </p:sp>
      <p:pic>
        <p:nvPicPr>
          <p:cNvPr id="6" name="Picture 5"/>
          <p:cNvPicPr/>
          <p:nvPr/>
        </p:nvPicPr>
        <p:blipFill rotWithShape="1">
          <a:blip r:embed="rId3">
            <a:extLst>
              <a:ext uri="{28A0092B-C50C-407E-A947-70E740481C1C}">
                <a14:useLocalDpi xmlns:a14="http://schemas.microsoft.com/office/drawing/2010/main" val="0"/>
              </a:ext>
            </a:extLst>
          </a:blip>
          <a:srcRect t="1" b="-2017"/>
          <a:stretch/>
        </p:blipFill>
        <p:spPr bwMode="auto">
          <a:xfrm>
            <a:off x="575733" y="863601"/>
            <a:ext cx="10312400" cy="5994399"/>
          </a:xfrm>
          <a:prstGeom prst="rect">
            <a:avLst/>
          </a:prstGeom>
          <a:noFill/>
          <a:ln>
            <a:noFill/>
          </a:ln>
        </p:spPr>
      </p:pic>
    </p:spTree>
    <p:extLst>
      <p:ext uri="{BB962C8B-B14F-4D97-AF65-F5344CB8AC3E}">
        <p14:creationId xmlns:p14="http://schemas.microsoft.com/office/powerpoint/2010/main" val="400823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585450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12128</TotalTime>
  <Words>4480</Words>
  <Application>Microsoft Macintosh PowerPoint</Application>
  <PresentationFormat>Custom</PresentationFormat>
  <Paragraphs>389</Paragraphs>
  <Slides>46</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1_Office Theme</vt:lpstr>
      <vt:lpstr>Equation</vt:lpstr>
      <vt:lpstr>PowerPoint Presentation</vt:lpstr>
      <vt:lpstr>Where to text data arise?</vt:lpstr>
      <vt:lpstr>What might you want to do with text data?</vt:lpstr>
      <vt:lpstr>Frequency of words and stop words</vt:lpstr>
      <vt:lpstr>Frequency of words for tweets</vt:lpstr>
      <vt:lpstr>Cumulative fraction of total words vs. words for tweets</vt:lpstr>
      <vt:lpstr>Frequency of most common words for tweets: stop words removed</vt:lpstr>
      <vt:lpstr>Cumulative frequency of words for tweets: stop words removed</vt:lpstr>
      <vt:lpstr>PowerPoint Presentation</vt:lpstr>
      <vt:lpstr>Stemming Words</vt:lpstr>
      <vt:lpstr>Stemming Words</vt:lpstr>
      <vt:lpstr>Stemming Words</vt:lpstr>
      <vt:lpstr>PowerPoint Presentation</vt:lpstr>
      <vt:lpstr>Porter’s Algorithm: Step 2</vt:lpstr>
      <vt:lpstr>Porters Algorithm Notes</vt:lpstr>
      <vt:lpstr>Frequency of stemmed words for tweets: stop words removed </vt:lpstr>
      <vt:lpstr>PowerPoint Presentation</vt:lpstr>
      <vt:lpstr>TF-IDF</vt:lpstr>
      <vt:lpstr>TF-IDF: Term Frequency Inverse Document Frequency</vt:lpstr>
      <vt:lpstr>TF-IDF: Term Frequency Inverse Document Frequency</vt:lpstr>
      <vt:lpstr>TF-IDF: Term Frequency Inverse Document Frequency</vt:lpstr>
      <vt:lpstr>PowerPoint Presentation</vt:lpstr>
      <vt:lpstr>Subfields of Natural Language Processing</vt:lpstr>
      <vt:lpstr>Named Entity Recognition</vt:lpstr>
      <vt:lpstr>Named Entity Recognition</vt:lpstr>
      <vt:lpstr>Named Entity Recognition</vt:lpstr>
      <vt:lpstr>Named Entity Recognition</vt:lpstr>
      <vt:lpstr>Named Entity Recognition</vt:lpstr>
      <vt:lpstr>Part of Speech Tagging</vt:lpstr>
      <vt:lpstr>Part of Speech Tagging</vt:lpstr>
      <vt:lpstr>Part of Speech Tagging</vt:lpstr>
      <vt:lpstr>Part of Speech Tagging</vt:lpstr>
      <vt:lpstr>Part of Speech Tagging</vt:lpstr>
      <vt:lpstr>Part of Speech Tagging</vt:lpstr>
      <vt:lpstr>Part of Speech Tagging</vt:lpstr>
      <vt:lpstr>Parsing</vt:lpstr>
      <vt:lpstr>Parsing</vt:lpstr>
      <vt:lpstr>Sentiment Analysis</vt:lpstr>
      <vt:lpstr>Sentiment Analysis</vt:lpstr>
      <vt:lpstr>Sentiment Analysis</vt:lpstr>
      <vt:lpstr>Sentiment Analysis</vt:lpstr>
      <vt:lpstr>Sentiment Analysis</vt:lpstr>
      <vt:lpstr>PowerPoint Presentation</vt:lpstr>
      <vt:lpstr>PowerPoint Presentation</vt:lpstr>
      <vt:lpstr>Stemming Words</vt:lpstr>
      <vt:lpstr>Stemming 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Cynthia Rudin</cp:lastModifiedBy>
  <cp:revision>606</cp:revision>
  <dcterms:created xsi:type="dcterms:W3CDTF">2015-06-26T17:24:48Z</dcterms:created>
  <dcterms:modified xsi:type="dcterms:W3CDTF">2016-07-19T17:41:48Z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